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98" r:id="rId4"/>
    <p:sldId id="287" r:id="rId5"/>
    <p:sldId id="288" r:id="rId6"/>
    <p:sldId id="291" r:id="rId7"/>
    <p:sldId id="289" r:id="rId8"/>
    <p:sldId id="290" r:id="rId9"/>
    <p:sldId id="292" r:id="rId10"/>
    <p:sldId id="293" r:id="rId11"/>
    <p:sldId id="294" r:id="rId12"/>
    <p:sldId id="284" r:id="rId13"/>
    <p:sldId id="295" r:id="rId14"/>
    <p:sldId id="299" r:id="rId15"/>
    <p:sldId id="296" r:id="rId16"/>
    <p:sldId id="271" r:id="rId17"/>
    <p:sldId id="272" r:id="rId18"/>
    <p:sldId id="274" r:id="rId19"/>
    <p:sldId id="276" r:id="rId20"/>
    <p:sldId id="280" r:id="rId21"/>
    <p:sldId id="300" r:id="rId22"/>
    <p:sldId id="273" r:id="rId23"/>
    <p:sldId id="28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E94D-743D-4E46-8248-9EE3BEE500E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0DFF-04B1-4356-82B2-91F6358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E94D-743D-4E46-8248-9EE3BEE500E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0DFF-04B1-4356-82B2-91F6358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51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E94D-743D-4E46-8248-9EE3BEE500E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0DFF-04B1-4356-82B2-91F6358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10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E94D-743D-4E46-8248-9EE3BEE500E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0DFF-04B1-4356-82B2-91F6358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71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E94D-743D-4E46-8248-9EE3BEE500E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0DFF-04B1-4356-82B2-91F6358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27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E94D-743D-4E46-8248-9EE3BEE500E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0DFF-04B1-4356-82B2-91F6358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16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E94D-743D-4E46-8248-9EE3BEE500E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0DFF-04B1-4356-82B2-91F6358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32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E94D-743D-4E46-8248-9EE3BEE500E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0DFF-04B1-4356-82B2-91F6358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69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E94D-743D-4E46-8248-9EE3BEE500E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0DFF-04B1-4356-82B2-91F6358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17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E94D-743D-4E46-8248-9EE3BEE500E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0DFF-04B1-4356-82B2-91F6358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85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E94D-743D-4E46-8248-9EE3BEE500E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0DFF-04B1-4356-82B2-91F6358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7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3E94D-743D-4E46-8248-9EE3BEE500E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0DFF-04B1-4356-82B2-91F635826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56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抽样分布与参数估计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73691"/>
          </a:xfrm>
        </p:spPr>
        <p:txBody>
          <a:bodyPr/>
          <a:lstStyle/>
          <a:p>
            <a:r>
              <a:rPr lang="zh-CN" altLang="en-US" dirty="0" smtClean="0"/>
              <a:t>基础知识：连续型随机变量的分布定义和数字特征</a:t>
            </a:r>
            <a:endParaRPr lang="en-US" altLang="zh-CN" dirty="0" smtClean="0"/>
          </a:p>
          <a:p>
            <a:r>
              <a:rPr lang="zh-CN" altLang="en-US" dirty="0" smtClean="0"/>
              <a:t>均数抽样分布的重要定理：大数定律和中心极限定理</a:t>
            </a:r>
            <a:endParaRPr lang="en-US" altLang="zh-CN" dirty="0" smtClean="0"/>
          </a:p>
          <a:p>
            <a:r>
              <a:rPr lang="zh-CN" altLang="en-US" dirty="0" smtClean="0"/>
              <a:t>经验分布的定义、</a:t>
            </a:r>
            <a:r>
              <a:rPr lang="el-GR" altLang="zh-CN" dirty="0">
                <a:cs typeface="Times New Roman" panose="02020603050405020304" pitchFamily="18" charset="0"/>
              </a:rPr>
              <a:t> Χ</a:t>
            </a:r>
            <a:r>
              <a:rPr lang="en-US" altLang="zh-CN" baseline="30000" dirty="0">
                <a:cs typeface="Times New Roman" panose="02020603050405020304" pitchFamily="18" charset="0"/>
              </a:rPr>
              <a:t>2</a:t>
            </a:r>
            <a:r>
              <a:rPr lang="zh-CN" altLang="en-US" dirty="0" smtClean="0"/>
              <a:t>分布和</a:t>
            </a:r>
            <a:r>
              <a:rPr lang="en-US" altLang="zh-CN" i="1" dirty="0" smtClean="0"/>
              <a:t>t</a:t>
            </a:r>
            <a:r>
              <a:rPr lang="zh-CN" altLang="en-US" dirty="0" smtClean="0"/>
              <a:t>分布的定义与图形特征</a:t>
            </a:r>
            <a:endParaRPr lang="en-US" altLang="zh-CN" dirty="0" smtClean="0"/>
          </a:p>
          <a:p>
            <a:r>
              <a:rPr lang="zh-CN" altLang="en-US" dirty="0" smtClean="0"/>
              <a:t>抽样误差的定义，均数抽样误差的计算</a:t>
            </a:r>
            <a:endParaRPr lang="en-US" altLang="zh-CN" dirty="0" smtClean="0"/>
          </a:p>
          <a:p>
            <a:r>
              <a:rPr lang="zh-CN" altLang="en-US" dirty="0" smtClean="0"/>
              <a:t>参数估计：总体均数的点估计和区间估计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280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3758" y="166342"/>
            <a:ext cx="10515600" cy="1325563"/>
          </a:xfrm>
        </p:spPr>
        <p:txBody>
          <a:bodyPr/>
          <a:lstStyle/>
          <a:p>
            <a:r>
              <a:rPr lang="el-GR" altLang="zh-CN" dirty="0">
                <a:cs typeface="Times New Roman" panose="02020603050405020304" pitchFamily="18" charset="0"/>
              </a:rPr>
              <a:t>Χ</a:t>
            </a:r>
            <a:r>
              <a:rPr lang="en-US" altLang="zh-CN" baseline="30000" dirty="0">
                <a:cs typeface="Times New Roman" panose="02020603050405020304" pitchFamily="18" charset="0"/>
              </a:rPr>
              <a:t>2</a:t>
            </a:r>
            <a:r>
              <a:rPr lang="zh-CN" altLang="en-US" dirty="0"/>
              <a:t>分布   （</a:t>
            </a:r>
            <a:r>
              <a:rPr lang="en-US" altLang="zh-CN" dirty="0"/>
              <a:t>chi-square distribution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372477" cy="4351338"/>
              </a:xfrm>
            </p:spPr>
            <p:txBody>
              <a:bodyPr/>
              <a:lstStyle/>
              <a:p>
                <a:r>
                  <a:rPr lang="zh-CN" altLang="en-US" dirty="0"/>
                  <a:t>设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,…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n</a:t>
                </a:r>
                <a:r>
                  <a:rPr lang="zh-CN" altLang="en-US" dirty="0"/>
                  <a:t>是总体</a:t>
                </a:r>
                <a:r>
                  <a:rPr lang="en-US" altLang="zh-CN" dirty="0"/>
                  <a:t>N(0,1)</a:t>
                </a:r>
                <a:r>
                  <a:rPr lang="zh-CN" altLang="en-US" dirty="0"/>
                  <a:t>的一个样本，则称统计量</a:t>
                </a:r>
                <a:endParaRPr lang="en-US" altLang="zh-CN" dirty="0"/>
              </a:p>
              <a:p>
                <a:pPr marL="0" indent="0" algn="ctr">
                  <a:buNone/>
                </a:pP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:r>
                  <a:rPr lang="zh-CN" altLang="en-US" dirty="0"/>
                  <a:t>服从自由度为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</a:t>
                </a:r>
                <a:r>
                  <a:rPr lang="el-GR" altLang="zh-CN" dirty="0">
                    <a:latin typeface="Gulim" panose="020B0600000101010101" pitchFamily="34" charset="-127"/>
                    <a:ea typeface="Gulim" panose="020B0600000101010101" pitchFamily="34" charset="-127"/>
                  </a:rPr>
                  <a:t>Χ</a:t>
                </a:r>
                <a:r>
                  <a:rPr lang="en-US" altLang="zh-CN" baseline="30000" dirty="0"/>
                  <a:t>2</a:t>
                </a:r>
                <a:r>
                  <a:rPr lang="zh-CN" altLang="en-US" dirty="0"/>
                  <a:t>分布，记作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E(Y)=n             D(Y)=2n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372477" cy="4351338"/>
              </a:xfrm>
              <a:blipFill>
                <a:blip r:embed="rId2"/>
                <a:stretch>
                  <a:fillRect l="-2043" t="-2941" r="-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student.zjzk.cn/course_ware/web_xlyjytjx/images/inserpic/p18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888" y="1690688"/>
            <a:ext cx="4845795" cy="483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93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t</a:t>
            </a:r>
            <a:r>
              <a:rPr lang="zh-CN" altLang="en-US" dirty="0"/>
              <a:t>分布 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-distribution ,  student’s distribution)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390584" cy="4845520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定义：设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X~N(0,1)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Y~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χ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ν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相互独立，则随机变量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l-GR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ν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服从自由度为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ν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i="1" dirty="0"/>
                  <a:t>t</a:t>
                </a:r>
                <a:r>
                  <a:rPr lang="zh-CN" altLang="en-US" dirty="0"/>
                  <a:t>分布，记为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~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ν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特征：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分布以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为中心左右对称</a:t>
                </a:r>
                <a:endPara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ν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→∞,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l-GR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ν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(0,1)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390584" cy="4845520"/>
              </a:xfrm>
              <a:blipFill>
                <a:blip r:embed="rId2"/>
                <a:stretch>
                  <a:fillRect l="-2376" t="-2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2009029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5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观察</a:t>
            </a:r>
            <a:r>
              <a:rPr lang="en-US" altLang="zh-CN" dirty="0" smtClean="0"/>
              <a:t>t</a:t>
            </a:r>
            <a:r>
              <a:rPr lang="zh-CN" altLang="en-US" dirty="0" smtClean="0"/>
              <a:t>分布和标准正态分布的区别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Z&lt;-array(</a:t>
            </a:r>
            <a:r>
              <a:rPr lang="en-US" altLang="zh-CN" dirty="0" err="1"/>
              <a:t>NA,dim</a:t>
            </a:r>
            <a:r>
              <a:rPr lang="en-US" altLang="zh-CN" dirty="0"/>
              <a:t>=100</a:t>
            </a:r>
            <a:r>
              <a:rPr lang="en-US" altLang="zh-CN" dirty="0" smtClean="0"/>
              <a:t>);T</a:t>
            </a:r>
            <a:r>
              <a:rPr lang="en-US" altLang="zh-CN" dirty="0"/>
              <a:t>&lt;-array(</a:t>
            </a:r>
            <a:r>
              <a:rPr lang="en-US" altLang="zh-CN" dirty="0" err="1"/>
              <a:t>NA,dim</a:t>
            </a:r>
            <a:r>
              <a:rPr lang="en-US" altLang="zh-CN" dirty="0"/>
              <a:t>=100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 in 1:100){</a:t>
            </a:r>
          </a:p>
          <a:p>
            <a:r>
              <a:rPr lang="en-US" altLang="zh-CN" dirty="0"/>
              <a:t>  x&lt;-</a:t>
            </a:r>
            <a:r>
              <a:rPr lang="en-US" altLang="zh-CN" dirty="0" err="1"/>
              <a:t>rnorm</a:t>
            </a:r>
            <a:r>
              <a:rPr lang="en-US" altLang="zh-CN" dirty="0"/>
              <a:t>(3</a:t>
            </a:r>
            <a:r>
              <a:rPr lang="en-US" altLang="zh-CN" dirty="0" smtClean="0"/>
              <a:t>);  </a:t>
            </a:r>
            <a:r>
              <a:rPr lang="en-US" altLang="zh-CN" dirty="0"/>
              <a:t>Z[</a:t>
            </a:r>
            <a:r>
              <a:rPr lang="en-US" altLang="zh-CN" dirty="0" err="1"/>
              <a:t>i</a:t>
            </a:r>
            <a:r>
              <a:rPr lang="en-US" altLang="zh-CN" dirty="0"/>
              <a:t>]&lt;-mean(x</a:t>
            </a:r>
            <a:r>
              <a:rPr lang="en-US" altLang="zh-CN" dirty="0" smtClean="0"/>
              <a:t>)/1*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(3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T[</a:t>
            </a:r>
            <a:r>
              <a:rPr lang="en-US" altLang="zh-CN" dirty="0" err="1"/>
              <a:t>i</a:t>
            </a:r>
            <a:r>
              <a:rPr lang="en-US" altLang="zh-CN" dirty="0"/>
              <a:t>]&lt;-mean(x)/</a:t>
            </a:r>
            <a:r>
              <a:rPr lang="en-US" altLang="zh-CN" dirty="0" err="1"/>
              <a:t>sd</a:t>
            </a:r>
            <a:r>
              <a:rPr lang="en-US" altLang="zh-CN" dirty="0"/>
              <a:t>(x)*</a:t>
            </a:r>
            <a:r>
              <a:rPr lang="en-US" altLang="zh-CN" dirty="0" err="1"/>
              <a:t>sqrt</a:t>
            </a:r>
            <a:r>
              <a:rPr lang="en-US" altLang="zh-CN" dirty="0"/>
              <a:t>(3</a:t>
            </a:r>
            <a:r>
              <a:rPr lang="en-US" altLang="zh-CN" dirty="0" smtClean="0"/>
              <a:t>)      }</a:t>
            </a:r>
            <a:endParaRPr lang="en-US" altLang="zh-CN" dirty="0"/>
          </a:p>
          <a:p>
            <a:r>
              <a:rPr lang="en-US" altLang="zh-CN" dirty="0"/>
              <a:t>  z&lt;-</a:t>
            </a:r>
            <a:r>
              <a:rPr lang="en-US" altLang="zh-CN" dirty="0" err="1"/>
              <a:t>rnorm</a:t>
            </a:r>
            <a:r>
              <a:rPr lang="en-US" altLang="zh-CN" dirty="0"/>
              <a:t>(3000</a:t>
            </a:r>
            <a:r>
              <a:rPr lang="en-US" altLang="zh-CN" dirty="0" smtClean="0"/>
              <a:t>);     </a:t>
            </a:r>
            <a:r>
              <a:rPr lang="en-US" altLang="zh-CN" dirty="0"/>
              <a:t>t&lt;-</a:t>
            </a:r>
            <a:r>
              <a:rPr lang="en-US" altLang="zh-CN" dirty="0" err="1"/>
              <a:t>rt</a:t>
            </a:r>
            <a:r>
              <a:rPr lang="en-US" altLang="zh-CN" dirty="0"/>
              <a:t>(3000,df=2)</a:t>
            </a:r>
          </a:p>
          <a:p>
            <a:r>
              <a:rPr lang="en-US" altLang="zh-CN" dirty="0"/>
              <a:t>plot(</a:t>
            </a:r>
            <a:r>
              <a:rPr lang="en-US" altLang="zh-CN" dirty="0" err="1"/>
              <a:t>ecdf</a:t>
            </a:r>
            <a:r>
              <a:rPr lang="en-US" altLang="zh-CN" dirty="0"/>
              <a:t>(Z),col="blue",</a:t>
            </a:r>
            <a:r>
              <a:rPr lang="en-US" altLang="zh-CN" dirty="0" err="1"/>
              <a:t>do.p</a:t>
            </a:r>
            <a:r>
              <a:rPr lang="en-US" altLang="zh-CN" dirty="0"/>
              <a:t>=</a:t>
            </a:r>
            <a:r>
              <a:rPr lang="en-US" altLang="zh-CN" dirty="0" err="1"/>
              <a:t>F,xlim</a:t>
            </a:r>
            <a:r>
              <a:rPr lang="en-US" altLang="zh-CN" dirty="0"/>
              <a:t>=c(-3,3))  </a:t>
            </a:r>
          </a:p>
          <a:p>
            <a:r>
              <a:rPr lang="en-US" altLang="zh-CN" dirty="0"/>
              <a:t>lines(</a:t>
            </a:r>
            <a:r>
              <a:rPr lang="en-US" altLang="zh-CN" dirty="0" err="1"/>
              <a:t>ecdf</a:t>
            </a:r>
            <a:r>
              <a:rPr lang="en-US" altLang="zh-CN" dirty="0"/>
              <a:t>(T),col="red</a:t>
            </a:r>
            <a:r>
              <a:rPr lang="en-US" altLang="zh-CN" dirty="0" smtClean="0"/>
              <a:t>"); lines(</a:t>
            </a:r>
            <a:r>
              <a:rPr lang="en-US" altLang="zh-CN" dirty="0" err="1" smtClean="0"/>
              <a:t>ecdf</a:t>
            </a:r>
            <a:r>
              <a:rPr lang="en-US" altLang="zh-CN" dirty="0" smtClean="0"/>
              <a:t>(z</a:t>
            </a:r>
            <a:r>
              <a:rPr lang="en-US" altLang="zh-CN" dirty="0"/>
              <a:t>),col="black")</a:t>
            </a:r>
          </a:p>
          <a:p>
            <a:r>
              <a:rPr lang="en-US" altLang="zh-CN" dirty="0"/>
              <a:t>lines(</a:t>
            </a:r>
            <a:r>
              <a:rPr lang="en-US" altLang="zh-CN" dirty="0" err="1"/>
              <a:t>ecdf</a:t>
            </a:r>
            <a:r>
              <a:rPr lang="en-US" altLang="zh-CN" dirty="0"/>
              <a:t>(t),col="orange")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15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t</a:t>
            </a:r>
            <a:r>
              <a:rPr lang="zh-CN" altLang="en-US" dirty="0"/>
              <a:t>分布的</a:t>
            </a:r>
            <a:r>
              <a:rPr lang="en-US" altLang="zh-CN" dirty="0"/>
              <a:t>R</a:t>
            </a:r>
            <a:r>
              <a:rPr lang="zh-CN" altLang="en-US" dirty="0"/>
              <a:t>函数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密度函数 </a:t>
            </a:r>
            <a:r>
              <a:rPr lang="en-US" altLang="zh-CN" dirty="0" err="1"/>
              <a:t>dt</a:t>
            </a:r>
            <a:r>
              <a:rPr lang="en-US" altLang="zh-CN" dirty="0"/>
              <a:t>(</a:t>
            </a:r>
            <a:r>
              <a:rPr lang="en-US" altLang="zh-CN" dirty="0" err="1"/>
              <a:t>x,df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分布函数</a:t>
            </a:r>
            <a:r>
              <a:rPr lang="en-US" altLang="zh-CN" dirty="0"/>
              <a:t> </a:t>
            </a:r>
            <a:r>
              <a:rPr lang="en-US" altLang="zh-CN" dirty="0" err="1"/>
              <a:t>pt</a:t>
            </a:r>
            <a:r>
              <a:rPr lang="en-US" altLang="zh-CN" dirty="0"/>
              <a:t>(</a:t>
            </a:r>
            <a:r>
              <a:rPr lang="en-US" altLang="zh-CN" dirty="0" err="1"/>
              <a:t>x,df</a:t>
            </a:r>
            <a:r>
              <a:rPr lang="en-US" altLang="zh-CN" dirty="0"/>
              <a:t>)             #</a:t>
            </a:r>
            <a:r>
              <a:rPr lang="en-US" altLang="zh-CN" dirty="0" err="1"/>
              <a:t>df</a:t>
            </a:r>
            <a:r>
              <a:rPr lang="en-US" altLang="zh-CN" dirty="0"/>
              <a:t> </a:t>
            </a:r>
            <a:r>
              <a:rPr lang="zh-CN" altLang="en-US" dirty="0"/>
              <a:t>即</a:t>
            </a:r>
            <a:r>
              <a:rPr lang="en-US" altLang="zh-CN" dirty="0"/>
              <a:t> degree of freedom, </a:t>
            </a:r>
            <a:r>
              <a:rPr lang="zh-CN" altLang="en-US" dirty="0"/>
              <a:t>自由度</a:t>
            </a:r>
            <a:endParaRPr lang="en-US" altLang="zh-CN" dirty="0"/>
          </a:p>
          <a:p>
            <a:r>
              <a:rPr lang="zh-CN" altLang="en-US" dirty="0"/>
              <a:t>分位数 </a:t>
            </a:r>
            <a:r>
              <a:rPr lang="en-US" altLang="zh-CN" dirty="0" err="1"/>
              <a:t>qt</a:t>
            </a:r>
            <a:r>
              <a:rPr lang="en-US" altLang="zh-CN" dirty="0"/>
              <a:t>(</a:t>
            </a:r>
            <a:r>
              <a:rPr lang="en-US" altLang="zh-CN" dirty="0" err="1"/>
              <a:t>p,df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随机数 </a:t>
            </a:r>
            <a:r>
              <a:rPr lang="en-US" altLang="zh-CN" dirty="0" err="1"/>
              <a:t>rt</a:t>
            </a:r>
            <a:r>
              <a:rPr lang="en-US" altLang="zh-CN" dirty="0"/>
              <a:t>(</a:t>
            </a:r>
            <a:r>
              <a:rPr lang="en-US" altLang="zh-CN" dirty="0" err="1"/>
              <a:t>n,df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830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均数的抽样误差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抽样误差是抽样产生的误差，均数的抽样误差为样本均数与总体均数的差别，或多次抽样中样本均数之间的差别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均数的抽样误差的大小，常用样本均数的变异性大小来度量，即样本均数的标准差，为避免混淆，统计量的标准差</a:t>
                </a:r>
                <a:r>
                  <a:rPr lang="zh-CN" altLang="en-US" dirty="0" smtClean="0"/>
                  <a:t>通称为</a:t>
                </a:r>
                <a:r>
                  <a:rPr lang="zh-CN" altLang="en-US" dirty="0" smtClean="0"/>
                  <a:t>“标准误（</a:t>
                </a:r>
                <a:r>
                  <a:rPr lang="en-US" altLang="zh-CN" dirty="0" smtClean="0"/>
                  <a:t>standard error, SE </a:t>
                </a:r>
                <a:r>
                  <a:rPr lang="zh-CN" altLang="en-US" dirty="0" smtClean="0"/>
                  <a:t>或 </a:t>
                </a:r>
                <a:r>
                  <a:rPr lang="en-US" altLang="zh-CN" dirty="0" smtClean="0"/>
                  <a:t>SEM</a:t>
                </a:r>
                <a:r>
                  <a:rPr lang="zh-CN" altLang="en-US" dirty="0" smtClean="0"/>
                  <a:t>）”</a:t>
                </a:r>
                <a:endParaRPr lang="en-US" altLang="zh-CN" dirty="0" smtClean="0"/>
              </a:p>
              <a:p>
                <a:r>
                  <a:rPr lang="en-US" altLang="zh-CN" dirty="0" smtClean="0"/>
                  <a:t>SEM=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zh-CN" dirty="0"/>
                  <a:t>=</a:t>
                </a:r>
                <a:r>
                  <a:rPr lang="el-GR" altLang="zh-CN" dirty="0"/>
                  <a:t> </a:t>
                </a:r>
                <a:r>
                  <a:rPr lang="el-GR" altLang="zh-CN" dirty="0" smtClean="0"/>
                  <a:t>σ</a:t>
                </a:r>
                <a:r>
                  <a:rPr lang="en-US" altLang="zh-CN" dirty="0" smtClean="0"/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dirty="0" smtClean="0"/>
                  <a:t>        </a:t>
                </a:r>
                <a:r>
                  <a:rPr lang="zh-CN" altLang="en-US" dirty="0" smtClean="0"/>
                  <a:t>或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SEM</m:t>
                        </m:r>
                      </m:e>
                    </m:acc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:r>
                  <a:rPr lang="el-GR" altLang="zh-CN" dirty="0"/>
                  <a:t> </a:t>
                </a:r>
                <a:r>
                  <a:rPr lang="en-US" altLang="zh-CN" dirty="0" smtClean="0"/>
                  <a:t>S/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202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样本均数的抽样分布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accent4"/>
              </a:solidFill>
            </p:spPr>
            <p:txBody>
              <a:bodyPr/>
              <a:lstStyle/>
              <a:p>
                <a:r>
                  <a:rPr lang="zh-CN" altLang="en-US" dirty="0"/>
                  <a:t>正态总体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𝑠𝑑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~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b="0" dirty="0"/>
                  <a:t>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非正态总体</a:t>
                </a:r>
                <a:r>
                  <a:rPr lang="en-US" altLang="zh-CN" dirty="0"/>
                  <a:t>?     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  ~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altLang="zh-CN" b="0" dirty="0"/>
                  <a:t>       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 </a:t>
                </a:r>
                <a:r>
                  <a:rPr lang="zh-CN" altLang="en-US" dirty="0"/>
                  <a:t>当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较小时？   当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充分大</a:t>
                </a:r>
                <a:r>
                  <a:rPr lang="zh-CN" altLang="en-US" dirty="0" smtClean="0"/>
                  <a:t>时？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420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总体均数的点估计和区间估计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点估计：以样本均数作为总体均数的点估计，即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置信区间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设随机变量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的分布函数</a:t>
                </a:r>
                <a:r>
                  <a:rPr lang="en-US" altLang="zh-CN" dirty="0" smtClean="0"/>
                  <a:t>F(x,</a:t>
                </a:r>
                <a:r>
                  <a:rPr lang="el-GR" altLang="zh-CN" dirty="0" smtClean="0"/>
                  <a:t>θ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含未知参数</a:t>
                </a:r>
                <a:r>
                  <a:rPr lang="el-GR" altLang="zh-CN" dirty="0" smtClean="0"/>
                  <a:t>θ</a:t>
                </a:r>
                <a:r>
                  <a:rPr lang="zh-CN" altLang="en-US" dirty="0" smtClean="0"/>
                  <a:t>，对于给定值</a:t>
                </a:r>
                <a:r>
                  <a:rPr lang="el-GR" altLang="zh-CN" dirty="0" smtClean="0"/>
                  <a:t>α</a:t>
                </a:r>
                <a:r>
                  <a:rPr lang="en-US" altLang="zh-CN" dirty="0" smtClean="0"/>
                  <a:t>(0&lt;</a:t>
                </a:r>
                <a:r>
                  <a:rPr lang="el-GR" altLang="zh-CN" dirty="0" smtClean="0"/>
                  <a:t>α</a:t>
                </a:r>
                <a:r>
                  <a:rPr lang="en-US" altLang="zh-CN" dirty="0" smtClean="0"/>
                  <a:t>&lt;1)</a:t>
                </a:r>
                <a:r>
                  <a:rPr lang="zh-CN" altLang="en-US" dirty="0" smtClean="0"/>
                  <a:t>，若由样本</a:t>
                </a:r>
                <a:r>
                  <a:rPr lang="en-US" altLang="zh-CN" dirty="0" smtClean="0"/>
                  <a:t>X1,X2,…,</a:t>
                </a:r>
                <a:r>
                  <a:rPr lang="en-US" altLang="zh-CN" dirty="0" err="1" smtClean="0"/>
                  <a:t>Xn</a:t>
                </a:r>
                <a:r>
                  <a:rPr lang="zh-CN" altLang="en-US" dirty="0" smtClean="0"/>
                  <a:t>确定的两个统计量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，若满足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则称随机区间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是参数</a:t>
                </a:r>
                <a:r>
                  <a:rPr lang="el-GR" altLang="zh-CN" dirty="0"/>
                  <a:t>θ</a:t>
                </a:r>
                <a:r>
                  <a:rPr lang="zh-CN" altLang="en-US" dirty="0" smtClean="0"/>
                  <a:t>的置信度为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/>
                  <a:t>的置信区间。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置信区间</a:t>
                </a:r>
                <a:r>
                  <a:rPr lang="en-US" altLang="zh-CN" dirty="0" smtClean="0"/>
                  <a:t>(confidence interval, CI),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(lower limit, </a:t>
                </a:r>
                <a:r>
                  <a:rPr lang="en-US" altLang="zh-CN" dirty="0" err="1" smtClean="0"/>
                  <a:t>ll</a:t>
                </a:r>
                <a:r>
                  <a:rPr lang="en-US" altLang="zh-CN" dirty="0" smtClean="0"/>
                  <a:t>),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(upper limit, </a:t>
                </a:r>
                <a:r>
                  <a:rPr lang="en-US" altLang="zh-CN" dirty="0" err="1" smtClean="0"/>
                  <a:t>ul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94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37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</a:t>
            </a:r>
            <a:r>
              <a:rPr lang="zh-CN" altLang="en-US" dirty="0" smtClean="0"/>
              <a:t>态总体的总体均数的区间估计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 smtClean="0"/>
                  <a:t>已知时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  ~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 ， 有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f>
                                  <m:fPr>
                                    <m:type m:val="skw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den>
                                </m:f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则总体均数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/>
                  <a:t>置信区间为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/>
                  <a:t>取</a:t>
                </a:r>
                <a:r>
                  <a:rPr lang="el-GR" altLang="zh-CN" sz="2400" dirty="0" smtClean="0"/>
                  <a:t>α</a:t>
                </a:r>
                <a:r>
                  <a:rPr lang="en-US" altLang="zh-CN" sz="2400" dirty="0" smtClean="0"/>
                  <a:t>=0.05</a:t>
                </a:r>
                <a:r>
                  <a:rPr lang="zh-CN" altLang="en-US" sz="2400" dirty="0" smtClean="0"/>
                  <a:t>，则</a:t>
                </a:r>
                <a:r>
                  <a:rPr lang="zh-CN" altLang="en-US" sz="2400" dirty="0"/>
                  <a:t>总体均数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2400" dirty="0" smtClean="0"/>
                  <a:t>的</a:t>
                </a:r>
                <a:r>
                  <a:rPr lang="en-US" altLang="zh-CN" sz="2400" dirty="0" smtClean="0"/>
                  <a:t>95%</a:t>
                </a:r>
                <a:r>
                  <a:rPr lang="zh-CN" altLang="en-US" sz="2400" dirty="0" smtClean="0"/>
                  <a:t>置信区间</a:t>
                </a:r>
                <a:r>
                  <a:rPr lang="zh-CN" altLang="en-US" sz="24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−1.96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+1.96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102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</a:t>
            </a:r>
            <a:r>
              <a:rPr lang="zh-CN" altLang="en-US" dirty="0" smtClean="0"/>
              <a:t>态总体的总体均数的区间估计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 smtClean="0"/>
                  <a:t>未知，已知样本标准差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时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  ~ 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 ， 有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f>
                                  <m:fPr>
                                    <m:type m:val="skw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den>
                                </m:f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则总体均数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/>
                  <a:t>置信区间为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448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观察置信区间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xbar&lt;-c</a:t>
            </a:r>
            <a:r>
              <a:rPr lang="en-US" altLang="zh-CN" dirty="0" smtClean="0"/>
              <a:t>();</a:t>
            </a:r>
            <a:r>
              <a:rPr lang="en-US" altLang="zh-CN" dirty="0" err="1"/>
              <a:t>ll</a:t>
            </a:r>
            <a:r>
              <a:rPr lang="en-US" altLang="zh-CN" dirty="0"/>
              <a:t>=c</a:t>
            </a:r>
            <a:r>
              <a:rPr lang="en-US" altLang="zh-CN" dirty="0" smtClean="0"/>
              <a:t>();</a:t>
            </a:r>
            <a:r>
              <a:rPr lang="en-US" altLang="zh-CN" dirty="0" err="1"/>
              <a:t>ul</a:t>
            </a:r>
            <a:r>
              <a:rPr lang="en-US" altLang="zh-CN" dirty="0"/>
              <a:t>=c</a:t>
            </a:r>
            <a:r>
              <a:rPr lang="en-US" altLang="zh-CN" dirty="0" smtClean="0"/>
              <a:t>();</a:t>
            </a:r>
            <a:r>
              <a:rPr lang="en-US" altLang="zh-CN" dirty="0"/>
              <a:t>y&lt;-c</a:t>
            </a:r>
            <a:r>
              <a:rPr lang="en-US" altLang="zh-CN" dirty="0" smtClean="0"/>
              <a:t>() #</a:t>
            </a:r>
            <a:r>
              <a:rPr lang="zh-CN" altLang="en-US" dirty="0" smtClean="0"/>
              <a:t>定义空向量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 in 1:100</a:t>
            </a:r>
            <a:r>
              <a:rPr lang="en-US" altLang="zh-CN" dirty="0" smtClean="0"/>
              <a:t>){                       #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个置信区间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xbar[</a:t>
            </a:r>
            <a:r>
              <a:rPr lang="en-US" altLang="zh-CN" dirty="0" err="1"/>
              <a:t>i</a:t>
            </a:r>
            <a:r>
              <a:rPr lang="en-US" altLang="zh-CN" dirty="0"/>
              <a:t>]&lt;-mean(</a:t>
            </a:r>
            <a:r>
              <a:rPr lang="en-US" altLang="zh-CN" dirty="0" err="1"/>
              <a:t>rnorm</a:t>
            </a:r>
            <a:r>
              <a:rPr lang="en-US" altLang="zh-CN" dirty="0"/>
              <a:t>(4,mean=0,sd=1</a:t>
            </a:r>
            <a:r>
              <a:rPr lang="en-US" altLang="zh-CN" dirty="0" smtClean="0"/>
              <a:t>))   #</a:t>
            </a:r>
            <a:r>
              <a:rPr lang="zh-CN" altLang="en-US" dirty="0" smtClean="0"/>
              <a:t>从</a:t>
            </a:r>
            <a:r>
              <a:rPr lang="en-US" altLang="zh-CN" dirty="0" smtClean="0"/>
              <a:t>N(0,1)</a:t>
            </a:r>
            <a:r>
              <a:rPr lang="zh-CN" altLang="en-US" dirty="0" smtClean="0"/>
              <a:t>中抽样，</a:t>
            </a:r>
            <a:r>
              <a:rPr lang="en-US" altLang="zh-CN" dirty="0" smtClean="0"/>
              <a:t>N=4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ll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]&lt;- xbar[</a:t>
            </a:r>
            <a:r>
              <a:rPr lang="en-US" altLang="zh-CN" dirty="0" err="1"/>
              <a:t>i</a:t>
            </a:r>
            <a:r>
              <a:rPr lang="en-US" altLang="zh-CN" dirty="0"/>
              <a:t>]-</a:t>
            </a:r>
            <a:r>
              <a:rPr lang="en-US" altLang="zh-CN" dirty="0" err="1"/>
              <a:t>qnorm</a:t>
            </a:r>
            <a:r>
              <a:rPr lang="en-US" altLang="zh-CN" dirty="0"/>
              <a:t>(1-0.05/2,0,1)*1/</a:t>
            </a:r>
            <a:r>
              <a:rPr lang="en-US" altLang="zh-CN" dirty="0" err="1"/>
              <a:t>sqrt</a:t>
            </a:r>
            <a:r>
              <a:rPr lang="en-US" altLang="zh-CN" dirty="0"/>
              <a:t>(4</a:t>
            </a:r>
            <a:r>
              <a:rPr lang="en-US" altLang="zh-CN" dirty="0" smtClean="0"/>
              <a:t>)  #</a:t>
            </a:r>
            <a:r>
              <a:rPr lang="zh-CN" altLang="en-US" dirty="0" smtClean="0"/>
              <a:t>计算上下限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ul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]&lt;- xbar[</a:t>
            </a:r>
            <a:r>
              <a:rPr lang="en-US" altLang="zh-CN" dirty="0" err="1"/>
              <a:t>i</a:t>
            </a:r>
            <a:r>
              <a:rPr lang="en-US" altLang="zh-CN" dirty="0"/>
              <a:t>]+</a:t>
            </a:r>
            <a:r>
              <a:rPr lang="en-US" altLang="zh-CN" dirty="0" err="1"/>
              <a:t>qnorm</a:t>
            </a:r>
            <a:r>
              <a:rPr lang="en-US" altLang="zh-CN" dirty="0"/>
              <a:t>(1-0.05/2,0,1)*1/</a:t>
            </a:r>
            <a:r>
              <a:rPr lang="en-US" altLang="zh-CN" dirty="0" err="1"/>
              <a:t>sqrt</a:t>
            </a:r>
            <a:r>
              <a:rPr lang="en-US" altLang="zh-CN" dirty="0"/>
              <a:t>(4)</a:t>
            </a:r>
          </a:p>
          <a:p>
            <a:pPr marL="0" indent="0">
              <a:buNone/>
            </a:pPr>
            <a:r>
              <a:rPr lang="en-US" altLang="zh-CN" dirty="0"/>
              <a:t>    if(</a:t>
            </a:r>
            <a:r>
              <a:rPr lang="en-US" altLang="zh-CN" dirty="0" err="1"/>
              <a:t>ll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]&gt; 0 | </a:t>
            </a:r>
            <a:r>
              <a:rPr lang="en-US" altLang="zh-CN" dirty="0" err="1"/>
              <a:t>ul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&lt; 0) y[</a:t>
            </a:r>
            <a:r>
              <a:rPr lang="en-US" altLang="zh-CN" dirty="0" err="1"/>
              <a:t>i</a:t>
            </a:r>
            <a:r>
              <a:rPr lang="en-US" altLang="zh-CN" dirty="0"/>
              <a:t>]&lt;-1  else y[</a:t>
            </a:r>
            <a:r>
              <a:rPr lang="en-US" altLang="zh-CN" dirty="0" err="1"/>
              <a:t>i</a:t>
            </a:r>
            <a:r>
              <a:rPr lang="en-US" altLang="zh-CN" dirty="0"/>
              <a:t>] &lt;- </a:t>
            </a:r>
            <a:r>
              <a:rPr lang="en-US" altLang="zh-CN" dirty="0" smtClean="0"/>
              <a:t>0   # </a:t>
            </a:r>
            <a:r>
              <a:rPr lang="zh-CN" altLang="en-US" dirty="0" smtClean="0"/>
              <a:t>如果区间不包含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y=1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}</a:t>
            </a:r>
          </a:p>
          <a:p>
            <a:pPr marL="0" indent="0">
              <a:buNone/>
            </a:pPr>
            <a:r>
              <a:rPr lang="en-US" altLang="zh-CN" dirty="0"/>
              <a:t>mean(y</a:t>
            </a:r>
            <a:r>
              <a:rPr lang="en-US" altLang="zh-CN" dirty="0" smtClean="0"/>
              <a:t>)   #</a:t>
            </a:r>
            <a:r>
              <a:rPr lang="zh-CN" altLang="en-US" dirty="0" smtClean="0"/>
              <a:t>相当与错误率，理论上等于</a:t>
            </a:r>
            <a:r>
              <a:rPr lang="en-US" altLang="zh-CN" dirty="0" smtClean="0"/>
              <a:t>alpha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834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连续型随机变量的分布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定义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对于随机变量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，如果存在非负函数</a:t>
                </a:r>
                <a:r>
                  <a:rPr lang="en-US" altLang="zh-CN" dirty="0"/>
                  <a:t>f(x)</a:t>
                </a:r>
                <a:r>
                  <a:rPr lang="zh-CN" altLang="en-US" dirty="0"/>
                  <a:t>，对于任意实数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，总有</a:t>
                </a:r>
                <a:endParaRPr lang="en-US" altLang="zh-CN" dirty="0"/>
              </a:p>
              <a:p>
                <a:pPr marL="0" indent="0" algn="ctr">
                  <a:buNone/>
                </a:pPr>
                <a:r>
                  <a:rPr lang="en-US" altLang="zh-CN" dirty="0"/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−∞&lt;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&lt;∞</m:t>
                        </m:r>
                        <m:r>
                          <m:rPr>
                            <m:nor/>
                          </m:rPr>
                          <a:rPr lang="zh-CN" altLang="en-US" dirty="0"/>
                          <m:t> 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则，称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为连续型随机变量，</a:t>
                </a:r>
                <a:r>
                  <a:rPr lang="en-US" altLang="zh-CN" dirty="0"/>
                  <a:t>f(x)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的概率密度函数，</a:t>
                </a:r>
                <a:r>
                  <a:rPr lang="en-US" altLang="zh-CN" dirty="0"/>
                  <a:t>F(x)</a:t>
                </a:r>
                <a:r>
                  <a:rPr lang="zh-CN" altLang="en-US" dirty="0"/>
                  <a:t>为概率分布函数。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CN" dirty="0"/>
                  <a:t>=1;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）对于任意实数</a:t>
                </a:r>
                <a:r>
                  <a:rPr lang="en-US" altLang="zh-CN" dirty="0" err="1"/>
                  <a:t>a,b</a:t>
                </a:r>
                <a:r>
                  <a:rPr lang="en-US" altLang="zh-CN" dirty="0"/>
                  <a:t>(a&lt;b)</a:t>
                </a:r>
                <a:r>
                  <a:rPr lang="zh-CN" altLang="en-US" dirty="0"/>
                  <a:t>，都有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f(x)</a:t>
                </a:r>
                <a:r>
                  <a:rPr lang="zh-CN" altLang="en-US" dirty="0"/>
                  <a:t>在点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处连续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）对于任意实数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，总有</a:t>
                </a:r>
                <a:r>
                  <a:rPr lang="en-US" altLang="zh-CN" dirty="0"/>
                  <a:t>P{X=a}=0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922" r="-290" b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401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置信区间（</a:t>
            </a:r>
            <a:r>
              <a:rPr lang="en-US" altLang="zh-CN" sz="3600" dirty="0"/>
              <a:t>confidence interval, CI</a:t>
            </a:r>
            <a:r>
              <a:rPr lang="zh-CN" altLang="en-US" sz="36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在多次抽样中，按照</a:t>
            </a:r>
            <a:r>
              <a:rPr lang="en-US" altLang="zh-CN" dirty="0" smtClean="0"/>
              <a:t>CI</a:t>
            </a:r>
            <a:r>
              <a:rPr lang="zh-CN" altLang="en-US" dirty="0" smtClean="0"/>
              <a:t>的计算方法所获得的区间，有（</a:t>
            </a:r>
            <a:r>
              <a:rPr lang="en-US" altLang="zh-CN" dirty="0" smtClean="0"/>
              <a:t>1-</a:t>
            </a:r>
            <a:r>
              <a:rPr lang="el-GR" altLang="zh-CN" dirty="0" smtClean="0">
                <a:latin typeface="Calibri"/>
              </a:rPr>
              <a:t>α</a:t>
            </a:r>
            <a:r>
              <a:rPr lang="zh-CN" altLang="en-US" dirty="0" smtClean="0">
                <a:latin typeface="Calibri"/>
              </a:rPr>
              <a:t>）的区间包含了总体均数。</a:t>
            </a:r>
            <a:endParaRPr lang="en-US" altLang="zh-CN" dirty="0" smtClean="0">
              <a:latin typeface="Calibri"/>
            </a:endParaRPr>
          </a:p>
          <a:p>
            <a:r>
              <a:rPr lang="zh-CN" altLang="en-US" dirty="0" smtClean="0">
                <a:latin typeface="Calibri"/>
              </a:rPr>
              <a:t>一次抽样，可以计算出</a:t>
            </a:r>
            <a:r>
              <a:rPr lang="en-US" altLang="zh-CN" dirty="0" smtClean="0">
                <a:latin typeface="Calibri"/>
              </a:rPr>
              <a:t>1</a:t>
            </a:r>
            <a:r>
              <a:rPr lang="zh-CN" altLang="en-US" dirty="0" smtClean="0">
                <a:latin typeface="Calibri"/>
              </a:rPr>
              <a:t>个区间，其结果为包含或不包含总体均数，二者取一。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368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置信区间计算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女</a:t>
            </a:r>
            <a:r>
              <a:rPr lang="zh-CN" altLang="en-US" dirty="0" smtClean="0"/>
              <a:t>身高样本  </a:t>
            </a:r>
            <a:r>
              <a:rPr lang="en-US" altLang="zh-CN" dirty="0"/>
              <a:t>158  168  170  159  159  162  </a:t>
            </a:r>
            <a:r>
              <a:rPr lang="en-US" altLang="zh-CN" dirty="0" smtClean="0"/>
              <a:t>163</a:t>
            </a:r>
            <a:r>
              <a:rPr lang="zh-CN" altLang="en-US" dirty="0" smtClean="0"/>
              <a:t>，请对此数据做总体均数的点估计和区间估计，设</a:t>
            </a:r>
            <a:r>
              <a:rPr lang="en-US" altLang="zh-CN" dirty="0" smtClean="0"/>
              <a:t>alpha=0.05</a:t>
            </a:r>
          </a:p>
          <a:p>
            <a:pPr marL="0" indent="0">
              <a:buNone/>
            </a:pPr>
            <a:r>
              <a:rPr lang="zh-CN" altLang="en-US" dirty="0" smtClean="0"/>
              <a:t>分析：健康人身高一般服从正态分布，此例为正态总体抽样，小样本，总体方差未知，使用</a:t>
            </a:r>
            <a:r>
              <a:rPr lang="en-US" altLang="zh-CN" i="1" dirty="0" smtClean="0"/>
              <a:t>t</a:t>
            </a:r>
            <a:r>
              <a:rPr lang="zh-CN" altLang="en-US" dirty="0" smtClean="0"/>
              <a:t>分布计算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x&lt;-c(</a:t>
            </a:r>
            <a:r>
              <a:rPr lang="en-US" altLang="zh-CN" dirty="0"/>
              <a:t>158 </a:t>
            </a:r>
            <a:r>
              <a:rPr lang="en-US" altLang="zh-CN" dirty="0" smtClean="0"/>
              <a:t>, </a:t>
            </a:r>
            <a:r>
              <a:rPr lang="en-US" altLang="zh-CN" dirty="0"/>
              <a:t>168 </a:t>
            </a:r>
            <a:r>
              <a:rPr lang="en-US" altLang="zh-CN" dirty="0" smtClean="0"/>
              <a:t>, 170,  </a:t>
            </a:r>
            <a:r>
              <a:rPr lang="en-US" altLang="zh-CN" dirty="0"/>
              <a:t>159 </a:t>
            </a:r>
            <a:r>
              <a:rPr lang="en-US" altLang="zh-CN" dirty="0" smtClean="0"/>
              <a:t>, 159,  162,  </a:t>
            </a:r>
            <a:r>
              <a:rPr lang="en-US" altLang="zh-CN" dirty="0"/>
              <a:t>163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err="1" smtClean="0"/>
              <a:t>ll</a:t>
            </a:r>
            <a:r>
              <a:rPr lang="en-US" altLang="zh-CN" dirty="0" smtClean="0"/>
              <a:t>&lt;-mean(x)-</a:t>
            </a:r>
            <a:r>
              <a:rPr lang="en-US" altLang="zh-CN" dirty="0" err="1" smtClean="0"/>
              <a:t>qt</a:t>
            </a:r>
            <a:r>
              <a:rPr lang="en-US" altLang="zh-CN" dirty="0" smtClean="0"/>
              <a:t>(1-0.05/2,length(x)-1)*</a:t>
            </a:r>
            <a:r>
              <a:rPr lang="en-US" altLang="zh-CN" dirty="0" err="1" smtClean="0"/>
              <a:t>sd</a:t>
            </a:r>
            <a:r>
              <a:rPr lang="en-US" altLang="zh-CN" dirty="0" smtClean="0"/>
              <a:t>(x)/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(length(x))</a:t>
            </a:r>
          </a:p>
          <a:p>
            <a:pPr marL="0" indent="0">
              <a:buNone/>
            </a:pPr>
            <a:r>
              <a:rPr lang="en-US" altLang="zh-CN" dirty="0" err="1" smtClean="0"/>
              <a:t>ul</a:t>
            </a:r>
            <a:r>
              <a:rPr lang="en-US" altLang="zh-CN" dirty="0" smtClean="0"/>
              <a:t>&lt;-?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589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均数差的区间估计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 smtClean="0"/>
                  <a:t>设 </a:t>
                </a:r>
                <a:r>
                  <a:rPr lang="en-US" altLang="zh-CN" dirty="0" smtClean="0"/>
                  <a:t>X1~N(</a:t>
                </a:r>
                <a:r>
                  <a:rPr lang="el-GR" altLang="zh-CN" dirty="0" smtClean="0"/>
                  <a:t>μ</a:t>
                </a:r>
                <a:r>
                  <a:rPr lang="en-US" altLang="zh-CN" dirty="0" smtClean="0"/>
                  <a:t>1,</a:t>
                </a:r>
                <a:r>
                  <a:rPr lang="el-GR" altLang="zh-CN" dirty="0" smtClean="0"/>
                  <a:t>σ</a:t>
                </a:r>
                <a:r>
                  <a:rPr lang="en-US" altLang="zh-CN" dirty="0" smtClean="0"/>
                  <a:t>1)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X2~N(</a:t>
                </a:r>
                <a:r>
                  <a:rPr lang="el-GR" altLang="zh-CN" dirty="0" smtClean="0"/>
                  <a:t>μ</a:t>
                </a:r>
                <a:r>
                  <a:rPr lang="en-US" altLang="zh-CN" dirty="0" smtClean="0"/>
                  <a:t>2,</a:t>
                </a:r>
                <a:r>
                  <a:rPr lang="el-GR" altLang="zh-CN" dirty="0" smtClean="0"/>
                  <a:t>σ</a:t>
                </a:r>
                <a:r>
                  <a:rPr lang="en-US" altLang="zh-CN" dirty="0" smtClean="0"/>
                  <a:t>2)</a:t>
                </a:r>
                <a:r>
                  <a:rPr lang="zh-CN" altLang="en-US" dirty="0" smtClean="0"/>
                  <a:t>，则对于来自</a:t>
                </a:r>
                <a:r>
                  <a:rPr lang="en-US" altLang="zh-CN" dirty="0" smtClean="0"/>
                  <a:t>X1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X2</a:t>
                </a:r>
                <a:r>
                  <a:rPr lang="zh-CN" altLang="en-US" dirty="0" smtClean="0"/>
                  <a:t>的样本，均数差</a:t>
                </a:r>
                <a:r>
                  <a:rPr lang="el-GR" altLang="zh-CN" dirty="0"/>
                  <a:t>μ</a:t>
                </a:r>
                <a:r>
                  <a:rPr lang="en-US" altLang="zh-CN" dirty="0" smtClean="0"/>
                  <a:t>1-</a:t>
                </a:r>
                <a:r>
                  <a:rPr lang="el-GR" altLang="zh-CN" dirty="0" smtClean="0"/>
                  <a:t>μ</a:t>
                </a:r>
                <a:r>
                  <a:rPr lang="en-US" altLang="zh-CN" dirty="0"/>
                  <a:t>2</a:t>
                </a:r>
                <a:r>
                  <a:rPr lang="zh-CN" altLang="en-US" dirty="0" smtClean="0"/>
                  <a:t>的点估计为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其区间估计为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zh-CN" altLang="en-US" b="0" i="1" smtClean="0">
                              <a:latin typeface="Cambria Math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zh-CN" altLang="en-US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其中，</a:t>
                </a:r>
                <a:r>
                  <a:rPr lang="en-US" altLang="zh-CN" dirty="0" smtClean="0"/>
                  <a:t>n1,n2</a:t>
                </a:r>
                <a:r>
                  <a:rPr lang="zh-CN" altLang="en-US" dirty="0" smtClean="0"/>
                  <a:t>分别为样本量，</a:t>
                </a:r>
                <a:r>
                  <a:rPr lang="en-US" altLang="zh-CN" dirty="0" smtClean="0"/>
                  <a:t>S</a:t>
                </a:r>
                <a:r>
                  <a:rPr lang="en-US" altLang="zh-CN" baseline="-25000" dirty="0" smtClean="0"/>
                  <a:t>w</a:t>
                </a:r>
                <a:r>
                  <a:rPr lang="en-US" altLang="zh-CN" baseline="30000" dirty="0" smtClean="0"/>
                  <a:t>2</a:t>
                </a:r>
                <a:r>
                  <a:rPr lang="zh-CN" altLang="en-US" dirty="0" smtClean="0"/>
                  <a:t>是两样本方差以自由度加权的加权平均数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28" t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233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 </a:t>
            </a:r>
            <a:r>
              <a:rPr lang="zh-CN" altLang="en-US" dirty="0" smtClean="0"/>
              <a:t>非</a:t>
            </a:r>
            <a:r>
              <a:rPr lang="zh-CN" altLang="en-US" dirty="0"/>
              <a:t>正态</a:t>
            </a:r>
            <a:r>
              <a:rPr lang="zh-CN" altLang="en-US" dirty="0" smtClean="0"/>
              <a:t>总体或总体分布未知时的</a:t>
            </a:r>
            <a:r>
              <a:rPr lang="zh-CN" altLang="en-US" dirty="0"/>
              <a:t>区间估计</a:t>
            </a:r>
            <a:r>
              <a:rPr lang="zh-CN" altLang="en-US" dirty="0" smtClean="0"/>
              <a:t>问题，何时可以给出区间估计，如何计算？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如何使用模拟抽样的方法估算</a:t>
            </a:r>
            <a:r>
              <a:rPr lang="en-US" altLang="zh-CN" dirty="0" smtClean="0"/>
              <a:t>t</a:t>
            </a:r>
            <a:r>
              <a:rPr lang="zh-CN" altLang="en-US" dirty="0" smtClean="0"/>
              <a:t>分布的期望和方差？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56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连续型随机变量的数字特征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数学期望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方差            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)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关于数学期望和方差的重要结论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设</a:t>
                </a:r>
                <a:r>
                  <a:rPr lang="en-US" altLang="zh-CN" dirty="0" smtClean="0"/>
                  <a:t>X</a:t>
                </a:r>
                <a:r>
                  <a:rPr lang="en-US" altLang="zh-CN" baseline="-25000" dirty="0" smtClean="0"/>
                  <a:t>1</a:t>
                </a:r>
                <a:r>
                  <a:rPr lang="zh-CN" altLang="en-US" dirty="0" smtClean="0"/>
                  <a:t>有期望</a:t>
                </a:r>
                <a:r>
                  <a:rPr lang="en-US" altLang="zh-CN" dirty="0" smtClean="0"/>
                  <a:t>E(X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、方差</a:t>
                </a:r>
                <a:r>
                  <a:rPr lang="en-US" altLang="zh-CN" dirty="0" smtClean="0"/>
                  <a:t>D(X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X</a:t>
                </a:r>
                <a:r>
                  <a:rPr lang="en-US" altLang="zh-CN" baseline="-25000" dirty="0" smtClean="0"/>
                  <a:t>2</a:t>
                </a:r>
                <a:r>
                  <a:rPr lang="zh-CN" altLang="en-US" dirty="0" smtClean="0"/>
                  <a:t>有</a:t>
                </a:r>
                <a:r>
                  <a:rPr lang="zh-CN" altLang="en-US" dirty="0"/>
                  <a:t>期望</a:t>
                </a:r>
                <a:r>
                  <a:rPr lang="en-US" altLang="zh-CN" dirty="0" smtClean="0"/>
                  <a:t>E(X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、方差</a:t>
                </a:r>
                <a:r>
                  <a:rPr lang="en-US" altLang="zh-CN" dirty="0" smtClean="0"/>
                  <a:t>D(X</a:t>
                </a:r>
                <a:r>
                  <a:rPr lang="en-US" altLang="zh-CN" baseline="-25000" dirty="0"/>
                  <a:t>2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，且</a:t>
                </a:r>
                <a:r>
                  <a:rPr lang="en-US" altLang="zh-CN" dirty="0" smtClean="0"/>
                  <a:t>X</a:t>
                </a:r>
                <a:r>
                  <a:rPr lang="en-US" altLang="zh-CN" baseline="-25000" dirty="0"/>
                  <a:t>1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X</a:t>
                </a:r>
                <a:r>
                  <a:rPr lang="en-US" altLang="zh-CN" baseline="-25000" dirty="0"/>
                  <a:t>2</a:t>
                </a:r>
                <a:r>
                  <a:rPr lang="zh-CN" altLang="en-US" dirty="0" smtClean="0"/>
                  <a:t>互相独立，则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E(X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+X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)=</a:t>
                </a:r>
                <a:r>
                  <a:rPr lang="en-US" altLang="zh-CN" dirty="0"/>
                  <a:t>E(X</a:t>
                </a:r>
                <a:r>
                  <a:rPr lang="en-US" altLang="zh-CN" baseline="-25000" dirty="0"/>
                  <a:t>1</a:t>
                </a:r>
                <a:r>
                  <a:rPr lang="en-US" altLang="zh-CN" dirty="0" smtClean="0"/>
                  <a:t>)+</a:t>
                </a:r>
                <a:r>
                  <a:rPr lang="en-US" altLang="zh-CN" dirty="0"/>
                  <a:t>E(X</a:t>
                </a:r>
                <a:r>
                  <a:rPr lang="en-US" altLang="zh-CN" baseline="-25000" dirty="0"/>
                  <a:t>2</a:t>
                </a:r>
                <a:r>
                  <a:rPr lang="en-US" altLang="zh-CN" dirty="0" smtClean="0"/>
                  <a:t>)     D(X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+X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)=D(X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)+D(X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E(X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-X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/>
                  <a:t>)=E(X</a:t>
                </a:r>
                <a:r>
                  <a:rPr lang="en-US" altLang="zh-CN" baseline="-25000" dirty="0"/>
                  <a:t>1</a:t>
                </a:r>
                <a:r>
                  <a:rPr lang="en-US" altLang="zh-CN" dirty="0" smtClean="0"/>
                  <a:t>)-E(X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/>
                  <a:t>)     </a:t>
                </a:r>
                <a:r>
                  <a:rPr lang="en-US" altLang="zh-CN" dirty="0" smtClean="0"/>
                  <a:t>D(X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-X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/>
                  <a:t>)=D(X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)+D(X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E(aX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)=</a:t>
                </a:r>
                <a:r>
                  <a:rPr lang="en-US" altLang="zh-CN" dirty="0" err="1" smtClean="0"/>
                  <a:t>aE</a:t>
                </a:r>
                <a:r>
                  <a:rPr lang="en-US" altLang="zh-CN" dirty="0" smtClean="0"/>
                  <a:t>(X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)        D(aX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)=a</a:t>
                </a:r>
                <a:r>
                  <a:rPr lang="en-US" altLang="zh-CN" baseline="30000" dirty="0" smtClean="0"/>
                  <a:t>2</a:t>
                </a:r>
                <a:r>
                  <a:rPr lang="en-US" altLang="zh-CN" dirty="0" smtClean="0"/>
                  <a:t>D(X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)     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878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正态分布 </a:t>
            </a:r>
            <a:r>
              <a:rPr lang="en-US" altLang="zh-CN" dirty="0"/>
              <a:t>normal distribution (</a:t>
            </a:r>
            <a:r>
              <a:rPr lang="el-GR" altLang="zh-CN" dirty="0"/>
              <a:t>μ</a:t>
            </a:r>
            <a:r>
              <a:rPr lang="zh-CN" altLang="el-GR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l-GR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又称高斯</a:t>
                </a:r>
                <a:r>
                  <a:rPr lang="en-US" altLang="zh-CN" dirty="0"/>
                  <a:t>(Gauss)</a:t>
                </a:r>
                <a:r>
                  <a:rPr lang="zh-CN" altLang="en-US" dirty="0"/>
                  <a:t>分布</a:t>
                </a:r>
                <a:endParaRPr lang="en-US" altLang="zh-CN" dirty="0"/>
              </a:p>
              <a:p>
                <a:r>
                  <a:rPr lang="zh-CN" altLang="en-US" dirty="0"/>
                  <a:t>密度函数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en-US" b="0" dirty="0">
                    <a:ea typeface="Cambria Math" panose="02040503050406030204" pitchFamily="18" charset="0"/>
                  </a:rPr>
                  <a:t>分布函数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l-GR" altLang="zh-CN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数学期望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i="1" dirty="0"/>
              </a:p>
              <a:p>
                <a:r>
                  <a:rPr lang="zh-CN" altLang="en-US" dirty="0"/>
                  <a:t>方差            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)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35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例：依定义求</a:t>
            </a:r>
            <a:r>
              <a:rPr lang="zh-CN" altLang="en-US" dirty="0"/>
              <a:t>标准正态分布的</a:t>
            </a:r>
            <a:r>
              <a:rPr lang="zh-CN" altLang="en-US" dirty="0" smtClean="0"/>
              <a:t>数学期望</a:t>
            </a:r>
            <a:r>
              <a:rPr lang="en-US" altLang="zh-CN" dirty="0" smtClean="0"/>
              <a:t>E(X)</a:t>
            </a:r>
            <a:r>
              <a:rPr lang="zh-CN" altLang="en-US" dirty="0" smtClean="0"/>
              <a:t>和</a:t>
            </a:r>
            <a:r>
              <a:rPr lang="zh-CN" altLang="en-US" dirty="0"/>
              <a:t>方差</a:t>
            </a:r>
            <a:r>
              <a:rPr lang="en-US" altLang="zh-CN" dirty="0" err="1"/>
              <a:t>var</a:t>
            </a:r>
            <a:r>
              <a:rPr lang="en-US" altLang="zh-CN" dirty="0"/>
              <a:t>(X)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CN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b="0" i="0" dirty="0" smtClean="0"/>
                          <m:t>)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求</a:t>
                </a:r>
                <a:r>
                  <a:rPr lang="zh-CN" altLang="en-US" dirty="0"/>
                  <a:t>标准正态分布的</a:t>
                </a:r>
                <a:r>
                  <a:rPr lang="zh-CN" altLang="en-US" dirty="0" smtClean="0"/>
                  <a:t>数学期望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fr-FR" altLang="zh-CN" dirty="0" smtClean="0"/>
                  <a:t>fexp1</a:t>
                </a:r>
                <a:r>
                  <a:rPr lang="fr-FR" altLang="zh-CN" dirty="0"/>
                  <a:t>&lt;-function(t)  {t*1/sqrt(2*pi)*exp(-t^2/2</a:t>
                </a:r>
                <a:r>
                  <a:rPr lang="fr-FR" altLang="zh-CN" dirty="0" smtClean="0"/>
                  <a:t>)}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  #</a:t>
                </a:r>
                <a:r>
                  <a:rPr lang="zh-CN" altLang="en-US" dirty="0"/>
                  <a:t>自定义函数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 </a:t>
                </a:r>
                <a:r>
                  <a:rPr lang="en-US" altLang="zh-CN" dirty="0"/>
                  <a:t>EX&lt;-integrate(fexp1,lower=-</a:t>
                </a:r>
                <a:r>
                  <a:rPr lang="en-US" altLang="zh-CN" dirty="0" err="1"/>
                  <a:t>Inf,upper</a:t>
                </a:r>
                <a:r>
                  <a:rPr lang="en-US" altLang="zh-CN" dirty="0"/>
                  <a:t>=</a:t>
                </a:r>
                <a:r>
                  <a:rPr lang="en-US" altLang="zh-CN" dirty="0" err="1"/>
                  <a:t>Inf</a:t>
                </a:r>
                <a:r>
                  <a:rPr lang="en-US" altLang="zh-CN" dirty="0" smtClean="0"/>
                  <a:t>) 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zh-CN" altLang="en-US" dirty="0" smtClean="0"/>
                  <a:t>调用</a:t>
                </a:r>
                <a:endParaRPr lang="en-US" altLang="zh-CN" dirty="0" smtClean="0"/>
              </a:p>
              <a:p>
                <a:r>
                  <a:rPr lang="zh-CN" altLang="en-US" dirty="0"/>
                  <a:t>求标准正态分布的方差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 </a:t>
                </a:r>
                <a:r>
                  <a:rPr lang="fr-FR" altLang="zh-CN" dirty="0"/>
                  <a:t>fexp</a:t>
                </a:r>
                <a:r>
                  <a:rPr lang="en-US" altLang="zh-CN" dirty="0"/>
                  <a:t>2</a:t>
                </a:r>
                <a:r>
                  <a:rPr lang="fr-FR" altLang="zh-CN" dirty="0"/>
                  <a:t>&lt;-function(t)  {t^2*1/sqrt(2*pi)*exp(-t^2/2</a:t>
                </a:r>
                <a:r>
                  <a:rPr lang="fr-FR" altLang="zh-CN" dirty="0" smtClean="0"/>
                  <a:t>)}   </a:t>
                </a:r>
                <a:r>
                  <a:rPr lang="en-US" altLang="zh-CN" dirty="0" smtClean="0"/>
                  <a:t>#</a:t>
                </a:r>
                <a:r>
                  <a:rPr lang="zh-CN" altLang="en-US" dirty="0"/>
                  <a:t>自定义函数</a:t>
                </a:r>
                <a:endParaRPr lang="fr-FR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:r>
                  <a:rPr lang="en-US" altLang="zh-CN" dirty="0"/>
                  <a:t>VARX&lt;-integrate(fexp2,lower=-</a:t>
                </a:r>
                <a:r>
                  <a:rPr lang="en-US" altLang="zh-CN" dirty="0" err="1"/>
                  <a:t>Inf,upper</a:t>
                </a:r>
                <a:r>
                  <a:rPr lang="en-US" altLang="zh-CN" dirty="0"/>
                  <a:t>=</a:t>
                </a:r>
                <a:r>
                  <a:rPr lang="en-US" altLang="zh-CN" dirty="0" err="1"/>
                  <a:t>Inf</a:t>
                </a:r>
                <a:r>
                  <a:rPr lang="en-US" altLang="zh-CN" dirty="0" smtClean="0"/>
                  <a:t>)         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zh-CN" altLang="en-US" dirty="0"/>
                  <a:t>调用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20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抽样分布（</a:t>
            </a:r>
            <a:r>
              <a:rPr lang="en-US" altLang="zh-CN" dirty="0"/>
              <a:t>sampling distribution</a:t>
            </a:r>
            <a:r>
              <a:rPr lang="zh-CN" altLang="en-US" dirty="0"/>
              <a:t>）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</a:t>
                </a:r>
                <a:r>
                  <a:rPr lang="en-US" altLang="zh-CN" dirty="0"/>
                  <a:t>X1,X2,…</a:t>
                </a:r>
                <a:r>
                  <a:rPr lang="en-US" altLang="zh-CN" dirty="0" err="1"/>
                  <a:t>Xn</a:t>
                </a:r>
                <a:r>
                  <a:rPr lang="zh-CN" altLang="en-US" dirty="0"/>
                  <a:t>是总体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的一个随机样本，</a:t>
                </a:r>
                <a:r>
                  <a:rPr lang="en-US" altLang="zh-CN" dirty="0"/>
                  <a:t>T(X1,X2,…</a:t>
                </a:r>
                <a:r>
                  <a:rPr lang="en-US" altLang="zh-CN" dirty="0" err="1"/>
                  <a:t>Xn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为一个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元连续函数，且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中不含任何关于总体分布的未知参数，则称</a:t>
                </a:r>
                <a:r>
                  <a:rPr lang="en-US" altLang="zh-CN" dirty="0"/>
                  <a:t>T(X1,X2,…</a:t>
                </a:r>
                <a:r>
                  <a:rPr lang="en-US" altLang="zh-CN" dirty="0" err="1"/>
                  <a:t>Xn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为一个统计量（</a:t>
                </a:r>
                <a:r>
                  <a:rPr lang="en-US" altLang="zh-CN" dirty="0"/>
                  <a:t>statistic</a:t>
                </a:r>
                <a:r>
                  <a:rPr lang="zh-CN" altLang="en-US" dirty="0"/>
                  <a:t>），称统计量的分布为抽样分布。</a:t>
                </a:r>
                <a:endParaRPr lang="en-US" altLang="zh-CN" dirty="0"/>
              </a:p>
              <a:p>
                <a:r>
                  <a:rPr lang="zh-CN" altLang="en-US" dirty="0"/>
                  <a:t>常见的样本统计量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17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切比雪夫（</a:t>
            </a:r>
            <a:r>
              <a:rPr lang="en-US" altLang="zh-CN" dirty="0" err="1"/>
              <a:t>Chebyshev</a:t>
            </a:r>
            <a:r>
              <a:rPr lang="zh-CN" altLang="en-US" dirty="0"/>
              <a:t>）大数定律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zh-CN" altLang="en-US" dirty="0"/>
                  <a:t>设随机变量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…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n</a:t>
                </a:r>
                <a:r>
                  <a:rPr lang="zh-CN" altLang="en-US" dirty="0"/>
                  <a:t>相互独立，</a:t>
                </a:r>
                <a:r>
                  <a:rPr lang="en-US" altLang="zh-CN" dirty="0"/>
                  <a:t>E(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k</a:t>
                </a:r>
                <a:r>
                  <a:rPr lang="en-US" altLang="zh-CN" dirty="0"/>
                  <a:t>)=</a:t>
                </a:r>
                <a:r>
                  <a:rPr lang="el-GR" altLang="zh-CN" dirty="0"/>
                  <a:t>μ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var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k</a:t>
                </a:r>
                <a:r>
                  <a:rPr lang="en-US" altLang="zh-CN" dirty="0"/>
                  <a:t>)=</a:t>
                </a:r>
                <a:r>
                  <a:rPr lang="el-GR" altLang="zh-CN" dirty="0"/>
                  <a:t>σ</a:t>
                </a:r>
                <a:r>
                  <a:rPr lang="en-US" altLang="zh-CN" baseline="30000" dirty="0"/>
                  <a:t>2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k=1,2,…n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则对于任意的正数</a:t>
                </a:r>
                <a:r>
                  <a:rPr lang="el-GR" altLang="zh-CN" dirty="0"/>
                  <a:t>ε</a:t>
                </a:r>
                <a:r>
                  <a:rPr lang="zh-CN" altLang="en-US" dirty="0"/>
                  <a:t>，有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</a:t>
                </a:r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观察大数定律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n&lt;-c(3,15,60,125,625,4000,2e+4,1e+5,5e+5,2e+6,1e+7)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diff&lt;-NA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for(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in </a:t>
                </a:r>
                <a:r>
                  <a:rPr lang="en-US" altLang="zh-CN" dirty="0" smtClean="0"/>
                  <a:t>1:length(n)){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:r>
                  <a:rPr lang="en-US" altLang="zh-CN" dirty="0" smtClean="0"/>
                  <a:t>diff[</a:t>
                </a:r>
                <a:r>
                  <a:rPr lang="en-US" altLang="zh-CN" dirty="0" err="1" smtClean="0"/>
                  <a:t>i</a:t>
                </a:r>
                <a:r>
                  <a:rPr lang="en-US" altLang="zh-CN" dirty="0"/>
                  <a:t>]=</a:t>
                </a:r>
                <a:r>
                  <a:rPr lang="en-US" altLang="zh-CN" dirty="0" smtClean="0"/>
                  <a:t>abs(mean(</a:t>
                </a:r>
                <a:r>
                  <a:rPr lang="en-US" altLang="zh-CN" dirty="0" err="1" smtClean="0"/>
                  <a:t>rnorm</a:t>
                </a:r>
                <a:r>
                  <a:rPr lang="en-US" altLang="zh-CN" dirty="0" smtClean="0"/>
                  <a:t>(n[</a:t>
                </a:r>
                <a:r>
                  <a:rPr lang="en-US" altLang="zh-CN" dirty="0" err="1" smtClean="0"/>
                  <a:t>i</a:t>
                </a:r>
                <a:r>
                  <a:rPr lang="en-US" altLang="zh-CN" dirty="0"/>
                  <a:t>],mean=0,sd=1))-0)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:r>
                  <a:rPr lang="en-US" altLang="zh-CN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diff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plot(</a:t>
                </a:r>
                <a:r>
                  <a:rPr lang="en-US" altLang="zh-CN" dirty="0" err="1" smtClean="0"/>
                  <a:t>n,diff,log</a:t>
                </a:r>
                <a:r>
                  <a:rPr lang="en-US" altLang="zh-CN" dirty="0" smtClean="0"/>
                  <a:t>=“x")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观察结果：？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3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中心极限定理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8554"/>
                <a:ext cx="10515600" cy="503372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/>
                  <a:t>设随机变量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…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n</a:t>
                </a:r>
                <a:r>
                  <a:rPr lang="zh-CN" altLang="en-US" dirty="0"/>
                  <a:t>， </a:t>
                </a:r>
                <a:r>
                  <a:rPr lang="en-US" altLang="zh-CN" dirty="0" err="1"/>
                  <a:t>iid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E(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k</a:t>
                </a:r>
                <a:r>
                  <a:rPr lang="en-US" altLang="zh-CN" dirty="0"/>
                  <a:t>)=</a:t>
                </a:r>
                <a:r>
                  <a:rPr lang="el-GR" altLang="zh-CN" dirty="0"/>
                  <a:t>μ</a:t>
                </a:r>
                <a:r>
                  <a:rPr lang="en-US" altLang="zh-CN" dirty="0"/>
                  <a:t>,D(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k</a:t>
                </a:r>
                <a:r>
                  <a:rPr lang="en-US" altLang="zh-CN" dirty="0"/>
                  <a:t>)=</a:t>
                </a:r>
                <a:r>
                  <a:rPr lang="el-GR" altLang="zh-CN" dirty="0"/>
                  <a:t>σ</a:t>
                </a:r>
                <a:r>
                  <a:rPr lang="en-US" altLang="zh-CN" baseline="30000" dirty="0"/>
                  <a:t>2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k=1,2,…n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则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(0,1)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观察中心极限定理</a:t>
                </a:r>
                <a:r>
                  <a:rPr lang="en-US" altLang="zh-CN" dirty="0"/>
                  <a:t>: Y, Y=x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</a:t>
                </a:r>
                <a:r>
                  <a:rPr lang="en-US" altLang="zh-CN" dirty="0" err="1"/>
                  <a:t>N</a:t>
                </a:r>
                <a:r>
                  <a:rPr lang="en-US" altLang="zh-CN" dirty="0"/>
                  <a:t>(0,1),  E(Y)=1, </a:t>
                </a:r>
                <a:r>
                  <a:rPr lang="en-US" altLang="zh-CN" dirty="0" err="1"/>
                  <a:t>var</a:t>
                </a:r>
                <a:r>
                  <a:rPr lang="en-US" altLang="zh-CN" dirty="0"/>
                  <a:t>(Y)=2*E(Y)=2</a:t>
                </a:r>
              </a:p>
              <a:p>
                <a:r>
                  <a:rPr lang="en-US" altLang="zh-CN" dirty="0" smtClean="0"/>
                  <a:t>n&lt;-c(1,3,10,60,800,3000) </a:t>
                </a:r>
                <a:r>
                  <a:rPr lang="en-US" altLang="zh-CN" dirty="0"/>
                  <a:t>;  y&lt;-</a:t>
                </a:r>
                <a:r>
                  <a:rPr lang="en-US" altLang="zh-CN" dirty="0" smtClean="0"/>
                  <a:t>array(</a:t>
                </a:r>
                <a:r>
                  <a:rPr lang="en-US" altLang="zh-CN" dirty="0" err="1" smtClean="0"/>
                  <a:t>NA,dim</a:t>
                </a:r>
                <a:r>
                  <a:rPr lang="en-US" altLang="zh-CN" dirty="0" smtClean="0"/>
                  <a:t>=c(1000,6))  #</a:t>
                </a:r>
                <a:r>
                  <a:rPr lang="zh-CN" altLang="en-US" dirty="0" smtClean="0"/>
                  <a:t>样本量分别为</a:t>
                </a:r>
                <a:r>
                  <a:rPr lang="en-US" altLang="zh-CN" dirty="0" smtClean="0"/>
                  <a:t>n[j]</a:t>
                </a:r>
                <a:r>
                  <a:rPr lang="zh-CN" altLang="en-US" dirty="0" smtClean="0"/>
                  <a:t>，重复抽样</a:t>
                </a:r>
                <a:r>
                  <a:rPr lang="en-US" altLang="zh-CN" dirty="0" smtClean="0"/>
                  <a:t>1000</a:t>
                </a:r>
                <a:r>
                  <a:rPr lang="zh-CN" altLang="en-US" dirty="0" smtClean="0"/>
                  <a:t>次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for(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in 1:1000){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for(j in </a:t>
                </a:r>
                <a:r>
                  <a:rPr lang="en-US" altLang="zh-CN" dirty="0" smtClean="0"/>
                  <a:t>1:6){      </a:t>
                </a:r>
                <a:r>
                  <a:rPr lang="en-US" altLang="zh-CN" dirty="0"/>
                  <a:t>y[</a:t>
                </a:r>
                <a:r>
                  <a:rPr lang="en-US" altLang="zh-CN" dirty="0" err="1"/>
                  <a:t>i,j</a:t>
                </a:r>
                <a:r>
                  <a:rPr lang="en-US" altLang="zh-CN" dirty="0"/>
                  <a:t>]=(</a:t>
                </a:r>
                <a:r>
                  <a:rPr lang="en-US" altLang="zh-CN" dirty="0" smtClean="0"/>
                  <a:t>mean(</a:t>
                </a:r>
                <a:r>
                  <a:rPr lang="en-US" altLang="zh-CN" dirty="0" err="1" smtClean="0"/>
                  <a:t>rnorm</a:t>
                </a:r>
                <a:r>
                  <a:rPr lang="en-US" altLang="zh-CN" dirty="0" smtClean="0"/>
                  <a:t>(n[j</a:t>
                </a:r>
                <a:r>
                  <a:rPr lang="en-US" altLang="zh-CN" dirty="0"/>
                  <a:t>],0,1)^2)-1)/(</a:t>
                </a:r>
                <a:r>
                  <a:rPr lang="en-US" altLang="zh-CN" dirty="0" err="1"/>
                  <a:t>sqrt</a:t>
                </a:r>
                <a:r>
                  <a:rPr lang="en-US" altLang="zh-CN" dirty="0"/>
                  <a:t>(2*1)/</a:t>
                </a:r>
                <a:r>
                  <a:rPr lang="en-US" altLang="zh-CN" dirty="0" err="1" smtClean="0"/>
                  <a:t>sqrt</a:t>
                </a:r>
                <a:r>
                  <a:rPr lang="en-US" altLang="zh-CN" dirty="0" smtClean="0"/>
                  <a:t>(n[j</a:t>
                </a:r>
                <a:r>
                  <a:rPr lang="en-US" altLang="zh-CN" dirty="0"/>
                  <a:t>]))    }  } </a:t>
                </a:r>
                <a:r>
                  <a:rPr lang="en-US" altLang="zh-CN" dirty="0" smtClean="0"/>
                  <a:t>  #</a:t>
                </a:r>
                <a:r>
                  <a:rPr lang="zh-CN" altLang="en-US" dirty="0" smtClean="0"/>
                  <a:t>抽样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err="1"/>
                  <a:t>hist</a:t>
                </a:r>
                <a:r>
                  <a:rPr lang="en-US" altLang="zh-CN" dirty="0"/>
                  <a:t>(y[,5],</a:t>
                </a:r>
                <a:r>
                  <a:rPr lang="en-US" altLang="zh-CN" dirty="0" err="1"/>
                  <a:t>freq</a:t>
                </a:r>
                <a:r>
                  <a:rPr lang="en-US" altLang="zh-CN" dirty="0"/>
                  <a:t>=FALSE</a:t>
                </a:r>
                <a:r>
                  <a:rPr lang="en-US" altLang="zh-CN" dirty="0" smtClean="0"/>
                  <a:t>)  #</a:t>
                </a:r>
                <a:r>
                  <a:rPr lang="zh-CN" altLang="en-US" dirty="0" smtClean="0"/>
                  <a:t>样本均数的直方图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lines(density(y</a:t>
                </a:r>
                <a:r>
                  <a:rPr lang="en-US" altLang="zh-CN" dirty="0"/>
                  <a:t>[,5]),col</a:t>
                </a:r>
                <a:r>
                  <a:rPr lang="en-US" altLang="zh-CN" dirty="0" smtClean="0"/>
                  <a:t>=“blue”)  #</a:t>
                </a:r>
                <a:r>
                  <a:rPr lang="zh-CN" altLang="en-US" dirty="0" smtClean="0"/>
                  <a:t>添加密度曲线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z&lt;- </a:t>
                </a:r>
                <a:r>
                  <a:rPr lang="en-US" altLang="zh-CN" dirty="0" err="1"/>
                  <a:t>seq</a:t>
                </a:r>
                <a:r>
                  <a:rPr lang="en-US" altLang="zh-CN" dirty="0"/>
                  <a:t>(-3,3,0.1)  ; lines(</a:t>
                </a:r>
                <a:r>
                  <a:rPr lang="en-US" altLang="zh-CN" dirty="0" err="1"/>
                  <a:t>z,dnorm</a:t>
                </a:r>
                <a:r>
                  <a:rPr lang="en-US" altLang="zh-CN" dirty="0"/>
                  <a:t>(z,0,1),col</a:t>
                </a:r>
                <a:r>
                  <a:rPr lang="en-US" altLang="zh-CN" dirty="0" smtClean="0"/>
                  <a:t>=“red”) #</a:t>
                </a:r>
                <a:r>
                  <a:rPr lang="zh-CN" altLang="en-US" dirty="0" smtClean="0"/>
                  <a:t>添加标准正态分布的密度曲线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观察结果？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8554"/>
                <a:ext cx="10515600" cy="5033727"/>
              </a:xfrm>
              <a:blipFill>
                <a:blip r:embed="rId2"/>
                <a:stretch>
                  <a:fillRect l="-754" t="-3152" b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743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经验分布函数</a:t>
            </a:r>
            <a:r>
              <a:rPr lang="en-US" altLang="zh-CN" dirty="0"/>
              <a:t>(</a:t>
            </a:r>
            <a:r>
              <a:rPr lang="en-US" altLang="zh-CN" sz="3600" dirty="0"/>
              <a:t>empirical distribution function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/>
                  <a:t>设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,…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n</a:t>
                </a:r>
                <a:r>
                  <a:rPr lang="zh-CN" altLang="en-US" dirty="0"/>
                  <a:t>是总体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的一个样本，</a:t>
                </a:r>
                <a:r>
                  <a:rPr lang="en-US" altLang="zh-CN" dirty="0"/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</a:t>
                </a:r>
                <a:r>
                  <a:rPr lang="en-US" altLang="zh-CN" dirty="0"/>
                  <a:t>F(x)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F</a:t>
                </a:r>
                <a:r>
                  <a:rPr lang="en-US" altLang="zh-CN" baseline="-25000" dirty="0" err="1"/>
                  <a:t>n</a:t>
                </a:r>
                <a:r>
                  <a:rPr lang="en-US" altLang="zh-CN" dirty="0"/>
                  <a:t>(X)</a:t>
                </a:r>
                <a:r>
                  <a:rPr lang="zh-CN" altLang="en-US" dirty="0"/>
                  <a:t>称为经验分布函数。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600" dirty="0"/>
              </a:p>
              <a:p>
                <a:pPr marL="0" indent="0">
                  <a:buNone/>
                </a:pPr>
                <a:endParaRPr lang="en-US" altLang="zh-CN" sz="2600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:r>
                  <a:rPr lang="zh-CN" altLang="en-US" dirty="0"/>
                  <a:t>                                   其中，</a:t>
                </a:r>
                <a:r>
                  <a:rPr lang="en-US" altLang="zh-CN" dirty="0"/>
                  <a:t>X(k)</a:t>
                </a:r>
                <a:r>
                  <a:rPr lang="zh-CN" altLang="en-US" dirty="0"/>
                  <a:t>为</a:t>
                </a:r>
                <a:r>
                  <a:rPr lang="zh-CN" altLang="en-US" dirty="0" smtClean="0"/>
                  <a:t>顺序统计量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X(1)=min(Xi)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X(n)=max(X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sz="2600" dirty="0"/>
                  <a:t>观察来自标准正态分布样本（</a:t>
                </a:r>
                <a:r>
                  <a:rPr lang="en-US" altLang="zh-CN" sz="2600" dirty="0"/>
                  <a:t>N=15</a:t>
                </a:r>
                <a:r>
                  <a:rPr lang="zh-CN" altLang="en-US" sz="2600" dirty="0"/>
                  <a:t>）的经验分布函数</a:t>
                </a:r>
                <a:endParaRPr lang="en-US" altLang="zh-CN" sz="2600" dirty="0"/>
              </a:p>
              <a:p>
                <a:pPr marL="0" indent="0">
                  <a:buNone/>
                </a:pPr>
                <a:r>
                  <a:rPr lang="en-US" altLang="zh-CN" sz="2600" dirty="0"/>
                  <a:t>x&lt;-</a:t>
                </a:r>
                <a:r>
                  <a:rPr lang="en-US" altLang="zh-CN" sz="2600" dirty="0" err="1"/>
                  <a:t>rnorm</a:t>
                </a:r>
                <a:r>
                  <a:rPr lang="en-US" altLang="zh-CN" sz="2600" dirty="0"/>
                  <a:t>(15,0,1);   y&lt;-</a:t>
                </a:r>
                <a:r>
                  <a:rPr lang="en-US" altLang="zh-CN" sz="2600" dirty="0" err="1"/>
                  <a:t>ecdf</a:t>
                </a:r>
                <a:r>
                  <a:rPr lang="en-US" altLang="zh-CN" sz="2600" dirty="0"/>
                  <a:t>(x)</a:t>
                </a:r>
              </a:p>
              <a:p>
                <a:pPr marL="0" indent="0">
                  <a:buNone/>
                </a:pPr>
                <a:r>
                  <a:rPr lang="en-US" altLang="zh-CN" sz="2600" dirty="0"/>
                  <a:t>plot(</a:t>
                </a:r>
                <a:r>
                  <a:rPr lang="en-US" altLang="zh-CN" sz="2600" dirty="0" err="1"/>
                  <a:t>y,ylab</a:t>
                </a:r>
                <a:r>
                  <a:rPr lang="en-US" altLang="zh-CN" sz="2600" dirty="0"/>
                  <a:t>="</a:t>
                </a:r>
                <a:r>
                  <a:rPr lang="en-US" altLang="zh-CN" sz="2600" dirty="0" err="1"/>
                  <a:t>Fn</a:t>
                </a:r>
                <a:r>
                  <a:rPr lang="en-US" altLang="zh-CN" sz="2600" dirty="0"/>
                  <a:t>(x)",verticals=</a:t>
                </a:r>
                <a:r>
                  <a:rPr lang="en-US" altLang="zh-CN" sz="2600" dirty="0" err="1"/>
                  <a:t>T,do.p</a:t>
                </a:r>
                <a:r>
                  <a:rPr lang="en-US" altLang="zh-CN" sz="2600" dirty="0"/>
                  <a:t>=F)</a:t>
                </a:r>
              </a:p>
              <a:p>
                <a:pPr marL="0" indent="0">
                  <a:buNone/>
                </a:pPr>
                <a:r>
                  <a:rPr lang="en-US" altLang="zh-CN" sz="2600" dirty="0"/>
                  <a:t>z&lt;-</a:t>
                </a:r>
                <a:r>
                  <a:rPr lang="en-US" altLang="zh-CN" sz="2600" dirty="0" err="1"/>
                  <a:t>seq</a:t>
                </a:r>
                <a:r>
                  <a:rPr lang="en-US" altLang="zh-CN" sz="2600" dirty="0"/>
                  <a:t>(-3,3,0.1);  lines(</a:t>
                </a:r>
                <a:r>
                  <a:rPr lang="en-US" altLang="zh-CN" sz="2600" dirty="0" err="1"/>
                  <a:t>z,pnorm</a:t>
                </a:r>
                <a:r>
                  <a:rPr lang="en-US" altLang="zh-CN" sz="2600" dirty="0"/>
                  <a:t>(z,0,1))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922" b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28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2541</TotalTime>
  <Words>886</Words>
  <Application>Microsoft Office PowerPoint</Application>
  <PresentationFormat>宽屏</PresentationFormat>
  <Paragraphs>165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Gulim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抽样分布与参数估计</vt:lpstr>
      <vt:lpstr>连续型随机变量的分布</vt:lpstr>
      <vt:lpstr>连续型随机变量的数字特征</vt:lpstr>
      <vt:lpstr>正态分布 normal distribution (μ，σ)</vt:lpstr>
      <vt:lpstr>例：依定义求标准正态分布的数学期望E(X)和方差var(X)</vt:lpstr>
      <vt:lpstr>抽样分布（sampling distribution）  </vt:lpstr>
      <vt:lpstr>切比雪夫（Chebyshev）大数定律</vt:lpstr>
      <vt:lpstr>中心极限定理</vt:lpstr>
      <vt:lpstr>经验分布函数(empirical distribution function)</vt:lpstr>
      <vt:lpstr>Χ2分布   （chi-square distribution）</vt:lpstr>
      <vt:lpstr>t分布 (t-distribution ,  student’s distribution)</vt:lpstr>
      <vt:lpstr>观察t分布和标准正态分布的区别</vt:lpstr>
      <vt:lpstr>t分布的R函数 </vt:lpstr>
      <vt:lpstr>均数的抽样误差</vt:lpstr>
      <vt:lpstr>样本均数的抽样分布</vt:lpstr>
      <vt:lpstr>总体均数的点估计和区间估计</vt:lpstr>
      <vt:lpstr>正态总体的总体均数的区间估计</vt:lpstr>
      <vt:lpstr>正态总体的总体均数的区间估计</vt:lpstr>
      <vt:lpstr>观察置信区间</vt:lpstr>
      <vt:lpstr>置信区间（confidence interval, CI）</vt:lpstr>
      <vt:lpstr>置信区间计算</vt:lpstr>
      <vt:lpstr>均数差的区间估计</vt:lpstr>
      <vt:lpstr>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抽样分布（1）</dc:title>
  <dc:creator>datasaving</dc:creator>
  <cp:lastModifiedBy>YD</cp:lastModifiedBy>
  <cp:revision>92</cp:revision>
  <dcterms:created xsi:type="dcterms:W3CDTF">2017-09-10T03:23:40Z</dcterms:created>
  <dcterms:modified xsi:type="dcterms:W3CDTF">2022-10-14T12:10:52Z</dcterms:modified>
</cp:coreProperties>
</file>