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jpeg" ContentType="image/jpeg"/>
  <Default Extension="JPG" ContentType="image/.jp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3"/>
    <p:sldId id="257" r:id="rId4"/>
    <p:sldId id="360" r:id="rId5"/>
    <p:sldId id="347" r:id="rId6"/>
    <p:sldId id="348" r:id="rId7"/>
    <p:sldId id="349" r:id="rId8"/>
    <p:sldId id="350" r:id="rId9"/>
    <p:sldId id="351" r:id="rId10"/>
    <p:sldId id="374" r:id="rId11"/>
    <p:sldId id="352" r:id="rId12"/>
    <p:sldId id="353" r:id="rId13"/>
    <p:sldId id="354" r:id="rId14"/>
    <p:sldId id="355" r:id="rId15"/>
    <p:sldId id="356" r:id="rId16"/>
    <p:sldId id="357" r:id="rId17"/>
    <p:sldId id="358" r:id="rId18"/>
    <p:sldId id="359" r:id="rId19"/>
    <p:sldId id="364" r:id="rId20"/>
    <p:sldId id="365" r:id="rId21"/>
    <p:sldId id="361" r:id="rId22"/>
    <p:sldId id="362" r:id="rId23"/>
    <p:sldId id="307" r:id="rId24"/>
    <p:sldId id="363" r:id="rId25"/>
    <p:sldId id="367" r:id="rId26"/>
    <p:sldId id="368" r:id="rId27"/>
    <p:sldId id="371" r:id="rId28"/>
    <p:sldId id="372" r:id="rId29"/>
    <p:sldId id="318" r:id="rId30"/>
    <p:sldId id="272" r:id="rId31"/>
    <p:sldId id="273" r:id="rId32"/>
    <p:sldId id="274" r:id="rId33"/>
    <p:sldId id="275" r:id="rId34"/>
    <p:sldId id="336" r:id="rId35"/>
    <p:sldId id="311" r:id="rId36"/>
    <p:sldId id="313" r:id="rId37"/>
    <p:sldId id="312" r:id="rId38"/>
    <p:sldId id="314" r:id="rId39"/>
    <p:sldId id="373" r:id="rId40"/>
    <p:sldId id="300" r:id="rId41"/>
    <p:sldId id="375"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8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110.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7.jpeg"/><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5.jpeg"/></Relationships>
</file>

<file path=ppt/slides/_rels/slide31.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99.xml"/><Relationship Id="rId4" Type="http://schemas.openxmlformats.org/officeDocument/2006/relationships/image" Target="../media/image18.wmf"/><Relationship Id="rId3" Type="http://schemas.openxmlformats.org/officeDocument/2006/relationships/oleObject" Target="../embeddings/oleObject2.bin"/><Relationship Id="rId2" Type="http://schemas.openxmlformats.org/officeDocument/2006/relationships/image" Target="../media/image17.GIF"/><Relationship Id="rId1" Type="http://schemas.openxmlformats.org/officeDocument/2006/relationships/image" Target="../media/image16.GIF"/></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19.w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20.wmf"/><Relationship Id="rId1"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196340" y="1731645"/>
            <a:ext cx="9799320" cy="1278890"/>
          </a:xfrm>
        </p:spPr>
        <p:txBody>
          <a:bodyPr/>
          <a:p>
            <a:r>
              <a:rPr lang="zh-CN" altLang="zh-CN" sz="5400"/>
              <a:t>二项分布与泊松分布</a:t>
            </a:r>
            <a:r>
              <a:rPr lang="zh-CN" altLang="zh-CN" sz="5400"/>
              <a:t>实习</a:t>
            </a:r>
            <a:endParaRPr lang="zh-CN" altLang="zh-CN" sz="5400"/>
          </a:p>
        </p:txBody>
      </p:sp>
      <p:sp>
        <p:nvSpPr>
          <p:cNvPr id="5" name="标题 1"/>
          <p:cNvSpPr>
            <a:spLocks noGrp="1"/>
          </p:cNvSpPr>
          <p:nvPr>
            <p:custDataLst>
              <p:tags r:id="rId2"/>
            </p:custDataLst>
          </p:nvPr>
        </p:nvSpPr>
        <p:spPr>
          <a:xfrm>
            <a:off x="1310005" y="3295650"/>
            <a:ext cx="9799320" cy="1278890"/>
          </a:xfrm>
          <a:prstGeom prst="rect">
            <a:avLst/>
          </a:prstGeom>
        </p:spPr>
        <p:txBody>
          <a:bodyPr vert="horz" lIns="90000" tIns="46800" rIns="90000" bIns="46800" rtlCol="0" anchor="b"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mj-lt"/>
                <a:ea typeface="+mj-ea"/>
                <a:cs typeface="+mj-cs"/>
              </a:defRPr>
            </a:lvl1pPr>
          </a:lstStyle>
          <a:p>
            <a:r>
              <a:rPr lang="zh-CN" altLang="zh-CN" sz="3600" b="0"/>
              <a:t>易伟宁</a:t>
            </a:r>
            <a:endParaRPr lang="zh-CN" altLang="zh-CN" sz="3600" b="0"/>
          </a:p>
          <a:p>
            <a:r>
              <a:rPr lang="zh-CN" altLang="en-US" sz="3600" b="0"/>
              <a:t>流行病与卫生统计学</a:t>
            </a:r>
            <a:r>
              <a:rPr lang="zh-CN" altLang="en-US" sz="3600" b="0"/>
              <a:t>系</a:t>
            </a:r>
            <a:endParaRPr lang="zh-CN" altLang="en-US" sz="3600" b="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最简单的离散型分布</a:t>
            </a:r>
            <a:r>
              <a:rPr lang="en-US" altLang="zh-CN"/>
              <a:t>--</a:t>
            </a:r>
            <a:r>
              <a:rPr lang="zh-CN" altLang="en-US"/>
              <a:t>伯努利分布</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r>
                  <a:rPr lang="zh-CN" altLang="en-US" sz="2800"/>
                  <a:t>若</a:t>
                </a:r>
                <a:r>
                  <a:rPr lang="zh-CN" altLang="en-US" sz="2800"/>
                  <a:t>离散随机变量</a:t>
                </a:r>
                <a:r>
                  <a:rPr lang="en-US" altLang="zh-CN" sz="2800"/>
                  <a:t>X</a:t>
                </a:r>
                <a:r>
                  <a:rPr lang="zh-CN" altLang="en-US" sz="2800"/>
                  <a:t>的概率函数式</a:t>
                </a:r>
                <a:r>
                  <a:rPr lang="zh-CN" altLang="en-US" sz="2800"/>
                  <a:t>为</a:t>
                </a:r>
                <a:endParaRPr lang="zh-CN" altLang="en-US" sz="2800"/>
              </a:p>
              <a:p>
                <a:pPr marL="0" indent="0">
                  <a:buNone/>
                </a:pPr>
                <a14:m>
                  <m:oMathPara xmlns:m="http://schemas.openxmlformats.org/officeDocument/2006/math">
                    <m:oMathParaPr>
                      <m:jc m:val="left"/>
                    </m:oMathParaPr>
                    <m:oMath xmlns:m="http://schemas.openxmlformats.org/officeDocument/2006/math">
                      <m:r>
                        <a:rPr lang="en-US" altLang="zh-CN" sz="2800" i="1">
                          <a:latin typeface="Cambria Math" panose="02040503050406030204" charset="0"/>
                          <a:cs typeface="Cambria Math" panose="02040503050406030204" charset="0"/>
                          <a:sym typeface="+mn-ea"/>
                        </a:rPr>
                        <m:t>𝑃</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𝑋</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𝑥</m:t>
                      </m:r>
                      <m:r>
                        <a:rPr lang="en-US" altLang="zh-CN" sz="2800" i="1">
                          <a:latin typeface="Cambria Math" panose="02040503050406030204" charset="0"/>
                          <a:cs typeface="Cambria Math" panose="02040503050406030204" charset="0"/>
                          <a:sym typeface="+mn-ea"/>
                        </a:rPr>
                        <m:t>)=</m:t>
                      </m:r>
                      <m:d>
                        <m:dPr>
                          <m:begChr m:val="{"/>
                          <m:endChr m:val=""/>
                          <m:ctrlPr>
                            <a:rPr lang="en-US" altLang="zh-CN" sz="2800" i="1">
                              <a:latin typeface="Cambria Math" panose="02040503050406030204" charset="0"/>
                              <a:cs typeface="Cambria Math" panose="02040503050406030204" charset="0"/>
                              <a:sym typeface="+mn-ea"/>
                            </a:rPr>
                          </m:ctrlPr>
                        </m:dPr>
                        <m:e>
                          <m:m>
                            <m:mPr>
                              <m:mcs>
                                <m:mc>
                                  <m:mcPr>
                                    <m:count m:val="1"/>
                                    <m:mcJc m:val="center"/>
                                  </m:mcPr>
                                </m:mc>
                              </m:mcs>
                              <m:ctrlPr>
                                <a:rPr lang="en-US" altLang="zh-CN" sz="2800" i="1">
                                  <a:latin typeface="Cambria Math" panose="02040503050406030204" charset="0"/>
                                  <a:cs typeface="Cambria Math" panose="02040503050406030204" charset="0"/>
                                  <a:sym typeface="+mn-ea"/>
                                </a:rPr>
                              </m:ctrlPr>
                            </m:mPr>
                            <m:mr>
                              <m:e>
                                <m:r>
                                  <a:rPr lang="en-US" altLang="zh-CN" sz="2800">
                                    <a:latin typeface="Times New Roman" panose="02020603050405020304" charset="0"/>
                                    <a:cs typeface="Times New Roman" panose="02020603050405020304" charset="0"/>
                                    <a:sym typeface="+mn-ea"/>
                                  </a:rPr>
                                  <m:t>𝜋</m:t>
                                </m:r>
                                <m:r>
                                  <a:rPr lang="en-US" altLang="zh-CN" sz="2800" i="1">
                                    <a:latin typeface="Cambria Math" panose="02040503050406030204" charset="0"/>
                                    <a:cs typeface="Cambria Math" panose="02040503050406030204" charset="0"/>
                                    <a:sym typeface="+mn-ea"/>
                                  </a:rPr>
                                  <m:t>,       </m:t>
                                </m:r>
                                <m:r>
                                  <a:rPr lang="en-US" altLang="zh-CN" sz="2800" i="1">
                                    <a:latin typeface="Cambria Math" panose="02040503050406030204" charset="0"/>
                                    <a:cs typeface="Cambria Math" panose="02040503050406030204" charset="0"/>
                                    <a:sym typeface="+mn-ea"/>
                                  </a:rPr>
                                  <m:t>𝑥</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1</m:t>
                                </m:r>
                              </m:e>
                            </m:mr>
                            <m:mr>
                              <m:e>
                                <m:r>
                                  <a:rPr lang="en-US" altLang="zh-CN" sz="2800" i="1">
                                    <a:latin typeface="Cambria Math" panose="02040503050406030204" charset="0"/>
                                    <a:cs typeface="Cambria Math" panose="02040503050406030204" charset="0"/>
                                    <a:sym typeface="+mn-ea"/>
                                  </a:rPr>
                                  <m:t>1</m:t>
                                </m:r>
                                <m:r>
                                  <a:rPr lang="en-US" altLang="zh-CN" sz="2800" i="1">
                                    <a:latin typeface="Cambria Math" panose="02040503050406030204" charset="0"/>
                                    <a:cs typeface="Cambria Math" panose="02040503050406030204" charset="0"/>
                                    <a:sym typeface="+mn-ea"/>
                                  </a:rPr>
                                  <m:t>−</m:t>
                                </m:r>
                                <m:r>
                                  <a:rPr lang="en-US" altLang="zh-CN" sz="2800">
                                    <a:latin typeface="Times New Roman" panose="02020603050405020304" charset="0"/>
                                    <a:cs typeface="Times New Roman" panose="02020603050405020304" charset="0"/>
                                    <a:sym typeface="+mn-ea"/>
                                  </a:rPr>
                                  <m:t>𝜋</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𝑥</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0</m:t>
                                </m:r>
                              </m:e>
                            </m:mr>
                          </m:m>
                        </m:e>
                      </m:d>
                    </m:oMath>
                  </m:oMathPara>
                </a14:m>
                <a:endParaRPr lang="en-US" altLang="zh-CN" sz="2800" i="1">
                  <a:latin typeface="Cambria Math" panose="02040503050406030204" charset="0"/>
                  <a:cs typeface="Cambria Math" panose="02040503050406030204" charset="0"/>
                </a:endParaRPr>
              </a:p>
              <a:p>
                <a:pPr marL="0" indent="0">
                  <a:buNone/>
                </a:pPr>
                <a:r>
                  <a:rPr lang="zh-CN" altLang="en-US" sz="2800"/>
                  <a:t>则称</a:t>
                </a:r>
                <a:r>
                  <a:rPr lang="en-US" altLang="zh-CN" sz="2800"/>
                  <a:t>X</a:t>
                </a:r>
                <a:r>
                  <a:rPr lang="zh-CN" altLang="en-US" sz="2800"/>
                  <a:t>服从参数</a:t>
                </a:r>
                <a:r>
                  <a:rPr lang="zh-CN" altLang="en-US" sz="2800">
                    <a:latin typeface="微软雅黑" panose="020B0503020204020204" charset="-122"/>
                    <a:ea typeface="微软雅黑" panose="020B0503020204020204" charset="-122"/>
                    <a:cs typeface="微软雅黑" panose="020B0503020204020204" charset="-122"/>
                  </a:rPr>
                  <a:t>为</a:t>
                </a:r>
                <a:r>
                  <a:rPr lang="zh-CN" altLang="en-US" sz="2800">
                    <a:latin typeface="Times New Roman" panose="02020603050405020304" charset="0"/>
                    <a:ea typeface="微软雅黑" panose="020B0503020204020204" charset="-122"/>
                    <a:cs typeface="Times New Roman" panose="02020603050405020304" charset="0"/>
                  </a:rPr>
                  <a:t>π</a:t>
                </a:r>
                <a:r>
                  <a:rPr lang="zh-CN" altLang="en-US" sz="2800">
                    <a:latin typeface="微软雅黑" panose="020B0503020204020204" charset="-122"/>
                    <a:ea typeface="微软雅黑" panose="020B0503020204020204" charset="-122"/>
                    <a:cs typeface="微软雅黑" panose="020B0503020204020204" charset="-122"/>
                  </a:rPr>
                  <a:t>的伯努利分布，记作</a:t>
                </a:r>
                <a:r>
                  <a:rPr lang="en-US" altLang="zh-CN" sz="2800">
                    <a:latin typeface="微软雅黑" panose="020B0503020204020204" charset="-122"/>
                    <a:ea typeface="微软雅黑" panose="020B0503020204020204" charset="-122"/>
                    <a:cs typeface="微软雅黑" panose="020B0503020204020204" charset="-122"/>
                  </a:rPr>
                  <a:t>X~Bernoulli(</a:t>
                </a:r>
                <a:r>
                  <a:rPr lang="zh-CN" altLang="en-US" sz="2800">
                    <a:latin typeface="Times New Roman" panose="02020603050405020304" charset="0"/>
                    <a:ea typeface="微软雅黑" panose="020B0503020204020204" charset="-122"/>
                    <a:cs typeface="Times New Roman" panose="02020603050405020304" charset="0"/>
                    <a:sym typeface="+mn-ea"/>
                  </a:rPr>
                  <a:t>π</a:t>
                </a:r>
                <a:r>
                  <a:rPr lang="en-US" altLang="zh-CN" sz="2800">
                    <a:latin typeface="微软雅黑" panose="020B0503020204020204" charset="-122"/>
                    <a:ea typeface="微软雅黑" panose="020B0503020204020204" charset="-122"/>
                    <a:cs typeface="微软雅黑" panose="020B0503020204020204" charset="-122"/>
                  </a:rPr>
                  <a:t>)</a:t>
                </a:r>
                <a:endParaRPr lang="en-US" altLang="zh-CN" sz="2800">
                  <a:latin typeface="微软雅黑" panose="020B0503020204020204" charset="-122"/>
                  <a:ea typeface="微软雅黑" panose="020B0503020204020204" charset="-122"/>
                  <a:cs typeface="微软雅黑" panose="020B0503020204020204"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伯努利分布的</a:t>
            </a:r>
            <a:r>
              <a:rPr lang="zh-CN" altLang="en-US"/>
              <a:t>特征</a:t>
            </a:r>
            <a:endParaRPr lang="zh-CN" altLang="en-US"/>
          </a:p>
        </p:txBody>
      </p:sp>
      <p:pic>
        <p:nvPicPr>
          <p:cNvPr id="100" name="图片 99"/>
          <p:cNvPicPr/>
          <p:nvPr>
            <p:custDataLst>
              <p:tags r:id="rId1"/>
            </p:custDataLst>
          </p:nvPr>
        </p:nvPicPr>
        <p:blipFill>
          <a:blip r:embed="rId2"/>
          <a:stretch>
            <a:fillRect/>
          </a:stretch>
        </p:blipFill>
        <p:spPr>
          <a:xfrm>
            <a:off x="2406650" y="2263140"/>
            <a:ext cx="4857115" cy="2859405"/>
          </a:xfrm>
          <a:prstGeom prst="rect">
            <a:avLst/>
          </a:prstGeom>
          <a:noFill/>
          <a:ln w="9525">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伯努利分布的总体均数与总体</a:t>
            </a:r>
            <a:r>
              <a:rPr lang="zh-CN" altLang="en-US"/>
              <a:t>方差</a:t>
            </a: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495425" y="2068830"/>
                <a:ext cx="9378315" cy="1985010"/>
              </a:xfrm>
              <a:prstGeom prst="rect">
                <a:avLst/>
              </a:prstGeom>
              <a:noFill/>
            </p:spPr>
            <p:txBody>
              <a:bodyPr wrap="square" rtlCol="0" anchor="t">
                <a:noAutofit/>
              </a:bodyPr>
              <a:p>
                <a:pPr marL="0" indent="0">
                  <a:buNone/>
                </a:pPr>
                <a14:m>
                  <m:oMath xmlns:m="http://schemas.openxmlformats.org/officeDocument/2006/math">
                    <m:sSub>
                      <m:sSubPr>
                        <m:ctrlPr>
                          <a:rPr lang="en-US" altLang="zh-CN" sz="3200" i="1">
                            <a:latin typeface="Cambria Math" panose="02040503050406030204" charset="0"/>
                            <a:cs typeface="Cambria Math" panose="02040503050406030204" charset="0"/>
                            <a:sym typeface="+mn-ea"/>
                          </a:rPr>
                        </m:ctrlPr>
                      </m:sSubPr>
                      <m:e>
                        <m:r>
                          <a:rPr lang="en-US" altLang="zh-CN" sz="3200" i="1">
                            <a:latin typeface="Cambria Math" panose="02040503050406030204" charset="0"/>
                            <a:cs typeface="Cambria Math" panose="02040503050406030204" charset="0"/>
                            <a:sym typeface="+mn-ea"/>
                          </a:rPr>
                          <m:t>𝜇</m:t>
                        </m:r>
                      </m:e>
                      <m:sub>
                        <m:r>
                          <a:rPr lang="en-US" altLang="zh-CN" sz="3200" i="1">
                            <a:latin typeface="Cambria Math" panose="02040503050406030204" charset="0"/>
                            <a:cs typeface="Cambria Math" panose="02040503050406030204" charset="0"/>
                            <a:sym typeface="+mn-ea"/>
                          </a:rPr>
                          <m:t>𝑋</m:t>
                        </m:r>
                      </m:sub>
                    </m:sSub>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1</m:t>
                    </m:r>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1</m:t>
                    </m:r>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0</m:t>
                    </m:r>
                    <m:r>
                      <a:rPr lang="en-US" altLang="zh-CN" sz="3200" i="1">
                        <a:latin typeface="Cambria Math" panose="02040503050406030204" charset="0"/>
                        <a:cs typeface="Cambria Math" panose="02040503050406030204" charset="0"/>
                        <a:sym typeface="+mn-ea"/>
                      </a:rPr>
                      <m:t>=</m:t>
                    </m:r>
                  </m:oMath>
                </a14:m>
                <a:r>
                  <a:rPr lang="en-US" altLang="zh-CN" sz="3200">
                    <a:latin typeface="Times New Roman" panose="02020603050405020304" charset="0"/>
                    <a:cs typeface="Times New Roman" panose="02020603050405020304" charset="0"/>
                    <a:sym typeface="+mn-ea"/>
                  </a:rPr>
                  <a:t>π</a:t>
                </a:r>
                <a:endParaRPr lang="en-US" altLang="zh-CN" sz="3200">
                  <a:latin typeface="Times New Roman" panose="02020603050405020304" charset="0"/>
                  <a:cs typeface="Times New Roman" panose="02020603050405020304" charset="0"/>
                  <a:sym typeface="+mn-ea"/>
                </a:endParaRPr>
              </a:p>
              <a:p>
                <a:pPr marL="0" indent="0">
                  <a:buNone/>
                </a:pPr>
                <a:endParaRPr lang="en-US" altLang="zh-CN" sz="3200" i="1">
                  <a:latin typeface="Cambria Math" panose="02040503050406030204" charset="0"/>
                  <a:cs typeface="Cambria Math" panose="02040503050406030204" charset="0"/>
                  <a:sym typeface="+mn-ea"/>
                </a:endParaRPr>
              </a:p>
              <a:p>
                <a:pPr marL="0" indent="0">
                  <a:buNone/>
                </a:pPr>
                <a14:m>
                  <m:oMath xmlns:m="http://schemas.openxmlformats.org/officeDocument/2006/math">
                    <m:sSubSup>
                      <m:sSubSupPr>
                        <m:ctrlPr>
                          <a:rPr lang="en-US" altLang="zh-CN" sz="3200" i="1">
                            <a:latin typeface="Cambria Math" panose="02040503050406030204" charset="0"/>
                            <a:cs typeface="Cambria Math" panose="02040503050406030204" charset="0"/>
                            <a:sym typeface="+mn-ea"/>
                          </a:rPr>
                        </m:ctrlPr>
                      </m:sSubSupPr>
                      <m:e>
                        <m:r>
                          <a:rPr lang="en-US" altLang="zh-CN" sz="3200" i="1">
                            <a:latin typeface="Cambria Math" panose="02040503050406030204" charset="0"/>
                            <a:cs typeface="Cambria Math" panose="02040503050406030204" charset="0"/>
                            <a:sym typeface="+mn-ea"/>
                          </a:rPr>
                          <m:t>𝜎</m:t>
                        </m:r>
                      </m:e>
                      <m:sub>
                        <m:r>
                          <a:rPr lang="en-US" altLang="zh-CN" sz="3200" i="1">
                            <a:latin typeface="Cambria Math" panose="02040503050406030204" charset="0"/>
                            <a:cs typeface="Cambria Math" panose="02040503050406030204" charset="0"/>
                            <a:sym typeface="+mn-ea"/>
                          </a:rPr>
                          <m:t>𝑋</m:t>
                        </m:r>
                      </m:sub>
                      <m:sup>
                        <m:r>
                          <a:rPr lang="en-US" altLang="zh-CN" sz="3200" i="1">
                            <a:latin typeface="Cambria Math" panose="02040503050406030204" charset="0"/>
                            <a:cs typeface="Cambria Math" panose="02040503050406030204" charset="0"/>
                            <a:sym typeface="+mn-ea"/>
                          </a:rPr>
                          <m:t>2</m:t>
                        </m:r>
                      </m:sup>
                    </m:sSubSup>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sSup>
                      <m:sSupPr>
                        <m:ctrlPr>
                          <a:rPr lang="en-US" altLang="zh-CN" sz="3200" i="1">
                            <a:latin typeface="Cambria Math" panose="02040503050406030204" charset="0"/>
                            <a:cs typeface="Cambria Math" panose="02040503050406030204" charset="0"/>
                            <a:sym typeface="+mn-ea"/>
                          </a:rPr>
                        </m:ctrlPr>
                      </m:sSupPr>
                      <m:e>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1</m:t>
                        </m:r>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e>
                      <m:sup>
                        <m:r>
                          <a:rPr lang="en-US" altLang="zh-CN" sz="3200" i="1">
                            <a:latin typeface="Cambria Math" panose="02040503050406030204" charset="0"/>
                            <a:cs typeface="Cambria Math" panose="02040503050406030204" charset="0"/>
                            <a:sym typeface="+mn-ea"/>
                          </a:rPr>
                          <m:t>2</m:t>
                        </m:r>
                      </m:sup>
                    </m:sSup>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1</m:t>
                    </m:r>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sSup>
                      <m:sSupPr>
                        <m:ctrlPr>
                          <a:rPr lang="en-US" altLang="zh-CN" sz="3200" i="1">
                            <a:latin typeface="Cambria Math" panose="02040503050406030204" charset="0"/>
                            <a:cs typeface="Cambria Math" panose="02040503050406030204" charset="0"/>
                            <a:sym typeface="+mn-ea"/>
                          </a:rPr>
                        </m:ctrlPr>
                      </m:sSupPr>
                      <m:e>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0</m:t>
                        </m:r>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e>
                      <m:sup>
                        <m:r>
                          <a:rPr lang="en-US" altLang="zh-CN" sz="3200" i="1">
                            <a:latin typeface="Cambria Math" panose="02040503050406030204" charset="0"/>
                            <a:cs typeface="Cambria Math" panose="02040503050406030204" charset="0"/>
                            <a:sym typeface="+mn-ea"/>
                          </a:rPr>
                          <m:t>2</m:t>
                        </m:r>
                      </m:sup>
                    </m:sSup>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1</m:t>
                    </m:r>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oMath>
                </a14:m>
                <a:r>
                  <a:rPr lang="en-US" altLang="zh-CN" sz="3200">
                    <a:sym typeface="+mn-ea"/>
                  </a:rPr>
                  <a:t>  </a:t>
                </a:r>
                <a:endParaRPr lang="zh-CN" altLang="en-US" sz="3200">
                  <a:sym typeface="+mn-ea"/>
                </a:endParaRPr>
              </a:p>
              <a:p>
                <a:pPr marL="0" indent="0">
                  <a:buNone/>
                </a:pPr>
                <a:endParaRPr lang="zh-CN" altLang="en-US" sz="320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1495425" y="2068830"/>
                <a:ext cx="9378315" cy="1985010"/>
              </a:xfrm>
              <a:prstGeom prst="rect">
                <a:avLst/>
              </a:prstGeom>
              <a:blipFill rotWithShape="1">
                <a:blip r:embed="rId1"/>
                <a:stretch>
                  <a:fillRect b="-1983"/>
                </a:stretch>
              </a:blipFill>
            </p:spPr>
            <p:txBody>
              <a:bodyPr/>
              <a:lstStyle/>
              <a:p>
                <a:r>
                  <a:rPr lang="zh-CN" altLang="en-US">
                    <a:noFill/>
                  </a:rPr>
                  <a:t> </a:t>
                </a:r>
              </a:p>
            </p:txBody>
          </p:sp>
        </mc:Fallback>
      </mc:AlternateContent>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r>
              <a:rPr lang="en-US" altLang="zh-CN"/>
              <a:t>R</a:t>
            </a:r>
            <a:r>
              <a:rPr lang="zh-CN" altLang="en-US"/>
              <a:t>操作</a:t>
            </a:r>
            <a:endParaRPr lang="zh-CN" altLang="en-US"/>
          </a:p>
        </p:txBody>
      </p:sp>
      <p:sp>
        <p:nvSpPr>
          <p:cNvPr id="3" name="内容占位符 2"/>
          <p:cNvSpPr>
            <a:spLocks noGrp="1"/>
          </p:cNvSpPr>
          <p:nvPr>
            <p:ph idx="1"/>
          </p:nvPr>
        </p:nvSpPr>
        <p:spPr/>
        <p:txBody>
          <a:bodyPr/>
          <a:p>
            <a:r>
              <a:rPr lang="zh-CN" altLang="en-US" sz="2800">
                <a:sym typeface="+mn-ea"/>
              </a:rPr>
              <a:t>产生一组随机数</a:t>
            </a:r>
            <a:endParaRPr lang="zh-CN" altLang="en-US" sz="2800">
              <a:sym typeface="+mn-ea"/>
            </a:endParaRPr>
          </a:p>
          <a:p>
            <a:pPr marL="0" indent="0">
              <a:buNone/>
            </a:pPr>
            <a:r>
              <a:rPr lang="en-US" altLang="zh-CN" sz="2800"/>
              <a:t>  rbinom(10,1,0.35)</a:t>
            </a:r>
            <a:endParaRPr lang="en-US" altLang="zh-CN" sz="2800"/>
          </a:p>
          <a:p>
            <a:r>
              <a:rPr lang="zh-CN" altLang="en-US" sz="2800"/>
              <a:t>作图</a:t>
            </a:r>
            <a:endParaRPr lang="zh-CN" altLang="en-US" sz="2800"/>
          </a:p>
          <a:p>
            <a:pPr marL="0" indent="0">
              <a:buNone/>
            </a:pPr>
            <a:r>
              <a:rPr lang="en-US" altLang="zh-CN" sz="2800"/>
              <a:t>  </a:t>
            </a:r>
            <a:r>
              <a:rPr lang="zh-CN" altLang="en-US" sz="2800"/>
              <a:t>x&lt;-0:1</a:t>
            </a:r>
            <a:endParaRPr lang="zh-CN" altLang="en-US" sz="2800"/>
          </a:p>
          <a:p>
            <a:pPr marL="0" indent="0">
              <a:buNone/>
            </a:pPr>
            <a:r>
              <a:rPr lang="en-US" altLang="zh-CN" sz="2800"/>
              <a:t>  </a:t>
            </a:r>
            <a:r>
              <a:rPr lang="zh-CN" altLang="en-US" sz="2800"/>
              <a:t>fx&lt;-c(0.65,0.35)</a:t>
            </a:r>
            <a:endParaRPr lang="zh-CN" altLang="en-US" sz="2800"/>
          </a:p>
          <a:p>
            <a:pPr marL="0" indent="0">
              <a:buNone/>
            </a:pPr>
            <a:r>
              <a:rPr lang="en-US" altLang="zh-CN" sz="2800"/>
              <a:t>  </a:t>
            </a:r>
            <a:r>
              <a:rPr lang="zh-CN" altLang="en-US" sz="2800"/>
              <a:t>plot(x,fx,type="h",ylim=c(0,1),xlim=c(-1,2))</a:t>
            </a:r>
            <a:endParaRPr lang="zh-CN" altLang="en-US" sz="2800"/>
          </a:p>
          <a:p>
            <a:pPr marL="0" indent="0">
              <a:buNone/>
            </a:pPr>
            <a:r>
              <a:rPr lang="en-US" altLang="zh-CN" sz="2800"/>
              <a:t>  </a:t>
            </a:r>
            <a:endParaRPr lang="en-US" altLang="zh-CN" sz="28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最常见的离散型分布</a:t>
            </a:r>
            <a:r>
              <a:rPr lang="en-US" altLang="zh-CN"/>
              <a:t>--</a:t>
            </a:r>
            <a:r>
              <a:rPr lang="zh-CN" altLang="en-US"/>
              <a:t>二项分布</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r>
                  <a:rPr lang="zh-CN" altLang="en-US" sz="2800"/>
                  <a:t>若</a:t>
                </a:r>
                <a:r>
                  <a:rPr lang="zh-CN" altLang="en-US" sz="2800"/>
                  <a:t>离散随机变量</a:t>
                </a:r>
                <a:r>
                  <a:rPr lang="en-US" altLang="zh-CN" sz="2800"/>
                  <a:t>X</a:t>
                </a:r>
                <a:r>
                  <a:rPr lang="zh-CN" altLang="en-US" sz="2800"/>
                  <a:t>的概率函数式</a:t>
                </a:r>
                <a:r>
                  <a:rPr lang="zh-CN" altLang="en-US" sz="2800"/>
                  <a:t>为</a:t>
                </a:r>
                <a:endParaRPr lang="zh-CN" altLang="en-US" sz="2800"/>
              </a:p>
              <a:p>
                <a:pPr marL="0" indent="0">
                  <a:buNone/>
                </a:pPr>
                <a:endParaRPr lang="en-US" altLang="zh-CN" sz="2800" i="1">
                  <a:latin typeface="Cambria Math" panose="02040503050406030204" charset="0"/>
                  <a:cs typeface="Cambria Math" panose="02040503050406030204" charset="0"/>
                </a:endParaRPr>
              </a:p>
              <a:p>
                <a:pPr marL="0" indent="0">
                  <a:buNone/>
                </a:pPr>
                <a14:m>
                  <m:oMathPara xmlns:m="http://schemas.openxmlformats.org/officeDocument/2006/math">
                    <m:oMathParaPr>
                      <m:jc m:val="left"/>
                    </m:oMathParaPr>
                    <m:oMath xmlns:m="http://schemas.openxmlformats.org/officeDocument/2006/math">
                      <m:r>
                        <a:rPr lang="en-US" altLang="zh-CN" sz="2800" i="1">
                          <a:latin typeface="Cambria Math" panose="02040503050406030204" charset="0"/>
                          <a:cs typeface="Cambria Math" panose="02040503050406030204" charset="0"/>
                        </a:rPr>
                        <m:t>𝑃</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𝑋</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𝑥</m:t>
                      </m:r>
                      <m:r>
                        <a:rPr lang="en-US" altLang="zh-CN" sz="2800" i="1">
                          <a:latin typeface="Cambria Math" panose="02040503050406030204" charset="0"/>
                          <a:cs typeface="Cambria Math" panose="02040503050406030204" charset="0"/>
                        </a:rPr>
                        <m:t>)=</m:t>
                      </m:r>
                      <m:sSubSup>
                        <m:sSubSupPr>
                          <m:ctrlPr>
                            <a:rPr lang="en-US" altLang="zh-CN" sz="2800" i="1">
                              <a:latin typeface="Cambria Math" panose="02040503050406030204" charset="0"/>
                              <a:cs typeface="Cambria Math" panose="02040503050406030204" charset="0"/>
                            </a:rPr>
                          </m:ctrlPr>
                        </m:sSubSupPr>
                        <m:e>
                          <m:r>
                            <a:rPr lang="en-US" altLang="zh-CN" sz="2800" i="1">
                              <a:latin typeface="Cambria Math" panose="02040503050406030204" charset="0"/>
                              <a:cs typeface="Cambria Math" panose="02040503050406030204" charset="0"/>
                            </a:rPr>
                            <m:t>𝐶</m:t>
                          </m:r>
                        </m:e>
                        <m:sub>
                          <m:r>
                            <a:rPr lang="en-US" altLang="zh-CN" sz="2800" i="1">
                              <a:latin typeface="Cambria Math" panose="02040503050406030204" charset="0"/>
                              <a:cs typeface="Cambria Math" panose="02040503050406030204" charset="0"/>
                            </a:rPr>
                            <m:t>𝑛</m:t>
                          </m:r>
                        </m:sub>
                        <m:sup>
                          <m:r>
                            <a:rPr lang="en-US" altLang="zh-CN" sz="2800" i="1">
                              <a:latin typeface="Cambria Math" panose="02040503050406030204" charset="0"/>
                              <a:cs typeface="Cambria Math" panose="02040503050406030204" charset="0"/>
                            </a:rPr>
                            <m:t>𝑥</m:t>
                          </m:r>
                        </m:sup>
                      </m:sSubSup>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𝜋</m:t>
                          </m:r>
                        </m:e>
                        <m:sup>
                          <m:r>
                            <a:rPr lang="en-US" altLang="zh-CN" sz="2800" i="1">
                              <a:latin typeface="Cambria Math" panose="02040503050406030204" charset="0"/>
                              <a:cs typeface="Cambria Math" panose="02040503050406030204" charset="0"/>
                            </a:rPr>
                            <m:t>𝑥</m:t>
                          </m:r>
                        </m:sup>
                      </m:sSup>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𝜋</m:t>
                          </m:r>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𝑥</m:t>
                          </m:r>
                        </m:sup>
                      </m:sSup>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𝑋</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0</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2</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oMath>
                  </m:oMathPara>
                </a14:m>
                <a:endParaRPr lang="en-US" altLang="zh-CN" sz="2800" i="1">
                  <a:latin typeface="Cambria Math" panose="02040503050406030204" charset="0"/>
                  <a:cs typeface="Cambria Math" panose="02040503050406030204" charset="0"/>
                </a:endParaRPr>
              </a:p>
              <a:p>
                <a:pPr marL="0" indent="0">
                  <a:buNone/>
                </a:pPr>
                <a:endParaRPr lang="en-US" altLang="zh-CN" sz="2800" i="1">
                  <a:latin typeface="Cambria Math" panose="02040503050406030204" charset="0"/>
                  <a:cs typeface="Cambria Math" panose="02040503050406030204" charset="0"/>
                </a:endParaRPr>
              </a:p>
              <a:p>
                <a:pPr marL="0" indent="0">
                  <a:buNone/>
                </a:pPr>
                <a:r>
                  <a:rPr lang="zh-CN" altLang="en-US" sz="2800"/>
                  <a:t>则称</a:t>
                </a:r>
                <a:r>
                  <a:rPr lang="en-US" altLang="zh-CN" sz="2800"/>
                  <a:t>X</a:t>
                </a:r>
                <a:r>
                  <a:rPr lang="zh-CN" altLang="en-US" sz="2800"/>
                  <a:t>服从参数</a:t>
                </a:r>
                <a:r>
                  <a:rPr lang="zh-CN" altLang="en-US" sz="2800">
                    <a:latin typeface="微软雅黑" panose="020B0503020204020204" charset="-122"/>
                    <a:ea typeface="微软雅黑" panose="020B0503020204020204" charset="-122"/>
                    <a:cs typeface="微软雅黑" panose="020B0503020204020204" charset="-122"/>
                  </a:rPr>
                  <a:t>为</a:t>
                </a:r>
                <a:r>
                  <a:rPr lang="en-US" altLang="zh-CN" sz="2800">
                    <a:latin typeface="微软雅黑" panose="020B0503020204020204" charset="-122"/>
                    <a:ea typeface="微软雅黑" panose="020B0503020204020204" charset="-122"/>
                    <a:cs typeface="微软雅黑" panose="020B0503020204020204" charset="-122"/>
                  </a:rPr>
                  <a:t>n, </a:t>
                </a:r>
                <a:r>
                  <a:rPr lang="zh-CN" altLang="en-US" sz="2800">
                    <a:latin typeface="Times New Roman" panose="02020603050405020304" charset="0"/>
                    <a:ea typeface="微软雅黑" panose="020B0503020204020204" charset="-122"/>
                    <a:cs typeface="Times New Roman" panose="02020603050405020304" charset="0"/>
                  </a:rPr>
                  <a:t>π</a:t>
                </a:r>
                <a:r>
                  <a:rPr lang="zh-CN" altLang="en-US" sz="2800">
                    <a:latin typeface="微软雅黑" panose="020B0503020204020204" charset="-122"/>
                    <a:ea typeface="微软雅黑" panose="020B0503020204020204" charset="-122"/>
                    <a:cs typeface="微软雅黑" panose="020B0503020204020204" charset="-122"/>
                  </a:rPr>
                  <a:t>的</a:t>
                </a:r>
                <a:r>
                  <a:rPr lang="zh-CN" altLang="en-US" sz="2800">
                    <a:latin typeface="微软雅黑" panose="020B0503020204020204" charset="-122"/>
                    <a:ea typeface="微软雅黑" panose="020B0503020204020204" charset="-122"/>
                    <a:cs typeface="微软雅黑" panose="020B0503020204020204" charset="-122"/>
                  </a:rPr>
                  <a:t>二项分布，记作</a:t>
                </a:r>
                <a:r>
                  <a:rPr lang="en-US" altLang="zh-CN" sz="2800">
                    <a:latin typeface="微软雅黑" panose="020B0503020204020204" charset="-122"/>
                    <a:ea typeface="微软雅黑" panose="020B0503020204020204" charset="-122"/>
                    <a:cs typeface="微软雅黑" panose="020B0503020204020204" charset="-122"/>
                  </a:rPr>
                  <a:t>X~B(n,</a:t>
                </a:r>
                <a:r>
                  <a:rPr lang="zh-CN" altLang="en-US" sz="2800">
                    <a:latin typeface="Times New Roman" panose="02020603050405020304" charset="0"/>
                    <a:ea typeface="微软雅黑" panose="020B0503020204020204" charset="-122"/>
                    <a:cs typeface="Times New Roman" panose="02020603050405020304" charset="0"/>
                    <a:sym typeface="+mn-ea"/>
                  </a:rPr>
                  <a:t>π</a:t>
                </a:r>
                <a:r>
                  <a:rPr lang="en-US" altLang="zh-CN" sz="2800">
                    <a:latin typeface="微软雅黑" panose="020B0503020204020204" charset="-122"/>
                    <a:ea typeface="微软雅黑" panose="020B0503020204020204" charset="-122"/>
                    <a:cs typeface="微软雅黑" panose="020B0503020204020204" charset="-122"/>
                  </a:rPr>
                  <a:t>)</a:t>
                </a:r>
                <a:endParaRPr lang="en-US" altLang="zh-CN" sz="2800">
                  <a:latin typeface="微软雅黑" panose="020B0503020204020204" charset="-122"/>
                  <a:ea typeface="微软雅黑" panose="020B0503020204020204" charset="-122"/>
                  <a:cs typeface="微软雅黑" panose="020B0503020204020204"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二项分布的</a:t>
            </a:r>
            <a:r>
              <a:rPr lang="zh-CN" altLang="en-US"/>
              <a:t>特征</a:t>
            </a:r>
            <a:endParaRPr lang="zh-CN" altLang="en-US"/>
          </a:p>
        </p:txBody>
      </p:sp>
      <p:pic>
        <p:nvPicPr>
          <p:cNvPr id="7" name="图片 6"/>
          <p:cNvPicPr>
            <a:picLocks noChangeAspect="1"/>
          </p:cNvPicPr>
          <p:nvPr/>
        </p:nvPicPr>
        <p:blipFill>
          <a:blip r:embed="rId1"/>
          <a:stretch>
            <a:fillRect/>
          </a:stretch>
        </p:blipFill>
        <p:spPr>
          <a:xfrm>
            <a:off x="4848225" y="608330"/>
            <a:ext cx="6343650" cy="633412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二项分布的总体均数与总体</a:t>
            </a:r>
            <a:r>
              <a:rPr lang="zh-CN" altLang="en-US"/>
              <a:t>方差</a:t>
            </a: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495425" y="2068830"/>
                <a:ext cx="9378315" cy="1985010"/>
              </a:xfrm>
              <a:prstGeom prst="rect">
                <a:avLst/>
              </a:prstGeom>
              <a:noFill/>
            </p:spPr>
            <p:txBody>
              <a:bodyPr wrap="square" rtlCol="0" anchor="t">
                <a:noAutofit/>
              </a:bodyPr>
              <a:p>
                <a:pPr marL="0" indent="0">
                  <a:buNone/>
                </a:pPr>
                <a14:m>
                  <m:oMath xmlns:m="http://schemas.openxmlformats.org/officeDocument/2006/math">
                    <m:sSub>
                      <m:sSubPr>
                        <m:ctrlPr>
                          <a:rPr lang="en-US" altLang="zh-CN" sz="3200" i="1">
                            <a:latin typeface="Cambria Math" panose="02040503050406030204" charset="0"/>
                            <a:cs typeface="Cambria Math" panose="02040503050406030204" charset="0"/>
                            <a:sym typeface="+mn-ea"/>
                          </a:rPr>
                        </m:ctrlPr>
                      </m:sSubPr>
                      <m:e>
                        <m:r>
                          <a:rPr lang="en-US" altLang="zh-CN" sz="3200" i="1">
                            <a:latin typeface="Cambria Math" panose="02040503050406030204" charset="0"/>
                            <a:cs typeface="Cambria Math" panose="02040503050406030204" charset="0"/>
                            <a:sym typeface="+mn-ea"/>
                          </a:rPr>
                          <m:t>𝜇</m:t>
                        </m:r>
                      </m:e>
                      <m:sub>
                        <m:r>
                          <a:rPr lang="en-US" altLang="zh-CN" sz="3200" i="1">
                            <a:latin typeface="Cambria Math" panose="02040503050406030204" charset="0"/>
                            <a:cs typeface="Cambria Math" panose="02040503050406030204" charset="0"/>
                            <a:sym typeface="+mn-ea"/>
                          </a:rPr>
                          <m:t>𝑋</m:t>
                        </m:r>
                      </m:sub>
                    </m:sSub>
                    <m:r>
                      <a:rPr lang="en-US" altLang="zh-CN" sz="3200" i="1">
                        <a:latin typeface="Cambria Math" panose="02040503050406030204" charset="0"/>
                        <a:cs typeface="Cambria Math" panose="02040503050406030204" charset="0"/>
                        <a:sym typeface="+mn-ea"/>
                      </a:rPr>
                      <m:t>=</m:t>
                    </m:r>
                    <m:r>
                      <m:rPr>
                        <m:sty m:val="p"/>
                      </m:rPr>
                      <a:rPr lang="en-US" altLang="zh-CN" sz="3200">
                        <a:sym typeface="+mn-ea"/>
                      </a:rPr>
                      <m:t>n</m:t>
                    </m:r>
                  </m:oMath>
                </a14:m>
                <a:r>
                  <a:rPr lang="en-US" altLang="zh-CN" sz="3200">
                    <a:latin typeface="Times New Roman" panose="02020603050405020304" charset="0"/>
                    <a:cs typeface="Times New Roman" panose="02020603050405020304" charset="0"/>
                    <a:sym typeface="+mn-ea"/>
                  </a:rPr>
                  <a:t>π</a:t>
                </a:r>
                <a:endParaRPr lang="en-US" altLang="zh-CN" sz="3200">
                  <a:latin typeface="Times New Roman" panose="02020603050405020304" charset="0"/>
                  <a:cs typeface="Times New Roman" panose="02020603050405020304" charset="0"/>
                  <a:sym typeface="+mn-ea"/>
                </a:endParaRPr>
              </a:p>
              <a:p>
                <a:pPr marL="0" indent="0">
                  <a:buNone/>
                </a:pPr>
                <a:endParaRPr lang="en-US" altLang="zh-CN" sz="3200" i="1">
                  <a:latin typeface="Cambria Math" panose="02040503050406030204" charset="0"/>
                  <a:cs typeface="Cambria Math" panose="02040503050406030204" charset="0"/>
                  <a:sym typeface="+mn-ea"/>
                </a:endParaRPr>
              </a:p>
              <a:p>
                <a:pPr marL="0" indent="0">
                  <a:buNone/>
                </a:pPr>
                <a14:m>
                  <m:oMath xmlns:m="http://schemas.openxmlformats.org/officeDocument/2006/math">
                    <m:sSubSup>
                      <m:sSubSupPr>
                        <m:ctrlPr>
                          <a:rPr lang="en-US" altLang="zh-CN" sz="3200" i="1">
                            <a:latin typeface="Cambria Math" panose="02040503050406030204" charset="0"/>
                            <a:cs typeface="Cambria Math" panose="02040503050406030204" charset="0"/>
                            <a:sym typeface="+mn-ea"/>
                          </a:rPr>
                        </m:ctrlPr>
                      </m:sSubSupPr>
                      <m:e>
                        <m:r>
                          <a:rPr lang="en-US" altLang="zh-CN" sz="3200" i="1">
                            <a:latin typeface="Cambria Math" panose="02040503050406030204" charset="0"/>
                            <a:cs typeface="Cambria Math" panose="02040503050406030204" charset="0"/>
                            <a:sym typeface="+mn-ea"/>
                          </a:rPr>
                          <m:t>𝜎</m:t>
                        </m:r>
                      </m:e>
                      <m:sub>
                        <m:r>
                          <a:rPr lang="en-US" altLang="zh-CN" sz="3200" i="1">
                            <a:latin typeface="Cambria Math" panose="02040503050406030204" charset="0"/>
                            <a:cs typeface="Cambria Math" panose="02040503050406030204" charset="0"/>
                            <a:sym typeface="+mn-ea"/>
                          </a:rPr>
                          <m:t>𝑋</m:t>
                        </m:r>
                      </m:sub>
                      <m:sup>
                        <m:r>
                          <a:rPr lang="en-US" altLang="zh-CN" sz="3200" i="1">
                            <a:latin typeface="Cambria Math" panose="02040503050406030204" charset="0"/>
                            <a:cs typeface="Cambria Math" panose="02040503050406030204" charset="0"/>
                            <a:sym typeface="+mn-ea"/>
                          </a:rPr>
                          <m:t>2</m:t>
                        </m:r>
                      </m:sup>
                    </m:sSubSup>
                    <m:r>
                      <a:rPr lang="en-US" altLang="zh-CN" sz="3200" i="1">
                        <a:latin typeface="Cambria Math" panose="02040503050406030204" charset="0"/>
                        <a:cs typeface="Cambria Math" panose="02040503050406030204" charset="0"/>
                        <a:sym typeface="+mn-ea"/>
                      </a:rPr>
                      <m:t>=</m:t>
                    </m:r>
                    <m:r>
                      <m:rPr>
                        <m:sty m:val="p"/>
                      </m:rPr>
                      <a:rPr lang="en-US" altLang="zh-CN" sz="3200">
                        <a:sym typeface="+mn-ea"/>
                      </a:rPr>
                      <m:t>n</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1</m:t>
                    </m:r>
                    <m:r>
                      <a:rPr lang="en-US" altLang="zh-CN" sz="3200" i="1">
                        <a:latin typeface="Cambria Math" panose="02040503050406030204" charset="0"/>
                        <a:cs typeface="Cambria Math" panose="02040503050406030204" charset="0"/>
                        <a:sym typeface="+mn-ea"/>
                      </a:rPr>
                      <m:t>−</m:t>
                    </m:r>
                    <m:r>
                      <a:rPr lang="en-US" altLang="zh-CN" sz="3200">
                        <a:latin typeface="Times New Roman" panose="02020603050405020304" charset="0"/>
                        <a:cs typeface="Times New Roman" panose="02020603050405020304" charset="0"/>
                        <a:sym typeface="+mn-ea"/>
                      </a:rPr>
                      <m:t>𝜋</m:t>
                    </m:r>
                    <m:r>
                      <a:rPr lang="en-US" altLang="zh-CN" sz="3200" i="1">
                        <a:latin typeface="Cambria Math" panose="02040503050406030204" charset="0"/>
                        <a:cs typeface="Cambria Math" panose="02040503050406030204" charset="0"/>
                        <a:sym typeface="+mn-ea"/>
                      </a:rPr>
                      <m:t>)</m:t>
                    </m:r>
                  </m:oMath>
                </a14:m>
                <a:r>
                  <a:rPr lang="en-US" altLang="zh-CN" sz="3200">
                    <a:sym typeface="+mn-ea"/>
                  </a:rPr>
                  <a:t>  </a:t>
                </a:r>
                <a:endParaRPr lang="zh-CN" altLang="en-US" sz="3200">
                  <a:sym typeface="+mn-ea"/>
                </a:endParaRPr>
              </a:p>
              <a:p>
                <a:pPr marL="0" indent="0">
                  <a:buNone/>
                </a:pPr>
                <a:endParaRPr lang="zh-CN" altLang="en-US" sz="320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1495425" y="2068830"/>
                <a:ext cx="9378315" cy="1985010"/>
              </a:xfrm>
              <a:prstGeom prst="rect">
                <a:avLst/>
              </a:prstGeom>
              <a:blipFill rotWithShape="1">
                <a:blip r:embed="rId1"/>
                <a:stretch>
                  <a:fillRect b="-1983"/>
                </a:stretch>
              </a:blipFill>
            </p:spPr>
            <p:txBody>
              <a:bodyPr/>
              <a:lstStyle/>
              <a:p>
                <a:r>
                  <a:rPr lang="zh-CN" altLang="en-US">
                    <a:noFill/>
                  </a:rPr>
                  <a:t> </a:t>
                </a:r>
              </a:p>
            </p:txBody>
          </p:sp>
        </mc:Fallback>
      </mc:AlternateContent>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r>
              <a:rPr lang="en-US" altLang="zh-CN"/>
              <a:t>R</a:t>
            </a:r>
            <a:r>
              <a:rPr lang="zh-CN" altLang="en-US"/>
              <a:t>命令</a:t>
            </a:r>
            <a:endParaRPr lang="zh-CN" altLang="en-US"/>
          </a:p>
        </p:txBody>
      </p:sp>
      <p:sp>
        <p:nvSpPr>
          <p:cNvPr id="3" name="内容占位符 2"/>
          <p:cNvSpPr>
            <a:spLocks noGrp="1"/>
          </p:cNvSpPr>
          <p:nvPr>
            <p:ph idx="1"/>
          </p:nvPr>
        </p:nvSpPr>
        <p:spPr/>
        <p:txBody>
          <a:bodyPr/>
          <a:p>
            <a:r>
              <a:rPr lang="zh-CN" altLang="en-US" sz="2800">
                <a:sym typeface="+mn-ea"/>
              </a:rPr>
              <a:t>产生一组随机数</a:t>
            </a:r>
            <a:r>
              <a:rPr lang="en-US" altLang="zh-CN" sz="2800">
                <a:sym typeface="+mn-ea"/>
              </a:rPr>
              <a:t>: rbinom(n,size,prob)</a:t>
            </a:r>
            <a:endParaRPr lang="zh-CN" altLang="en-US" sz="2800"/>
          </a:p>
          <a:p>
            <a:r>
              <a:rPr lang="zh-CN" altLang="en-US" sz="2800"/>
              <a:t>给定</a:t>
            </a:r>
            <a:r>
              <a:rPr lang="en-US" altLang="zh-CN" sz="2800"/>
              <a:t>X</a:t>
            </a:r>
            <a:r>
              <a:rPr lang="zh-CN" altLang="en-US" sz="2800"/>
              <a:t>值计算概率值，并</a:t>
            </a:r>
            <a:r>
              <a:rPr lang="zh-CN" altLang="en-US" sz="2800">
                <a:sym typeface="+mn-ea"/>
              </a:rPr>
              <a:t>作图</a:t>
            </a:r>
            <a:r>
              <a:rPr lang="en-US" altLang="zh-CN" sz="2800">
                <a:sym typeface="+mn-ea"/>
              </a:rPr>
              <a:t>: dbinom(x,size,prob)</a:t>
            </a:r>
            <a:endParaRPr lang="zh-CN" altLang="en-US" sz="2800"/>
          </a:p>
          <a:p>
            <a:r>
              <a:rPr lang="zh-CN" altLang="en-US" sz="2800"/>
              <a:t>分布函数值</a:t>
            </a:r>
            <a:r>
              <a:rPr lang="en-US" altLang="zh-CN" sz="2800"/>
              <a:t>(</a:t>
            </a:r>
            <a:r>
              <a:rPr lang="zh-CN" altLang="en-US" sz="2800"/>
              <a:t>面积</a:t>
            </a:r>
            <a:r>
              <a:rPr lang="en-US" altLang="zh-CN" sz="2800"/>
              <a:t>): pbinom(q,size,prob)</a:t>
            </a:r>
            <a:endParaRPr lang="en-US" altLang="zh-CN" sz="2800"/>
          </a:p>
          <a:p>
            <a:r>
              <a:rPr lang="zh-CN" altLang="en-US" sz="2800"/>
              <a:t>根据面积求分位点</a:t>
            </a:r>
            <a:r>
              <a:rPr lang="en-US" altLang="zh-CN" sz="2800">
                <a:sym typeface="+mn-ea"/>
              </a:rPr>
              <a:t>: </a:t>
            </a:r>
            <a:r>
              <a:rPr lang="en-US" altLang="zh-CN" sz="2800">
                <a:sym typeface="+mn-ea"/>
              </a:rPr>
              <a:t>qbinom(p,size,prob)</a:t>
            </a:r>
            <a:endParaRPr lang="zh-CN" altLang="en-US" sz="2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611505" y="1410335"/>
            <a:ext cx="10968990" cy="4643120"/>
          </a:xfrm>
        </p:spPr>
        <p:txBody>
          <a:bodyPr>
            <a:normAutofit fontScale="90000" lnSpcReduction="20000"/>
          </a:bodyPr>
          <a:p>
            <a:pPr marL="0" indent="0">
              <a:buNone/>
            </a:pPr>
            <a:r>
              <a:rPr lang="zh-CN" altLang="en-US" sz="3200">
                <a:sym typeface="+mn-ea"/>
              </a:rPr>
              <a:t>给</a:t>
            </a:r>
            <a:r>
              <a:rPr lang="en-US" altLang="zh-CN" sz="3200">
                <a:sym typeface="+mn-ea"/>
              </a:rPr>
              <a:t>10</a:t>
            </a:r>
            <a:r>
              <a:rPr lang="zh-CN" altLang="en-US" sz="3200">
                <a:sym typeface="+mn-ea"/>
              </a:rPr>
              <a:t>只老鼠注射致死概率</a:t>
            </a:r>
            <a:r>
              <a:rPr lang="en-US" altLang="zh-CN" sz="3200">
                <a:sym typeface="+mn-ea"/>
              </a:rPr>
              <a:t>30%</a:t>
            </a:r>
            <a:r>
              <a:rPr lang="zh-CN" altLang="en-US" sz="3200">
                <a:sym typeface="+mn-ea"/>
              </a:rPr>
              <a:t>的毒物，要求计算</a:t>
            </a:r>
            <a:r>
              <a:rPr lang="en-US" altLang="zh-CN" sz="3200">
                <a:sym typeface="+mn-ea"/>
              </a:rPr>
              <a:t>:</a:t>
            </a:r>
            <a:endParaRPr lang="en-US" altLang="zh-CN" sz="3200">
              <a:sym typeface="+mn-ea"/>
            </a:endParaRPr>
          </a:p>
          <a:p>
            <a:pPr marL="0" indent="0">
              <a:buNone/>
            </a:pPr>
            <a:endParaRPr lang="en-US" altLang="zh-CN" sz="3200">
              <a:sym typeface="+mn-ea"/>
            </a:endParaRPr>
          </a:p>
          <a:p>
            <a:pPr marL="0" indent="0">
              <a:buNone/>
            </a:pPr>
            <a:r>
              <a:rPr lang="en-US" altLang="zh-CN" sz="3200">
                <a:sym typeface="+mn-ea"/>
              </a:rPr>
              <a:t>1)</a:t>
            </a:r>
            <a:r>
              <a:rPr lang="zh-CN" altLang="en-US" sz="3200">
                <a:sym typeface="+mn-ea"/>
              </a:rPr>
              <a:t>刚好有</a:t>
            </a:r>
            <a:r>
              <a:rPr lang="en-US" altLang="zh-CN" sz="3200">
                <a:sym typeface="+mn-ea"/>
              </a:rPr>
              <a:t>3</a:t>
            </a:r>
            <a:r>
              <a:rPr lang="zh-CN" altLang="en-US" sz="3200">
                <a:sym typeface="+mn-ea"/>
              </a:rPr>
              <a:t>只老鼠死亡的概率；</a:t>
            </a:r>
            <a:endParaRPr lang="zh-CN" altLang="en-US" sz="3200">
              <a:sym typeface="+mn-ea"/>
            </a:endParaRPr>
          </a:p>
          <a:p>
            <a:pPr marL="0" indent="0">
              <a:buNone/>
            </a:pPr>
            <a:r>
              <a:rPr lang="en-US" altLang="zh-CN" sz="3200">
                <a:sym typeface="+mn-ea"/>
              </a:rPr>
              <a:t>2)</a:t>
            </a:r>
            <a:r>
              <a:rPr lang="zh-CN" altLang="en-US" sz="3200">
                <a:sym typeface="+mn-ea"/>
              </a:rPr>
              <a:t>至多有</a:t>
            </a:r>
            <a:r>
              <a:rPr lang="en-US" altLang="zh-CN" sz="3200">
                <a:sym typeface="+mn-ea"/>
              </a:rPr>
              <a:t>5</a:t>
            </a:r>
            <a:r>
              <a:rPr lang="zh-CN" altLang="en-US" sz="3200">
                <a:sym typeface="+mn-ea"/>
              </a:rPr>
              <a:t>只老鼠死亡的概率</a:t>
            </a:r>
            <a:r>
              <a:rPr lang="en-US" altLang="zh-CN" sz="3200">
                <a:sym typeface="+mn-ea"/>
              </a:rPr>
              <a:t>; </a:t>
            </a:r>
            <a:endParaRPr lang="en-US" altLang="zh-CN" sz="3200">
              <a:sym typeface="+mn-ea"/>
            </a:endParaRPr>
          </a:p>
          <a:p>
            <a:pPr marL="0" indent="0">
              <a:buNone/>
            </a:pPr>
            <a:r>
              <a:rPr lang="en-US" altLang="zh-CN" sz="3200">
                <a:sym typeface="+mn-ea"/>
              </a:rPr>
              <a:t>3)</a:t>
            </a:r>
            <a:r>
              <a:rPr lang="zh-CN" altLang="en-US" sz="3200">
                <a:sym typeface="+mn-ea"/>
              </a:rPr>
              <a:t>至少有</a:t>
            </a:r>
            <a:r>
              <a:rPr lang="en-US" altLang="zh-CN" sz="3200">
                <a:sym typeface="+mn-ea"/>
              </a:rPr>
              <a:t>3</a:t>
            </a:r>
            <a:r>
              <a:rPr lang="zh-CN" altLang="en-US" sz="3200">
                <a:sym typeface="+mn-ea"/>
              </a:rPr>
              <a:t>只老鼠死亡的概率</a:t>
            </a:r>
            <a:endParaRPr lang="zh-CN" altLang="en-US" sz="3200">
              <a:sym typeface="+mn-ea"/>
            </a:endParaRPr>
          </a:p>
          <a:p>
            <a:pPr marL="0" indent="0">
              <a:buNone/>
            </a:pPr>
            <a:endParaRPr lang="zh-CN" altLang="en-US" sz="3200">
              <a:sym typeface="+mn-ea"/>
            </a:endParaRPr>
          </a:p>
          <a:p>
            <a:pPr marL="0" indent="0">
              <a:buNone/>
            </a:pPr>
            <a:r>
              <a:rPr lang="zh-CN" altLang="en-US" sz="3200">
                <a:sym typeface="+mn-ea"/>
              </a:rPr>
              <a:t>并绘制概率函数图。</a:t>
            </a:r>
            <a:endParaRPr lang="zh-CN" altLang="en-US" sz="3200">
              <a:sym typeface="+mn-ea"/>
            </a:endParaRPr>
          </a:p>
          <a:p>
            <a:pPr marL="0" indent="0">
              <a:buNone/>
            </a:pPr>
            <a:endParaRPr lang="zh-CN" altLang="en-US" sz="3200">
              <a:sym typeface="+mn-ea"/>
            </a:endParaRPr>
          </a:p>
        </p:txBody>
      </p:sp>
      <p:sp>
        <p:nvSpPr>
          <p:cNvPr id="2" name="标题 1"/>
          <p:cNvSpPr>
            <a:spLocks noGrp="1"/>
          </p:cNvSpPr>
          <p:nvPr>
            <p:ph type="title"/>
          </p:nvPr>
        </p:nvSpPr>
        <p:spPr>
          <a:xfrm>
            <a:off x="611575" y="497275"/>
            <a:ext cx="10969200" cy="705600"/>
          </a:xfrm>
        </p:spPr>
        <p:txBody>
          <a:bodyPr/>
          <a:p>
            <a:r>
              <a:rPr lang="zh-CN" altLang="en-US">
                <a:sym typeface="+mn-ea"/>
              </a:rPr>
              <a:t>二项分布的概率</a:t>
            </a:r>
            <a:r>
              <a:rPr lang="zh-CN" altLang="en-US">
                <a:sym typeface="+mn-ea"/>
              </a:rPr>
              <a:t>计算</a:t>
            </a:r>
            <a:endParaRPr lang="zh-CN" altLang="en-US">
              <a:sym typeface="+mn-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97275"/>
            <a:ext cx="10969200" cy="705600"/>
          </a:xfrm>
        </p:spPr>
        <p:txBody>
          <a:bodyPr/>
          <a:p>
            <a:r>
              <a:rPr lang="zh-CN" altLang="en-US">
                <a:sym typeface="+mn-ea"/>
              </a:rPr>
              <a:t>二项分布的图形</a:t>
            </a:r>
            <a:r>
              <a:rPr lang="zh-CN" altLang="en-US">
                <a:sym typeface="+mn-ea"/>
              </a:rPr>
              <a:t>特征</a:t>
            </a:r>
            <a:endParaRPr lang="zh-CN" altLang="en-US">
              <a:sym typeface="+mn-ea"/>
            </a:endParaRPr>
          </a:p>
        </p:txBody>
      </p:sp>
      <p:pic>
        <p:nvPicPr>
          <p:cNvPr id="7" name="图片 6"/>
          <p:cNvPicPr>
            <a:picLocks noChangeAspect="1"/>
          </p:cNvPicPr>
          <p:nvPr/>
        </p:nvPicPr>
        <p:blipFill>
          <a:blip r:embed="rId1"/>
          <a:stretch>
            <a:fillRect/>
          </a:stretch>
        </p:blipFill>
        <p:spPr>
          <a:xfrm>
            <a:off x="611505" y="1202690"/>
            <a:ext cx="5424805" cy="5416550"/>
          </a:xfrm>
          <a:prstGeom prst="rect">
            <a:avLst/>
          </a:prstGeom>
        </p:spPr>
      </p:pic>
      <p:sp>
        <p:nvSpPr>
          <p:cNvPr id="6" name="文本框 5"/>
          <p:cNvSpPr txBox="1"/>
          <p:nvPr/>
        </p:nvSpPr>
        <p:spPr>
          <a:xfrm>
            <a:off x="6362700" y="1680845"/>
            <a:ext cx="5488305" cy="2306955"/>
          </a:xfrm>
          <a:prstGeom prst="rect">
            <a:avLst/>
          </a:prstGeom>
          <a:noFill/>
        </p:spPr>
        <p:txBody>
          <a:bodyPr wrap="square" rtlCol="0" anchor="t">
            <a:spAutoFit/>
          </a:bodyPr>
          <a:p>
            <a:r>
              <a:rPr lang="en-US" sz="2400">
                <a:sym typeface="+mn-ea"/>
              </a:rPr>
              <a:t>par(mfrow=c(2,2))</a:t>
            </a:r>
            <a:endParaRPr lang="en-US" sz="2400">
              <a:sym typeface="+mn-ea"/>
            </a:endParaRPr>
          </a:p>
          <a:p>
            <a:endParaRPr lang="zh-CN" altLang="en-US" sz="2400"/>
          </a:p>
          <a:p>
            <a:r>
              <a:rPr lang="zh-CN" altLang="en-US" sz="2400"/>
              <a:t>plot(</a:t>
            </a:r>
            <a:r>
              <a:rPr lang="en-US" altLang="zh-CN" sz="2400"/>
              <a:t>0:6</a:t>
            </a:r>
            <a:r>
              <a:rPr lang="zh-CN" altLang="en-US" sz="2400"/>
              <a:t>,</a:t>
            </a:r>
            <a:r>
              <a:rPr lang="zh-CN" altLang="en-US" sz="2400">
                <a:sym typeface="+mn-ea"/>
              </a:rPr>
              <a:t>dbinom(0:6,6,0.</a:t>
            </a:r>
            <a:r>
              <a:rPr lang="en-US" altLang="zh-CN" sz="2400">
                <a:sym typeface="+mn-ea"/>
              </a:rPr>
              <a:t>2</a:t>
            </a:r>
            <a:r>
              <a:rPr lang="zh-CN" altLang="en-US" sz="2400">
                <a:sym typeface="+mn-ea"/>
              </a:rPr>
              <a:t>)</a:t>
            </a:r>
            <a:r>
              <a:rPr lang="zh-CN" altLang="en-US" sz="2400"/>
              <a:t>,type="h")</a:t>
            </a:r>
            <a:endParaRPr lang="zh-CN" altLang="en-US" sz="2400"/>
          </a:p>
          <a:p>
            <a:r>
              <a:rPr lang="zh-CN" altLang="en-US" sz="2400">
                <a:sym typeface="+mn-ea"/>
              </a:rPr>
              <a:t>plot(</a:t>
            </a:r>
            <a:r>
              <a:rPr lang="en-US" altLang="zh-CN" sz="2400">
                <a:sym typeface="+mn-ea"/>
              </a:rPr>
              <a:t>0:6</a:t>
            </a:r>
            <a:r>
              <a:rPr lang="zh-CN" altLang="en-US" sz="2400">
                <a:sym typeface="+mn-ea"/>
              </a:rPr>
              <a:t>,</a:t>
            </a:r>
            <a:r>
              <a:rPr lang="zh-CN" altLang="en-US" sz="2400">
                <a:sym typeface="+mn-ea"/>
              </a:rPr>
              <a:t>dbinom(0:6,6,0.5)</a:t>
            </a:r>
            <a:r>
              <a:rPr lang="zh-CN" altLang="en-US" sz="2400">
                <a:sym typeface="+mn-ea"/>
              </a:rPr>
              <a:t>,type="h")</a:t>
            </a:r>
            <a:endParaRPr lang="zh-CN" altLang="en-US" sz="2400">
              <a:sym typeface="+mn-ea"/>
            </a:endParaRPr>
          </a:p>
          <a:p>
            <a:r>
              <a:rPr lang="zh-CN" altLang="en-US" sz="2400">
                <a:sym typeface="+mn-ea"/>
              </a:rPr>
              <a:t>plot(</a:t>
            </a:r>
            <a:r>
              <a:rPr lang="en-US" altLang="zh-CN" sz="2400">
                <a:sym typeface="+mn-ea"/>
              </a:rPr>
              <a:t>0:6</a:t>
            </a:r>
            <a:r>
              <a:rPr lang="zh-CN" altLang="en-US" sz="2400">
                <a:sym typeface="+mn-ea"/>
              </a:rPr>
              <a:t>,</a:t>
            </a:r>
            <a:r>
              <a:rPr lang="zh-CN" altLang="en-US" sz="2400">
                <a:sym typeface="+mn-ea"/>
              </a:rPr>
              <a:t>dbinom(0:6,6,0.</a:t>
            </a:r>
            <a:r>
              <a:rPr lang="en-US" altLang="zh-CN" sz="2400">
                <a:sym typeface="+mn-ea"/>
              </a:rPr>
              <a:t>8</a:t>
            </a:r>
            <a:r>
              <a:rPr lang="zh-CN" altLang="en-US" sz="2400">
                <a:sym typeface="+mn-ea"/>
              </a:rPr>
              <a:t>)</a:t>
            </a:r>
            <a:r>
              <a:rPr lang="zh-CN" altLang="en-US" sz="2400">
                <a:sym typeface="+mn-ea"/>
              </a:rPr>
              <a:t>,type="h")</a:t>
            </a:r>
            <a:endParaRPr lang="zh-CN" altLang="en-US" sz="2400">
              <a:sym typeface="+mn-ea"/>
            </a:endParaRPr>
          </a:p>
          <a:p>
            <a:r>
              <a:rPr lang="zh-CN" altLang="en-US" sz="2400">
                <a:sym typeface="+mn-ea"/>
              </a:rPr>
              <a:t>plot(</a:t>
            </a:r>
            <a:r>
              <a:rPr lang="en-US" altLang="zh-CN" sz="2400">
                <a:sym typeface="+mn-ea"/>
              </a:rPr>
              <a:t>0:30</a:t>
            </a:r>
            <a:r>
              <a:rPr lang="zh-CN" altLang="en-US" sz="2400">
                <a:sym typeface="+mn-ea"/>
              </a:rPr>
              <a:t>,</a:t>
            </a:r>
            <a:r>
              <a:rPr lang="zh-CN" altLang="en-US" sz="2400">
                <a:sym typeface="+mn-ea"/>
              </a:rPr>
              <a:t>dbinom(0:</a:t>
            </a:r>
            <a:r>
              <a:rPr lang="en-US" altLang="zh-CN" sz="2400">
                <a:sym typeface="+mn-ea"/>
              </a:rPr>
              <a:t>30</a:t>
            </a:r>
            <a:r>
              <a:rPr lang="zh-CN" altLang="en-US" sz="2400">
                <a:sym typeface="+mn-ea"/>
              </a:rPr>
              <a:t>,</a:t>
            </a:r>
            <a:r>
              <a:rPr lang="en-US" altLang="zh-CN" sz="2400">
                <a:sym typeface="+mn-ea"/>
              </a:rPr>
              <a:t>30</a:t>
            </a:r>
            <a:r>
              <a:rPr lang="zh-CN" altLang="en-US" sz="2400">
                <a:sym typeface="+mn-ea"/>
              </a:rPr>
              <a:t>,0.</a:t>
            </a:r>
            <a:r>
              <a:rPr lang="en-US" altLang="zh-CN" sz="2400">
                <a:sym typeface="+mn-ea"/>
              </a:rPr>
              <a:t>2</a:t>
            </a:r>
            <a:r>
              <a:rPr lang="zh-CN" altLang="en-US" sz="2400">
                <a:sym typeface="+mn-ea"/>
              </a:rPr>
              <a:t>)</a:t>
            </a:r>
            <a:r>
              <a:rPr lang="zh-CN" altLang="en-US" sz="2400">
                <a:sym typeface="+mn-ea"/>
              </a:rPr>
              <a:t>,type="h")</a:t>
            </a:r>
            <a:endParaRPr lang="zh-CN" altLang="en-US" sz="2400">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r>
              <a:rPr lang="zh-CN" altLang="en-US">
                <a:sym typeface="+mn-ea"/>
              </a:rPr>
              <a:t>复习：</a:t>
            </a:r>
            <a:r>
              <a:rPr lang="zh-CN" altLang="en-US"/>
              <a:t>三种离散型分布</a:t>
            </a:r>
            <a:endParaRPr lang="zh-CN" altLang="en-US"/>
          </a:p>
        </p:txBody>
      </p:sp>
      <p:grpSp>
        <p:nvGrpSpPr>
          <p:cNvPr id="6" name="组合 5"/>
          <p:cNvGrpSpPr/>
          <p:nvPr/>
        </p:nvGrpSpPr>
        <p:grpSpPr>
          <a:xfrm>
            <a:off x="797560" y="1581785"/>
            <a:ext cx="13326110" cy="4404360"/>
            <a:chOff x="1505" y="3280"/>
            <a:chExt cx="20986" cy="6936"/>
          </a:xfrm>
        </p:grpSpPr>
        <p:pic>
          <p:nvPicPr>
            <p:cNvPr id="5" name="图片 1"/>
            <p:cNvPicPr>
              <a:picLocks noChangeAspect="1"/>
            </p:cNvPicPr>
            <p:nvPr/>
          </p:nvPicPr>
          <p:blipFill>
            <a:blip r:embed="rId1"/>
            <a:stretch>
              <a:fillRect/>
            </a:stretch>
          </p:blipFill>
          <p:spPr>
            <a:xfrm>
              <a:off x="1505" y="3280"/>
              <a:ext cx="20987" cy="6937"/>
            </a:xfrm>
            <a:prstGeom prst="rect">
              <a:avLst/>
            </a:prstGeom>
            <a:noFill/>
            <a:ln>
              <a:noFill/>
            </a:ln>
          </p:spPr>
        </p:pic>
        <p:cxnSp>
          <p:nvCxnSpPr>
            <p:cNvPr id="7" name="直接连接符 6"/>
            <p:cNvCxnSpPr/>
            <p:nvPr/>
          </p:nvCxnSpPr>
          <p:spPr>
            <a:xfrm>
              <a:off x="1535" y="3292"/>
              <a:ext cx="0" cy="6351"/>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泊松分布</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r>
                  <a:rPr lang="zh-CN" altLang="en-US" sz="2800"/>
                  <a:t>若</a:t>
                </a:r>
                <a:r>
                  <a:rPr lang="zh-CN" altLang="en-US" sz="2800"/>
                  <a:t>离散随机变量</a:t>
                </a:r>
                <a:r>
                  <a:rPr lang="en-US" altLang="zh-CN" sz="2800"/>
                  <a:t>X</a:t>
                </a:r>
                <a:r>
                  <a:rPr lang="zh-CN" altLang="en-US" sz="2800"/>
                  <a:t>的概率函数式</a:t>
                </a:r>
                <a:r>
                  <a:rPr lang="zh-CN" altLang="en-US" sz="2800"/>
                  <a:t>为</a:t>
                </a:r>
                <a:endParaRPr lang="zh-CN" altLang="en-US" sz="2800"/>
              </a:p>
              <a:p>
                <a:pPr marL="0" indent="0">
                  <a:buNone/>
                </a:pPr>
                <a:endParaRPr lang="en-US" altLang="zh-CN" sz="2800" i="1">
                  <a:latin typeface="Cambria Math" panose="02040503050406030204" charset="0"/>
                  <a:cs typeface="Cambria Math" panose="02040503050406030204" charset="0"/>
                </a:endParaRPr>
              </a:p>
              <a:p>
                <a:pPr marL="0" indent="0">
                  <a:buNone/>
                </a:pPr>
                <a14:m>
                  <m:oMathPara xmlns:m="http://schemas.openxmlformats.org/officeDocument/2006/math">
                    <m:oMathParaPr>
                      <m:jc m:val="left"/>
                    </m:oMathParaPr>
                    <m:oMath xmlns:m="http://schemas.openxmlformats.org/officeDocument/2006/math">
                      <m:r>
                        <a:rPr lang="en-US" altLang="zh-CN" sz="2800" i="1">
                          <a:solidFill>
                            <a:schemeClr val="tx1"/>
                          </a:solidFill>
                          <a:latin typeface="Cambria Math" panose="02040503050406030204" charset="0"/>
                          <a:cs typeface="Cambria Math" panose="02040503050406030204" charset="0"/>
                        </a:rPr>
                        <m:t>𝑃</m:t>
                      </m:r>
                      <m:r>
                        <a:rPr lang="en-US" altLang="zh-CN" sz="2800" i="1">
                          <a:solidFill>
                            <a:schemeClr val="tx1"/>
                          </a:solidFill>
                          <a:latin typeface="Cambria Math" panose="02040503050406030204" charset="0"/>
                          <a:cs typeface="Cambria Math" panose="02040503050406030204" charset="0"/>
                        </a:rPr>
                        <m:t>(</m:t>
                      </m:r>
                      <m:r>
                        <a:rPr lang="en-US" altLang="zh-CN" sz="2800" i="1">
                          <a:solidFill>
                            <a:schemeClr val="tx1"/>
                          </a:solidFill>
                          <a:latin typeface="Cambria Math" panose="02040503050406030204" charset="0"/>
                          <a:cs typeface="Cambria Math" panose="02040503050406030204" charset="0"/>
                        </a:rPr>
                        <m:t>𝑋</m:t>
                      </m:r>
                      <m:r>
                        <a:rPr lang="en-US" altLang="zh-CN" sz="2800" i="1">
                          <a:solidFill>
                            <a:schemeClr val="tx1"/>
                          </a:solidFill>
                          <a:latin typeface="Cambria Math" panose="02040503050406030204" charset="0"/>
                          <a:cs typeface="Cambria Math" panose="02040503050406030204" charset="0"/>
                        </a:rPr>
                        <m:t>=</m:t>
                      </m:r>
                      <m:r>
                        <a:rPr lang="en-US" altLang="zh-CN" sz="2800" i="1">
                          <a:solidFill>
                            <a:schemeClr val="tx1"/>
                          </a:solidFill>
                          <a:latin typeface="Cambria Math" panose="02040503050406030204" charset="0"/>
                          <a:cs typeface="Cambria Math" panose="02040503050406030204" charset="0"/>
                        </a:rPr>
                        <m:t>𝑘</m:t>
                      </m:r>
                      <m:r>
                        <a:rPr lang="en-US" altLang="zh-CN" sz="2800" i="1">
                          <a:solidFill>
                            <a:schemeClr val="tx1"/>
                          </a:solidFill>
                          <a:latin typeface="Cambria Math" panose="02040503050406030204" charset="0"/>
                          <a:cs typeface="Cambria Math" panose="02040503050406030204" charset="0"/>
                        </a:rPr>
                        <m:t>)=</m:t>
                      </m:r>
                      <m:f>
                        <m:fPr>
                          <m:ctrlPr>
                            <a:rPr lang="en-US" altLang="zh-CN" sz="2800" i="1">
                              <a:solidFill>
                                <a:schemeClr val="tx1"/>
                              </a:solidFill>
                              <a:latin typeface="Cambria Math" panose="02040503050406030204" charset="0"/>
                              <a:cs typeface="Cambria Math" panose="02040503050406030204" charset="0"/>
                            </a:rPr>
                          </m:ctrlPr>
                        </m:fPr>
                        <m:num>
                          <m:sSup>
                            <m:sSupPr>
                              <m:ctrlPr>
                                <a:rPr lang="en-US" altLang="zh-CN" sz="2800" i="1">
                                  <a:solidFill>
                                    <a:schemeClr val="tx1"/>
                                  </a:solidFill>
                                  <a:latin typeface="Cambria Math" panose="02040503050406030204" charset="0"/>
                                  <a:cs typeface="Cambria Math" panose="02040503050406030204" charset="0"/>
                                </a:rPr>
                              </m:ctrlPr>
                            </m:sSupPr>
                            <m:e>
                              <m:r>
                                <a:rPr lang="en-US" altLang="zh-CN" sz="2800" i="1">
                                  <a:solidFill>
                                    <a:schemeClr val="tx1"/>
                                  </a:solidFill>
                                  <a:latin typeface="Cambria Math" panose="02040503050406030204" charset="0"/>
                                  <a:cs typeface="Cambria Math" panose="02040503050406030204" charset="0"/>
                                </a:rPr>
                                <m:t>𝑒</m:t>
                              </m:r>
                            </m:e>
                            <m:sup>
                              <m:r>
                                <a:rPr lang="en-US" altLang="zh-CN" sz="2800" i="1">
                                  <a:solidFill>
                                    <a:schemeClr val="tx1"/>
                                  </a:solidFill>
                                  <a:latin typeface="Cambria Math" panose="02040503050406030204" charset="0"/>
                                  <a:cs typeface="Cambria Math" panose="02040503050406030204" charset="0"/>
                                </a:rPr>
                                <m:t>−</m:t>
                              </m:r>
                              <m:r>
                                <a:rPr lang="en-US" altLang="zh-CN" sz="2800" i="1">
                                  <a:solidFill>
                                    <a:schemeClr val="tx1"/>
                                  </a:solidFill>
                                  <a:latin typeface="Cambria Math" panose="02040503050406030204" charset="0"/>
                                  <a:cs typeface="Cambria Math" panose="02040503050406030204" charset="0"/>
                                </a:rPr>
                                <m:t>𝜆</m:t>
                              </m:r>
                            </m:sup>
                          </m:sSup>
                          <m:sSup>
                            <m:sSupPr>
                              <m:ctrlPr>
                                <a:rPr lang="en-US" altLang="zh-CN" sz="2800" i="1">
                                  <a:solidFill>
                                    <a:schemeClr val="tx1"/>
                                  </a:solidFill>
                                  <a:latin typeface="Cambria Math" panose="02040503050406030204" charset="0"/>
                                  <a:cs typeface="Cambria Math" panose="02040503050406030204" charset="0"/>
                                </a:rPr>
                              </m:ctrlPr>
                            </m:sSupPr>
                            <m:e>
                              <m:r>
                                <a:rPr lang="en-US" altLang="zh-CN" sz="2800" i="1">
                                  <a:solidFill>
                                    <a:schemeClr val="tx1"/>
                                  </a:solidFill>
                                  <a:latin typeface="Cambria Math" panose="02040503050406030204" charset="0"/>
                                  <a:cs typeface="Cambria Math" panose="02040503050406030204" charset="0"/>
                                </a:rPr>
                                <m:t>𝜆</m:t>
                              </m:r>
                            </m:e>
                            <m:sup>
                              <m:r>
                                <a:rPr lang="en-US" altLang="zh-CN" sz="2800" i="1">
                                  <a:solidFill>
                                    <a:schemeClr val="tx1"/>
                                  </a:solidFill>
                                  <a:latin typeface="Cambria Math" panose="02040503050406030204" charset="0"/>
                                  <a:cs typeface="Cambria Math" panose="02040503050406030204" charset="0"/>
                                </a:rPr>
                                <m:t>𝑘</m:t>
                              </m:r>
                            </m:sup>
                          </m:sSup>
                        </m:num>
                        <m:den>
                          <m:r>
                            <a:rPr lang="en-US" altLang="zh-CN" sz="2800" i="1">
                              <a:solidFill>
                                <a:schemeClr val="tx1"/>
                              </a:solidFill>
                              <a:latin typeface="Cambria Math" panose="02040503050406030204" charset="0"/>
                              <a:cs typeface="Cambria Math" panose="02040503050406030204" charset="0"/>
                            </a:rPr>
                            <m:t>𝑘</m:t>
                          </m:r>
                          <m:r>
                            <a:rPr lang="en-US" altLang="zh-CN" sz="2800" i="1">
                              <a:solidFill>
                                <a:schemeClr val="tx1"/>
                              </a:solidFill>
                              <a:latin typeface="Cambria Math" panose="02040503050406030204" charset="0"/>
                              <a:cs typeface="Cambria Math" panose="02040503050406030204" charset="0"/>
                            </a:rPr>
                            <m:t>!</m:t>
                          </m:r>
                        </m:den>
                      </m:f>
                      <m:r>
                        <a:rPr lang="en-US" altLang="zh-CN" sz="2800" i="1">
                          <a:solidFill>
                            <a:schemeClr val="tx1"/>
                          </a:solidFill>
                          <a:latin typeface="Cambria Math" panose="02040503050406030204" charset="0"/>
                          <a:cs typeface="Cambria Math" panose="02040503050406030204" charset="0"/>
                        </a:rPr>
                        <m:t>,</m:t>
                      </m:r>
                      <m:r>
                        <a:rPr lang="en-US" altLang="zh-CN" sz="2800" i="1">
                          <a:solidFill>
                            <a:schemeClr val="tx1"/>
                          </a:solidFill>
                          <a:latin typeface="Cambria Math" panose="02040503050406030204" charset="0"/>
                          <a:cs typeface="Cambria Math" panose="02040503050406030204" charset="0"/>
                        </a:rPr>
                        <m:t>𝑘</m:t>
                      </m:r>
                      <m:r>
                        <a:rPr lang="en-US" altLang="zh-CN" sz="2800" i="1">
                          <a:solidFill>
                            <a:schemeClr val="tx1"/>
                          </a:solidFill>
                          <a:latin typeface="Cambria Math" panose="02040503050406030204" charset="0"/>
                          <a:cs typeface="Cambria Math" panose="02040503050406030204" charset="0"/>
                        </a:rPr>
                        <m:t>=</m:t>
                      </m:r>
                      <m:r>
                        <a:rPr lang="en-US" altLang="zh-CN" sz="2800" i="1">
                          <a:solidFill>
                            <a:schemeClr val="tx1"/>
                          </a:solidFill>
                          <a:latin typeface="Cambria Math" panose="02040503050406030204" charset="0"/>
                          <a:cs typeface="Cambria Math" panose="02040503050406030204" charset="0"/>
                        </a:rPr>
                        <m:t>0</m:t>
                      </m:r>
                      <m:r>
                        <a:rPr lang="en-US" altLang="zh-CN" sz="2800" i="1">
                          <a:solidFill>
                            <a:schemeClr val="tx1"/>
                          </a:solidFill>
                          <a:latin typeface="Cambria Math" panose="02040503050406030204" charset="0"/>
                          <a:cs typeface="Cambria Math" panose="02040503050406030204" charset="0"/>
                        </a:rPr>
                        <m:t>,</m:t>
                      </m:r>
                      <m:r>
                        <a:rPr lang="en-US" altLang="zh-CN" sz="2800" i="1">
                          <a:solidFill>
                            <a:schemeClr val="tx1"/>
                          </a:solidFill>
                          <a:latin typeface="Cambria Math" panose="02040503050406030204" charset="0"/>
                          <a:cs typeface="Cambria Math" panose="02040503050406030204" charset="0"/>
                        </a:rPr>
                        <m:t>1</m:t>
                      </m:r>
                      <m:r>
                        <a:rPr lang="en-US" altLang="zh-CN" sz="2800" i="1">
                          <a:solidFill>
                            <a:schemeClr val="tx1"/>
                          </a:solidFill>
                          <a:latin typeface="Cambria Math" panose="02040503050406030204" charset="0"/>
                          <a:cs typeface="Cambria Math" panose="02040503050406030204" charset="0"/>
                        </a:rPr>
                        <m:t>,</m:t>
                      </m:r>
                      <m:r>
                        <a:rPr lang="en-US" altLang="zh-CN" sz="2800" i="1">
                          <a:solidFill>
                            <a:schemeClr val="tx1"/>
                          </a:solidFill>
                          <a:latin typeface="Cambria Math" panose="02040503050406030204" charset="0"/>
                          <a:cs typeface="Cambria Math" panose="02040503050406030204" charset="0"/>
                        </a:rPr>
                        <m:t>2</m:t>
                      </m:r>
                      <m:r>
                        <a:rPr lang="en-US" altLang="zh-CN" sz="2800" i="1">
                          <a:solidFill>
                            <a:schemeClr val="tx1"/>
                          </a:solidFill>
                          <a:latin typeface="Cambria Math" panose="02040503050406030204" charset="0"/>
                          <a:cs typeface="Cambria Math" panose="02040503050406030204" charset="0"/>
                        </a:rPr>
                        <m:t>,...</m:t>
                      </m:r>
                    </m:oMath>
                  </m:oMathPara>
                </a14:m>
                <a:endParaRPr lang="en-US" altLang="zh-CN" sz="2800" i="1">
                  <a:solidFill>
                    <a:schemeClr val="tx1"/>
                  </a:solidFill>
                  <a:latin typeface="Cambria Math" panose="02040503050406030204" charset="0"/>
                  <a:cs typeface="Cambria Math" panose="02040503050406030204" charset="0"/>
                </a:endParaRPr>
              </a:p>
              <a:p>
                <a:pPr marL="0" indent="0">
                  <a:buNone/>
                </a:pPr>
                <a:endParaRPr lang="zh-CN" altLang="en-US" sz="2800">
                  <a:sym typeface="+mn-ea"/>
                </a:endParaRPr>
              </a:p>
              <a:p>
                <a:pPr marL="0" indent="0">
                  <a:buNone/>
                </a:pPr>
                <a:r>
                  <a:rPr lang="zh-CN" altLang="en-US" sz="2800">
                    <a:sym typeface="+mn-ea"/>
                  </a:rPr>
                  <a:t>则称</a:t>
                </a:r>
                <a:r>
                  <a:rPr lang="en-US" altLang="zh-CN" sz="2800">
                    <a:sym typeface="+mn-ea"/>
                  </a:rPr>
                  <a:t>X</a:t>
                </a:r>
                <a:r>
                  <a:rPr lang="zh-CN" altLang="en-US" sz="2800">
                    <a:sym typeface="+mn-ea"/>
                  </a:rPr>
                  <a:t>服从参数为</a:t>
                </a:r>
                <a:r>
                  <a:rPr lang="en-US" altLang="zh-CN" sz="2800">
                    <a:latin typeface="Times New Roman" panose="02020603050405020304" charset="0"/>
                    <a:cs typeface="Times New Roman" panose="02020603050405020304" charset="0"/>
                    <a:sym typeface="+mn-ea"/>
                  </a:rPr>
                  <a:t>λ</a:t>
                </a:r>
                <a:r>
                  <a:rPr lang="zh-CN" altLang="zh-CN" sz="2800">
                    <a:sym typeface="+mn-ea"/>
                  </a:rPr>
                  <a:t>的泊松分布，记作</a:t>
                </a:r>
                <a:r>
                  <a:rPr lang="en-US" altLang="zh-CN" sz="2800">
                    <a:sym typeface="+mn-ea"/>
                  </a:rPr>
                  <a:t>X~</a:t>
                </a:r>
                <a:r>
                  <a:rPr lang="en-US" altLang="zh-CN" sz="2800">
                    <a:latin typeface="Times New Roman" panose="02020603050405020304" charset="0"/>
                    <a:cs typeface="Times New Roman" panose="02020603050405020304" charset="0"/>
                    <a:sym typeface="+mn-ea"/>
                  </a:rPr>
                  <a:t>Π</a:t>
                </a:r>
                <a:r>
                  <a:rPr lang="en-US" altLang="zh-CN" sz="2800">
                    <a:sym typeface="+mn-ea"/>
                  </a:rPr>
                  <a:t>(</a:t>
                </a:r>
                <a:r>
                  <a:rPr lang="en-US" altLang="zh-CN" sz="2800">
                    <a:latin typeface="Times New Roman" panose="02020603050405020304" charset="0"/>
                    <a:cs typeface="Times New Roman" panose="02020603050405020304" charset="0"/>
                    <a:sym typeface="+mn-ea"/>
                  </a:rPr>
                  <a:t>λ</a:t>
                </a:r>
                <a:r>
                  <a:rPr lang="en-US" altLang="zh-CN" sz="2800">
                    <a:sym typeface="+mn-ea"/>
                  </a:rPr>
                  <a:t>)</a:t>
                </a:r>
                <a:r>
                  <a:rPr lang="zh-CN" altLang="zh-CN" sz="2800">
                    <a:sym typeface="+mn-ea"/>
                  </a:rPr>
                  <a:t>。</a:t>
                </a:r>
                <a:endParaRPr lang="en-US" altLang="zh-CN" sz="2800">
                  <a:latin typeface="微软雅黑" panose="020B0503020204020204" charset="-122"/>
                  <a:ea typeface="微软雅黑" panose="020B0503020204020204" charset="-122"/>
                  <a:cs typeface="微软雅黑" panose="020B0503020204020204"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泊松分布的</a:t>
            </a:r>
            <a:r>
              <a:rPr lang="zh-CN" altLang="en-US"/>
              <a:t>特征</a:t>
            </a:r>
            <a:endParaRPr lang="zh-CN" altLang="en-US"/>
          </a:p>
        </p:txBody>
      </p:sp>
      <p:pic>
        <p:nvPicPr>
          <p:cNvPr id="5" name="图片 4"/>
          <p:cNvPicPr>
            <a:picLocks noChangeAspect="1"/>
          </p:cNvPicPr>
          <p:nvPr/>
        </p:nvPicPr>
        <p:blipFill>
          <a:blip r:embed="rId1"/>
          <a:stretch>
            <a:fillRect/>
          </a:stretch>
        </p:blipFill>
        <p:spPr>
          <a:xfrm>
            <a:off x="4749800" y="836295"/>
            <a:ext cx="6334125" cy="549592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6" name="文本框 5"/>
              <p:cNvSpPr txBox="1"/>
              <p:nvPr/>
            </p:nvSpPr>
            <p:spPr>
              <a:xfrm>
                <a:off x="1628775" y="1915160"/>
                <a:ext cx="9895840" cy="4006850"/>
              </a:xfrm>
              <a:prstGeom prst="rect">
                <a:avLst/>
              </a:prstGeom>
              <a:noFill/>
            </p:spPr>
            <p:txBody>
              <a:bodyPr wrap="square" rtlCol="0" anchor="t">
                <a:spAutoFit/>
              </a:bodyPr>
              <a:p>
                <a:pPr marL="0" indent="0" algn="l">
                  <a:buNone/>
                </a:pPr>
                <a:r>
                  <a:rPr lang="zh-CN" altLang="en-US" sz="3200">
                    <a:sym typeface="+mn-ea"/>
                  </a:rPr>
                  <a:t>均数</a:t>
                </a:r>
                <a14:m>
                  <m:oMath xmlns:m="http://schemas.openxmlformats.org/officeDocument/2006/math">
                    <m:sSub>
                      <m:sSubPr>
                        <m:ctrlPr>
                          <a:rPr lang="en-US" altLang="zh-CN" sz="3200" i="1">
                            <a:latin typeface="Cambria Math" panose="02040503050406030204" charset="0"/>
                            <a:cs typeface="Cambria Math" panose="02040503050406030204" charset="0"/>
                            <a:sym typeface="+mn-ea"/>
                          </a:rPr>
                        </m:ctrlPr>
                      </m:sSubPr>
                      <m:e>
                        <m:r>
                          <a:rPr lang="en-US" altLang="zh-CN" sz="3200" i="1">
                            <a:latin typeface="Cambria Math" panose="02040503050406030204" charset="0"/>
                            <a:cs typeface="Cambria Math" panose="02040503050406030204" charset="0"/>
                            <a:sym typeface="+mn-ea"/>
                          </a:rPr>
                          <m:t>𝜇</m:t>
                        </m:r>
                      </m:e>
                      <m:sub>
                        <m:r>
                          <a:rPr lang="en-US" altLang="zh-CN" sz="3200" i="1">
                            <a:latin typeface="Cambria Math" panose="02040503050406030204" charset="0"/>
                            <a:cs typeface="Cambria Math" panose="02040503050406030204" charset="0"/>
                            <a:sym typeface="+mn-ea"/>
                          </a:rPr>
                          <m:t>𝑋</m:t>
                        </m:r>
                      </m:sub>
                    </m:sSub>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𝜆</m:t>
                    </m:r>
                  </m:oMath>
                </a14:m>
                <a:endParaRPr lang="en-US" altLang="zh-CN" sz="3200">
                  <a:latin typeface="Times New Roman" panose="02020603050405020304" charset="0"/>
                  <a:cs typeface="Times New Roman" panose="02020603050405020304" charset="0"/>
                  <a:sym typeface="+mn-ea"/>
                </a:endParaRPr>
              </a:p>
              <a:p>
                <a:pPr marL="0" indent="0" algn="l">
                  <a:buNone/>
                </a:pPr>
                <a:endParaRPr lang="en-US" altLang="zh-CN" sz="3200">
                  <a:latin typeface="Times New Roman" panose="02020603050405020304" charset="0"/>
                  <a:cs typeface="Times New Roman" panose="02020603050405020304" charset="0"/>
                  <a:sym typeface="+mn-ea"/>
                </a:endParaRPr>
              </a:p>
              <a:p>
                <a:pPr marL="0" indent="0" algn="l">
                  <a:buNone/>
                </a:pPr>
                <a:r>
                  <a:rPr lang="zh-CN" altLang="en-US" sz="3200">
                    <a:sym typeface="+mn-ea"/>
                  </a:rPr>
                  <a:t>方差</a:t>
                </a:r>
                <a14:m>
                  <m:oMath xmlns:m="http://schemas.openxmlformats.org/officeDocument/2006/math">
                    <m:sSubSup>
                      <m:sSubSupPr>
                        <m:ctrlPr>
                          <a:rPr lang="en-US" altLang="zh-CN" sz="3200" i="1">
                            <a:latin typeface="Cambria Math" panose="02040503050406030204" charset="0"/>
                            <a:cs typeface="Cambria Math" panose="02040503050406030204" charset="0"/>
                            <a:sym typeface="+mn-ea"/>
                          </a:rPr>
                        </m:ctrlPr>
                      </m:sSubSupPr>
                      <m:e>
                        <m:r>
                          <a:rPr lang="en-US" altLang="zh-CN" sz="3200" i="1">
                            <a:latin typeface="Cambria Math" panose="02040503050406030204" charset="0"/>
                            <a:cs typeface="Cambria Math" panose="02040503050406030204" charset="0"/>
                            <a:sym typeface="+mn-ea"/>
                          </a:rPr>
                          <m:t>𝜎</m:t>
                        </m:r>
                      </m:e>
                      <m:sub>
                        <m:r>
                          <a:rPr lang="en-US" altLang="zh-CN" sz="3200" i="1">
                            <a:latin typeface="Cambria Math" panose="02040503050406030204" charset="0"/>
                            <a:cs typeface="Cambria Math" panose="02040503050406030204" charset="0"/>
                            <a:sym typeface="+mn-ea"/>
                          </a:rPr>
                          <m:t>𝑋</m:t>
                        </m:r>
                      </m:sub>
                      <m:sup>
                        <m:r>
                          <a:rPr lang="en-US" altLang="zh-CN" sz="3200" i="1">
                            <a:latin typeface="Cambria Math" panose="02040503050406030204" charset="0"/>
                            <a:cs typeface="Cambria Math" panose="02040503050406030204" charset="0"/>
                            <a:sym typeface="+mn-ea"/>
                          </a:rPr>
                          <m:t>2</m:t>
                        </m:r>
                      </m:sup>
                    </m:sSubSup>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𝜆</m:t>
                    </m:r>
                  </m:oMath>
                </a14:m>
                <a:endParaRPr lang="en-US" altLang="zh-CN" sz="3200" i="1">
                  <a:latin typeface="Cambria Math" panose="02040503050406030204" charset="0"/>
                  <a:cs typeface="Cambria Math" panose="02040503050406030204" charset="0"/>
                  <a:sym typeface="+mn-ea"/>
                </a:endParaRPr>
              </a:p>
              <a:p>
                <a:pPr marL="0" indent="0" algn="l">
                  <a:buNone/>
                </a:pPr>
                <a:endParaRPr lang="en-US" altLang="zh-CN" sz="3200">
                  <a:latin typeface="Cambria Math" panose="02040503050406030204" charset="0"/>
                  <a:ea typeface="MS Mincho" charset="0"/>
                  <a:cs typeface="Cambria Math" panose="02040503050406030204" charset="0"/>
                  <a:sym typeface="+mn-ea"/>
                </a:endParaRPr>
              </a:p>
              <a:p>
                <a:pPr marL="0" indent="0" algn="l">
                  <a:buNone/>
                </a:pPr>
                <a:r>
                  <a:rPr lang="zh-CN" altLang="en-US" sz="3200">
                    <a:sym typeface="+mn-ea"/>
                  </a:rPr>
                  <a:t>标准差</a:t>
                </a:r>
                <a14:m>
                  <m:oMath xmlns:m="http://schemas.openxmlformats.org/officeDocument/2006/math">
                    <m:sSub>
                      <m:sSubPr>
                        <m:ctrlPr>
                          <a:rPr lang="zh-CN" altLang="en-US"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𝜎</m:t>
                        </m:r>
                      </m:e>
                      <m:sub>
                        <m:r>
                          <a:rPr lang="en-US" altLang="zh-CN" sz="2800" i="1">
                            <a:latin typeface="Cambria Math" panose="02040503050406030204" charset="0"/>
                            <a:cs typeface="Cambria Math" panose="02040503050406030204" charset="0"/>
                            <a:sym typeface="+mn-ea"/>
                          </a:rPr>
                          <m:t>𝑋</m:t>
                        </m:r>
                      </m:sub>
                    </m:sSub>
                    <m:r>
                      <a:rPr lang="en-US" altLang="zh-CN" sz="2800" i="1">
                        <a:latin typeface="Cambria Math" panose="02040503050406030204" charset="0"/>
                        <a:cs typeface="Cambria Math" panose="02040503050406030204" charset="0"/>
                        <a:sym typeface="+mn-ea"/>
                      </a:rPr>
                      <m:t>=</m:t>
                    </m:r>
                    <m:rad>
                      <m:radPr>
                        <m:degHide m:val="on"/>
                        <m:ctrlPr>
                          <a:rPr lang="en-US" altLang="zh-CN" sz="2800" i="1">
                            <a:latin typeface="Cambria Math" panose="02040503050406030204" charset="0"/>
                            <a:cs typeface="Cambria Math" panose="02040503050406030204" charset="0"/>
                            <a:sym typeface="+mn-ea"/>
                          </a:rPr>
                        </m:ctrlPr>
                      </m:radPr>
                      <m:deg/>
                      <m:e>
                        <m:r>
                          <a:rPr lang="en-US" sz="2800" i="1">
                            <a:latin typeface="Cambria Math" panose="02040503050406030204" charset="0"/>
                            <a:cs typeface="Cambria Math" panose="02040503050406030204" charset="0"/>
                          </a:rPr>
                          <m:t>𝜆</m:t>
                        </m:r>
                      </m:e>
                    </m:rad>
                  </m:oMath>
                </a14:m>
                <a:endParaRPr lang="en-US" sz="2800" i="1">
                  <a:latin typeface="Cambria Math" panose="02040503050406030204" charset="0"/>
                  <a:cs typeface="Cambria Math" panose="02040503050406030204" charset="0"/>
                </a:endParaRPr>
              </a:p>
              <a:p>
                <a:pPr marL="0" indent="0" algn="l">
                  <a:buNone/>
                </a:pPr>
                <a:endParaRPr lang="en-US" altLang="zh-CN" sz="2800" i="1">
                  <a:latin typeface="Cambria Math" panose="02040503050406030204" charset="0"/>
                  <a:ea typeface="MS Mincho" charset="0"/>
                  <a:cs typeface="Cambria Math" panose="02040503050406030204" charset="0"/>
                  <a:sym typeface="+mn-ea"/>
                </a:endParaRPr>
              </a:p>
              <a:p>
                <a:pPr marL="0" indent="0" algn="l">
                  <a:buNone/>
                </a:pPr>
                <a:endParaRPr lang="en-US" altLang="zh-CN" sz="3200">
                  <a:latin typeface="Cambria Math" panose="02040503050406030204" charset="0"/>
                  <a:ea typeface="MS Mincho" charset="0"/>
                  <a:cs typeface="Cambria Math" panose="02040503050406030204" charset="0"/>
                  <a:sym typeface="+mn-ea"/>
                </a:endParaRPr>
              </a:p>
              <a:p>
                <a:pPr marL="0" indent="0" algn="l">
                  <a:buNone/>
                </a:pPr>
                <a:endParaRPr lang="en-US" altLang="zh-CN" sz="3200">
                  <a:latin typeface="Cambria Math" panose="02040503050406030204" charset="0"/>
                  <a:ea typeface="MS Mincho" charset="0"/>
                  <a:cs typeface="Cambria Math" panose="02040503050406030204" charset="0"/>
                  <a:sym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1628775" y="1915160"/>
                <a:ext cx="9895840" cy="4006850"/>
              </a:xfrm>
              <a:prstGeom prst="rect">
                <a:avLst/>
              </a:prstGeom>
              <a:blipFill rotWithShape="1">
                <a:blip r:embed="rId1"/>
                <a:stretch>
                  <a:fillRect/>
                </a:stretch>
              </a:blipFill>
            </p:spPr>
            <p:txBody>
              <a:bodyPr/>
              <a:lstStyle/>
              <a:p>
                <a:r>
                  <a:rPr lang="zh-CN" altLang="en-US">
                    <a:noFill/>
                  </a:rPr>
                  <a:t> </a:t>
                </a:r>
              </a:p>
            </p:txBody>
          </p:sp>
        </mc:Fallback>
      </mc:AlternateContent>
      <p:sp>
        <p:nvSpPr>
          <p:cNvPr id="4" name="文本框 3"/>
          <p:cNvSpPr txBox="1"/>
          <p:nvPr/>
        </p:nvSpPr>
        <p:spPr>
          <a:xfrm>
            <a:off x="971550" y="777240"/>
            <a:ext cx="8440420" cy="583565"/>
          </a:xfrm>
          <a:prstGeom prst="rect">
            <a:avLst/>
          </a:prstGeom>
          <a:noFill/>
        </p:spPr>
        <p:txBody>
          <a:bodyPr wrap="square" rtlCol="0" anchor="t">
            <a:spAutoFit/>
          </a:bodyPr>
          <a:p>
            <a:r>
              <a:rPr lang="zh-CN" altLang="zh-CN" sz="3200" b="1">
                <a:solidFill>
                  <a:srgbClr val="FF0000"/>
                </a:solidFill>
                <a:sym typeface="+mn-ea"/>
              </a:rPr>
              <a:t>泊松分布的总体均数和总体方差</a:t>
            </a:r>
            <a:endParaRPr lang="zh-CN" altLang="zh-CN" sz="3200" b="1">
              <a:solidFill>
                <a:srgbClr val="FF0000"/>
              </a:solidFill>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r>
              <a:rPr lang="en-US" altLang="zh-CN"/>
              <a:t>R</a:t>
            </a:r>
            <a:r>
              <a:rPr lang="zh-CN" altLang="en-US"/>
              <a:t>命令</a:t>
            </a:r>
            <a:endParaRPr lang="zh-CN" altLang="en-US"/>
          </a:p>
        </p:txBody>
      </p:sp>
      <p:sp>
        <p:nvSpPr>
          <p:cNvPr id="3" name="内容占位符 2"/>
          <p:cNvSpPr>
            <a:spLocks noGrp="1"/>
          </p:cNvSpPr>
          <p:nvPr>
            <p:ph idx="1"/>
          </p:nvPr>
        </p:nvSpPr>
        <p:spPr/>
        <p:txBody>
          <a:bodyPr/>
          <a:p>
            <a:r>
              <a:rPr lang="zh-CN" altLang="en-US" sz="2800">
                <a:sym typeface="+mn-ea"/>
              </a:rPr>
              <a:t>产生一组随机数</a:t>
            </a:r>
            <a:r>
              <a:rPr lang="en-US" altLang="zh-CN" sz="2800">
                <a:sym typeface="+mn-ea"/>
              </a:rPr>
              <a:t>:rpois(n,lambda)</a:t>
            </a:r>
            <a:endParaRPr lang="zh-CN" altLang="en-US" sz="2800"/>
          </a:p>
          <a:p>
            <a:r>
              <a:rPr lang="zh-CN" altLang="en-US" sz="2800"/>
              <a:t>给定</a:t>
            </a:r>
            <a:r>
              <a:rPr lang="en-US" altLang="zh-CN" sz="2800"/>
              <a:t>X</a:t>
            </a:r>
            <a:r>
              <a:rPr lang="zh-CN" altLang="en-US" sz="2800"/>
              <a:t>值计算概率值并</a:t>
            </a:r>
            <a:r>
              <a:rPr lang="zh-CN" altLang="en-US" sz="2800">
                <a:sym typeface="+mn-ea"/>
              </a:rPr>
              <a:t>作图</a:t>
            </a:r>
            <a:r>
              <a:rPr lang="en-US" altLang="zh-CN" sz="2800">
                <a:sym typeface="+mn-ea"/>
              </a:rPr>
              <a:t>:dpois(x,lambda)</a:t>
            </a:r>
            <a:endParaRPr lang="zh-CN" altLang="en-US" sz="2800"/>
          </a:p>
          <a:p>
            <a:r>
              <a:rPr lang="zh-CN" altLang="en-US" sz="2800"/>
              <a:t>求分布函数值</a:t>
            </a:r>
            <a:r>
              <a:rPr lang="en-US" altLang="zh-CN" sz="2800"/>
              <a:t>(</a:t>
            </a:r>
            <a:r>
              <a:rPr lang="zh-CN" altLang="en-US" sz="2800"/>
              <a:t>面积</a:t>
            </a:r>
            <a:r>
              <a:rPr lang="en-US" altLang="zh-CN" sz="2800"/>
              <a:t>)</a:t>
            </a:r>
            <a:r>
              <a:rPr lang="en-US" altLang="zh-CN" sz="2800">
                <a:sym typeface="+mn-ea"/>
              </a:rPr>
              <a:t>:ppois(q,lambda)</a:t>
            </a:r>
            <a:endParaRPr lang="en-US" altLang="zh-CN" sz="2800"/>
          </a:p>
          <a:p>
            <a:r>
              <a:rPr lang="zh-CN" altLang="en-US" sz="2800"/>
              <a:t>根据面积求分位点</a:t>
            </a:r>
            <a:r>
              <a:rPr lang="en-US" altLang="zh-CN" sz="2800">
                <a:sym typeface="+mn-ea"/>
              </a:rPr>
              <a:t>:qpois(p,lambda)</a:t>
            </a:r>
            <a:endParaRPr lang="en-US" altLang="zh-CN" sz="28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611505" y="1410335"/>
            <a:ext cx="10968990" cy="4643120"/>
          </a:xfrm>
        </p:spPr>
        <p:txBody>
          <a:bodyPr>
            <a:normAutofit/>
          </a:bodyPr>
          <a:p>
            <a:pPr marL="0" indent="0">
              <a:buNone/>
            </a:pPr>
            <a:r>
              <a:rPr lang="zh-CN" altLang="en-US" sz="3200">
                <a:sym typeface="+mn-ea"/>
              </a:rPr>
              <a:t>设某县</a:t>
            </a:r>
            <a:r>
              <a:rPr lang="en-US" altLang="zh-CN" sz="3200">
                <a:sym typeface="+mn-ea"/>
              </a:rPr>
              <a:t>10</a:t>
            </a:r>
            <a:r>
              <a:rPr lang="zh-CN" altLang="en-US" sz="3200">
                <a:sym typeface="+mn-ea"/>
              </a:rPr>
              <a:t>万女性每年平均</a:t>
            </a:r>
            <a:r>
              <a:rPr lang="en-US" altLang="zh-CN" sz="3200">
                <a:sym typeface="+mn-ea"/>
              </a:rPr>
              <a:t>45</a:t>
            </a:r>
            <a:r>
              <a:rPr lang="zh-CN" altLang="en-US" sz="3200">
                <a:sym typeface="+mn-ea"/>
              </a:rPr>
              <a:t>人</a:t>
            </a:r>
            <a:r>
              <a:rPr lang="en-US" altLang="zh-CN" sz="3200">
                <a:sym typeface="+mn-ea"/>
              </a:rPr>
              <a:t>(</a:t>
            </a:r>
            <a:r>
              <a:rPr lang="en-US" altLang="zh-CN" sz="3200">
                <a:latin typeface="Times New Roman" panose="02020603050405020304" charset="0"/>
                <a:cs typeface="Times New Roman" panose="02020603050405020304" charset="0"/>
                <a:sym typeface="+mn-ea"/>
              </a:rPr>
              <a:t>λ</a:t>
            </a:r>
            <a:r>
              <a:rPr lang="en-US" altLang="zh-CN" sz="3200">
                <a:sym typeface="+mn-ea"/>
              </a:rPr>
              <a:t>)</a:t>
            </a:r>
            <a:r>
              <a:rPr lang="zh-CN" altLang="en-US" sz="3200">
                <a:sym typeface="+mn-ea"/>
              </a:rPr>
              <a:t>新发乳腺癌。问：</a:t>
            </a:r>
            <a:endParaRPr lang="zh-CN" altLang="en-US" sz="3200">
              <a:sym typeface="+mn-ea"/>
            </a:endParaRPr>
          </a:p>
          <a:p>
            <a:pPr marL="0" indent="0">
              <a:buNone/>
            </a:pPr>
            <a:r>
              <a:rPr lang="en-US" altLang="zh-CN" sz="3200">
                <a:sym typeface="+mn-ea"/>
              </a:rPr>
              <a:t>1</a:t>
            </a:r>
            <a:r>
              <a:rPr lang="zh-CN" altLang="en-US" sz="3200">
                <a:sym typeface="+mn-ea"/>
              </a:rPr>
              <a:t>）某年有</a:t>
            </a:r>
            <a:r>
              <a:rPr lang="en-US" altLang="zh-CN" sz="3200">
                <a:sym typeface="+mn-ea"/>
              </a:rPr>
              <a:t>50</a:t>
            </a:r>
            <a:r>
              <a:rPr lang="zh-CN" altLang="en-US" sz="3200">
                <a:sym typeface="+mn-ea"/>
              </a:rPr>
              <a:t>名女性得乳腺癌的可能性有多大？</a:t>
            </a:r>
            <a:endParaRPr lang="zh-CN" altLang="en-US" sz="3200">
              <a:sym typeface="+mn-ea"/>
            </a:endParaRPr>
          </a:p>
          <a:p>
            <a:pPr marL="0" indent="0">
              <a:buNone/>
            </a:pPr>
            <a:r>
              <a:rPr lang="en-US" altLang="zh-CN" sz="3200">
                <a:sym typeface="+mn-ea"/>
              </a:rPr>
              <a:t>2</a:t>
            </a:r>
            <a:r>
              <a:rPr lang="zh-CN" altLang="en-US" sz="3200">
                <a:sym typeface="+mn-ea"/>
              </a:rPr>
              <a:t>）某年有超过</a:t>
            </a:r>
            <a:r>
              <a:rPr lang="en-US" altLang="zh-CN" sz="3200">
                <a:sym typeface="+mn-ea"/>
              </a:rPr>
              <a:t>50</a:t>
            </a:r>
            <a:r>
              <a:rPr lang="zh-CN" altLang="en-US" sz="3200">
                <a:sym typeface="+mn-ea"/>
              </a:rPr>
              <a:t>名女性得乳腺癌的可能性有多大？</a:t>
            </a:r>
            <a:endParaRPr lang="zh-CN" altLang="zh-CN" sz="3200">
              <a:sym typeface="+mn-ea"/>
            </a:endParaRPr>
          </a:p>
          <a:p>
            <a:pPr marL="0" indent="0">
              <a:buNone/>
            </a:pPr>
            <a:endParaRPr lang="zh-CN" altLang="en-US" sz="3200">
              <a:sym typeface="+mn-ea"/>
            </a:endParaRPr>
          </a:p>
          <a:p>
            <a:pPr marL="0" indent="0">
              <a:buNone/>
            </a:pPr>
            <a:endParaRPr lang="en-US" altLang="zh-CN" sz="3200">
              <a:sym typeface="+mn-ea"/>
            </a:endParaRPr>
          </a:p>
          <a:p>
            <a:pPr marL="0" indent="0">
              <a:buNone/>
            </a:pPr>
            <a:endParaRPr lang="zh-CN" altLang="en-US" sz="3200">
              <a:sym typeface="+mn-ea"/>
            </a:endParaRPr>
          </a:p>
        </p:txBody>
      </p:sp>
      <p:sp>
        <p:nvSpPr>
          <p:cNvPr id="2" name="标题 1"/>
          <p:cNvSpPr>
            <a:spLocks noGrp="1"/>
          </p:cNvSpPr>
          <p:nvPr>
            <p:ph type="title"/>
          </p:nvPr>
        </p:nvSpPr>
        <p:spPr>
          <a:xfrm>
            <a:off x="611575" y="497275"/>
            <a:ext cx="10969200" cy="705600"/>
          </a:xfrm>
        </p:spPr>
        <p:txBody>
          <a:bodyPr/>
          <a:p>
            <a:r>
              <a:rPr lang="zh-CN" altLang="en-US">
                <a:sym typeface="+mn-ea"/>
              </a:rPr>
              <a:t>泊松分布的概率</a:t>
            </a:r>
            <a:r>
              <a:rPr lang="zh-CN" altLang="en-US">
                <a:sym typeface="+mn-ea"/>
              </a:rPr>
              <a:t>计算</a:t>
            </a:r>
            <a:endParaRPr lang="zh-CN" altLang="en-US">
              <a:sym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97275"/>
            <a:ext cx="10969200" cy="705600"/>
          </a:xfrm>
        </p:spPr>
        <p:txBody>
          <a:bodyPr/>
          <a:p>
            <a:r>
              <a:rPr lang="zh-CN" altLang="en-US">
                <a:sym typeface="+mn-ea"/>
              </a:rPr>
              <a:t>泊松分布的图形</a:t>
            </a:r>
            <a:r>
              <a:rPr lang="zh-CN" altLang="en-US">
                <a:sym typeface="+mn-ea"/>
              </a:rPr>
              <a:t>特征</a:t>
            </a:r>
            <a:endParaRPr lang="zh-CN" altLang="en-US">
              <a:sym typeface="+mn-ea"/>
            </a:endParaRPr>
          </a:p>
        </p:txBody>
      </p:sp>
      <p:sp>
        <p:nvSpPr>
          <p:cNvPr id="6" name="文本框 5"/>
          <p:cNvSpPr txBox="1"/>
          <p:nvPr/>
        </p:nvSpPr>
        <p:spPr>
          <a:xfrm>
            <a:off x="6362700" y="1680845"/>
            <a:ext cx="5488305" cy="2306955"/>
          </a:xfrm>
          <a:prstGeom prst="rect">
            <a:avLst/>
          </a:prstGeom>
          <a:noFill/>
        </p:spPr>
        <p:txBody>
          <a:bodyPr wrap="square" rtlCol="0" anchor="t">
            <a:spAutoFit/>
          </a:bodyPr>
          <a:p>
            <a:r>
              <a:rPr lang="en-US" sz="2400">
                <a:sym typeface="+mn-ea"/>
              </a:rPr>
              <a:t>par(mfrow=c(2,2))</a:t>
            </a:r>
            <a:endParaRPr lang="en-US" sz="2400">
              <a:sym typeface="+mn-ea"/>
            </a:endParaRPr>
          </a:p>
          <a:p>
            <a:endParaRPr lang="zh-CN" altLang="en-US" sz="2400"/>
          </a:p>
          <a:p>
            <a:r>
              <a:rPr lang="zh-CN" altLang="en-US" sz="2400"/>
              <a:t>plot(</a:t>
            </a:r>
            <a:r>
              <a:rPr lang="en-US" altLang="zh-CN" sz="2400"/>
              <a:t>0:7</a:t>
            </a:r>
            <a:r>
              <a:rPr lang="zh-CN" altLang="en-US" sz="2400"/>
              <a:t>,</a:t>
            </a:r>
            <a:r>
              <a:rPr lang="zh-CN" altLang="en-US" sz="2400">
                <a:sym typeface="+mn-ea"/>
              </a:rPr>
              <a:t>d</a:t>
            </a:r>
            <a:r>
              <a:rPr lang="en-US" altLang="zh-CN" sz="2400">
                <a:sym typeface="+mn-ea"/>
              </a:rPr>
              <a:t>pois</a:t>
            </a:r>
            <a:r>
              <a:rPr lang="zh-CN" altLang="en-US" sz="2400">
                <a:sym typeface="+mn-ea"/>
              </a:rPr>
              <a:t>(0:</a:t>
            </a:r>
            <a:r>
              <a:rPr lang="en-US" altLang="zh-CN" sz="2400">
                <a:sym typeface="+mn-ea"/>
              </a:rPr>
              <a:t>7</a:t>
            </a:r>
            <a:r>
              <a:rPr lang="zh-CN" altLang="en-US" sz="2400">
                <a:sym typeface="+mn-ea"/>
              </a:rPr>
              <a:t>,</a:t>
            </a:r>
            <a:r>
              <a:rPr lang="en-US" sz="2400">
                <a:sym typeface="+mn-ea"/>
              </a:rPr>
              <a:t>2</a:t>
            </a:r>
            <a:r>
              <a:rPr lang="zh-CN" altLang="en-US" sz="2400">
                <a:sym typeface="+mn-ea"/>
              </a:rPr>
              <a:t>)</a:t>
            </a:r>
            <a:r>
              <a:rPr lang="zh-CN" altLang="en-US" sz="2400"/>
              <a:t>,type="h")</a:t>
            </a:r>
            <a:endParaRPr lang="zh-CN" altLang="en-US" sz="2400"/>
          </a:p>
          <a:p>
            <a:r>
              <a:rPr lang="zh-CN" altLang="en-US" sz="2400">
                <a:sym typeface="+mn-ea"/>
              </a:rPr>
              <a:t>plot(</a:t>
            </a:r>
            <a:r>
              <a:rPr lang="en-US" altLang="zh-CN" sz="2400">
                <a:sym typeface="+mn-ea"/>
              </a:rPr>
              <a:t>0:13</a:t>
            </a:r>
            <a:r>
              <a:rPr lang="zh-CN" altLang="en-US" sz="2400">
                <a:sym typeface="+mn-ea"/>
              </a:rPr>
              <a:t>,d</a:t>
            </a:r>
            <a:r>
              <a:rPr lang="en-US" altLang="zh-CN" sz="2400">
                <a:sym typeface="+mn-ea"/>
              </a:rPr>
              <a:t>pois</a:t>
            </a:r>
            <a:r>
              <a:rPr lang="zh-CN" altLang="en-US" sz="2400">
                <a:sym typeface="+mn-ea"/>
              </a:rPr>
              <a:t>(0:</a:t>
            </a:r>
            <a:r>
              <a:rPr lang="en-US" altLang="zh-CN" sz="2400">
                <a:sym typeface="+mn-ea"/>
              </a:rPr>
              <a:t>13,5</a:t>
            </a:r>
            <a:r>
              <a:rPr lang="zh-CN" altLang="en-US" sz="2400">
                <a:sym typeface="+mn-ea"/>
              </a:rPr>
              <a:t>)</a:t>
            </a:r>
            <a:r>
              <a:rPr lang="zh-CN" altLang="en-US" sz="2400">
                <a:sym typeface="+mn-ea"/>
              </a:rPr>
              <a:t>,type="h")</a:t>
            </a:r>
            <a:endParaRPr lang="zh-CN" altLang="en-US" sz="2400">
              <a:sym typeface="+mn-ea"/>
            </a:endParaRPr>
          </a:p>
          <a:p>
            <a:r>
              <a:rPr lang="zh-CN" altLang="en-US" sz="2400">
                <a:sym typeface="+mn-ea"/>
              </a:rPr>
              <a:t>plot(</a:t>
            </a:r>
            <a:r>
              <a:rPr lang="en-US" altLang="zh-CN" sz="2400">
                <a:sym typeface="+mn-ea"/>
              </a:rPr>
              <a:t>0:22</a:t>
            </a:r>
            <a:r>
              <a:rPr lang="zh-CN" altLang="en-US" sz="2400">
                <a:sym typeface="+mn-ea"/>
              </a:rPr>
              <a:t>,d</a:t>
            </a:r>
            <a:r>
              <a:rPr lang="en-US" altLang="zh-CN" sz="2400">
                <a:sym typeface="+mn-ea"/>
              </a:rPr>
              <a:t>pois</a:t>
            </a:r>
            <a:r>
              <a:rPr lang="zh-CN" altLang="en-US" sz="2400">
                <a:sym typeface="+mn-ea"/>
              </a:rPr>
              <a:t>(0:</a:t>
            </a:r>
            <a:r>
              <a:rPr lang="en-US" altLang="zh-CN" sz="2400">
                <a:sym typeface="+mn-ea"/>
              </a:rPr>
              <a:t>22</a:t>
            </a:r>
            <a:r>
              <a:rPr lang="zh-CN" altLang="en-US" sz="2400">
                <a:sym typeface="+mn-ea"/>
              </a:rPr>
              <a:t>,</a:t>
            </a:r>
            <a:r>
              <a:rPr lang="en-US" sz="2400">
                <a:sym typeface="+mn-ea"/>
              </a:rPr>
              <a:t>10</a:t>
            </a:r>
            <a:r>
              <a:rPr lang="zh-CN" altLang="en-US" sz="2400">
                <a:sym typeface="+mn-ea"/>
              </a:rPr>
              <a:t>)</a:t>
            </a:r>
            <a:r>
              <a:rPr lang="zh-CN" altLang="en-US" sz="2400">
                <a:sym typeface="+mn-ea"/>
              </a:rPr>
              <a:t>,type="h")</a:t>
            </a:r>
            <a:endParaRPr lang="zh-CN" altLang="en-US" sz="2400">
              <a:sym typeface="+mn-ea"/>
            </a:endParaRPr>
          </a:p>
          <a:p>
            <a:r>
              <a:rPr lang="zh-CN" altLang="en-US" sz="2400">
                <a:sym typeface="+mn-ea"/>
              </a:rPr>
              <a:t>plot(</a:t>
            </a:r>
            <a:r>
              <a:rPr lang="en-US" altLang="zh-CN" sz="2400">
                <a:sym typeface="+mn-ea"/>
              </a:rPr>
              <a:t>0:33</a:t>
            </a:r>
            <a:r>
              <a:rPr lang="zh-CN" altLang="en-US" sz="2400">
                <a:sym typeface="+mn-ea"/>
              </a:rPr>
              <a:t>,d</a:t>
            </a:r>
            <a:r>
              <a:rPr lang="en-US" altLang="zh-CN" sz="2400">
                <a:sym typeface="+mn-ea"/>
              </a:rPr>
              <a:t>pois</a:t>
            </a:r>
            <a:r>
              <a:rPr lang="zh-CN" altLang="en-US" sz="2400">
                <a:sym typeface="+mn-ea"/>
              </a:rPr>
              <a:t>(0:</a:t>
            </a:r>
            <a:r>
              <a:rPr lang="en-US" altLang="zh-CN" sz="2400">
                <a:sym typeface="+mn-ea"/>
              </a:rPr>
              <a:t>33</a:t>
            </a:r>
            <a:r>
              <a:rPr lang="zh-CN" altLang="en-US" sz="2400">
                <a:sym typeface="+mn-ea"/>
              </a:rPr>
              <a:t>,</a:t>
            </a:r>
            <a:r>
              <a:rPr lang="en-US" sz="2400">
                <a:sym typeface="+mn-ea"/>
              </a:rPr>
              <a:t>20</a:t>
            </a:r>
            <a:r>
              <a:rPr lang="zh-CN" altLang="en-US" sz="2400">
                <a:sym typeface="+mn-ea"/>
              </a:rPr>
              <a:t>)</a:t>
            </a:r>
            <a:r>
              <a:rPr lang="zh-CN" altLang="en-US" sz="2400">
                <a:sym typeface="+mn-ea"/>
              </a:rPr>
              <a:t>,type="h")</a:t>
            </a:r>
            <a:endParaRPr lang="zh-CN" altLang="en-US" sz="2400">
              <a:sym typeface="+mn-ea"/>
            </a:endParaRPr>
          </a:p>
        </p:txBody>
      </p:sp>
      <p:pic>
        <p:nvPicPr>
          <p:cNvPr id="3" name="图片 2"/>
          <p:cNvPicPr>
            <a:picLocks noChangeAspect="1"/>
          </p:cNvPicPr>
          <p:nvPr/>
        </p:nvPicPr>
        <p:blipFill>
          <a:blip r:embed="rId1"/>
          <a:stretch>
            <a:fillRect/>
          </a:stretch>
        </p:blipFill>
        <p:spPr>
          <a:xfrm>
            <a:off x="520700" y="1372870"/>
            <a:ext cx="5667375" cy="491744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泊松分布的可加性</a:t>
            </a:r>
            <a:r>
              <a:rPr lang="en-US" altLang="zh-CN"/>
              <a:t>(1)</a:t>
            </a:r>
            <a:endParaRPr lang="en-US" altLang="zh-CN"/>
          </a:p>
        </p:txBody>
      </p:sp>
      <p:sp>
        <p:nvSpPr>
          <p:cNvPr id="3" name="内容占位符 2"/>
          <p:cNvSpPr>
            <a:spLocks noGrp="1"/>
          </p:cNvSpPr>
          <p:nvPr>
            <p:ph idx="1"/>
          </p:nvPr>
        </p:nvSpPr>
        <p:spPr>
          <a:xfrm>
            <a:off x="611505" y="1313815"/>
            <a:ext cx="8770620" cy="4759325"/>
          </a:xfrm>
        </p:spPr>
        <p:txBody>
          <a:bodyPr>
            <a:noAutofit/>
          </a:bodyPr>
          <a:p>
            <a:pPr marL="0" indent="0">
              <a:buNone/>
            </a:pPr>
            <a:r>
              <a:rPr lang="zh-CN" altLang="en-US" sz="2800">
                <a:sym typeface="+mn-ea"/>
              </a:rPr>
              <a:t>x</a:t>
            </a:r>
            <a:r>
              <a:rPr lang="en-US" altLang="zh-CN" sz="2800">
                <a:sym typeface="+mn-ea"/>
              </a:rPr>
              <a:t>1</a:t>
            </a:r>
            <a:r>
              <a:rPr lang="zh-CN" altLang="en-US" sz="2800">
                <a:sym typeface="+mn-ea"/>
              </a:rPr>
              <a:t>&lt;-r</a:t>
            </a:r>
            <a:r>
              <a:rPr lang="en-US" altLang="zh-CN" sz="2800">
                <a:sym typeface="+mn-ea"/>
              </a:rPr>
              <a:t>pois</a:t>
            </a:r>
            <a:r>
              <a:rPr lang="zh-CN" altLang="en-US" sz="2800">
                <a:sym typeface="+mn-ea"/>
              </a:rPr>
              <a:t>(</a:t>
            </a:r>
            <a:r>
              <a:rPr lang="en-US" altLang="zh-CN" sz="2800">
                <a:sym typeface="+mn-ea"/>
              </a:rPr>
              <a:t>10000</a:t>
            </a:r>
            <a:r>
              <a:rPr lang="zh-CN" altLang="en-US" sz="2800">
                <a:sym typeface="+mn-ea"/>
              </a:rPr>
              <a:t>,</a:t>
            </a:r>
            <a:r>
              <a:rPr lang="en-US" altLang="zh-CN" sz="2800">
                <a:sym typeface="+mn-ea"/>
              </a:rPr>
              <a:t>10</a:t>
            </a:r>
            <a:r>
              <a:rPr lang="zh-CN" altLang="en-US" sz="2800">
                <a:sym typeface="+mn-ea"/>
              </a:rPr>
              <a:t>)</a:t>
            </a:r>
            <a:endParaRPr lang="zh-CN" altLang="en-US" sz="2800">
              <a:sym typeface="+mn-ea"/>
            </a:endParaRPr>
          </a:p>
          <a:p>
            <a:pPr marL="0" indent="0">
              <a:buNone/>
            </a:pPr>
            <a:r>
              <a:rPr lang="zh-CN" altLang="en-US" sz="2800">
                <a:sym typeface="+mn-ea"/>
              </a:rPr>
              <a:t>x</a:t>
            </a:r>
            <a:r>
              <a:rPr lang="en-US" altLang="zh-CN" sz="2800">
                <a:sym typeface="+mn-ea"/>
              </a:rPr>
              <a:t>2</a:t>
            </a:r>
            <a:r>
              <a:rPr lang="zh-CN" altLang="en-US" sz="2800">
                <a:sym typeface="+mn-ea"/>
              </a:rPr>
              <a:t>&lt;-r</a:t>
            </a:r>
            <a:r>
              <a:rPr lang="en-US" altLang="zh-CN" sz="2800">
                <a:sym typeface="+mn-ea"/>
              </a:rPr>
              <a:t>pois</a:t>
            </a:r>
            <a:r>
              <a:rPr lang="zh-CN" altLang="en-US" sz="2800">
                <a:sym typeface="+mn-ea"/>
              </a:rPr>
              <a:t>(</a:t>
            </a:r>
            <a:r>
              <a:rPr lang="en-US" altLang="zh-CN" sz="2800">
                <a:sym typeface="+mn-ea"/>
              </a:rPr>
              <a:t>10000</a:t>
            </a:r>
            <a:r>
              <a:rPr lang="zh-CN" altLang="en-US" sz="2800">
                <a:sym typeface="+mn-ea"/>
              </a:rPr>
              <a:t>,</a:t>
            </a:r>
            <a:r>
              <a:rPr lang="en-US" altLang="zh-CN" sz="2800">
                <a:sym typeface="+mn-ea"/>
              </a:rPr>
              <a:t>10</a:t>
            </a:r>
            <a:r>
              <a:rPr lang="zh-CN" altLang="en-US" sz="2800">
                <a:sym typeface="+mn-ea"/>
              </a:rPr>
              <a:t>)</a:t>
            </a:r>
            <a:endParaRPr lang="zh-CN" altLang="en-US" sz="2800">
              <a:sym typeface="+mn-ea"/>
            </a:endParaRPr>
          </a:p>
          <a:p>
            <a:pPr marL="0" indent="0">
              <a:buNone/>
            </a:pPr>
            <a:r>
              <a:rPr lang="en-US" altLang="zh-CN" sz="2800">
                <a:sym typeface="+mn-ea"/>
              </a:rPr>
              <a:t>y&lt;-x1+x2</a:t>
            </a:r>
            <a:endParaRPr lang="en-US" altLang="zh-CN" sz="2800">
              <a:sym typeface="+mn-ea"/>
            </a:endParaRPr>
          </a:p>
          <a:p>
            <a:pPr marL="0" indent="0">
              <a:buNone/>
            </a:pPr>
            <a:r>
              <a:rPr lang="en-US" altLang="zh-CN" sz="2800">
                <a:sym typeface="+mn-ea"/>
              </a:rPr>
              <a:t>mean(y);var(y)</a:t>
            </a:r>
            <a:endParaRPr lang="zh-CN" altLang="en-US" sz="2800">
              <a:sym typeface="+mn-ea"/>
            </a:endParaRPr>
          </a:p>
          <a:p>
            <a:pPr marL="0" indent="0">
              <a:buNone/>
            </a:pPr>
            <a:endParaRPr lang="zh-CN" altLang="en-US" sz="2800">
              <a:sym typeface="+mn-ea"/>
            </a:endParaRPr>
          </a:p>
          <a:p>
            <a:pPr marL="0" indent="0">
              <a:buNone/>
            </a:pPr>
            <a:endParaRPr lang="zh-CN" altLang="en-US" sz="2800">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泊松分布的可加性</a:t>
            </a:r>
            <a:r>
              <a:rPr lang="en-US" altLang="zh-CN"/>
              <a:t>(2)</a:t>
            </a:r>
            <a:endParaRPr lang="en-US" altLang="zh-CN"/>
          </a:p>
        </p:txBody>
      </p:sp>
      <p:sp>
        <p:nvSpPr>
          <p:cNvPr id="3" name="内容占位符 2"/>
          <p:cNvSpPr>
            <a:spLocks noGrp="1"/>
          </p:cNvSpPr>
          <p:nvPr>
            <p:ph idx="1"/>
          </p:nvPr>
        </p:nvSpPr>
        <p:spPr>
          <a:xfrm>
            <a:off x="611505" y="1313815"/>
            <a:ext cx="8770620" cy="4759325"/>
          </a:xfrm>
        </p:spPr>
        <p:txBody>
          <a:bodyPr>
            <a:noAutofit/>
          </a:bodyPr>
          <a:p>
            <a:pPr marL="0" indent="0">
              <a:buNone/>
            </a:pPr>
            <a:r>
              <a:rPr lang="zh-CN" altLang="en-US" sz="2800">
                <a:sym typeface="+mn-ea"/>
              </a:rPr>
              <a:t>x&lt;-r</a:t>
            </a:r>
            <a:r>
              <a:rPr lang="en-US" altLang="zh-CN" sz="2800">
                <a:sym typeface="+mn-ea"/>
              </a:rPr>
              <a:t>pois</a:t>
            </a:r>
            <a:r>
              <a:rPr lang="zh-CN" altLang="en-US" sz="2800">
                <a:sym typeface="+mn-ea"/>
              </a:rPr>
              <a:t>(</a:t>
            </a:r>
            <a:r>
              <a:rPr lang="en-US" altLang="zh-CN" sz="2800">
                <a:sym typeface="+mn-ea"/>
              </a:rPr>
              <a:t>10000</a:t>
            </a:r>
            <a:r>
              <a:rPr lang="zh-CN" altLang="en-US" sz="2800">
                <a:sym typeface="+mn-ea"/>
              </a:rPr>
              <a:t>,</a:t>
            </a:r>
            <a:r>
              <a:rPr lang="en-US" altLang="zh-CN" sz="2800">
                <a:sym typeface="+mn-ea"/>
              </a:rPr>
              <a:t>10</a:t>
            </a:r>
            <a:r>
              <a:rPr lang="zh-CN" altLang="en-US" sz="2800">
                <a:sym typeface="+mn-ea"/>
              </a:rPr>
              <a:t>)</a:t>
            </a:r>
            <a:endParaRPr lang="zh-CN" altLang="en-US" sz="2800">
              <a:sym typeface="+mn-ea"/>
            </a:endParaRPr>
          </a:p>
          <a:p>
            <a:pPr marL="0" indent="0">
              <a:buNone/>
            </a:pPr>
            <a:r>
              <a:rPr lang="en-US" altLang="zh-CN" sz="2800">
                <a:sym typeface="+mn-ea"/>
              </a:rPr>
              <a:t>y&lt;-x*2</a:t>
            </a:r>
            <a:endParaRPr lang="en-US" altLang="zh-CN" sz="2800">
              <a:sym typeface="+mn-ea"/>
            </a:endParaRPr>
          </a:p>
          <a:p>
            <a:pPr marL="0" indent="0">
              <a:buNone/>
            </a:pPr>
            <a:r>
              <a:rPr lang="en-US" altLang="zh-CN" sz="2800">
                <a:sym typeface="+mn-ea"/>
              </a:rPr>
              <a:t>z&lt;-x/2</a:t>
            </a:r>
            <a:endParaRPr lang="en-US" altLang="zh-CN" sz="2800">
              <a:sym typeface="+mn-ea"/>
            </a:endParaRPr>
          </a:p>
          <a:p>
            <a:pPr marL="0" indent="0">
              <a:buNone/>
            </a:pPr>
            <a:r>
              <a:rPr lang="en-US" altLang="zh-CN" sz="2800">
                <a:sym typeface="+mn-ea"/>
              </a:rPr>
              <a:t>mean(x);var(x)</a:t>
            </a:r>
            <a:endParaRPr lang="en-US" altLang="zh-CN" sz="2800">
              <a:sym typeface="+mn-ea"/>
            </a:endParaRPr>
          </a:p>
          <a:p>
            <a:pPr marL="0" indent="0">
              <a:buNone/>
            </a:pPr>
            <a:r>
              <a:rPr lang="en-US" altLang="zh-CN" sz="2800">
                <a:sym typeface="+mn-ea"/>
              </a:rPr>
              <a:t>mean(y);var(y)</a:t>
            </a:r>
            <a:endParaRPr lang="zh-CN" altLang="en-US" sz="2800">
              <a:sym typeface="+mn-ea"/>
            </a:endParaRPr>
          </a:p>
          <a:p>
            <a:pPr marL="0" indent="0">
              <a:buNone/>
            </a:pPr>
            <a:r>
              <a:rPr lang="en-US" altLang="zh-CN" sz="2800">
                <a:sym typeface="+mn-ea"/>
              </a:rPr>
              <a:t>mean(z);var(z)</a:t>
            </a:r>
            <a:endParaRPr lang="zh-CN" altLang="en-US" sz="2800">
              <a:sym typeface="+mn-ea"/>
            </a:endParaRPr>
          </a:p>
          <a:p>
            <a:pPr marL="0" indent="0">
              <a:buNone/>
            </a:pPr>
            <a:endParaRPr lang="zh-CN" altLang="en-US" sz="2800">
              <a:sym typeface="+mn-ea"/>
            </a:endParaRPr>
          </a:p>
          <a:p>
            <a:pPr marL="0" indent="0">
              <a:buNone/>
            </a:pPr>
            <a:endParaRPr lang="zh-CN" altLang="en-US" sz="2800">
              <a:sym typeface="+mn-ea"/>
            </a:endParaRPr>
          </a:p>
          <a:p>
            <a:pPr marL="0" indent="0">
              <a:buNone/>
            </a:pPr>
            <a:endParaRPr lang="zh-CN" altLang="en-US" sz="2800">
              <a:sym typeface="+mn-ea"/>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196340" y="1731645"/>
            <a:ext cx="9799320" cy="1278890"/>
          </a:xfrm>
        </p:spPr>
        <p:txBody>
          <a:bodyPr/>
          <a:p>
            <a:r>
              <a:rPr lang="zh-CN" altLang="en-US" sz="5400"/>
              <a:t>案例</a:t>
            </a:r>
            <a:r>
              <a:rPr lang="zh-CN" altLang="en-US" sz="5400"/>
              <a:t>讨论</a:t>
            </a:r>
            <a:endParaRPr lang="zh-CN" altLang="en-US" sz="54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案例讨论题</a:t>
            </a:r>
            <a:r>
              <a:rPr lang="en-US" altLang="zh-CN"/>
              <a:t>1</a:t>
            </a:r>
            <a:endParaRPr lang="en-US" altLang="zh-CN"/>
          </a:p>
        </p:txBody>
      </p:sp>
      <p:sp>
        <p:nvSpPr>
          <p:cNvPr id="3" name="内容占位符 2"/>
          <p:cNvSpPr>
            <a:spLocks noGrp="1"/>
          </p:cNvSpPr>
          <p:nvPr>
            <p:ph idx="1"/>
          </p:nvPr>
        </p:nvSpPr>
        <p:spPr/>
        <p:txBody>
          <a:bodyPr/>
          <a:p>
            <a:r>
              <a:rPr lang="zh-CN" altLang="en-US" sz="2800"/>
              <a:t>请问高尔顿钉板里的小球在装置底部形成什么样的统计分布？</a:t>
            </a:r>
            <a:endParaRPr lang="zh-CN" altLang="en-US" sz="2800"/>
          </a:p>
          <a:p>
            <a:r>
              <a:rPr lang="zh-CN" altLang="en-US" sz="2800"/>
              <a:t>小球落入中央槽的可能性有</a:t>
            </a:r>
            <a:r>
              <a:rPr lang="zh-CN" altLang="en-US" sz="2800"/>
              <a:t>多大？</a:t>
            </a:r>
            <a:endParaRPr lang="zh-CN" altLang="en-US" sz="2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相关概率</a:t>
            </a:r>
            <a:r>
              <a:rPr lang="zh-CN" altLang="en-US"/>
              <a:t>函数</a:t>
            </a:r>
            <a:endParaRPr lang="zh-CN" altLang="en-US"/>
          </a:p>
        </p:txBody>
      </p:sp>
      <p:graphicFrame>
        <p:nvGraphicFramePr>
          <p:cNvPr id="4" name="表格 3"/>
          <p:cNvGraphicFramePr/>
          <p:nvPr>
            <p:custDataLst>
              <p:tags r:id="rId1"/>
            </p:custDataLst>
          </p:nvPr>
        </p:nvGraphicFramePr>
        <p:xfrm>
          <a:off x="1145540" y="1599565"/>
          <a:ext cx="10431780" cy="3643630"/>
        </p:xfrm>
        <a:graphic>
          <a:graphicData uri="http://schemas.openxmlformats.org/drawingml/2006/table">
            <a:tbl>
              <a:tblPr firstRow="1" bandRow="1">
                <a:tableStyleId>{5C22544A-7EE6-4342-B048-85BDC9FD1C3A}</a:tableStyleId>
              </a:tblPr>
              <a:tblGrid>
                <a:gridCol w="2607945"/>
                <a:gridCol w="2995295"/>
                <a:gridCol w="2220595"/>
                <a:gridCol w="2607945"/>
              </a:tblGrid>
              <a:tr h="483235">
                <a:tc>
                  <a:txBody>
                    <a:bodyPr/>
                    <a:p>
                      <a:pPr>
                        <a:buNone/>
                      </a:pPr>
                      <a:r>
                        <a:rPr lang="zh-CN" altLang="en-US" sz="2000"/>
                        <a:t>概率函数用法</a:t>
                      </a:r>
                      <a:endParaRPr lang="zh-CN" altLang="en-US" sz="2000"/>
                    </a:p>
                  </a:txBody>
                  <a:tcPr/>
                </a:tc>
                <a:tc>
                  <a:txBody>
                    <a:bodyPr/>
                    <a:p>
                      <a:pPr>
                        <a:buNone/>
                      </a:pPr>
                      <a:r>
                        <a:rPr lang="zh-CN" altLang="en-US" sz="2000"/>
                        <a:t>二项分布</a:t>
                      </a:r>
                      <a:endParaRPr lang="zh-CN" altLang="en-US" sz="2000"/>
                    </a:p>
                  </a:txBody>
                  <a:tcPr/>
                </a:tc>
                <a:tc>
                  <a:txBody>
                    <a:bodyPr/>
                    <a:p>
                      <a:pPr>
                        <a:buNone/>
                      </a:pPr>
                      <a:r>
                        <a:rPr lang="zh-CN" altLang="en-US" sz="2000"/>
                        <a:t>泊松分布</a:t>
                      </a:r>
                      <a:endParaRPr lang="zh-CN" altLang="en-US" sz="2000"/>
                    </a:p>
                  </a:txBody>
                  <a:tcPr/>
                </a:tc>
                <a:tc>
                  <a:txBody>
                    <a:bodyPr/>
                    <a:p>
                      <a:pPr>
                        <a:buNone/>
                      </a:pPr>
                      <a:r>
                        <a:rPr lang="zh-CN" altLang="en-US" sz="2000"/>
                        <a:t>正态分布</a:t>
                      </a:r>
                      <a:endParaRPr lang="zh-CN" altLang="en-US" sz="2000"/>
                    </a:p>
                  </a:txBody>
                  <a:tcPr/>
                </a:tc>
              </a:tr>
              <a:tr h="845820">
                <a:tc>
                  <a:txBody>
                    <a:bodyPr/>
                    <a:p>
                      <a:pPr>
                        <a:buNone/>
                      </a:pPr>
                      <a:r>
                        <a:rPr lang="zh-CN" altLang="en-US" sz="2000"/>
                        <a:t>产生一组随机数字</a:t>
                      </a:r>
                      <a:endParaRPr lang="zh-CN" altLang="en-US" sz="2000"/>
                    </a:p>
                  </a:txBody>
                  <a:tcPr/>
                </a:tc>
                <a:tc>
                  <a:txBody>
                    <a:bodyPr/>
                    <a:p>
                      <a:pPr>
                        <a:buNone/>
                      </a:pPr>
                      <a:r>
                        <a:rPr lang="en-US" altLang="zh-CN" sz="2000"/>
                        <a:t>rbinom(</a:t>
                      </a:r>
                      <a:r>
                        <a:rPr lang="zh-CN" altLang="en-US" sz="2000">
                          <a:sym typeface="+mn-ea"/>
                        </a:rPr>
                        <a:t>n, size, pro</a:t>
                      </a:r>
                      <a:r>
                        <a:rPr lang="en-US" altLang="zh-CN" sz="2000">
                          <a:sym typeface="+mn-ea"/>
                        </a:rPr>
                        <a:t>b</a:t>
                      </a:r>
                      <a:r>
                        <a:rPr lang="en-US" altLang="zh-CN" sz="2000"/>
                        <a:t>)</a:t>
                      </a:r>
                      <a:endParaRPr lang="en-US" altLang="zh-CN" sz="2000"/>
                    </a:p>
                  </a:txBody>
                  <a:tcPr/>
                </a:tc>
                <a:tc>
                  <a:txBody>
                    <a:bodyPr/>
                    <a:p>
                      <a:pPr>
                        <a:buNone/>
                      </a:pPr>
                      <a:r>
                        <a:rPr lang="en-US" altLang="zh-CN" sz="2000"/>
                        <a:t>rpois</a:t>
                      </a:r>
                      <a:r>
                        <a:rPr lang="en-US" altLang="zh-CN" sz="2000">
                          <a:sym typeface="+mn-ea"/>
                        </a:rPr>
                        <a:t>(</a:t>
                      </a:r>
                      <a:r>
                        <a:rPr lang="zh-CN" altLang="en-US" sz="2000">
                          <a:sym typeface="+mn-ea"/>
                        </a:rPr>
                        <a:t>n,</a:t>
                      </a:r>
                      <a:r>
                        <a:rPr sz="2000">
                          <a:sym typeface="+mn-ea"/>
                        </a:rPr>
                        <a:t>lambda</a:t>
                      </a:r>
                      <a:r>
                        <a:rPr lang="en-US" altLang="zh-CN" sz="2000">
                          <a:sym typeface="+mn-ea"/>
                        </a:rPr>
                        <a:t>)</a:t>
                      </a:r>
                      <a:endParaRPr lang="zh-CN" altLang="en-US" sz="2000"/>
                    </a:p>
                    <a:p>
                      <a:pPr>
                        <a:buNone/>
                      </a:pPr>
                      <a:endParaRPr lang="zh-CN" altLang="en-US" sz="2000"/>
                    </a:p>
                  </a:txBody>
                  <a:tcPr/>
                </a:tc>
                <a:tc>
                  <a:txBody>
                    <a:bodyPr/>
                    <a:p>
                      <a:pPr>
                        <a:buNone/>
                      </a:pPr>
                      <a:r>
                        <a:rPr lang="en-US" altLang="zh-CN" sz="2000"/>
                        <a:t>rnorm(n,mu,sigma)</a:t>
                      </a:r>
                      <a:endParaRPr lang="en-US" altLang="zh-CN" sz="2000"/>
                    </a:p>
                  </a:txBody>
                  <a:tcPr/>
                </a:tc>
              </a:tr>
              <a:tr h="771525">
                <a:tc>
                  <a:txBody>
                    <a:bodyPr/>
                    <a:p>
                      <a:pPr>
                        <a:buNone/>
                      </a:pPr>
                      <a:r>
                        <a:rPr lang="zh-CN" altLang="en-US" sz="2000"/>
                        <a:t>给</a:t>
                      </a:r>
                      <a:r>
                        <a:rPr lang="en-US" altLang="zh-CN" sz="2000"/>
                        <a:t>x</a:t>
                      </a:r>
                      <a:r>
                        <a:rPr lang="zh-CN" altLang="en-US" sz="2000"/>
                        <a:t>值求概率</a:t>
                      </a:r>
                      <a:r>
                        <a:rPr lang="en-US" altLang="zh-CN" sz="2000"/>
                        <a:t>(</a:t>
                      </a:r>
                      <a:r>
                        <a:rPr lang="zh-CN" altLang="en-US" sz="2000"/>
                        <a:t>密度</a:t>
                      </a:r>
                      <a:r>
                        <a:rPr lang="en-US" altLang="zh-CN" sz="2000"/>
                        <a:t>)</a:t>
                      </a:r>
                      <a:r>
                        <a:rPr lang="zh-CN" altLang="en-US" sz="2000"/>
                        <a:t>值</a:t>
                      </a:r>
                      <a:endParaRPr lang="zh-CN" altLang="en-US" sz="2000"/>
                    </a:p>
                  </a:txBody>
                  <a:tcPr/>
                </a:tc>
                <a:tc>
                  <a:txBody>
                    <a:bodyPr/>
                    <a:p>
                      <a:pPr>
                        <a:buNone/>
                      </a:pPr>
                      <a:r>
                        <a:rPr lang="en-US" altLang="zh-CN" sz="2000"/>
                        <a:t>dbinom(x,size,prob)</a:t>
                      </a:r>
                      <a:endParaRPr lang="en-US" altLang="zh-CN" sz="2000"/>
                    </a:p>
                  </a:txBody>
                  <a:tcPr/>
                </a:tc>
                <a:tc>
                  <a:txBody>
                    <a:bodyPr/>
                    <a:p>
                      <a:pPr>
                        <a:buNone/>
                      </a:pPr>
                      <a:r>
                        <a:rPr lang="en-US" altLang="zh-CN" sz="2000"/>
                        <a:t>dpois</a:t>
                      </a:r>
                      <a:r>
                        <a:rPr lang="en-US" altLang="zh-CN" sz="2000">
                          <a:sym typeface="+mn-ea"/>
                        </a:rPr>
                        <a:t>(x</a:t>
                      </a:r>
                      <a:r>
                        <a:rPr lang="zh-CN" altLang="en-US" sz="2000">
                          <a:sym typeface="+mn-ea"/>
                        </a:rPr>
                        <a:t>,</a:t>
                      </a:r>
                      <a:r>
                        <a:rPr sz="2000">
                          <a:sym typeface="+mn-ea"/>
                        </a:rPr>
                        <a:t>lambda</a:t>
                      </a:r>
                      <a:r>
                        <a:rPr lang="en-US" altLang="zh-CN" sz="2000">
                          <a:sym typeface="+mn-ea"/>
                        </a:rPr>
                        <a:t>)</a:t>
                      </a:r>
                      <a:endParaRPr lang="en-US" altLang="zh-CN" sz="2000">
                        <a:sym typeface="+mn-ea"/>
                      </a:endParaRPr>
                    </a:p>
                  </a:txBody>
                  <a:tcPr/>
                </a:tc>
                <a:tc>
                  <a:txBody>
                    <a:bodyPr/>
                    <a:p>
                      <a:pPr>
                        <a:buNone/>
                      </a:pPr>
                      <a:r>
                        <a:rPr lang="en-US" altLang="zh-CN" sz="2000"/>
                        <a:t>dnorm</a:t>
                      </a:r>
                      <a:r>
                        <a:rPr lang="en-US" altLang="zh-CN" sz="2000">
                          <a:sym typeface="+mn-ea"/>
                        </a:rPr>
                        <a:t>(x,mu,sigma)</a:t>
                      </a:r>
                      <a:endParaRPr lang="en-US" altLang="zh-CN" sz="2000">
                        <a:sym typeface="+mn-ea"/>
                      </a:endParaRPr>
                    </a:p>
                  </a:txBody>
                  <a:tcPr/>
                </a:tc>
              </a:tr>
              <a:tr h="770890">
                <a:tc>
                  <a:txBody>
                    <a:bodyPr/>
                    <a:p>
                      <a:pPr>
                        <a:buNone/>
                      </a:pPr>
                      <a:r>
                        <a:rPr lang="zh-CN" altLang="en-US" sz="2000"/>
                        <a:t>求</a:t>
                      </a:r>
                      <a:r>
                        <a:rPr lang="en-US" altLang="zh-CN" sz="2000"/>
                        <a:t>q</a:t>
                      </a:r>
                      <a:r>
                        <a:rPr lang="zh-CN" altLang="en-US" sz="2000"/>
                        <a:t>的分布函数值</a:t>
                      </a:r>
                      <a:r>
                        <a:rPr lang="en-US" altLang="zh-CN" sz="2000"/>
                        <a:t>p</a:t>
                      </a:r>
                      <a:endParaRPr lang="en-US" altLang="zh-CN" sz="2000"/>
                    </a:p>
                  </a:txBody>
                  <a:tcPr/>
                </a:tc>
                <a:tc>
                  <a:txBody>
                    <a:bodyPr/>
                    <a:p>
                      <a:pPr>
                        <a:buNone/>
                      </a:pPr>
                      <a:r>
                        <a:rPr lang="en-US" altLang="zh-CN" sz="2000"/>
                        <a:t>pbinom</a:t>
                      </a:r>
                      <a:r>
                        <a:rPr lang="en-US" altLang="zh-CN" sz="2000">
                          <a:sym typeface="+mn-ea"/>
                        </a:rPr>
                        <a:t>(q,size,prob)</a:t>
                      </a:r>
                      <a:endParaRPr lang="en-US" altLang="zh-CN" sz="2000">
                        <a:sym typeface="+mn-ea"/>
                      </a:endParaRPr>
                    </a:p>
                  </a:txBody>
                  <a:tcPr/>
                </a:tc>
                <a:tc>
                  <a:txBody>
                    <a:bodyPr/>
                    <a:p>
                      <a:pPr>
                        <a:buNone/>
                      </a:pPr>
                      <a:r>
                        <a:rPr lang="en-US" altLang="zh-CN" sz="2000"/>
                        <a:t>ppois</a:t>
                      </a:r>
                      <a:r>
                        <a:rPr lang="en-US" altLang="zh-CN" sz="2000">
                          <a:sym typeface="+mn-ea"/>
                        </a:rPr>
                        <a:t>(q</a:t>
                      </a:r>
                      <a:r>
                        <a:rPr lang="zh-CN" altLang="en-US" sz="2000">
                          <a:sym typeface="+mn-ea"/>
                        </a:rPr>
                        <a:t>,</a:t>
                      </a:r>
                      <a:r>
                        <a:rPr sz="2000">
                          <a:sym typeface="+mn-ea"/>
                        </a:rPr>
                        <a:t>lambda</a:t>
                      </a:r>
                      <a:r>
                        <a:rPr lang="en-US" altLang="zh-CN" sz="2000">
                          <a:sym typeface="+mn-ea"/>
                        </a:rPr>
                        <a:t>)</a:t>
                      </a:r>
                      <a:endParaRPr lang="en-US" altLang="zh-CN" sz="2000">
                        <a:sym typeface="+mn-ea"/>
                      </a:endParaRPr>
                    </a:p>
                  </a:txBody>
                  <a:tcPr/>
                </a:tc>
                <a:tc>
                  <a:txBody>
                    <a:bodyPr/>
                    <a:p>
                      <a:pPr>
                        <a:buNone/>
                      </a:pPr>
                      <a:r>
                        <a:rPr lang="en-US" altLang="zh-CN" sz="2000"/>
                        <a:t>pnorm</a:t>
                      </a:r>
                      <a:r>
                        <a:rPr lang="en-US" altLang="zh-CN" sz="2000">
                          <a:sym typeface="+mn-ea"/>
                        </a:rPr>
                        <a:t>(q,mu,sigma)</a:t>
                      </a:r>
                      <a:endParaRPr lang="en-US" altLang="zh-CN" sz="2000">
                        <a:sym typeface="+mn-ea"/>
                      </a:endParaRPr>
                    </a:p>
                  </a:txBody>
                  <a:tcPr/>
                </a:tc>
              </a:tr>
              <a:tr h="772160">
                <a:tc>
                  <a:txBody>
                    <a:bodyPr/>
                    <a:p>
                      <a:pPr>
                        <a:buNone/>
                      </a:pPr>
                      <a:r>
                        <a:rPr lang="zh-CN" altLang="en-US" sz="2000">
                          <a:sym typeface="+mn-ea"/>
                        </a:rPr>
                        <a:t>分布函数值</a:t>
                      </a:r>
                      <a:r>
                        <a:rPr lang="en-US" altLang="zh-CN" sz="2000"/>
                        <a:t>p</a:t>
                      </a:r>
                      <a:r>
                        <a:rPr lang="zh-CN" altLang="en-US" sz="2000"/>
                        <a:t>反求</a:t>
                      </a:r>
                      <a:r>
                        <a:rPr lang="en-US" altLang="zh-CN" sz="2000"/>
                        <a:t>q</a:t>
                      </a:r>
                      <a:endParaRPr lang="en-US" altLang="zh-CN" sz="2000"/>
                    </a:p>
                  </a:txBody>
                  <a:tcPr/>
                </a:tc>
                <a:tc>
                  <a:txBody>
                    <a:bodyPr/>
                    <a:p>
                      <a:pPr>
                        <a:buNone/>
                      </a:pPr>
                      <a:r>
                        <a:rPr lang="en-US" altLang="zh-CN" sz="2000"/>
                        <a:t>qbinom</a:t>
                      </a:r>
                      <a:r>
                        <a:rPr lang="en-US" altLang="zh-CN" sz="2000">
                          <a:sym typeface="+mn-ea"/>
                        </a:rPr>
                        <a:t>(p,size,prob)</a:t>
                      </a:r>
                      <a:endParaRPr lang="en-US" altLang="zh-CN" sz="2000">
                        <a:sym typeface="+mn-ea"/>
                      </a:endParaRPr>
                    </a:p>
                  </a:txBody>
                  <a:tcPr/>
                </a:tc>
                <a:tc>
                  <a:txBody>
                    <a:bodyPr/>
                    <a:p>
                      <a:pPr>
                        <a:buNone/>
                      </a:pPr>
                      <a:r>
                        <a:rPr lang="en-US" altLang="zh-CN" sz="2000"/>
                        <a:t>qpois</a:t>
                      </a:r>
                      <a:r>
                        <a:rPr lang="en-US" altLang="zh-CN" sz="2000">
                          <a:sym typeface="+mn-ea"/>
                        </a:rPr>
                        <a:t>(p</a:t>
                      </a:r>
                      <a:r>
                        <a:rPr lang="zh-CN" altLang="en-US" sz="2000">
                          <a:sym typeface="+mn-ea"/>
                        </a:rPr>
                        <a:t>,</a:t>
                      </a:r>
                      <a:r>
                        <a:rPr sz="2000">
                          <a:sym typeface="+mn-ea"/>
                        </a:rPr>
                        <a:t>lambda</a:t>
                      </a:r>
                      <a:r>
                        <a:rPr lang="en-US" altLang="zh-CN" sz="2000">
                          <a:sym typeface="+mn-ea"/>
                        </a:rPr>
                        <a:t>)</a:t>
                      </a:r>
                      <a:endParaRPr lang="en-US" altLang="zh-CN" sz="2000">
                        <a:sym typeface="+mn-ea"/>
                      </a:endParaRPr>
                    </a:p>
                  </a:txBody>
                  <a:tcPr/>
                </a:tc>
                <a:tc>
                  <a:txBody>
                    <a:bodyPr/>
                    <a:p>
                      <a:pPr>
                        <a:buNone/>
                      </a:pPr>
                      <a:r>
                        <a:rPr lang="en-US" altLang="zh-CN" sz="2000"/>
                        <a:t>qnorm</a:t>
                      </a:r>
                      <a:r>
                        <a:rPr lang="en-US" altLang="zh-CN" sz="2000">
                          <a:sym typeface="+mn-ea"/>
                        </a:rPr>
                        <a:t>(p,mu,sigma)</a:t>
                      </a:r>
                      <a:endParaRPr lang="en-US" altLang="zh-CN" sz="2000">
                        <a:sym typeface="+mn-ea"/>
                      </a:endParaRPr>
                    </a:p>
                  </a:txBody>
                  <a:tcPr/>
                </a:tc>
              </a:tr>
            </a:tbl>
          </a:graphicData>
        </a:graphic>
      </p:graphicFrame>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92500"/>
            <a:ext cx="10969200" cy="705600"/>
          </a:xfrm>
        </p:spPr>
        <p:txBody>
          <a:bodyPr/>
          <a:p>
            <a:r>
              <a:rPr lang="zh-CN" altLang="en-US"/>
              <a:t>高尔顿</a:t>
            </a:r>
            <a:endParaRPr lang="zh-CN" altLang="en-US"/>
          </a:p>
        </p:txBody>
      </p:sp>
      <p:pic>
        <p:nvPicPr>
          <p:cNvPr id="101" name="图片 100"/>
          <p:cNvPicPr/>
          <p:nvPr/>
        </p:nvPicPr>
        <p:blipFill>
          <a:blip r:embed="rId1"/>
          <a:stretch>
            <a:fillRect/>
          </a:stretch>
        </p:blipFill>
        <p:spPr>
          <a:xfrm>
            <a:off x="7428865" y="1088708"/>
            <a:ext cx="3810000" cy="5172075"/>
          </a:xfrm>
          <a:prstGeom prst="rect">
            <a:avLst/>
          </a:prstGeom>
          <a:noFill/>
          <a:ln w="9525">
            <a:noFill/>
          </a:ln>
        </p:spPr>
      </p:pic>
      <p:sp>
        <p:nvSpPr>
          <p:cNvPr id="5" name="文本框 4"/>
          <p:cNvSpPr txBox="1"/>
          <p:nvPr/>
        </p:nvSpPr>
        <p:spPr>
          <a:xfrm>
            <a:off x="611505" y="1280795"/>
            <a:ext cx="6223000" cy="3107690"/>
          </a:xfrm>
          <a:prstGeom prst="rect">
            <a:avLst/>
          </a:prstGeom>
          <a:noFill/>
        </p:spPr>
        <p:txBody>
          <a:bodyPr wrap="square" rtlCol="0" anchor="t">
            <a:spAutoFit/>
          </a:bodyPr>
          <a:p>
            <a:r>
              <a:rPr lang="zh-CN" altLang="en-US" sz="2800"/>
              <a:t>高尔顿是查尔斯·达尔文的表弟，英格兰维多利亚时代的博物学家、人类学家、优生学家、热带探险家、地理学家、发明家、气象学家、统计学家、心理学家和遗传学家。</a:t>
            </a:r>
            <a:endParaRPr lang="zh-CN" altLang="en-US" sz="2800"/>
          </a:p>
          <a:p>
            <a:endParaRPr lang="zh-CN" altLang="en-US" sz="2800"/>
          </a:p>
          <a:p>
            <a:r>
              <a:rPr lang="zh-CN" altLang="en-US" sz="2800"/>
              <a:t>他发明了一个叫做高尔顿钉板的装置</a:t>
            </a:r>
            <a:endParaRPr lang="zh-CN" altLang="en-US" sz="2800"/>
          </a:p>
        </p:txBody>
      </p:sp>
      <p:sp>
        <p:nvSpPr>
          <p:cNvPr id="7" name="文本框 6"/>
          <p:cNvSpPr txBox="1"/>
          <p:nvPr/>
        </p:nvSpPr>
        <p:spPr>
          <a:xfrm>
            <a:off x="7428865" y="6261100"/>
            <a:ext cx="4032885" cy="368300"/>
          </a:xfrm>
          <a:prstGeom prst="rect">
            <a:avLst/>
          </a:prstGeom>
          <a:noFill/>
        </p:spPr>
        <p:txBody>
          <a:bodyPr wrap="square" rtlCol="0" anchor="t">
            <a:spAutoFit/>
          </a:bodyPr>
          <a:p>
            <a:r>
              <a:rPr lang="zh-CN" altLang="en-US"/>
              <a:t>弗朗西斯·高尔顿爵士（1822－1911）</a:t>
            </a:r>
            <a:endParaRPr lang="zh-CN" altLang="en-US"/>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1700" y="392500"/>
            <a:ext cx="10969200" cy="705600"/>
          </a:xfrm>
        </p:spPr>
        <p:txBody>
          <a:bodyPr/>
          <a:p>
            <a:r>
              <a:rPr lang="zh-CN" altLang="en-US"/>
              <a:t>高尔顿钉板</a:t>
            </a:r>
            <a:endParaRPr lang="zh-CN" altLang="en-US"/>
          </a:p>
        </p:txBody>
      </p:sp>
      <p:pic>
        <p:nvPicPr>
          <p:cNvPr id="4" name="图片 3" descr="高尔顿顶板"/>
          <p:cNvPicPr>
            <a:picLocks noChangeAspect="1"/>
          </p:cNvPicPr>
          <p:nvPr/>
        </p:nvPicPr>
        <p:blipFill>
          <a:blip r:embed="rId1"/>
          <a:stretch>
            <a:fillRect/>
          </a:stretch>
        </p:blipFill>
        <p:spPr>
          <a:xfrm>
            <a:off x="507365" y="1412875"/>
            <a:ext cx="5715000" cy="4572000"/>
          </a:xfrm>
          <a:prstGeom prst="rect">
            <a:avLst/>
          </a:prstGeom>
        </p:spPr>
      </p:pic>
      <p:pic>
        <p:nvPicPr>
          <p:cNvPr id="6" name="图片 5" descr="钉板原理"/>
          <p:cNvPicPr>
            <a:picLocks noChangeAspect="1"/>
          </p:cNvPicPr>
          <p:nvPr/>
        </p:nvPicPr>
        <p:blipFill>
          <a:blip r:embed="rId2"/>
          <a:stretch>
            <a:fillRect/>
          </a:stretch>
        </p:blipFill>
        <p:spPr>
          <a:xfrm>
            <a:off x="6396990" y="1097915"/>
            <a:ext cx="5486400" cy="3086100"/>
          </a:xfrm>
          <a:prstGeom prst="rect">
            <a:avLst/>
          </a:prstGeom>
        </p:spPr>
      </p:pic>
      <p:graphicFrame>
        <p:nvGraphicFramePr>
          <p:cNvPr id="8" name="对象 7"/>
          <p:cNvGraphicFramePr/>
          <p:nvPr/>
        </p:nvGraphicFramePr>
        <p:xfrm>
          <a:off x="6396355" y="4150995"/>
          <a:ext cx="5487035" cy="2194560"/>
        </p:xfrm>
        <a:graphic>
          <a:graphicData uri="http://schemas.openxmlformats.org/presentationml/2006/ole">
            <mc:AlternateContent xmlns:mc="http://schemas.openxmlformats.org/markup-compatibility/2006">
              <mc:Choice xmlns:v="urn:schemas-microsoft-com:vml" Requires="v">
                <p:oleObj spid="_x0000_s9" name="" r:id="rId3" imgW="1695450" imgH="1609725" progId="Paint.Picture">
                  <p:embed/>
                </p:oleObj>
              </mc:Choice>
              <mc:Fallback>
                <p:oleObj name="" r:id="rId3" imgW="1695450" imgH="1609725" progId="Paint.Picture">
                  <p:embed/>
                  <p:pic>
                    <p:nvPicPr>
                      <p:cNvPr id="0" name="图片 8"/>
                      <p:cNvPicPr/>
                      <p:nvPr/>
                    </p:nvPicPr>
                    <p:blipFill>
                      <a:blip r:embed="rId4"/>
                      <a:stretch>
                        <a:fillRect/>
                      </a:stretch>
                    </p:blipFill>
                    <p:spPr>
                      <a:xfrm>
                        <a:off x="6396355" y="4150995"/>
                        <a:ext cx="5487035" cy="2194560"/>
                      </a:xfrm>
                      <a:prstGeom prst="rect">
                        <a:avLst/>
                      </a:prstGeom>
                    </p:spPr>
                  </p:pic>
                </p:oleObj>
              </mc:Fallback>
            </mc:AlternateContent>
          </a:graphicData>
        </a:graphic>
      </p:graphicFrame>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973455" y="1017270"/>
          <a:ext cx="10007600" cy="5666105"/>
        </p:xfrm>
        <a:graphic>
          <a:graphicData uri="http://schemas.openxmlformats.org/presentationml/2006/ole">
            <mc:AlternateContent xmlns:mc="http://schemas.openxmlformats.org/markup-compatibility/2006">
              <mc:Choice xmlns:v="urn:schemas-microsoft-com:vml" Requires="v">
                <p:oleObj spid="_x0000_s5" name="" r:id="rId1" imgW="4972050" imgH="3933825" progId="Paint.Picture">
                  <p:embed/>
                </p:oleObj>
              </mc:Choice>
              <mc:Fallback>
                <p:oleObj name="" r:id="rId1" imgW="4972050" imgH="3933825" progId="Paint.Picture">
                  <p:embed/>
                  <p:pic>
                    <p:nvPicPr>
                      <p:cNvPr id="0" name="图片 4"/>
                      <p:cNvPicPr/>
                      <p:nvPr/>
                    </p:nvPicPr>
                    <p:blipFill>
                      <a:blip r:embed="rId2"/>
                      <a:stretch>
                        <a:fillRect/>
                      </a:stretch>
                    </p:blipFill>
                    <p:spPr>
                      <a:xfrm>
                        <a:off x="973455" y="1017270"/>
                        <a:ext cx="10007600" cy="5666105"/>
                      </a:xfrm>
                      <a:prstGeom prst="rect">
                        <a:avLst/>
                      </a:prstGeom>
                    </p:spPr>
                  </p:pic>
                </p:oleObj>
              </mc:Fallback>
            </mc:AlternateContent>
          </a:graphicData>
        </a:graphic>
      </p:graphicFrame>
      <p:cxnSp>
        <p:nvCxnSpPr>
          <p:cNvPr id="6" name="直接箭头连接符 5"/>
          <p:cNvCxnSpPr/>
          <p:nvPr/>
        </p:nvCxnSpPr>
        <p:spPr>
          <a:xfrm flipH="1">
            <a:off x="8926830" y="3841750"/>
            <a:ext cx="394970" cy="37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304655" y="3535045"/>
            <a:ext cx="503555" cy="368300"/>
          </a:xfrm>
          <a:prstGeom prst="rect">
            <a:avLst/>
          </a:prstGeom>
          <a:noFill/>
        </p:spPr>
        <p:txBody>
          <a:bodyPr wrap="square" rtlCol="0">
            <a:spAutoFit/>
          </a:bodyPr>
          <a:p>
            <a:r>
              <a:rPr lang="zh-CN" altLang="en-US"/>
              <a:t>？</a:t>
            </a:r>
            <a:endParaRPr lang="zh-CN" altLang="en-US"/>
          </a:p>
        </p:txBody>
      </p:sp>
      <p:sp>
        <p:nvSpPr>
          <p:cNvPr id="2" name="标题 1"/>
          <p:cNvSpPr>
            <a:spLocks noGrp="1"/>
          </p:cNvSpPr>
          <p:nvPr>
            <p:ph type="title"/>
          </p:nvPr>
        </p:nvSpPr>
        <p:spPr>
          <a:xfrm>
            <a:off x="367735" y="311855"/>
            <a:ext cx="10969200" cy="705600"/>
          </a:xfrm>
        </p:spPr>
        <p:txBody>
          <a:bodyPr/>
          <a:p>
            <a:r>
              <a:rPr lang="zh-CN" altLang="en-US"/>
              <a:t>高尔顿钉板里小球最终</a:t>
            </a:r>
            <a:r>
              <a:rPr lang="zh-CN" altLang="en-US"/>
              <a:t>结果</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463550" y="1543050"/>
          <a:ext cx="11265535" cy="3771900"/>
        </p:xfrm>
        <a:graphic>
          <a:graphicData uri="http://schemas.openxmlformats.org/presentationml/2006/ole">
            <mc:AlternateContent xmlns:mc="http://schemas.openxmlformats.org/markup-compatibility/2006">
              <mc:Choice xmlns:v="urn:schemas-microsoft-com:vml" Requires="v">
                <p:oleObj spid="_x0000_s5" name="" r:id="rId1" imgW="3124835" imgH="9915525" progId="Paint.Picture">
                  <p:embed/>
                </p:oleObj>
              </mc:Choice>
              <mc:Fallback>
                <p:oleObj name="" r:id="rId1" imgW="3124835" imgH="9915525" progId="Paint.Picture">
                  <p:embed/>
                  <p:pic>
                    <p:nvPicPr>
                      <p:cNvPr id="0" name="图片 4"/>
                      <p:cNvPicPr/>
                      <p:nvPr/>
                    </p:nvPicPr>
                    <p:blipFill>
                      <a:blip r:embed="rId2"/>
                      <a:stretch>
                        <a:fillRect/>
                      </a:stretch>
                    </p:blipFill>
                    <p:spPr>
                      <a:xfrm>
                        <a:off x="463550" y="1543050"/>
                        <a:ext cx="11265535" cy="3771900"/>
                      </a:xfrm>
                      <a:prstGeom prst="rect">
                        <a:avLst/>
                      </a:prstGeom>
                    </p:spPr>
                  </p:pic>
                </p:oleObj>
              </mc:Fallback>
            </mc:AlternateContent>
          </a:graphicData>
        </a:graphic>
      </p:graphicFrame>
      <p:sp>
        <p:nvSpPr>
          <p:cNvPr id="6" name="文本框 5"/>
          <p:cNvSpPr txBox="1"/>
          <p:nvPr/>
        </p:nvSpPr>
        <p:spPr>
          <a:xfrm>
            <a:off x="2302510" y="5354320"/>
            <a:ext cx="374015" cy="368300"/>
          </a:xfrm>
          <a:prstGeom prst="rect">
            <a:avLst/>
          </a:prstGeom>
          <a:noFill/>
        </p:spPr>
        <p:txBody>
          <a:bodyPr wrap="square" rtlCol="0">
            <a:spAutoFit/>
          </a:bodyPr>
          <a:p>
            <a:r>
              <a:rPr lang="en-US" altLang="zh-CN"/>
              <a:t>1</a:t>
            </a:r>
            <a:endParaRPr lang="en-US" altLang="zh-CN"/>
          </a:p>
        </p:txBody>
      </p:sp>
      <p:sp>
        <p:nvSpPr>
          <p:cNvPr id="7" name="文本框 6"/>
          <p:cNvSpPr txBox="1"/>
          <p:nvPr/>
        </p:nvSpPr>
        <p:spPr>
          <a:xfrm>
            <a:off x="3069590" y="5353200"/>
            <a:ext cx="374015" cy="368300"/>
          </a:xfrm>
          <a:prstGeom prst="rect">
            <a:avLst/>
          </a:prstGeom>
          <a:noFill/>
        </p:spPr>
        <p:txBody>
          <a:bodyPr wrap="square" rtlCol="0">
            <a:spAutoFit/>
          </a:bodyPr>
          <a:p>
            <a:r>
              <a:rPr lang="en-US" altLang="zh-CN"/>
              <a:t>2</a:t>
            </a:r>
            <a:endParaRPr lang="en-US" altLang="zh-CN"/>
          </a:p>
        </p:txBody>
      </p:sp>
      <p:sp>
        <p:nvSpPr>
          <p:cNvPr id="8" name="文本框 7"/>
          <p:cNvSpPr txBox="1"/>
          <p:nvPr/>
        </p:nvSpPr>
        <p:spPr>
          <a:xfrm>
            <a:off x="3756660" y="5354320"/>
            <a:ext cx="374015" cy="368300"/>
          </a:xfrm>
          <a:prstGeom prst="rect">
            <a:avLst/>
          </a:prstGeom>
          <a:noFill/>
        </p:spPr>
        <p:txBody>
          <a:bodyPr wrap="square" rtlCol="0">
            <a:spAutoFit/>
          </a:bodyPr>
          <a:p>
            <a:r>
              <a:rPr lang="en-US" altLang="zh-CN"/>
              <a:t>3</a:t>
            </a:r>
            <a:endParaRPr lang="en-US" altLang="zh-CN"/>
          </a:p>
        </p:txBody>
      </p:sp>
      <p:sp>
        <p:nvSpPr>
          <p:cNvPr id="9" name="文本框 8"/>
          <p:cNvSpPr txBox="1"/>
          <p:nvPr/>
        </p:nvSpPr>
        <p:spPr>
          <a:xfrm>
            <a:off x="4523740" y="5354320"/>
            <a:ext cx="374015" cy="368300"/>
          </a:xfrm>
          <a:prstGeom prst="rect">
            <a:avLst/>
          </a:prstGeom>
          <a:noFill/>
        </p:spPr>
        <p:txBody>
          <a:bodyPr wrap="square" rtlCol="0">
            <a:spAutoFit/>
          </a:bodyPr>
          <a:p>
            <a:r>
              <a:rPr lang="en-US" altLang="zh-CN"/>
              <a:t>4</a:t>
            </a:r>
            <a:endParaRPr lang="en-US" altLang="zh-CN"/>
          </a:p>
        </p:txBody>
      </p:sp>
      <p:sp>
        <p:nvSpPr>
          <p:cNvPr id="10" name="文本框 9"/>
          <p:cNvSpPr txBox="1"/>
          <p:nvPr/>
        </p:nvSpPr>
        <p:spPr>
          <a:xfrm>
            <a:off x="5210810" y="5340350"/>
            <a:ext cx="374015" cy="368300"/>
          </a:xfrm>
          <a:prstGeom prst="rect">
            <a:avLst/>
          </a:prstGeom>
          <a:noFill/>
        </p:spPr>
        <p:txBody>
          <a:bodyPr wrap="square" rtlCol="0">
            <a:spAutoFit/>
          </a:bodyPr>
          <a:p>
            <a:r>
              <a:rPr lang="en-US" altLang="zh-CN"/>
              <a:t>5</a:t>
            </a:r>
            <a:endParaRPr lang="en-US" altLang="zh-CN"/>
          </a:p>
        </p:txBody>
      </p:sp>
      <p:sp>
        <p:nvSpPr>
          <p:cNvPr id="11" name="文本框 10"/>
          <p:cNvSpPr txBox="1"/>
          <p:nvPr/>
        </p:nvSpPr>
        <p:spPr>
          <a:xfrm>
            <a:off x="5977890" y="5339230"/>
            <a:ext cx="374015" cy="368300"/>
          </a:xfrm>
          <a:prstGeom prst="rect">
            <a:avLst/>
          </a:prstGeom>
          <a:noFill/>
        </p:spPr>
        <p:txBody>
          <a:bodyPr wrap="square" rtlCol="0">
            <a:spAutoFit/>
          </a:bodyPr>
          <a:p>
            <a:r>
              <a:rPr lang="en-US" altLang="zh-CN"/>
              <a:t>6</a:t>
            </a:r>
            <a:endParaRPr lang="en-US" altLang="zh-CN"/>
          </a:p>
        </p:txBody>
      </p:sp>
      <p:sp>
        <p:nvSpPr>
          <p:cNvPr id="12" name="文本框 11"/>
          <p:cNvSpPr txBox="1"/>
          <p:nvPr/>
        </p:nvSpPr>
        <p:spPr>
          <a:xfrm>
            <a:off x="6664960" y="5340350"/>
            <a:ext cx="374015" cy="368300"/>
          </a:xfrm>
          <a:prstGeom prst="rect">
            <a:avLst/>
          </a:prstGeom>
          <a:noFill/>
        </p:spPr>
        <p:txBody>
          <a:bodyPr wrap="square" rtlCol="0">
            <a:spAutoFit/>
          </a:bodyPr>
          <a:p>
            <a:r>
              <a:rPr lang="en-US" altLang="zh-CN"/>
              <a:t>7</a:t>
            </a:r>
            <a:endParaRPr lang="en-US" altLang="zh-CN"/>
          </a:p>
        </p:txBody>
      </p:sp>
      <p:sp>
        <p:nvSpPr>
          <p:cNvPr id="13" name="文本框 12"/>
          <p:cNvSpPr txBox="1"/>
          <p:nvPr/>
        </p:nvSpPr>
        <p:spPr>
          <a:xfrm>
            <a:off x="7432040" y="5340350"/>
            <a:ext cx="374015" cy="368300"/>
          </a:xfrm>
          <a:prstGeom prst="rect">
            <a:avLst/>
          </a:prstGeom>
          <a:noFill/>
        </p:spPr>
        <p:txBody>
          <a:bodyPr wrap="square" rtlCol="0">
            <a:spAutoFit/>
          </a:bodyPr>
          <a:p>
            <a:r>
              <a:rPr lang="en-US" altLang="zh-CN"/>
              <a:t>8</a:t>
            </a:r>
            <a:endParaRPr lang="en-US" altLang="zh-CN"/>
          </a:p>
        </p:txBody>
      </p:sp>
      <p:sp>
        <p:nvSpPr>
          <p:cNvPr id="18" name="文本框 17"/>
          <p:cNvSpPr txBox="1"/>
          <p:nvPr/>
        </p:nvSpPr>
        <p:spPr>
          <a:xfrm>
            <a:off x="8201660" y="5327650"/>
            <a:ext cx="374015" cy="368300"/>
          </a:xfrm>
          <a:prstGeom prst="rect">
            <a:avLst/>
          </a:prstGeom>
          <a:noFill/>
        </p:spPr>
        <p:txBody>
          <a:bodyPr wrap="square" rtlCol="0">
            <a:spAutoFit/>
          </a:bodyPr>
          <a:p>
            <a:r>
              <a:rPr lang="en-US" altLang="zh-CN"/>
              <a:t>9</a:t>
            </a:r>
            <a:endParaRPr lang="en-US" altLang="zh-CN"/>
          </a:p>
        </p:txBody>
      </p:sp>
      <p:sp>
        <p:nvSpPr>
          <p:cNvPr id="19" name="文本框 18"/>
          <p:cNvSpPr txBox="1"/>
          <p:nvPr/>
        </p:nvSpPr>
        <p:spPr>
          <a:xfrm>
            <a:off x="8968740" y="5326380"/>
            <a:ext cx="492760" cy="368300"/>
          </a:xfrm>
          <a:prstGeom prst="rect">
            <a:avLst/>
          </a:prstGeom>
          <a:noFill/>
        </p:spPr>
        <p:txBody>
          <a:bodyPr wrap="square" rtlCol="0">
            <a:spAutoFit/>
          </a:bodyPr>
          <a:p>
            <a:r>
              <a:rPr lang="en-US" altLang="zh-CN"/>
              <a:t>10</a:t>
            </a:r>
            <a:endParaRPr lang="en-US" altLang="zh-CN"/>
          </a:p>
        </p:txBody>
      </p:sp>
      <p:sp>
        <p:nvSpPr>
          <p:cNvPr id="20" name="文本框 19"/>
          <p:cNvSpPr txBox="1"/>
          <p:nvPr/>
        </p:nvSpPr>
        <p:spPr>
          <a:xfrm>
            <a:off x="9655810" y="5327650"/>
            <a:ext cx="473710" cy="368300"/>
          </a:xfrm>
          <a:prstGeom prst="rect">
            <a:avLst/>
          </a:prstGeom>
          <a:noFill/>
        </p:spPr>
        <p:txBody>
          <a:bodyPr wrap="square" rtlCol="0">
            <a:spAutoFit/>
          </a:bodyPr>
          <a:p>
            <a:r>
              <a:rPr lang="en-US" altLang="zh-CN"/>
              <a:t>11</a:t>
            </a:r>
            <a:endParaRPr lang="en-US" altLang="zh-CN"/>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案例讨论题</a:t>
            </a:r>
            <a:r>
              <a:rPr lang="en-US" altLang="zh-CN"/>
              <a:t>2</a:t>
            </a:r>
            <a:endParaRPr lang="en-US" altLang="zh-CN"/>
          </a:p>
        </p:txBody>
      </p:sp>
      <p:sp>
        <p:nvSpPr>
          <p:cNvPr id="3" name="内容占位符 2"/>
          <p:cNvSpPr>
            <a:spLocks noGrp="1"/>
          </p:cNvSpPr>
          <p:nvPr>
            <p:ph idx="1"/>
          </p:nvPr>
        </p:nvSpPr>
        <p:spPr/>
        <p:txBody>
          <a:bodyPr/>
          <a:p>
            <a:r>
              <a:rPr lang="zh-CN" altLang="en-US" sz="2800"/>
              <a:t>研究者注意到双亲有支气管炎的20个家庭中有3个家庭的婴儿也患支气管炎，而全国的支气管炎发生率在一岁以内的孩子是5%。问上述数据与全国发生率之间的差异是有实质性的还是偶然性造成的。</a:t>
            </a:r>
            <a:endParaRPr lang="zh-CN" altLang="en-US" sz="28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案例讨论题</a:t>
            </a:r>
            <a:r>
              <a:rPr lang="en-US" altLang="zh-CN">
                <a:sym typeface="+mn-ea"/>
              </a:rPr>
              <a:t>3</a:t>
            </a:r>
            <a:endParaRPr lang="en-US" altLang="zh-CN"/>
          </a:p>
        </p:txBody>
      </p:sp>
      <p:sp>
        <p:nvSpPr>
          <p:cNvPr id="3" name="内容占位符 2"/>
          <p:cNvSpPr>
            <a:spLocks noGrp="1"/>
          </p:cNvSpPr>
          <p:nvPr>
            <p:ph idx="1"/>
          </p:nvPr>
        </p:nvSpPr>
        <p:spPr/>
        <p:txBody>
          <a:bodyPr/>
          <a:p>
            <a:r>
              <a:rPr lang="zh-CN" altLang="en-US" sz="2800"/>
              <a:t>上级规定适龄儿童必须接种某种预防疫苗，漏种率不得超过</a:t>
            </a:r>
            <a:r>
              <a:rPr lang="en-US" altLang="zh-CN" sz="2800"/>
              <a:t>5%</a:t>
            </a:r>
            <a:r>
              <a:rPr lang="zh-CN" altLang="en-US" sz="2800"/>
              <a:t>。事后分区考核，随机抽查</a:t>
            </a:r>
            <a:r>
              <a:rPr lang="en-US" altLang="zh-CN" sz="2800"/>
              <a:t>20</a:t>
            </a:r>
            <a:r>
              <a:rPr lang="zh-CN" altLang="en-US" sz="2800"/>
              <a:t>名适龄儿童，其中漏种者超过</a:t>
            </a:r>
            <a:r>
              <a:rPr lang="en-US" altLang="zh-CN" sz="2800"/>
              <a:t>1</a:t>
            </a:r>
            <a:r>
              <a:rPr lang="zh-CN" altLang="en-US" sz="2800"/>
              <a:t>名，即为不合格；其中无漏种者视为优秀。</a:t>
            </a:r>
            <a:endParaRPr lang="zh-CN" altLang="en-US" sz="2800"/>
          </a:p>
          <a:p>
            <a:pPr marL="0" indent="0">
              <a:buNone/>
            </a:pPr>
            <a:r>
              <a:rPr lang="en-US" altLang="zh-CN" sz="2800"/>
              <a:t>  (1) </a:t>
            </a:r>
            <a:r>
              <a:rPr lang="zh-CN" altLang="en-US" sz="2800"/>
              <a:t>某地区漏种率实为</a:t>
            </a:r>
            <a:r>
              <a:rPr lang="en-US" altLang="zh-CN" sz="2800"/>
              <a:t>1%</a:t>
            </a:r>
            <a:r>
              <a:rPr lang="zh-CN" altLang="en-US" sz="2800"/>
              <a:t>，问考核不合格的概率有多大？</a:t>
            </a:r>
            <a:endParaRPr lang="zh-CN" altLang="en-US" sz="2800"/>
          </a:p>
          <a:p>
            <a:pPr marL="0" indent="0">
              <a:buNone/>
            </a:pPr>
            <a:r>
              <a:rPr lang="zh-CN" altLang="en-US" sz="2800"/>
              <a:t>（</a:t>
            </a:r>
            <a:r>
              <a:rPr lang="en-US" altLang="zh-CN" sz="2800"/>
              <a:t>2) </a:t>
            </a:r>
            <a:r>
              <a:rPr lang="zh-CN" altLang="en-US" sz="2800">
                <a:sym typeface="+mn-ea"/>
              </a:rPr>
              <a:t>某地区漏种率实为</a:t>
            </a:r>
            <a:r>
              <a:rPr lang="en-US" altLang="zh-CN" sz="2800">
                <a:sym typeface="+mn-ea"/>
              </a:rPr>
              <a:t>10%</a:t>
            </a:r>
            <a:r>
              <a:rPr lang="zh-CN" altLang="en-US" sz="2800">
                <a:sym typeface="+mn-ea"/>
              </a:rPr>
              <a:t>，问得以侥幸通过考核的概率有多大？</a:t>
            </a:r>
            <a:endParaRPr lang="zh-CN" altLang="en-US" sz="2800">
              <a:sym typeface="+mn-ea"/>
            </a:endParaRPr>
          </a:p>
          <a:p>
            <a:pPr marL="0" indent="0">
              <a:buNone/>
            </a:pPr>
            <a:r>
              <a:rPr lang="en-US" altLang="zh-CN" sz="2800"/>
              <a:t>  (3) </a:t>
            </a:r>
            <a:r>
              <a:rPr lang="zh-CN" altLang="en-US" sz="2800"/>
              <a:t>某地区漏种率实为</a:t>
            </a:r>
            <a:r>
              <a:rPr lang="en-US" altLang="zh-CN" sz="2800"/>
              <a:t>6%</a:t>
            </a:r>
            <a:r>
              <a:rPr lang="zh-CN" altLang="en-US" sz="2800"/>
              <a:t>，问被视为优秀的概率有多大？</a:t>
            </a:r>
            <a:endParaRPr lang="zh-CN" altLang="en-US" sz="28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案例讨论题</a:t>
            </a:r>
            <a:r>
              <a:rPr lang="en-US" altLang="zh-CN"/>
              <a:t>4</a:t>
            </a:r>
            <a:endParaRPr lang="en-US" altLang="zh-CN"/>
          </a:p>
        </p:txBody>
      </p:sp>
      <p:sp>
        <p:nvSpPr>
          <p:cNvPr id="3" name="内容占位符 2"/>
          <p:cNvSpPr>
            <a:spLocks noGrp="1"/>
          </p:cNvSpPr>
          <p:nvPr>
            <p:ph idx="1"/>
          </p:nvPr>
        </p:nvSpPr>
        <p:spPr/>
        <p:txBody>
          <a:bodyPr/>
          <a:p>
            <a:r>
              <a:rPr lang="zh-CN" altLang="en-US" sz="2800"/>
              <a:t>如果人工心脏瓣膜置换15年仍然功能完备的概率为0.77，那么15年内其功能失效的概率为0.23。假设不同患者置换人工心脏瓣膜失败与否是相互独立的。在一个有500例患者的小组里，在15年内需要再次置换一个人工心脏瓣膜的人数X将服从怎样的统计分布？试绘制图形，并计算：1) P(X=115); 2) P(110≤X≤120)</a:t>
            </a:r>
            <a:endParaRPr lang="zh-CN" altLang="en-US" sz="280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案例讨论题</a:t>
            </a:r>
            <a:r>
              <a:rPr lang="en-US" altLang="zh-CN">
                <a:sym typeface="+mn-ea"/>
              </a:rPr>
              <a:t>5</a:t>
            </a:r>
            <a:endParaRPr lang="en-US" altLang="zh-CN"/>
          </a:p>
        </p:txBody>
      </p:sp>
      <p:sp>
        <p:nvSpPr>
          <p:cNvPr id="3" name="内容占位符 2"/>
          <p:cNvSpPr>
            <a:spLocks noGrp="1"/>
          </p:cNvSpPr>
          <p:nvPr>
            <p:ph idx="1"/>
          </p:nvPr>
        </p:nvSpPr>
        <p:spPr/>
        <p:txBody>
          <a:bodyPr/>
          <a:p>
            <a:r>
              <a:rPr lang="zh-CN" altLang="en-US" sz="2800"/>
              <a:t>将大量极其微小的颗粒随机撒在</a:t>
            </a:r>
            <a:r>
              <a:rPr lang="zh-CN" altLang="en-US" sz="2800"/>
              <a:t>许许多多个面积相等的方格里，每个格子里平均有</a:t>
            </a:r>
            <a:r>
              <a:rPr lang="en-US" altLang="zh-CN" sz="2800"/>
              <a:t>1.2</a:t>
            </a:r>
            <a:r>
              <a:rPr lang="zh-CN" altLang="en-US" sz="2800"/>
              <a:t>个颗粒，问</a:t>
            </a:r>
            <a:endParaRPr lang="zh-CN" altLang="en-US" sz="2800"/>
          </a:p>
          <a:p>
            <a:pPr marL="0" indent="0">
              <a:buNone/>
            </a:pPr>
            <a:r>
              <a:rPr lang="en-US" altLang="zh-CN" sz="2800"/>
              <a:t>  (1) </a:t>
            </a:r>
            <a:r>
              <a:rPr lang="zh-CN" altLang="en-US" sz="2800"/>
              <a:t>没有这种颗粒的格子占百分之几</a:t>
            </a:r>
            <a:endParaRPr lang="zh-CN" altLang="en-US" sz="2800"/>
          </a:p>
          <a:p>
            <a:pPr marL="0" indent="0">
              <a:buNone/>
            </a:pPr>
            <a:r>
              <a:rPr lang="en-US" altLang="zh-CN" sz="2800"/>
              <a:t>  (2) </a:t>
            </a:r>
            <a:r>
              <a:rPr lang="zh-CN" altLang="en-US" sz="2800"/>
              <a:t>至少有</a:t>
            </a:r>
            <a:r>
              <a:rPr lang="en-US" altLang="zh-CN" sz="2800"/>
              <a:t>4</a:t>
            </a:r>
            <a:r>
              <a:rPr lang="zh-CN" altLang="en-US" sz="2800"/>
              <a:t>个这种颗粒的格子</a:t>
            </a:r>
            <a:r>
              <a:rPr lang="zh-CN" altLang="en-US" sz="2800">
                <a:sym typeface="+mn-ea"/>
              </a:rPr>
              <a:t>占百分之几</a:t>
            </a:r>
            <a:endParaRPr lang="zh-CN" altLang="en-US" sz="2800">
              <a:sym typeface="+mn-ea"/>
            </a:endParaRPr>
          </a:p>
          <a:p>
            <a:pPr marL="0" indent="0">
              <a:buNone/>
            </a:pPr>
            <a:r>
              <a:rPr lang="en-US" altLang="zh-CN" sz="2800"/>
              <a:t>  (3) </a:t>
            </a:r>
            <a:r>
              <a:rPr lang="zh-CN" altLang="en-US" sz="2800"/>
              <a:t>不多于</a:t>
            </a:r>
            <a:r>
              <a:rPr lang="en-US" altLang="zh-CN" sz="2800"/>
              <a:t>2</a:t>
            </a:r>
            <a:r>
              <a:rPr lang="zh-CN" altLang="en-US" sz="2800"/>
              <a:t>个这种颗粒的格子</a:t>
            </a:r>
            <a:r>
              <a:rPr lang="zh-CN" altLang="en-US" sz="2800">
                <a:sym typeface="+mn-ea"/>
              </a:rPr>
              <a:t>占百分之几</a:t>
            </a:r>
            <a:endParaRPr lang="zh-CN" altLang="en-US" sz="2800">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案例讨论题</a:t>
            </a:r>
            <a:r>
              <a:rPr lang="en-US" altLang="zh-CN">
                <a:sym typeface="+mn-ea"/>
              </a:rPr>
              <a:t>6:</a:t>
            </a:r>
            <a:r>
              <a:rPr lang="zh-CN" altLang="en-US">
                <a:sym typeface="+mn-ea"/>
              </a:rPr>
              <a:t>判断资料是否服从泊松分布？</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sz="2800">
                <a:sym typeface="+mn-ea"/>
              </a:rPr>
              <a:t>某实验室观察</a:t>
            </a:r>
            <a:r>
              <a:rPr lang="en-US" altLang="zh-CN" sz="2800">
                <a:sym typeface="+mn-ea"/>
              </a:rPr>
              <a:t>300</a:t>
            </a:r>
            <a:r>
              <a:rPr lang="zh-CN" altLang="en-US" sz="2800">
                <a:sym typeface="+mn-ea"/>
              </a:rPr>
              <a:t>个样品的单位容积内细菌数，如下表所示，问该资料是否服从泊松分布？</a:t>
            </a:r>
            <a:endParaRPr lang="zh-CN" altLang="en-US" sz="2800">
              <a:sym typeface="+mn-ea"/>
            </a:endParaRPr>
          </a:p>
          <a:p>
            <a:pPr marL="0" indent="0">
              <a:buNone/>
            </a:pPr>
            <a:endParaRPr lang="zh-CN" altLang="en-US" sz="2800">
              <a:sym typeface="+mn-ea"/>
            </a:endParaRPr>
          </a:p>
          <a:p>
            <a:pPr marL="0" indent="0">
              <a:buNone/>
            </a:pPr>
            <a:endParaRPr lang="zh-CN" altLang="en-US" sz="2800">
              <a:sym typeface="+mn-ea"/>
            </a:endParaRPr>
          </a:p>
          <a:p>
            <a:pPr marL="0" indent="0">
              <a:buNone/>
            </a:pPr>
            <a:endParaRPr lang="zh-CN" altLang="en-US" sz="2800">
              <a:sym typeface="+mn-ea"/>
            </a:endParaRPr>
          </a:p>
          <a:p>
            <a:pPr marL="0" indent="0">
              <a:buNone/>
            </a:pPr>
            <a:r>
              <a:rPr lang="zh-CN" altLang="en-US" sz="2800"/>
              <a:t>x&lt;-0:7</a:t>
            </a:r>
            <a:r>
              <a:rPr lang="en-US" altLang="zh-CN" sz="2800"/>
              <a:t>;</a:t>
            </a:r>
            <a:r>
              <a:rPr lang="zh-CN" altLang="en-US" sz="2800"/>
              <a:t>f&lt;-c(26,51,84,70,42,15,9,3)</a:t>
            </a:r>
            <a:endParaRPr lang="zh-CN" altLang="en-US" sz="2800"/>
          </a:p>
          <a:p>
            <a:pPr marL="0" indent="0">
              <a:buNone/>
            </a:pPr>
            <a:r>
              <a:rPr lang="zh-CN" altLang="en-US" sz="2800"/>
              <a:t>y&lt;-rep(x,f)</a:t>
            </a:r>
            <a:r>
              <a:rPr lang="en-US" altLang="zh-CN" sz="2800"/>
              <a:t>;</a:t>
            </a:r>
            <a:r>
              <a:rPr lang="zh-CN" altLang="en-US" sz="2800"/>
              <a:t>mean(y);var(y)</a:t>
            </a:r>
            <a:endParaRPr lang="zh-CN" altLang="en-US" sz="2800"/>
          </a:p>
        </p:txBody>
      </p:sp>
      <p:graphicFrame>
        <p:nvGraphicFramePr>
          <p:cNvPr id="4" name="表格 3"/>
          <p:cNvGraphicFramePr/>
          <p:nvPr>
            <p:custDataLst>
              <p:tags r:id="rId1"/>
            </p:custDataLst>
          </p:nvPr>
        </p:nvGraphicFramePr>
        <p:xfrm>
          <a:off x="693420" y="2974340"/>
          <a:ext cx="10613390" cy="1151255"/>
        </p:xfrm>
        <a:graphic>
          <a:graphicData uri="http://schemas.openxmlformats.org/drawingml/2006/table">
            <a:tbl>
              <a:tblPr firstRow="1" bandRow="1">
                <a:tableStyleId>{5C22544A-7EE6-4342-B048-85BDC9FD1C3A}</a:tableStyleId>
              </a:tblPr>
              <a:tblGrid>
                <a:gridCol w="1660525"/>
                <a:gridCol w="698500"/>
                <a:gridCol w="1178560"/>
                <a:gridCol w="1179195"/>
                <a:gridCol w="1179830"/>
                <a:gridCol w="1179830"/>
                <a:gridCol w="1178560"/>
                <a:gridCol w="1179195"/>
                <a:gridCol w="1179195"/>
              </a:tblGrid>
              <a:tr h="633095">
                <a:tc>
                  <a:txBody>
                    <a:bodyPr/>
                    <a:p>
                      <a:pPr>
                        <a:buNone/>
                      </a:pPr>
                      <a:r>
                        <a:rPr lang="zh-CN" altLang="en-US" sz="2800">
                          <a:solidFill>
                            <a:schemeClr val="tx1"/>
                          </a:solidFill>
                        </a:rPr>
                        <a:t>细菌数</a:t>
                      </a:r>
                      <a:r>
                        <a:rPr lang="en-US" altLang="zh-CN" sz="2800">
                          <a:solidFill>
                            <a:schemeClr val="tx1"/>
                          </a:solidFill>
                        </a:rPr>
                        <a:t>X</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0</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1</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2</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3</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4</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5</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6</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solidFill>
                            <a:schemeClr val="tx1"/>
                          </a:solidFill>
                        </a:rPr>
                        <a:t>7</a:t>
                      </a:r>
                      <a:endParaRPr lang="en-US" altLang="zh-CN" sz="2800">
                        <a:solidFill>
                          <a:schemeClr val="tx1"/>
                        </a:solidFill>
                      </a:endParaRPr>
                    </a:p>
                  </a:txBody>
                  <a:tcPr>
                    <a:lnT w="12700" cmpd="sng">
                      <a:solidFill>
                        <a:schemeClr val="tx1"/>
                      </a:solidFill>
                      <a:prstDash val="solid"/>
                    </a:lnT>
                    <a:lnB w="12700" cmpd="sng">
                      <a:solidFill>
                        <a:schemeClr val="tx1"/>
                      </a:solidFill>
                      <a:prstDash val="solid"/>
                    </a:lnB>
                    <a:noFill/>
                  </a:tcPr>
                </a:tc>
              </a:tr>
              <a:tr h="518160">
                <a:tc>
                  <a:txBody>
                    <a:bodyPr/>
                    <a:p>
                      <a:pPr>
                        <a:buNone/>
                      </a:pPr>
                      <a:r>
                        <a:rPr lang="zh-CN" altLang="en-US" sz="2800"/>
                        <a:t>频数</a:t>
                      </a:r>
                      <a:r>
                        <a:rPr lang="en-US" altLang="zh-CN" sz="2800"/>
                        <a:t>f</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26</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51</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84</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70</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42</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15</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9</a:t>
                      </a:r>
                      <a:endParaRPr lang="en-US" altLang="zh-CN" sz="2800"/>
                    </a:p>
                  </a:txBody>
                  <a:tcPr>
                    <a:lnT w="12700" cmpd="sng">
                      <a:solidFill>
                        <a:schemeClr val="tx1"/>
                      </a:solidFill>
                      <a:prstDash val="solid"/>
                    </a:lnT>
                    <a:lnB w="12700" cmpd="sng">
                      <a:solidFill>
                        <a:schemeClr val="tx1"/>
                      </a:solidFill>
                      <a:prstDash val="solid"/>
                    </a:lnB>
                    <a:noFill/>
                  </a:tcPr>
                </a:tc>
                <a:tc>
                  <a:txBody>
                    <a:bodyPr/>
                    <a:p>
                      <a:pPr algn="r">
                        <a:buNone/>
                      </a:pPr>
                      <a:r>
                        <a:rPr lang="en-US" altLang="zh-CN" sz="2800"/>
                        <a:t>3</a:t>
                      </a:r>
                      <a:endParaRPr lang="en-US" altLang="zh-CN" sz="2800"/>
                    </a:p>
                  </a:txBody>
                  <a:tcPr>
                    <a:lnT w="12700" cmpd="sng">
                      <a:solidFill>
                        <a:schemeClr val="tx1"/>
                      </a:solidFill>
                      <a:prstDash val="solid"/>
                    </a:lnT>
                    <a:lnB w="12700" cmpd="sng">
                      <a:solidFill>
                        <a:schemeClr val="tx1"/>
                      </a:solidFill>
                      <a:prstDash val="solid"/>
                    </a:lnB>
                    <a:noFill/>
                  </a:tcPr>
                </a:tc>
              </a:tr>
            </a:tbl>
          </a:graphicData>
        </a:graphic>
      </p:graphicFrame>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案例讨论题</a:t>
            </a:r>
            <a:r>
              <a:rPr lang="en-US" altLang="zh-CN">
                <a:sym typeface="+mn-ea"/>
              </a:rPr>
              <a:t>7</a:t>
            </a:r>
            <a:endParaRPr lang="zh-CN" altLang="en-US"/>
          </a:p>
        </p:txBody>
      </p:sp>
      <p:sp>
        <p:nvSpPr>
          <p:cNvPr id="3" name="内容占位符 2"/>
          <p:cNvSpPr>
            <a:spLocks noGrp="1"/>
          </p:cNvSpPr>
          <p:nvPr>
            <p:ph idx="1"/>
          </p:nvPr>
        </p:nvSpPr>
        <p:spPr/>
        <p:txBody>
          <a:bodyPr/>
          <a:p>
            <a:r>
              <a:rPr lang="zh-CN" altLang="en-US" sz="2800"/>
              <a:t>假设某水源的每毫升水里平均有细菌</a:t>
            </a:r>
            <a:r>
              <a:rPr lang="en-US" altLang="zh-CN" sz="2800"/>
              <a:t>15</a:t>
            </a:r>
            <a:r>
              <a:rPr lang="zh-CN" altLang="en-US" sz="2800"/>
              <a:t>个，从该水源分两次取样，每次取</a:t>
            </a:r>
            <a:r>
              <a:rPr lang="en-US" altLang="zh-CN" sz="2800"/>
              <a:t>1ml</a:t>
            </a:r>
            <a:r>
              <a:rPr lang="zh-CN" altLang="en-US" sz="2800"/>
              <a:t>水，再将两次样品混合进行细菌培养。问</a:t>
            </a:r>
            <a:r>
              <a:rPr lang="zh-CN" altLang="en-US" sz="2800"/>
              <a:t>测得细菌总数</a:t>
            </a:r>
            <a:r>
              <a:rPr lang="en-US" altLang="zh-CN" sz="2800"/>
              <a:t>35</a:t>
            </a:r>
            <a:r>
              <a:rPr lang="zh-CN" altLang="en-US" sz="2800"/>
              <a:t>个甚至更多的可能性</a:t>
            </a:r>
            <a:r>
              <a:rPr lang="zh-CN" altLang="en-US" sz="2800"/>
              <a:t>是多少？</a:t>
            </a:r>
            <a:endParaRPr lang="zh-CN" altLang="en-US" sz="2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左大括号 4"/>
          <p:cNvSpPr/>
          <p:nvPr/>
        </p:nvSpPr>
        <p:spPr>
          <a:xfrm>
            <a:off x="2171065" y="2092325"/>
            <a:ext cx="427355" cy="3405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48260" y="3488055"/>
            <a:ext cx="2122805" cy="645160"/>
          </a:xfrm>
          <a:prstGeom prst="rect">
            <a:avLst/>
          </a:prstGeom>
          <a:noFill/>
        </p:spPr>
        <p:txBody>
          <a:bodyPr wrap="square" rtlCol="0">
            <a:spAutoFit/>
          </a:bodyPr>
          <a:p>
            <a:r>
              <a:rPr lang="zh-CN" altLang="en-US" sz="3600"/>
              <a:t>统计分布</a:t>
            </a:r>
            <a:endParaRPr lang="zh-CN" altLang="en-US" sz="3600"/>
          </a:p>
        </p:txBody>
      </p:sp>
      <p:sp>
        <p:nvSpPr>
          <p:cNvPr id="7" name="左大括号 6"/>
          <p:cNvSpPr/>
          <p:nvPr/>
        </p:nvSpPr>
        <p:spPr>
          <a:xfrm>
            <a:off x="5149215" y="692150"/>
            <a:ext cx="427355" cy="28841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2661285" y="1762760"/>
            <a:ext cx="2693035" cy="645160"/>
          </a:xfrm>
          <a:prstGeom prst="rect">
            <a:avLst/>
          </a:prstGeom>
          <a:noFill/>
        </p:spPr>
        <p:txBody>
          <a:bodyPr wrap="square" rtlCol="0">
            <a:spAutoFit/>
          </a:bodyPr>
          <a:p>
            <a:r>
              <a:rPr lang="zh-CN" altLang="en-US" sz="3600"/>
              <a:t>连续型</a:t>
            </a:r>
            <a:r>
              <a:rPr lang="zh-CN" altLang="en-US" sz="3600"/>
              <a:t>分布</a:t>
            </a:r>
            <a:endParaRPr lang="zh-CN" altLang="en-US" sz="3600"/>
          </a:p>
        </p:txBody>
      </p:sp>
      <p:sp>
        <p:nvSpPr>
          <p:cNvPr id="10" name="文本框 9"/>
          <p:cNvSpPr txBox="1"/>
          <p:nvPr/>
        </p:nvSpPr>
        <p:spPr>
          <a:xfrm>
            <a:off x="5649595" y="407670"/>
            <a:ext cx="5319395" cy="645160"/>
          </a:xfrm>
          <a:prstGeom prst="rect">
            <a:avLst/>
          </a:prstGeom>
          <a:noFill/>
        </p:spPr>
        <p:txBody>
          <a:bodyPr wrap="square" rtlCol="0">
            <a:spAutoFit/>
          </a:bodyPr>
          <a:p>
            <a:r>
              <a:rPr lang="zh-CN" altLang="en-US" sz="3600"/>
              <a:t>正态分布和</a:t>
            </a:r>
            <a:r>
              <a:rPr lang="en-US" altLang="zh-CN" sz="3600"/>
              <a:t>z</a:t>
            </a:r>
            <a:r>
              <a:rPr lang="zh-CN" altLang="en-US" sz="3600"/>
              <a:t>分布</a:t>
            </a:r>
            <a:endParaRPr lang="zh-CN" altLang="en-US" sz="3600"/>
          </a:p>
        </p:txBody>
      </p:sp>
      <p:sp>
        <p:nvSpPr>
          <p:cNvPr id="11" name="文本框 10"/>
          <p:cNvSpPr txBox="1"/>
          <p:nvPr/>
        </p:nvSpPr>
        <p:spPr>
          <a:xfrm>
            <a:off x="5637530" y="1370965"/>
            <a:ext cx="1903730" cy="645160"/>
          </a:xfrm>
          <a:prstGeom prst="rect">
            <a:avLst/>
          </a:prstGeom>
          <a:noFill/>
        </p:spPr>
        <p:txBody>
          <a:bodyPr wrap="square" rtlCol="0">
            <a:spAutoFit/>
          </a:bodyPr>
          <a:p>
            <a:r>
              <a:rPr lang="en-US" altLang="zh-CN" sz="3600">
                <a:sym typeface="+mn-ea"/>
              </a:rPr>
              <a:t>t</a:t>
            </a:r>
            <a:r>
              <a:rPr lang="zh-CN" altLang="en-US" sz="3600">
                <a:sym typeface="+mn-ea"/>
              </a:rPr>
              <a:t>分布</a:t>
            </a:r>
            <a:endParaRPr lang="zh-CN" altLang="en-US" sz="3600"/>
          </a:p>
        </p:txBody>
      </p:sp>
      <p:sp>
        <p:nvSpPr>
          <p:cNvPr id="14" name="文本框 13"/>
          <p:cNvSpPr txBox="1"/>
          <p:nvPr/>
        </p:nvSpPr>
        <p:spPr>
          <a:xfrm>
            <a:off x="5649595" y="2994660"/>
            <a:ext cx="3052445" cy="645160"/>
          </a:xfrm>
          <a:prstGeom prst="rect">
            <a:avLst/>
          </a:prstGeom>
          <a:noFill/>
        </p:spPr>
        <p:txBody>
          <a:bodyPr wrap="square" rtlCol="0">
            <a:spAutoFit/>
          </a:bodyPr>
          <a:p>
            <a:r>
              <a:rPr lang="zh-CN" altLang="en-US" sz="3600">
                <a:latin typeface="Times New Roman" panose="02020603050405020304" charset="0"/>
                <a:cs typeface="Times New Roman" panose="02020603050405020304" charset="0"/>
              </a:rPr>
              <a:t>χ</a:t>
            </a:r>
            <a:r>
              <a:rPr lang="en-US" altLang="zh-CN" sz="3600" baseline="30000">
                <a:latin typeface="Times New Roman" panose="02020603050405020304" charset="0"/>
                <a:cs typeface="Times New Roman" panose="02020603050405020304" charset="0"/>
              </a:rPr>
              <a:t>2</a:t>
            </a:r>
            <a:r>
              <a:rPr lang="zh-CN" altLang="en-US" sz="3600"/>
              <a:t>分布</a:t>
            </a:r>
            <a:r>
              <a:rPr lang="en-US" altLang="zh-CN" sz="3600"/>
              <a:t> </a:t>
            </a:r>
            <a:r>
              <a:rPr lang="zh-CN" altLang="en-US" sz="3600"/>
              <a:t>等</a:t>
            </a:r>
            <a:endParaRPr lang="zh-CN" altLang="en-US" sz="3600"/>
          </a:p>
        </p:txBody>
      </p:sp>
      <p:sp>
        <p:nvSpPr>
          <p:cNvPr id="15" name="左大括号 14"/>
          <p:cNvSpPr/>
          <p:nvPr/>
        </p:nvSpPr>
        <p:spPr>
          <a:xfrm>
            <a:off x="5100955" y="4101465"/>
            <a:ext cx="427355" cy="2384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nvSpPr>
        <p:spPr>
          <a:xfrm>
            <a:off x="2613025" y="5027295"/>
            <a:ext cx="2693035" cy="645160"/>
          </a:xfrm>
          <a:prstGeom prst="rect">
            <a:avLst/>
          </a:prstGeom>
          <a:noFill/>
        </p:spPr>
        <p:txBody>
          <a:bodyPr wrap="square" rtlCol="0">
            <a:spAutoFit/>
          </a:bodyPr>
          <a:p>
            <a:r>
              <a:rPr lang="zh-CN" altLang="en-US" sz="3600"/>
              <a:t>离散型</a:t>
            </a:r>
            <a:r>
              <a:rPr lang="zh-CN" altLang="en-US" sz="3600"/>
              <a:t>分布</a:t>
            </a:r>
            <a:endParaRPr lang="zh-CN" altLang="en-US" sz="3600"/>
          </a:p>
        </p:txBody>
      </p:sp>
      <p:sp>
        <p:nvSpPr>
          <p:cNvPr id="18" name="文本框 17"/>
          <p:cNvSpPr txBox="1"/>
          <p:nvPr/>
        </p:nvSpPr>
        <p:spPr>
          <a:xfrm>
            <a:off x="5637530" y="4912995"/>
            <a:ext cx="4848860" cy="1198880"/>
          </a:xfrm>
          <a:prstGeom prst="rect">
            <a:avLst/>
          </a:prstGeom>
          <a:noFill/>
        </p:spPr>
        <p:txBody>
          <a:bodyPr wrap="square" rtlCol="0">
            <a:spAutoFit/>
          </a:bodyPr>
          <a:p>
            <a:r>
              <a:rPr lang="zh-CN" altLang="en-US" sz="3600"/>
              <a:t>二项分布与</a:t>
            </a:r>
            <a:r>
              <a:rPr lang="zh-CN" altLang="en-US" sz="3600">
                <a:sym typeface="+mn-ea"/>
              </a:rPr>
              <a:t>泊松分布</a:t>
            </a:r>
            <a:endParaRPr lang="zh-CN" altLang="en-US" sz="3600"/>
          </a:p>
          <a:p>
            <a:endParaRPr lang="zh-CN" altLang="en-US" sz="3600"/>
          </a:p>
        </p:txBody>
      </p:sp>
      <p:sp>
        <p:nvSpPr>
          <p:cNvPr id="19" name="文本框 18"/>
          <p:cNvSpPr txBox="1"/>
          <p:nvPr/>
        </p:nvSpPr>
        <p:spPr>
          <a:xfrm>
            <a:off x="5649595" y="5840730"/>
            <a:ext cx="6231255" cy="645160"/>
          </a:xfrm>
          <a:prstGeom prst="rect">
            <a:avLst/>
          </a:prstGeom>
          <a:noFill/>
        </p:spPr>
        <p:txBody>
          <a:bodyPr wrap="square" rtlCol="0">
            <a:spAutoFit/>
          </a:bodyPr>
          <a:p>
            <a:r>
              <a:rPr lang="zh-CN" altLang="en-US" sz="3600"/>
              <a:t>负二项分布、超几何分布</a:t>
            </a:r>
            <a:r>
              <a:rPr lang="en-US" altLang="zh-CN" sz="3600"/>
              <a:t> </a:t>
            </a:r>
            <a:r>
              <a:rPr lang="zh-CN" altLang="en-US" sz="3600"/>
              <a:t>等</a:t>
            </a:r>
            <a:endParaRPr lang="zh-CN" altLang="en-US" sz="3600"/>
          </a:p>
        </p:txBody>
      </p:sp>
      <p:sp>
        <p:nvSpPr>
          <p:cNvPr id="20" name="文本框 19"/>
          <p:cNvSpPr txBox="1"/>
          <p:nvPr/>
        </p:nvSpPr>
        <p:spPr>
          <a:xfrm>
            <a:off x="5637530" y="4011930"/>
            <a:ext cx="2541905" cy="645160"/>
          </a:xfrm>
          <a:prstGeom prst="rect">
            <a:avLst/>
          </a:prstGeom>
          <a:noFill/>
        </p:spPr>
        <p:txBody>
          <a:bodyPr wrap="square" rtlCol="0">
            <a:spAutoFit/>
          </a:bodyPr>
          <a:p>
            <a:r>
              <a:rPr lang="zh-CN" altLang="en-US" sz="3600"/>
              <a:t>伯努利</a:t>
            </a:r>
            <a:r>
              <a:rPr lang="zh-CN" altLang="en-US" sz="3600"/>
              <a:t>分布</a:t>
            </a:r>
            <a:endParaRPr lang="zh-CN" altLang="en-US" sz="3600"/>
          </a:p>
        </p:txBody>
      </p:sp>
      <p:sp>
        <p:nvSpPr>
          <p:cNvPr id="13" name="文本框 12"/>
          <p:cNvSpPr txBox="1"/>
          <p:nvPr/>
        </p:nvSpPr>
        <p:spPr>
          <a:xfrm>
            <a:off x="5629275" y="2183130"/>
            <a:ext cx="3052445" cy="645160"/>
          </a:xfrm>
          <a:prstGeom prst="rect">
            <a:avLst/>
          </a:prstGeom>
          <a:noFill/>
        </p:spPr>
        <p:txBody>
          <a:bodyPr wrap="square" rtlCol="0">
            <a:spAutoFit/>
          </a:bodyPr>
          <a:p>
            <a:r>
              <a:rPr lang="en-US" altLang="zh-CN" sz="3600"/>
              <a:t>F</a:t>
            </a:r>
            <a:r>
              <a:rPr lang="zh-CN" altLang="en-US" sz="3600"/>
              <a:t>分布</a:t>
            </a:r>
            <a:endParaRPr lang="zh-CN" altLang="en-US" sz="360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a:t>
            </a:r>
            <a:r>
              <a:rPr lang="zh-CN" altLang="en-US"/>
              <a:t>题</a:t>
            </a:r>
            <a:endParaRPr lang="zh-CN" altLang="en-US"/>
          </a:p>
        </p:txBody>
      </p:sp>
      <p:pic>
        <p:nvPicPr>
          <p:cNvPr id="4" name="图片 3" descr="微信图片_20221017090025"/>
          <p:cNvPicPr>
            <a:picLocks noChangeAspect="1"/>
          </p:cNvPicPr>
          <p:nvPr/>
        </p:nvPicPr>
        <p:blipFill>
          <a:blip r:embed="rId1"/>
          <a:stretch>
            <a:fillRect/>
          </a:stretch>
        </p:blipFill>
        <p:spPr>
          <a:xfrm>
            <a:off x="3415665" y="885825"/>
            <a:ext cx="5645150" cy="56451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最常见的连续型分布</a:t>
            </a:r>
            <a:r>
              <a:rPr lang="en-US" altLang="zh-CN"/>
              <a:t>--</a:t>
            </a:r>
            <a:r>
              <a:rPr lang="zh-CN" altLang="en-US"/>
              <a:t>正态</a:t>
            </a:r>
            <a:r>
              <a:rPr lang="zh-CN" altLang="en-US"/>
              <a:t>分布</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r>
                  <a:rPr lang="zh-CN" altLang="en-US" sz="2800"/>
                  <a:t>若连续随机变量</a:t>
                </a:r>
                <a:r>
                  <a:rPr lang="en-US" altLang="zh-CN" sz="2800"/>
                  <a:t>X</a:t>
                </a:r>
                <a:r>
                  <a:rPr lang="zh-CN" altLang="en-US" sz="2800"/>
                  <a:t>的概率密度函数式</a:t>
                </a:r>
                <a:r>
                  <a:rPr lang="zh-CN" altLang="en-US" sz="2800"/>
                  <a:t>为</a:t>
                </a:r>
                <a:endParaRPr lang="zh-CN" altLang="en-US" sz="2800"/>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𝑓</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𝑋</m:t>
                      </m:r>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1</m:t>
                          </m:r>
                        </m:num>
                        <m:den>
                          <m:r>
                            <a:rPr lang="en-US" altLang="zh-CN" sz="2800" i="1">
                              <a:latin typeface="Cambria Math" panose="02040503050406030204" charset="0"/>
                              <a:cs typeface="Cambria Math" panose="02040503050406030204" charset="0"/>
                            </a:rPr>
                            <m:t>𝜎</m:t>
                          </m:r>
                          <m:rad>
                            <m:radPr>
                              <m:degHide m:val="on"/>
                              <m:ctrlPr>
                                <a:rPr lang="en-US" altLang="zh-CN" sz="2800" i="1">
                                  <a:latin typeface="Cambria Math" panose="02040503050406030204" charset="0"/>
                                  <a:cs typeface="Cambria Math" panose="02040503050406030204" charset="0"/>
                                </a:rPr>
                              </m:ctrlPr>
                            </m:radPr>
                            <m:deg/>
                            <m:e>
                              <m:r>
                                <a:rPr lang="en-US" altLang="zh-CN" sz="2800" i="1">
                                  <a:latin typeface="Cambria Math" panose="02040503050406030204" charset="0"/>
                                  <a:cs typeface="Cambria Math" panose="02040503050406030204" charset="0"/>
                                </a:rPr>
                                <m:t>2</m:t>
                              </m:r>
                              <m:r>
                                <a:rPr lang="en-US" altLang="zh-CN" sz="2800" i="1">
                                  <a:latin typeface="Cambria Math" panose="02040503050406030204" charset="0"/>
                                  <a:cs typeface="Cambria Math" panose="02040503050406030204" charset="0"/>
                                </a:rPr>
                                <m:t>𝜋</m:t>
                              </m:r>
                            </m:e>
                          </m:rad>
                        </m:den>
                      </m:f>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𝑒</m:t>
                          </m:r>
                        </m:e>
                        <m:sup>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m:t>
                              </m:r>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𝑋−</m:t>
                                  </m:r>
                                  <m:r>
                                    <a:rPr lang="en-US" altLang="zh-CN" sz="2800" i="1">
                                      <a:latin typeface="Cambria Math" panose="02040503050406030204" charset="0"/>
                                      <a:cs typeface="Cambria Math" panose="02040503050406030204" charset="0"/>
                                    </a:rPr>
                                    <m:t>𝜇</m:t>
                                  </m:r>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num>
                            <m:den>
                              <m:r>
                                <a:rPr lang="en-US" altLang="zh-CN" sz="2800" i="1">
                                  <a:latin typeface="Cambria Math" panose="02040503050406030204" charset="0"/>
                                  <a:cs typeface="Cambria Math" panose="02040503050406030204" charset="0"/>
                                </a:rPr>
                                <m:t>2</m:t>
                              </m:r>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𝜎</m:t>
                                  </m:r>
                                </m:e>
                                <m:sup>
                                  <m:r>
                                    <a:rPr lang="en-US" altLang="zh-CN" sz="2800" i="1">
                                      <a:latin typeface="Cambria Math" panose="02040503050406030204" charset="0"/>
                                      <a:cs typeface="Cambria Math" panose="02040503050406030204" charset="0"/>
                                    </a:rPr>
                                    <m:t>2</m:t>
                                  </m:r>
                                </m:sup>
                              </m:sSup>
                            </m:den>
                          </m:f>
                        </m:sup>
                      </m:sSup>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∞&lt;</m:t>
                      </m:r>
                      <m:r>
                        <a:rPr lang="en-US" altLang="zh-CN" sz="2800" i="1">
                          <a:latin typeface="Cambria Math" panose="02040503050406030204" charset="0"/>
                          <a:cs typeface="Cambria Math" panose="02040503050406030204" charset="0"/>
                        </a:rPr>
                        <m:t>𝑋</m:t>
                      </m:r>
                      <m:r>
                        <a:rPr lang="en-US" altLang="zh-CN" sz="2800" i="1">
                          <a:latin typeface="Cambria Math" panose="02040503050406030204" charset="0"/>
                          <a:cs typeface="Cambria Math" panose="02040503050406030204" charset="0"/>
                        </a:rPr>
                        <m:t>&lt;+∞</m:t>
                      </m:r>
                    </m:oMath>
                  </m:oMathPara>
                </a14:m>
                <a:endParaRPr lang="en-US" altLang="zh-CN" sz="2800" i="1">
                  <a:latin typeface="Cambria Math" panose="02040503050406030204" charset="0"/>
                  <a:cs typeface="Cambria Math" panose="02040503050406030204" charset="0"/>
                </a:endParaRPr>
              </a:p>
              <a:p>
                <a:pPr marL="0" indent="0">
                  <a:buNone/>
                </a:pPr>
                <a:r>
                  <a:rPr lang="zh-CN" altLang="en-US" sz="2800"/>
                  <a:t>则称</a:t>
                </a:r>
                <a:r>
                  <a:rPr lang="en-US" altLang="zh-CN" sz="2800"/>
                  <a:t>X</a:t>
                </a:r>
                <a:r>
                  <a:rPr lang="zh-CN" altLang="en-US" sz="2800"/>
                  <a:t>服从均数</a:t>
                </a:r>
                <a:r>
                  <a:rPr lang="zh-CN" altLang="en-US" sz="2800">
                    <a:latin typeface="微软雅黑" panose="020B0503020204020204" charset="-122"/>
                    <a:ea typeface="微软雅黑" panose="020B0503020204020204" charset="-122"/>
                    <a:cs typeface="微软雅黑" panose="020B0503020204020204" charset="-122"/>
                  </a:rPr>
                  <a:t>μ，标准差为σ的正态分布，记作</a:t>
                </a:r>
                <a:r>
                  <a:rPr lang="en-US" altLang="zh-CN" sz="2800">
                    <a:latin typeface="微软雅黑" panose="020B0503020204020204" charset="-122"/>
                    <a:ea typeface="微软雅黑" panose="020B0503020204020204" charset="-122"/>
                    <a:cs typeface="微软雅黑" panose="020B0503020204020204" charset="-122"/>
                  </a:rPr>
                  <a:t>X~N(</a:t>
                </a:r>
                <a:r>
                  <a:rPr lang="zh-CN" altLang="en-US" sz="2800">
                    <a:latin typeface="微软雅黑" panose="020B0503020204020204" charset="-122"/>
                    <a:ea typeface="微软雅黑" panose="020B0503020204020204" charset="-122"/>
                    <a:cs typeface="微软雅黑" panose="020B0503020204020204" charset="-122"/>
                    <a:sym typeface="+mn-ea"/>
                  </a:rPr>
                  <a:t>μ</a:t>
                </a:r>
                <a:r>
                  <a:rPr lang="en-US" altLang="zh-CN" sz="2800">
                    <a:latin typeface="微软雅黑" panose="020B0503020204020204" charset="-122"/>
                    <a:ea typeface="微软雅黑" panose="020B0503020204020204" charset="-122"/>
                    <a:cs typeface="微软雅黑" panose="020B0503020204020204" charset="-122"/>
                    <a:sym typeface="+mn-ea"/>
                  </a:rPr>
                  <a:t>,</a:t>
                </a:r>
                <a:r>
                  <a:rPr lang="zh-CN" altLang="en-US" sz="2800">
                    <a:latin typeface="微软雅黑" panose="020B0503020204020204" charset="-122"/>
                    <a:ea typeface="微软雅黑" panose="020B0503020204020204" charset="-122"/>
                    <a:cs typeface="微软雅黑" panose="020B0503020204020204" charset="-122"/>
                    <a:sym typeface="+mn-ea"/>
                  </a:rPr>
                  <a:t>σ</a:t>
                </a:r>
                <a:r>
                  <a:rPr lang="en-US" altLang="zh-CN" sz="2800" baseline="30000">
                    <a:latin typeface="微软雅黑" panose="020B0503020204020204" charset="-122"/>
                    <a:ea typeface="微软雅黑" panose="020B0503020204020204" charset="-122"/>
                    <a:cs typeface="微软雅黑" panose="020B0503020204020204" charset="-122"/>
                    <a:sym typeface="+mn-ea"/>
                  </a:rPr>
                  <a:t>2</a:t>
                </a:r>
                <a:r>
                  <a:rPr lang="en-US" altLang="zh-CN" sz="2800">
                    <a:latin typeface="微软雅黑" panose="020B0503020204020204" charset="-122"/>
                    <a:ea typeface="微软雅黑" panose="020B0503020204020204" charset="-122"/>
                    <a:cs typeface="微软雅黑" panose="020B0503020204020204" charset="-122"/>
                  </a:rPr>
                  <a:t>)</a:t>
                </a:r>
                <a:endParaRPr lang="en-US" altLang="zh-CN" sz="2800">
                  <a:latin typeface="微软雅黑" panose="020B0503020204020204" charset="-122"/>
                  <a:ea typeface="微软雅黑" panose="020B0503020204020204" charset="-122"/>
                  <a:cs typeface="微软雅黑" panose="020B0503020204020204"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正态分布的</a:t>
            </a:r>
            <a:r>
              <a:rPr lang="zh-CN" altLang="en-US"/>
              <a:t>特征</a:t>
            </a:r>
            <a:endParaRPr lang="zh-CN" altLang="en-US"/>
          </a:p>
        </p:txBody>
      </p:sp>
      <p:graphicFrame>
        <p:nvGraphicFramePr>
          <p:cNvPr id="4" name="对象 3"/>
          <p:cNvGraphicFramePr/>
          <p:nvPr>
            <p:custDataLst>
              <p:tags r:id="rId1"/>
            </p:custDataLst>
          </p:nvPr>
        </p:nvGraphicFramePr>
        <p:xfrm>
          <a:off x="1649095" y="1977390"/>
          <a:ext cx="6727190" cy="3474720"/>
        </p:xfrm>
        <a:graphic>
          <a:graphicData uri="http://schemas.openxmlformats.org/presentationml/2006/ole">
            <mc:AlternateContent xmlns:mc="http://schemas.openxmlformats.org/markup-compatibility/2006">
              <mc:Choice xmlns:v="urn:schemas-microsoft-com:vml" Requires="v">
                <p:oleObj spid="_x0000_s5" name="" r:id="rId2" imgW="2733675" imgH="1647825" progId="Paint.Picture">
                  <p:embed/>
                </p:oleObj>
              </mc:Choice>
              <mc:Fallback>
                <p:oleObj name="" r:id="rId2" imgW="2733675" imgH="1647825" progId="Paint.Picture">
                  <p:embed/>
                  <p:pic>
                    <p:nvPicPr>
                      <p:cNvPr id="0" name="图片 4"/>
                      <p:cNvPicPr/>
                      <p:nvPr/>
                    </p:nvPicPr>
                    <p:blipFill>
                      <a:blip r:embed="rId3"/>
                      <a:stretch>
                        <a:fillRect/>
                      </a:stretch>
                    </p:blipFill>
                    <p:spPr>
                      <a:xfrm>
                        <a:off x="1649095" y="1977390"/>
                        <a:ext cx="6727190" cy="3474720"/>
                      </a:xfrm>
                      <a:prstGeom prst="rect">
                        <a:avLst/>
                      </a:prstGeom>
                    </p:spPr>
                  </p:pic>
                </p:oleObj>
              </mc:Fallback>
            </mc:AlternateContent>
          </a:graphicData>
        </a:graphic>
      </p:graphicFrame>
      <p:sp>
        <p:nvSpPr>
          <p:cNvPr id="6" name="文本框 5"/>
          <p:cNvSpPr txBox="1"/>
          <p:nvPr/>
        </p:nvSpPr>
        <p:spPr>
          <a:xfrm>
            <a:off x="7668895" y="5607685"/>
            <a:ext cx="613410" cy="368300"/>
          </a:xfrm>
          <a:prstGeom prst="rect">
            <a:avLst/>
          </a:prstGeom>
          <a:noFill/>
        </p:spPr>
        <p:txBody>
          <a:bodyPr wrap="square" rtlCol="0">
            <a:spAutoFit/>
          </a:bodyPr>
          <a:p>
            <a:r>
              <a:rPr lang="en-US" altLang="zh-CN"/>
              <a:t>X</a:t>
            </a:r>
            <a:endParaRPr lang="en-US" altLang="zh-CN"/>
          </a:p>
        </p:txBody>
      </p:sp>
      <p:sp>
        <p:nvSpPr>
          <p:cNvPr id="7" name="文本框 6"/>
          <p:cNvSpPr txBox="1"/>
          <p:nvPr/>
        </p:nvSpPr>
        <p:spPr>
          <a:xfrm>
            <a:off x="1252855" y="2120265"/>
            <a:ext cx="613410" cy="368300"/>
          </a:xfrm>
          <a:prstGeom prst="rect">
            <a:avLst/>
          </a:prstGeom>
          <a:noFill/>
        </p:spPr>
        <p:txBody>
          <a:bodyPr wrap="square" rtlCol="0">
            <a:spAutoFit/>
          </a:bodyPr>
          <a:p>
            <a:r>
              <a:rPr lang="en-US" altLang="zh-CN"/>
              <a:t>f(X)</a:t>
            </a:r>
            <a:endParaRPr lang="en-US" altLang="zh-CN"/>
          </a:p>
        </p:txBody>
      </p:sp>
      <p:cxnSp>
        <p:nvCxnSpPr>
          <p:cNvPr id="8" name="直接连接符 7"/>
          <p:cNvCxnSpPr/>
          <p:nvPr/>
        </p:nvCxnSpPr>
        <p:spPr>
          <a:xfrm>
            <a:off x="4902835" y="2774315"/>
            <a:ext cx="41275" cy="2533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25390" y="2824480"/>
            <a:ext cx="41275" cy="244284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正态分布的总体均数与总体</a:t>
            </a:r>
            <a:r>
              <a:rPr lang="zh-CN" altLang="en-US"/>
              <a:t>方差</a:t>
            </a:r>
            <a:endParaRPr lang="zh-CN" altLang="en-US"/>
          </a:p>
        </p:txBody>
      </p:sp>
      <mc:AlternateContent xmlns:mc="http://schemas.openxmlformats.org/markup-compatibility/2006">
        <mc:Choice xmlns:a14="http://schemas.microsoft.com/office/drawing/2010/main" Requires="a14">
          <p:sp>
            <p:nvSpPr>
              <p:cNvPr id="4" name="文本框 3"/>
              <p:cNvSpPr txBox="1"/>
              <p:nvPr/>
            </p:nvSpPr>
            <p:spPr>
              <a:xfrm>
                <a:off x="1263015" y="1978660"/>
                <a:ext cx="5916930" cy="58356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charset="0"/>
                              <a:cs typeface="Cambria Math" panose="02040503050406030204" charset="0"/>
                              <a:sym typeface="+mn-ea"/>
                            </a:rPr>
                          </m:ctrlPr>
                        </m:sSubPr>
                        <m:e>
                          <m:r>
                            <a:rPr lang="en-US" altLang="zh-CN" sz="3200" i="1">
                              <a:latin typeface="Cambria Math" panose="02040503050406030204" charset="0"/>
                              <a:cs typeface="Cambria Math" panose="02040503050406030204" charset="0"/>
                              <a:sym typeface="+mn-ea"/>
                            </a:rPr>
                            <m:t>𝜇</m:t>
                          </m:r>
                        </m:e>
                        <m:sub>
                          <m:r>
                            <a:rPr lang="en-US" altLang="zh-CN" sz="3200" i="1">
                              <a:latin typeface="Cambria Math" panose="02040503050406030204" charset="0"/>
                              <a:cs typeface="Cambria Math" panose="02040503050406030204" charset="0"/>
                              <a:sym typeface="+mn-ea"/>
                            </a:rPr>
                            <m:t>𝑋</m:t>
                          </m:r>
                        </m:sub>
                      </m:sSub>
                      <m:r>
                        <a:rPr lang="en-US" altLang="zh-CN" sz="3200" i="1">
                          <a:latin typeface="Cambria Math" panose="02040503050406030204" charset="0"/>
                          <a:cs typeface="Cambria Math" panose="02040503050406030204" charset="0"/>
                          <a:sym typeface="+mn-ea"/>
                        </a:rPr>
                        <m:t>=</m:t>
                      </m:r>
                      <m:r>
                        <a:rPr lang="en-US" altLang="zh-CN" sz="3200" i="1">
                          <a:latin typeface="Cambria Math" panose="02040503050406030204" charset="0"/>
                          <a:cs typeface="Cambria Math" panose="02040503050406030204" charset="0"/>
                          <a:sym typeface="+mn-ea"/>
                        </a:rPr>
                        <m:t>𝜇</m:t>
                      </m:r>
                    </m:oMath>
                  </m:oMathPara>
                </a14:m>
                <a:endParaRPr lang="en-US" altLang="zh-CN" sz="3200" i="1">
                  <a:latin typeface="Cambria Math" panose="02040503050406030204" charset="0"/>
                  <a:cs typeface="Cambria Math" panose="02040503050406030204"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263015" y="1978660"/>
                <a:ext cx="5916930" cy="58356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3048000" y="3122930"/>
                <a:ext cx="2581910" cy="578485"/>
              </a:xfrm>
              <a:prstGeom prst="rect">
                <a:avLst/>
              </a:prstGeom>
              <a:noFill/>
            </p:spPr>
            <p:txBody>
              <a:bodyPr wrap="square" rtlCol="0" anchor="t">
                <a:spAutoFit/>
              </a:bodyPr>
              <a:p>
                <a:pPr marL="0" indent="0" algn="l">
                  <a:buNone/>
                </a:pPr>
                <a14:m>
                  <m:oMathPara xmlns:m="http://schemas.openxmlformats.org/officeDocument/2006/math">
                    <m:oMathParaPr>
                      <m:jc m:val="centerGroup"/>
                    </m:oMathParaPr>
                    <m:oMath xmlns:m="http://schemas.openxmlformats.org/officeDocument/2006/math">
                      <m:sSubSup>
                        <m:sSubSupPr>
                          <m:ctrlPr>
                            <a:rPr lang="en-US" altLang="zh-CN" sz="3200" i="1">
                              <a:latin typeface="Cambria Math" panose="02040503050406030204" charset="0"/>
                              <a:cs typeface="Cambria Math" panose="02040503050406030204" charset="0"/>
                              <a:sym typeface="+mn-ea"/>
                            </a:rPr>
                          </m:ctrlPr>
                        </m:sSubSupPr>
                        <m:e>
                          <m:r>
                            <a:rPr lang="en-US" altLang="zh-CN" sz="3200" i="1">
                              <a:latin typeface="Cambria Math" panose="02040503050406030204" charset="0"/>
                              <a:cs typeface="Cambria Math" panose="02040503050406030204" charset="0"/>
                              <a:sym typeface="+mn-ea"/>
                            </a:rPr>
                            <m:t>𝜎</m:t>
                          </m:r>
                        </m:e>
                        <m:sub>
                          <m:r>
                            <a:rPr lang="en-US" altLang="zh-CN" sz="3200" i="1">
                              <a:latin typeface="Cambria Math" panose="02040503050406030204" charset="0"/>
                              <a:cs typeface="Cambria Math" panose="02040503050406030204" charset="0"/>
                              <a:sym typeface="+mn-ea"/>
                            </a:rPr>
                            <m:t>𝑋</m:t>
                          </m:r>
                        </m:sub>
                        <m:sup>
                          <m:r>
                            <a:rPr lang="en-US" altLang="zh-CN" sz="3200" i="1">
                              <a:latin typeface="Cambria Math" panose="02040503050406030204" charset="0"/>
                              <a:cs typeface="Cambria Math" panose="02040503050406030204" charset="0"/>
                              <a:sym typeface="+mn-ea"/>
                            </a:rPr>
                            <m:t>2</m:t>
                          </m:r>
                        </m:sup>
                      </m:sSubSup>
                      <m:r>
                        <a:rPr lang="en-US" altLang="zh-CN" sz="3200" i="1">
                          <a:latin typeface="Cambria Math" panose="02040503050406030204" charset="0"/>
                          <a:cs typeface="Cambria Math" panose="02040503050406030204" charset="0"/>
                          <a:sym typeface="+mn-ea"/>
                        </a:rPr>
                        <m:t>=</m:t>
                      </m:r>
                      <m:sSup>
                        <m:sSupPr>
                          <m:ctrlPr>
                            <a:rPr lang="en-US" altLang="zh-CN" sz="3200" i="1">
                              <a:latin typeface="Cambria Math" panose="02040503050406030204" charset="0"/>
                              <a:cs typeface="Cambria Math" panose="02040503050406030204" charset="0"/>
                              <a:sym typeface="+mn-ea"/>
                            </a:rPr>
                          </m:ctrlPr>
                        </m:sSupPr>
                        <m:e>
                          <m:r>
                            <a:rPr lang="en-US" altLang="zh-CN" sz="3200" i="1">
                              <a:latin typeface="Cambria Math" panose="02040503050406030204" charset="0"/>
                              <a:cs typeface="Cambria Math" panose="02040503050406030204" charset="0"/>
                              <a:sym typeface="+mn-ea"/>
                            </a:rPr>
                            <m:t>𝜎</m:t>
                          </m:r>
                        </m:e>
                        <m:sup>
                          <m:r>
                            <a:rPr lang="en-US" altLang="zh-CN" sz="3200" i="1">
                              <a:latin typeface="Cambria Math" panose="02040503050406030204" charset="0"/>
                              <a:cs typeface="Cambria Math" panose="02040503050406030204" charset="0"/>
                              <a:sym typeface="+mn-ea"/>
                            </a:rPr>
                            <m:t>2</m:t>
                          </m:r>
                        </m:sup>
                      </m:sSup>
                    </m:oMath>
                  </m:oMathPara>
                </a14:m>
                <a:endParaRPr lang="en-US" altLang="zh-CN" sz="3200" i="1">
                  <a:latin typeface="Cambria Math" panose="02040503050406030204" charset="0"/>
                  <a:cs typeface="Cambria Math" panose="02040503050406030204" charset="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3048000" y="3122930"/>
                <a:ext cx="2581910" cy="578485"/>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r>
              <a:rPr lang="en-US" altLang="zh-CN"/>
              <a:t>R</a:t>
            </a:r>
            <a:r>
              <a:rPr lang="zh-CN" altLang="en-US"/>
              <a:t>操作</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800"/>
              <a:t>假设健康成年男性血清钾近似服从均数和</a:t>
            </a:r>
            <a:r>
              <a:rPr lang="zh-CN" altLang="en-US" sz="2800">
                <a:sym typeface="+mn-ea"/>
              </a:rPr>
              <a:t>标准差分别为</a:t>
            </a:r>
            <a:r>
              <a:rPr lang="en-US" altLang="zh-CN" sz="2800"/>
              <a:t>4.5</a:t>
            </a:r>
            <a:r>
              <a:rPr lang="zh-CN" altLang="en-US" sz="2800"/>
              <a:t>和</a:t>
            </a:r>
            <a:r>
              <a:rPr lang="en-US" altLang="zh-CN" sz="2800"/>
              <a:t>0.5 (</a:t>
            </a:r>
            <a:r>
              <a:rPr lang="en-US" altLang="zh-CN" sz="2800">
                <a:sym typeface="+mn-ea"/>
              </a:rPr>
              <a:t>mmol/L)</a:t>
            </a:r>
            <a:r>
              <a:rPr lang="zh-CN" altLang="en-US" sz="2800">
                <a:sym typeface="+mn-ea"/>
              </a:rPr>
              <a:t>的正态分布。要求：</a:t>
            </a:r>
            <a:endParaRPr lang="zh-CN" altLang="en-US" sz="2800">
              <a:sym typeface="+mn-ea"/>
            </a:endParaRPr>
          </a:p>
          <a:p>
            <a:pPr marL="0" indent="0">
              <a:buNone/>
            </a:pPr>
            <a:endParaRPr lang="zh-CN" altLang="en-US" sz="2800"/>
          </a:p>
          <a:p>
            <a:pPr marL="0" indent="0">
              <a:buNone/>
            </a:pPr>
            <a:r>
              <a:rPr lang="zh-CN" altLang="en-US" sz="2795"/>
              <a:t>产生一组随机数</a:t>
            </a:r>
            <a:r>
              <a:rPr lang="en-US" altLang="zh-CN" sz="2795"/>
              <a:t> </a:t>
            </a:r>
            <a:endParaRPr lang="en-US" altLang="zh-CN" sz="2795"/>
          </a:p>
          <a:p>
            <a:pPr marL="0" indent="0">
              <a:buNone/>
            </a:pPr>
            <a:r>
              <a:rPr lang="zh-CN" altLang="en-US" sz="2795"/>
              <a:t>作图</a:t>
            </a:r>
            <a:endParaRPr lang="zh-CN" altLang="en-US" sz="2795"/>
          </a:p>
          <a:p>
            <a:pPr marL="0" lvl="0" indent="0">
              <a:buNone/>
            </a:pPr>
            <a:r>
              <a:rPr lang="zh-CN" altLang="en-US" sz="2795"/>
              <a:t>计算曲线下面积</a:t>
            </a:r>
            <a:endParaRPr lang="zh-CN" altLang="en-US" sz="2795"/>
          </a:p>
          <a:p>
            <a:pPr marL="0" lvl="0" indent="0">
              <a:buNone/>
            </a:pPr>
            <a:r>
              <a:rPr lang="zh-CN" altLang="en-US" sz="2795"/>
              <a:t>根据面积求分位点</a:t>
            </a:r>
            <a:endParaRPr lang="zh-CN" altLang="en-US" sz="2795"/>
          </a:p>
          <a:p>
            <a:pPr marL="0" indent="0">
              <a:buNone/>
            </a:pPr>
            <a:endParaRPr lang="zh-CN" altLang="en-US" sz="28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r>
              <a:rPr lang="en-US" altLang="zh-CN"/>
              <a:t>R</a:t>
            </a:r>
            <a:r>
              <a:rPr lang="zh-CN" altLang="en-US"/>
              <a:t>程序</a:t>
            </a:r>
            <a:endParaRPr lang="zh-CN" altLang="en-US"/>
          </a:p>
        </p:txBody>
      </p:sp>
      <p:sp>
        <p:nvSpPr>
          <p:cNvPr id="3" name="内容占位符 2"/>
          <p:cNvSpPr>
            <a:spLocks noGrp="1"/>
          </p:cNvSpPr>
          <p:nvPr>
            <p:ph idx="1"/>
          </p:nvPr>
        </p:nvSpPr>
        <p:spPr/>
        <p:txBody>
          <a:bodyPr/>
          <a:p>
            <a:pPr marL="0" indent="0">
              <a:buNone/>
            </a:pPr>
            <a:r>
              <a:rPr lang="en-US" altLang="zh-CN" sz="2800">
                <a:sym typeface="+mn-ea"/>
              </a:rPr>
              <a:t>x&lt;-seq(3.5,5.5,0.01)</a:t>
            </a:r>
            <a:endParaRPr lang="en-US" altLang="zh-CN" sz="2800">
              <a:sym typeface="+mn-ea"/>
            </a:endParaRPr>
          </a:p>
          <a:p>
            <a:pPr marL="0" indent="0">
              <a:buNone/>
            </a:pPr>
            <a:r>
              <a:rPr lang="en-US" altLang="zh-CN" sz="2800">
                <a:sym typeface="+mn-ea"/>
              </a:rPr>
              <a:t>fx&lt;-dnorm(x,4.5,0.5)</a:t>
            </a:r>
            <a:endParaRPr lang="en-US" altLang="zh-CN" sz="2800">
              <a:sym typeface="+mn-ea"/>
            </a:endParaRPr>
          </a:p>
          <a:p>
            <a:pPr marL="0" indent="0">
              <a:buNone/>
            </a:pPr>
            <a:r>
              <a:rPr lang="en-US" altLang="zh-CN" sz="2800">
                <a:sym typeface="+mn-ea"/>
              </a:rPr>
              <a:t>plot(x,fx,type="l")</a:t>
            </a:r>
            <a:endParaRPr lang="en-US" altLang="zh-CN" sz="2800">
              <a:sym typeface="+mn-ea"/>
            </a:endParaRPr>
          </a:p>
          <a:p>
            <a:pPr marL="0" indent="0">
              <a:buNone/>
            </a:pPr>
            <a:r>
              <a:rPr lang="en-US" altLang="zh-CN" sz="2800">
                <a:sym typeface="+mn-ea"/>
              </a:rPr>
              <a:t>pnorm(4.5,4.5,0.5)</a:t>
            </a:r>
            <a:endParaRPr lang="en-US" altLang="zh-CN" sz="2800">
              <a:sym typeface="+mn-ea"/>
            </a:endParaRPr>
          </a:p>
          <a:p>
            <a:pPr marL="0" indent="0">
              <a:buNone/>
            </a:pPr>
            <a:r>
              <a:rPr lang="en-US" altLang="zh-CN" sz="2800">
                <a:sym typeface="+mn-ea"/>
              </a:rPr>
              <a:t>qnorm(0.5,4.5,0.5)</a:t>
            </a:r>
            <a:endParaRPr lang="en-US" altLang="zh-CN" sz="2800">
              <a:sym typeface="+mn-ea"/>
            </a:endParaRPr>
          </a:p>
          <a:p>
            <a:pPr marL="0" indent="0">
              <a:buNone/>
            </a:pPr>
            <a:r>
              <a:rPr lang="en-US" altLang="zh-CN" sz="2800">
                <a:sym typeface="+mn-ea"/>
              </a:rPr>
              <a:t>rnorm(100,4.5,0.5)</a:t>
            </a:r>
            <a:endParaRPr lang="en-US" altLang="zh-CN" sz="2800">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UNIT_TABLE_BEAUTIFY" val="smartTable{a76db5be-0029-415e-acdf-3f08abb59c54}"/>
  <p:tag name="TABLE_ENDDRAG_ORIGIN_RECT" val="835*89"/>
  <p:tag name="TABLE_ENDDRAG_RECT" val="61*211*835*89"/>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COMMONDATA" val="eyJoZGlkIjoiYzE5YjJhMDI2ZjEyZDg0M2E0Zjc4OGZlOWQ0MTc0ZDYifQ=="/>
  <p:tag name="KSO_WPP_MARK_KEY" val="78f760aa-225a-4920-9535-1618b474150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UNIT_TABLE_BEAUTIFY" val="smartTable{89d4bcdc-3d39-4794-bead-d0226b5e506a}"/>
  <p:tag name="TABLE_ENDDRAG_ORIGIN_RECT" val="821*286"/>
  <p:tag name="TABLE_ENDDRAG_RECT" val="90*125*821*28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UNIT_PLACING_PICTURE_USER_VIEWPORT" val="{&quot;height&quot;:2597,&quot;width&quot;:4309}"/>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UNIT_PLACING_PICTURE_USER_VIEWPORT" val="{&quot;height&quot;:5171,&quot;width&quot;:8035}"/>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3218</Words>
  <Application>WPS 演示</Application>
  <PresentationFormat>宽屏</PresentationFormat>
  <Paragraphs>360</Paragraphs>
  <Slides>40</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40</vt:i4>
      </vt:variant>
    </vt:vector>
  </HeadingPairs>
  <TitlesOfParts>
    <vt:vector size="56" baseType="lpstr">
      <vt:lpstr>Arial</vt:lpstr>
      <vt:lpstr>宋体</vt:lpstr>
      <vt:lpstr>Wingdings</vt:lpstr>
      <vt:lpstr>Wingdings</vt:lpstr>
      <vt:lpstr>Times New Roman</vt:lpstr>
      <vt:lpstr>Cambria Math</vt:lpstr>
      <vt:lpstr>MS Mincho</vt:lpstr>
      <vt:lpstr>微软雅黑</vt:lpstr>
      <vt:lpstr>Segoe Print</vt:lpstr>
      <vt:lpstr>Arial Unicode MS</vt:lpstr>
      <vt:lpstr>Calibri</vt:lpstr>
      <vt:lpstr>Office 主题​​</vt:lpstr>
      <vt:lpstr>Paint.Picture</vt:lpstr>
      <vt:lpstr>Paint.Picture</vt:lpstr>
      <vt:lpstr>Paint.Picture</vt:lpstr>
      <vt:lpstr>Paint.Picture</vt:lpstr>
      <vt:lpstr>二项分布与泊松分布实习</vt:lpstr>
      <vt:lpstr>复习：三种离散型分布</vt:lpstr>
      <vt:lpstr>相关概率函数</vt:lpstr>
      <vt:lpstr>PowerPoint 演示文稿</vt:lpstr>
      <vt:lpstr>PowerPoint 演示文稿</vt:lpstr>
      <vt:lpstr>PowerPoint 演示文稿</vt:lpstr>
      <vt:lpstr>PowerPoint 演示文稿</vt:lpstr>
      <vt:lpstr>PowerPoint 演示文稿</vt:lpstr>
      <vt:lpstr>PowerPoint 演示文稿</vt:lpstr>
      <vt:lpstr>最常见的连续型分布--正态分布</vt:lpstr>
      <vt:lpstr>正态分布的特征</vt:lpstr>
      <vt:lpstr>正态分布的总体均数与总体方差</vt:lpstr>
      <vt:lpstr>软件R命令</vt:lpstr>
      <vt:lpstr>最简单的离散型分布--伯努利分布</vt:lpstr>
      <vt:lpstr>伯努利分布的特征</vt:lpstr>
      <vt:lpstr>伯努利分布的总体均数与总体方差</vt:lpstr>
      <vt:lpstr>软件R命令</vt:lpstr>
      <vt:lpstr>二项分布的概率计算</vt:lpstr>
      <vt:lpstr>二项分布的图形特征</vt:lpstr>
      <vt:lpstr>最常见的离散型分布--二项分布</vt:lpstr>
      <vt:lpstr>二项分布的特征</vt:lpstr>
      <vt:lpstr>PowerPoint 演示文稿</vt:lpstr>
      <vt:lpstr>软件R命令</vt:lpstr>
      <vt:lpstr>泊松分布的概率计算</vt:lpstr>
      <vt:lpstr>泊松分布的图形特征</vt:lpstr>
      <vt:lpstr>泊松分布的可加性(1)</vt:lpstr>
      <vt:lpstr>泊松分布的可加性(2)</vt:lpstr>
      <vt:lpstr>案例讨论</vt:lpstr>
      <vt:lpstr>案例讨论题1</vt:lpstr>
      <vt:lpstr>高尔顿</vt:lpstr>
      <vt:lpstr>高尔顿钉板</vt:lpstr>
      <vt:lpstr>高尔顿钉板里小球最终结果</vt:lpstr>
      <vt:lpstr>PowerPoint 演示文稿</vt:lpstr>
      <vt:lpstr>案例讨论题2</vt:lpstr>
      <vt:lpstr>案例讨论题3</vt:lpstr>
      <vt:lpstr>案例讨论题4</vt:lpstr>
      <vt:lpstr>案例讨论题5</vt:lpstr>
      <vt:lpstr>判断资料是否服从泊松分布？</vt:lpstr>
      <vt:lpstr>案例讨论题7</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易多多爸</cp:lastModifiedBy>
  <cp:revision>201</cp:revision>
  <dcterms:created xsi:type="dcterms:W3CDTF">2019-06-19T02:08:00Z</dcterms:created>
  <dcterms:modified xsi:type="dcterms:W3CDTF">2022-10-17T01:04:28Z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A675A14868CA4335BADCE025BD22B15C</vt:lpwstr>
  </property>
</Properties>
</file>