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980.xml" ContentType="application/vnd.openxmlformats-officedocument.presentationml.tags+xml"/>
  <Override PartName="/ppt/tags/tag10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342" r:id="rId3"/>
    <p:sldId id="344" r:id="rId4"/>
    <p:sldId id="258" r:id="rId5"/>
    <p:sldId id="296" r:id="rId6"/>
    <p:sldId id="261" r:id="rId7"/>
    <p:sldId id="347" r:id="rId8"/>
    <p:sldId id="262" r:id="rId9"/>
    <p:sldId id="346" r:id="rId10"/>
    <p:sldId id="392" r:id="rId11"/>
    <p:sldId id="528" r:id="rId12"/>
    <p:sldId id="393" r:id="rId13"/>
    <p:sldId id="394" r:id="rId14"/>
    <p:sldId id="345" r:id="rId15"/>
    <p:sldId id="260" r:id="rId16"/>
    <p:sldId id="263" r:id="rId17"/>
    <p:sldId id="266" r:id="rId18"/>
    <p:sldId id="267" r:id="rId19"/>
    <p:sldId id="530" r:id="rId20"/>
    <p:sldId id="349" r:id="rId21"/>
    <p:sldId id="350" r:id="rId22"/>
    <p:sldId id="585" r:id="rId23"/>
    <p:sldId id="259" r:id="rId24"/>
    <p:sldId id="269" r:id="rId25"/>
    <p:sldId id="272" r:id="rId26"/>
    <p:sldId id="353" r:id="rId27"/>
    <p:sldId id="354" r:id="rId28"/>
    <p:sldId id="274" r:id="rId29"/>
    <p:sldId id="532" r:id="rId30"/>
    <p:sldId id="533" r:id="rId31"/>
    <p:sldId id="275" r:id="rId32"/>
    <p:sldId id="365" r:id="rId33"/>
    <p:sldId id="405" r:id="rId34"/>
    <p:sldId id="586" r:id="rId35"/>
    <p:sldId id="529" r:id="rId36"/>
    <p:sldId id="406" r:id="rId37"/>
    <p:sldId id="282" r:id="rId38"/>
    <p:sldId id="587" r:id="rId39"/>
    <p:sldId id="588" r:id="rId40"/>
    <p:sldId id="297" r:id="rId41"/>
    <p:sldId id="298" r:id="rId42"/>
    <p:sldId id="472" r:id="rId43"/>
    <p:sldId id="448" r:id="rId44"/>
    <p:sldId id="504" r:id="rId45"/>
    <p:sldId id="505" r:id="rId46"/>
    <p:sldId id="409" r:id="rId47"/>
    <p:sldId id="289" r:id="rId48"/>
    <p:sldId id="291" r:id="rId49"/>
    <p:sldId id="410" r:id="rId50"/>
    <p:sldId id="411" r:id="rId51"/>
    <p:sldId id="412" r:id="rId52"/>
    <p:sldId id="300" r:id="rId53"/>
    <p:sldId id="292" r:id="rId54"/>
    <p:sldId id="293" r:id="rId55"/>
    <p:sldId id="414" r:id="rId56"/>
    <p:sldId id="494" r:id="rId57"/>
    <p:sldId id="294" r:id="rId58"/>
    <p:sldId id="416" r:id="rId59"/>
    <p:sldId id="473" r:id="rId60"/>
    <p:sldId id="506" r:id="rId61"/>
    <p:sldId id="474" r:id="rId62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84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80.xml"/><Relationship Id="rId7" Type="http://schemas.openxmlformats.org/officeDocument/2006/relationships/image" Target="../media/image7.wmf"/><Relationship Id="rId2" Type="http://schemas.openxmlformats.org/officeDocument/2006/relationships/tags" Target="../tags/tag7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Relationship Id="rId5" Type="http://schemas.openxmlformats.org/officeDocument/2006/relationships/hyperlink" Target="https://toolgg.com/coin/" TargetMode="Externa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21.png"/><Relationship Id="rId5" Type="http://schemas.openxmlformats.org/officeDocument/2006/relationships/tags" Target="../tags/tag980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21.png"/><Relationship Id="rId4" Type="http://schemas.openxmlformats.org/officeDocument/2006/relationships/tags" Target="../tags/tag10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5.bin"/><Relationship Id="rId2" Type="http://schemas.openxmlformats.org/officeDocument/2006/relationships/tags" Target="../tags/tag12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jpeg"/><Relationship Id="rId5" Type="http://schemas.openxmlformats.org/officeDocument/2006/relationships/image" Target="../media/image26.wmf"/><Relationship Id="rId10" Type="http://schemas.openxmlformats.org/officeDocument/2006/relationships/image" Target="../media/image28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2.xml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uutool.cn/coin/" TargetMode="Externa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6340" y="1731645"/>
            <a:ext cx="9799320" cy="1278890"/>
          </a:xfrm>
        </p:spPr>
        <p:txBody>
          <a:bodyPr/>
          <a:lstStyle/>
          <a:p>
            <a:r>
              <a:rPr lang="zh-CN" altLang="zh-CN"/>
              <a:t>二项分布与泊松分布</a:t>
            </a: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10005" y="3295650"/>
            <a:ext cx="9799320" cy="12788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3600" b="0"/>
              <a:t>易伟宁</a:t>
            </a:r>
          </a:p>
          <a:p>
            <a:r>
              <a:rPr lang="zh-CN" altLang="en-US" sz="3600" b="0"/>
              <a:t>流行病与卫生统计学系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会员每支箭命中与否服从伯努利分布吗？</a:t>
            </a:r>
          </a:p>
        </p:txBody>
      </p:sp>
      <p:graphicFrame>
        <p:nvGraphicFramePr>
          <p:cNvPr id="7" name="对象 6"/>
          <p:cNvGraphicFramePr/>
          <p:nvPr>
            <p:custDataLst>
              <p:tags r:id="rId3"/>
            </p:custDataLst>
          </p:nvPr>
        </p:nvGraphicFramePr>
        <p:xfrm>
          <a:off x="2038350" y="2134235"/>
          <a:ext cx="555371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6" imgW="3086100" imgH="1200150" progId="Paint.Picture">
                  <p:embed/>
                </p:oleObj>
              </mc:Choice>
              <mc:Fallback>
                <p:oleObj r:id="rId6" imgW="3086100" imgH="12001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8350" y="2134235"/>
                        <a:ext cx="555371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038350" y="5193665"/>
            <a:ext cx="569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注：</a:t>
            </a:r>
            <a:r>
              <a:rPr lang="en-US" altLang="zh-CN"/>
              <a:t>12723/36289 = 0.35</a:t>
            </a:r>
          </a:p>
        </p:txBody>
      </p:sp>
      <p:pic>
        <p:nvPicPr>
          <p:cNvPr id="3" name="图片 2" descr="箭靶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22310" y="2134235"/>
            <a:ext cx="2381250" cy="2371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相应</a:t>
            </a:r>
            <a:r>
              <a:rPr lang="en-US" altLang="zh-CN"/>
              <a:t>R</a:t>
            </a:r>
            <a:r>
              <a:rPr lang="zh-CN" altLang="en-US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/>
              <a:t>x  &lt;-c(0,1)</a:t>
            </a:r>
          </a:p>
          <a:p>
            <a:pPr marL="0" indent="0">
              <a:buNone/>
            </a:pPr>
            <a:r>
              <a:rPr lang="zh-CN" altLang="en-US" sz="2800"/>
              <a:t>fx &lt;-c(0.65,0.35)</a:t>
            </a:r>
          </a:p>
          <a:p>
            <a:pPr marL="0" indent="0">
              <a:buNone/>
            </a:pPr>
            <a:r>
              <a:rPr lang="zh-CN" altLang="en-US" sz="2800"/>
              <a:t>plot(x,fx,type="h",</a:t>
            </a:r>
          </a:p>
          <a:p>
            <a:pPr marL="0" indent="0">
              <a:buNone/>
            </a:pPr>
            <a:r>
              <a:rPr lang="zh-CN" altLang="en-US" sz="2800"/>
              <a:t>ylim=c(0,1),xlim=c(-1,2))</a:t>
            </a:r>
          </a:p>
          <a:p>
            <a:pPr marL="0" indent="0">
              <a:buNone/>
            </a:pP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43195" y="345440"/>
            <a:ext cx="6334125" cy="6324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400" y="1398960"/>
                <a:ext cx="10969200" cy="4759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设随机变量</a:t>
                </a:r>
                <a:r>
                  <a:rPr lang="en-US" altLang="zh-CN" sz="2800">
                    <a:sym typeface="+mn-ea"/>
                  </a:rPr>
                  <a:t>X</a:t>
                </a:r>
                <a:r>
                  <a:rPr lang="zh-CN" altLang="en-US" sz="2800">
                    <a:sym typeface="+mn-ea"/>
                  </a:rPr>
                  <a:t>服从参数为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π</a:t>
                </a:r>
                <a:r>
                  <a:rPr lang="zh-CN" altLang="en-US" sz="2800">
                    <a:sym typeface="+mn-ea"/>
                  </a:rPr>
                  <a:t>的伯努利分布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  <a:cs typeface="Times New Roman" panose="02020603050405020304" charset="0"/>
                                    <a:sym typeface="+mn-ea"/>
                                  </a:rPr>
                                  <m:t>𝜋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       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1−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  <a:cs typeface="Times New Roman" panose="02020603050405020304" charset="0"/>
                                    <a:sym typeface="+mn-ea"/>
                                  </a:rPr>
                                  <m:t>𝜋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其均数和方差计算公式如下：</a:t>
                </a:r>
                <a:endParaRPr lang="en-US" altLang="zh-CN" sz="2800"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×1+(1−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)×0=</m:t>
                    </m:r>
                  </m:oMath>
                </a14:m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π</a:t>
                </a: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charset="0"/>
                            <a:sym typeface="+mn-ea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+(1−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(0−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charset="0"/>
                            <a:sym typeface="+mn-ea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>
                    <a:sym typeface="+mn-ea"/>
                  </a:rPr>
                  <a:t>  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400" y="1398960"/>
                <a:ext cx="10969200" cy="4759200"/>
              </a:xfrm>
              <a:blipFill rotWithShape="1">
                <a:blip r:embed="rId4"/>
                <a:stretch>
                  <a:fillRect l="-1" t="-1" r="3" b="-2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伯努利分布的均数与方差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9800"/>
            <a:ext cx="10969200" cy="705600"/>
          </a:xfrm>
        </p:spPr>
        <p:txBody>
          <a:bodyPr/>
          <a:lstStyle/>
          <a:p>
            <a:r>
              <a:rPr lang="zh-CN" altLang="en-US"/>
              <a:t>模拟</a:t>
            </a:r>
            <a:r>
              <a:rPr lang="en-US" altLang="zh-CN"/>
              <a:t>A</a:t>
            </a:r>
            <a:r>
              <a:rPr lang="zh-CN" altLang="en-US"/>
              <a:t>会员射箭命中与否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1170305"/>
                <a:ext cx="11280140" cy="5237480"/>
              </a:xfrm>
            </p:spPr>
            <p:txBody>
              <a:bodyPr>
                <a:normAutofit fontScale="90000" lnSpcReduction="20000"/>
              </a:bodyPr>
              <a:lstStyle/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射箭俱乐部</a:t>
                </a:r>
                <a:r>
                  <a:rPr lang="en-US" altLang="zh-CN" sz="2800">
                    <a:sym typeface="+mn-ea"/>
                  </a:rPr>
                  <a:t>A</a:t>
                </a:r>
                <a:r>
                  <a:rPr lang="zh-CN" altLang="en-US" sz="2800">
                    <a:sym typeface="+mn-ea"/>
                  </a:rPr>
                  <a:t>会员的射箭成绩稳定，每只有</a:t>
                </a:r>
                <a:r>
                  <a:rPr lang="en-US" altLang="zh-CN" sz="2800">
                    <a:sym typeface="+mn-ea"/>
                  </a:rPr>
                  <a:t>35%</a:t>
                </a:r>
                <a:r>
                  <a:rPr lang="zh-CN" altLang="en-US" sz="2800">
                    <a:sym typeface="+mn-ea"/>
                  </a:rPr>
                  <a:t>可能性命中靶心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0.35, 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0.65,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均数和方差为：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=0.35</m:t>
                    </m:r>
                  </m:oMath>
                </a14:m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)=0.35×0.65=0.23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这里模拟了他射</a:t>
                </a:r>
                <a:r>
                  <a:rPr lang="en-US" altLang="zh-CN" sz="2800">
                    <a:sym typeface="+mn-ea"/>
                  </a:rPr>
                  <a:t>10</a:t>
                </a:r>
                <a:r>
                  <a:rPr lang="zh-CN" altLang="en-US" sz="2800">
                    <a:sym typeface="+mn-ea"/>
                  </a:rPr>
                  <a:t>支箭的成绩，若次数不断增大，则均数逼近</a:t>
                </a:r>
                <a:r>
                  <a:rPr lang="en-US" altLang="zh-CN" sz="2800">
                    <a:sym typeface="+mn-ea"/>
                  </a:rPr>
                  <a:t>0.35</a:t>
                </a:r>
                <a:r>
                  <a:rPr lang="zh-CN" altLang="en-US" sz="2800">
                    <a:sym typeface="+mn-ea"/>
                  </a:rPr>
                  <a:t>。</a:t>
                </a:r>
                <a:r>
                  <a:rPr lang="en-US" altLang="zh-CN" sz="2800">
                    <a:sym typeface="+mn-ea"/>
                  </a:rPr>
                  <a:t> 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acc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CN" sz="28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=0.3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sz="28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=0.233</m:t>
                      </m:r>
                    </m:oMath>
                  </m:oMathPara>
                </a14:m>
                <a:endParaRPr lang="zh-CN" altLang="en-US" sz="2800"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1170305"/>
                <a:ext cx="11280140" cy="523748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/>
          <p:nvPr/>
        </p:nvGraphicFramePr>
        <p:xfrm>
          <a:off x="5434330" y="4392930"/>
          <a:ext cx="5026660" cy="158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5" imgW="1914525" imgH="638175" progId="Paint.Picture">
                  <p:embed/>
                </p:oleObj>
              </mc:Choice>
              <mc:Fallback>
                <p:oleObj r:id="rId5" imgW="1914525" imgH="6381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4330" y="4392930"/>
                        <a:ext cx="5026660" cy="158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二项分布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二项分布</a:t>
            </a:r>
            <a:r>
              <a:rPr lang="en-US" altLang="zh-CN">
                <a:solidFill>
                  <a:srgbClr val="FF0000"/>
                </a:solidFill>
              </a:rPr>
              <a:t>(binomial distribution)</a:t>
            </a:r>
            <a:r>
              <a:rPr lang="zh-CN" altLang="en-US">
                <a:solidFill>
                  <a:srgbClr val="FF0000"/>
                </a:solidFill>
              </a:rPr>
              <a:t>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1136630" cy="4759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二项分布是描述</a:t>
            </a: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次独立的伯努利实验中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成功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次数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的分布。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二项分布的要点是：</a:t>
            </a:r>
            <a:r>
              <a:rPr lang="zh-CN" altLang="en-US" sz="2800">
                <a:latin typeface="Calibri" panose="020F0502020204030204" charset="0"/>
                <a:sym typeface="+mn-ea"/>
              </a:rPr>
              <a:t>①</a:t>
            </a:r>
            <a:r>
              <a:rPr lang="en-US" altLang="zh-CN" sz="2800">
                <a:latin typeface="Calibri" panose="020F0502020204030204" charset="0"/>
                <a:sym typeface="+mn-ea"/>
              </a:rPr>
              <a:t> </a:t>
            </a:r>
            <a:r>
              <a:rPr lang="zh-CN" altLang="en-US" sz="2800">
                <a:latin typeface="Calibri" panose="020F0502020204030204" charset="0"/>
                <a:sym typeface="+mn-ea"/>
              </a:rPr>
              <a:t>重复实验；②实验结果独立；③每次实验只有两种可能的结果；④每次实验</a:t>
            </a:r>
            <a:r>
              <a:rPr lang="en-US" altLang="zh-CN" sz="2800">
                <a:latin typeface="Calibri" panose="020F0502020204030204" charset="0"/>
                <a:sym typeface="+mn-ea"/>
              </a:rPr>
              <a:t>“</a:t>
            </a:r>
            <a:r>
              <a:rPr lang="zh-CN" altLang="en-US" sz="2800">
                <a:latin typeface="Calibri" panose="020F0502020204030204" charset="0"/>
                <a:sym typeface="+mn-ea"/>
              </a:rPr>
              <a:t>成功</a:t>
            </a:r>
            <a:r>
              <a:rPr lang="en-US" altLang="zh-CN" sz="2800">
                <a:latin typeface="Calibri" panose="020F0502020204030204" charset="0"/>
                <a:sym typeface="+mn-ea"/>
              </a:rPr>
              <a:t>”</a:t>
            </a:r>
            <a:r>
              <a:rPr lang="zh-CN" altLang="en-US" sz="2800">
                <a:latin typeface="Calibri" panose="020F0502020204030204" charset="0"/>
                <a:sym typeface="+mn-ea"/>
              </a:rPr>
              <a:t>或</a:t>
            </a:r>
            <a:r>
              <a:rPr lang="en-US" altLang="zh-CN" sz="2800">
                <a:latin typeface="Calibri" panose="020F0502020204030204" charset="0"/>
                <a:sym typeface="+mn-ea"/>
              </a:rPr>
              <a:t>”</a:t>
            </a:r>
            <a:r>
              <a:rPr lang="zh-CN" altLang="en-US" sz="2800">
                <a:latin typeface="Calibri" panose="020F0502020204030204" charset="0"/>
                <a:sym typeface="+mn-ea"/>
              </a:rPr>
              <a:t>阳性</a:t>
            </a:r>
            <a:r>
              <a:rPr lang="en-US" altLang="zh-CN" sz="2800">
                <a:latin typeface="Calibri" panose="020F0502020204030204" charset="0"/>
                <a:sym typeface="+mn-ea"/>
              </a:rPr>
              <a:t>”</a:t>
            </a:r>
            <a:r>
              <a:rPr lang="zh-CN" altLang="en-US" sz="2800">
                <a:latin typeface="Calibri" panose="020F0502020204030204" charset="0"/>
                <a:sym typeface="+mn-ea"/>
              </a:rPr>
              <a:t>的概率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zh-CN" altLang="en-US" sz="2800">
                <a:latin typeface="Calibri" panose="020F0502020204030204" charset="0"/>
                <a:sym typeface="+mn-ea"/>
              </a:rPr>
              <a:t>固定。</a:t>
            </a:r>
          </a:p>
          <a:p>
            <a:pPr marL="0" indent="0">
              <a:buNone/>
            </a:pPr>
            <a:endParaRPr lang="zh-CN" altLang="en-US" sz="2800">
              <a:latin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次实验中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成功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次数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将服从参数</a:t>
            </a: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和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π的</a:t>
            </a:r>
            <a:r>
              <a:rPr lang="zh-CN" altLang="en-US" sz="2800">
                <a:sym typeface="+mn-ea"/>
              </a:rPr>
              <a:t>二项分布，记作</a:t>
            </a:r>
            <a:r>
              <a:rPr lang="en-US" altLang="zh-CN" sz="2800">
                <a:sym typeface="+mn-ea"/>
              </a:rPr>
              <a:t>X~B(n,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)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二项分布举例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8400" y="1522150"/>
            <a:ext cx="10969200" cy="475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把一枚硬币连抛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次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或一次抛出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枚硬币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，出现正面的次数</a:t>
            </a: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某同学凭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瞎蒙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猜对五个完全不会的</a:t>
            </a:r>
            <a:r>
              <a:rPr lang="en-US" altLang="zh-CN" sz="2800">
                <a:sym typeface="+mn-ea"/>
              </a:rPr>
              <a:t>4</a:t>
            </a:r>
            <a:r>
              <a:rPr lang="zh-CN" altLang="en-US" sz="2800">
                <a:sym typeface="+mn-ea"/>
              </a:rPr>
              <a:t>选一选择题的数目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6</a:t>
            </a:r>
            <a:r>
              <a:rPr lang="zh-CN" altLang="en-US" sz="2800">
                <a:sym typeface="+mn-ea"/>
              </a:rPr>
              <a:t>只老鼠注射半数致死量的某种毒物后，老鼠死亡只数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....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强调：要独立，如第</a:t>
            </a: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次抛硬币的概率不受前面的影响。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8400" y="152215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：</a:t>
            </a:r>
            <a:r>
              <a:rPr sz="2800">
                <a:sym typeface="+mn-ea"/>
              </a:rPr>
              <a:t>袋中有a个白球，b个黑球，从中任取一个球，看球的颜色是白色还是黑色，然后放回袋中</a:t>
            </a:r>
            <a:r>
              <a:rPr lang="zh-CN" sz="2800">
                <a:sym typeface="+mn-ea"/>
              </a:rPr>
              <a:t>，</a:t>
            </a:r>
            <a:r>
              <a:rPr sz="2800">
                <a:sym typeface="+mn-ea"/>
              </a:rPr>
              <a:t>反复进行n次</a:t>
            </a:r>
            <a:r>
              <a:rPr lang="zh-CN" sz="2800">
                <a:sym typeface="+mn-ea"/>
              </a:rPr>
              <a:t>。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zh-CN" sz="2800">
                <a:sym typeface="+mn-ea"/>
              </a:rPr>
              <a:t>问</a:t>
            </a:r>
            <a:r>
              <a:rPr sz="2800">
                <a:sym typeface="+mn-ea"/>
              </a:rPr>
              <a:t>n次</a:t>
            </a:r>
            <a:r>
              <a:rPr lang="zh-CN" sz="2800">
                <a:sym typeface="+mn-ea"/>
              </a:rPr>
              <a:t>实验中，摸到白球的数目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是否服从二项分布？</a:t>
            </a:r>
            <a:endParaRPr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8400" y="152215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例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：</a:t>
            </a:r>
            <a:r>
              <a:rPr sz="2800">
                <a:sym typeface="+mn-ea"/>
              </a:rPr>
              <a:t>袋中有a个白球，b个黑球，从中任取一个球，看球的颜色是白色还是黑白，但是抽取之后不放回</a:t>
            </a:r>
            <a:r>
              <a:rPr lang="zh-CN" sz="2800">
                <a:sym typeface="+mn-ea"/>
              </a:rPr>
              <a:t>，</a:t>
            </a:r>
            <a:r>
              <a:rPr sz="2800">
                <a:sym typeface="+mn-ea"/>
              </a:rPr>
              <a:t>反复进行n次（n</a:t>
            </a:r>
            <a:r>
              <a:rPr lang="en-US" sz="2800">
                <a:sym typeface="+mn-ea"/>
              </a:rPr>
              <a:t>&lt;</a:t>
            </a:r>
            <a:r>
              <a:rPr sz="2800">
                <a:sym typeface="+mn-ea"/>
              </a:rPr>
              <a:t>a+b）</a:t>
            </a:r>
            <a:r>
              <a:rPr lang="zh-CN" sz="2800">
                <a:sym typeface="+mn-ea"/>
              </a:rPr>
              <a:t>。</a:t>
            </a:r>
          </a:p>
          <a:p>
            <a:pPr marL="0" indent="0">
              <a:buNone/>
            </a:pPr>
            <a:endParaRPr lang="zh-CN" sz="2800">
              <a:sym typeface="+mn-ea"/>
            </a:endParaRPr>
          </a:p>
          <a:p>
            <a:pPr marL="0" indent="0">
              <a:buNone/>
            </a:pPr>
            <a:r>
              <a:rPr lang="zh-CN" sz="2800">
                <a:sym typeface="+mn-ea"/>
              </a:rPr>
              <a:t>问</a:t>
            </a:r>
            <a:r>
              <a:rPr sz="2800">
                <a:sym typeface="+mn-ea"/>
              </a:rPr>
              <a:t>n次</a:t>
            </a:r>
            <a:r>
              <a:rPr lang="zh-CN" sz="2800">
                <a:sym typeface="+mn-ea"/>
              </a:rPr>
              <a:t>实验中，摸到白球的数目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是否服从二项分布？</a:t>
            </a:r>
          </a:p>
          <a:p>
            <a:pPr marL="0" indent="0">
              <a:buNone/>
            </a:pPr>
            <a:endParaRPr sz="2800">
              <a:sym typeface="+mn-ea"/>
            </a:endParaRPr>
          </a:p>
          <a:p>
            <a:pPr marL="0" indent="0">
              <a:buNone/>
            </a:pPr>
            <a:r>
              <a:rPr lang="zh-CN" sz="2800">
                <a:sym typeface="+mn-ea"/>
              </a:rPr>
              <a:t>同理：人群中某传染病的发病人数将不服从二项分布。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6010" y="613480"/>
            <a:ext cx="10969200" cy="7056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二项分布的概率函数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1605280"/>
                <a:ext cx="10968990" cy="4544060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例</a:t>
                </a:r>
                <a:r>
                  <a:rPr lang="en-US" altLang="zh-CN" sz="2800">
                    <a:sym typeface="+mn-ea"/>
                  </a:rPr>
                  <a:t>3</a:t>
                </a:r>
                <a:r>
                  <a:rPr lang="zh-CN" altLang="en-US" sz="2800">
                    <a:sym typeface="+mn-ea"/>
                  </a:rPr>
                  <a:t>：将一枚均匀硬币连抛</a:t>
                </a:r>
                <a:r>
                  <a:rPr lang="en-US" altLang="zh-CN" sz="2800">
                    <a:sym typeface="+mn-ea"/>
                  </a:rPr>
                  <a:t>3</a:t>
                </a:r>
                <a:r>
                  <a:rPr lang="zh-CN" altLang="en-US" sz="2800">
                    <a:sym typeface="+mn-ea"/>
                  </a:rPr>
                  <a:t>次，问</a:t>
                </a:r>
                <a:r>
                  <a:rPr lang="en-US" altLang="zh-CN" sz="2800">
                    <a:sym typeface="+mn-ea"/>
                  </a:rPr>
                  <a:t>: 1) </a:t>
                </a:r>
                <a:r>
                  <a:rPr lang="zh-CN" altLang="en-US" sz="2800">
                    <a:sym typeface="+mn-ea"/>
                  </a:rPr>
                  <a:t>出现</a:t>
                </a:r>
                <a:r>
                  <a:rPr lang="en-US" altLang="zh-CN" sz="2800">
                    <a:sym typeface="+mn-ea"/>
                  </a:rPr>
                  <a:t>0</a:t>
                </a:r>
                <a:r>
                  <a:rPr lang="zh-CN" altLang="en-US" sz="2800">
                    <a:sym typeface="+mn-ea"/>
                  </a:rPr>
                  <a:t>次或</a:t>
                </a:r>
                <a:r>
                  <a:rPr lang="en-US" altLang="zh-CN" sz="2800">
                    <a:sym typeface="+mn-ea"/>
                  </a:rPr>
                  <a:t>3</a:t>
                </a:r>
                <a:r>
                  <a:rPr lang="zh-CN" altLang="en-US" sz="2800">
                    <a:sym typeface="+mn-ea"/>
                  </a:rPr>
                  <a:t>次正面的概率？</a:t>
                </a:r>
              </a:p>
              <a:p>
                <a:pPr marL="0" indent="0" algn="l">
                  <a:buNone/>
                </a:pP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=0)=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(1−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0.5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=0.125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=3)=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=0.5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=0.125</m:t>
                      </m:r>
                    </m:oMath>
                  </m:oMathPara>
                </a14:m>
                <a:endParaRPr lang="zh-CN" altLang="en-US" sz="2800">
                  <a:sym typeface="+mn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1605280"/>
                <a:ext cx="10968990" cy="4544060"/>
              </a:xfrm>
              <a:blipFill rotWithShape="1">
                <a:blip r:embed="rId3"/>
                <a:stretch>
                  <a:fillRect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投硬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3990" y="2727325"/>
            <a:ext cx="3315335" cy="13792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7793990" y="4106545"/>
            <a:ext cx="2818765" cy="58674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6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hlinkClick r:id="rId5" action="ppaction://hlinkfile"/>
              </a:rPr>
              <a:t>在线模拟投掷硬币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>
            <a:off x="2468245" y="1737995"/>
            <a:ext cx="427355" cy="3405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5440" y="3133725"/>
            <a:ext cx="2122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变量类型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5542280" y="737870"/>
            <a:ext cx="379095" cy="1986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958465" y="1408430"/>
            <a:ext cx="269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定量变量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46775" y="737870"/>
            <a:ext cx="55708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连续型</a:t>
            </a:r>
            <a:r>
              <a:rPr lang="en-US" altLang="zh-CN" sz="3600"/>
              <a:t>: </a:t>
            </a:r>
            <a:r>
              <a:rPr lang="zh-CN" altLang="en-US" sz="2800"/>
              <a:t>如健康成年男性血清钾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46775" y="2038985"/>
            <a:ext cx="5833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离散型</a:t>
            </a:r>
            <a:r>
              <a:rPr lang="en-US" altLang="zh-CN" sz="2800">
                <a:sym typeface="+mn-ea"/>
              </a:rPr>
              <a:t>: </a:t>
            </a:r>
            <a:r>
              <a:rPr lang="zh-CN" altLang="en-US" sz="2800">
                <a:sym typeface="+mn-ea"/>
              </a:rPr>
              <a:t>如高中男生引体向上次数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5398135" y="3747135"/>
            <a:ext cx="427355" cy="2384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10205" y="4672965"/>
            <a:ext cx="269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定性变量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46775" y="3579495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二分类</a:t>
            </a:r>
            <a:r>
              <a:rPr lang="en-US" altLang="zh-CN" sz="2800"/>
              <a:t>: </a:t>
            </a:r>
            <a:r>
              <a:rPr lang="zh-CN" altLang="en-US" sz="2800"/>
              <a:t>射箭是否命中靶心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921375" y="4549140"/>
            <a:ext cx="5374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无序多分类</a:t>
            </a:r>
            <a:r>
              <a:rPr lang="en-US" altLang="zh-CN" sz="2800"/>
              <a:t>: </a:t>
            </a:r>
            <a:r>
              <a:rPr lang="zh-CN" altLang="en-US" sz="2800"/>
              <a:t>如</a:t>
            </a:r>
            <a:r>
              <a:rPr lang="en-US" altLang="zh-CN" sz="2800"/>
              <a:t>ABO</a:t>
            </a:r>
            <a:r>
              <a:rPr lang="zh-CN" altLang="en-US" sz="2800"/>
              <a:t>血型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46775" y="5518785"/>
            <a:ext cx="566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有序多分类</a:t>
            </a:r>
            <a:r>
              <a:rPr lang="en-US" altLang="zh-CN" sz="2800"/>
              <a:t>: </a:t>
            </a:r>
            <a:r>
              <a:rPr lang="zh-CN" altLang="en-US" sz="2800"/>
              <a:t>如高血压严重程度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33070" y="545465"/>
                <a:ext cx="10968990" cy="5944235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800">
                    <a:sym typeface="+mn-ea"/>
                  </a:rPr>
                  <a:t>2) </a:t>
                </a:r>
                <a:r>
                  <a:rPr lang="zh-CN" altLang="en-US" sz="2800">
                    <a:sym typeface="+mn-ea"/>
                  </a:rPr>
                  <a:t>出现</a:t>
                </a:r>
                <a:r>
                  <a:rPr lang="en-US" altLang="zh-CN" sz="2800">
                    <a:sym typeface="+mn-ea"/>
                  </a:rPr>
                  <a:t>1</a:t>
                </a:r>
                <a:r>
                  <a:rPr lang="zh-CN" altLang="en-US" sz="2800">
                    <a:sym typeface="+mn-ea"/>
                  </a:rPr>
                  <a:t>次或</a:t>
                </a:r>
                <a:r>
                  <a:rPr lang="en-US" altLang="zh-CN" sz="2800">
                    <a:sym typeface="+mn-ea"/>
                  </a:rPr>
                  <a:t>2</a:t>
                </a:r>
                <a:r>
                  <a:rPr lang="zh-CN" altLang="en-US" sz="2800">
                    <a:sym typeface="+mn-ea"/>
                  </a:rPr>
                  <a:t>次正面的概率是多少？</a:t>
                </a: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=1)=</m:t>
                      </m:r>
                      <m:sSubSup>
                        <m:sSub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(1−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               =3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×0.5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0.5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=0.375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同理：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=2)=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                =3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×0.5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0.5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=0.375</m:t>
                      </m:r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8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070" y="545465"/>
                <a:ext cx="10968990" cy="5944235"/>
              </a:xfrm>
              <a:blipFill rotWithShape="1">
                <a:blip r:embed="rId4"/>
                <a:stretch>
                  <a:fillRect b="-19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6899910" y="1773555"/>
            <a:ext cx="4367530" cy="3767455"/>
            <a:chOff x="9515" y="2623"/>
            <a:chExt cx="8801" cy="7686"/>
          </a:xfrm>
        </p:grpSpPr>
        <p:pic>
          <p:nvPicPr>
            <p:cNvPr id="26" name="图片 25" descr="反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94" y="5340"/>
              <a:ext cx="2400" cy="2370"/>
            </a:xfrm>
            <a:prstGeom prst="rect">
              <a:avLst/>
            </a:prstGeom>
          </p:spPr>
        </p:pic>
        <p:pic>
          <p:nvPicPr>
            <p:cNvPr id="27" name="图片 26" descr="反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5" y="5340"/>
              <a:ext cx="2400" cy="2370"/>
            </a:xfrm>
            <a:prstGeom prst="rect">
              <a:avLst/>
            </a:prstGeom>
          </p:spPr>
        </p:pic>
        <p:pic>
          <p:nvPicPr>
            <p:cNvPr id="28" name="图片 27" descr="反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16" y="2623"/>
              <a:ext cx="2400" cy="2370"/>
            </a:xfrm>
            <a:prstGeom prst="rect">
              <a:avLst/>
            </a:prstGeom>
          </p:spPr>
        </p:pic>
        <p:pic>
          <p:nvPicPr>
            <p:cNvPr id="29" name="图片 28" descr="反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40" y="2623"/>
              <a:ext cx="2400" cy="2370"/>
            </a:xfrm>
            <a:prstGeom prst="rect">
              <a:avLst/>
            </a:prstGeom>
          </p:spPr>
        </p:pic>
        <p:pic>
          <p:nvPicPr>
            <p:cNvPr id="30" name="图片 29" descr="正面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79" y="2653"/>
              <a:ext cx="2385" cy="2340"/>
            </a:xfrm>
            <a:prstGeom prst="rect">
              <a:avLst/>
            </a:prstGeom>
          </p:spPr>
        </p:pic>
        <p:pic>
          <p:nvPicPr>
            <p:cNvPr id="31" name="图片 30" descr="正面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55" y="5354"/>
              <a:ext cx="2385" cy="2340"/>
            </a:xfrm>
            <a:prstGeom prst="rect">
              <a:avLst/>
            </a:prstGeom>
          </p:spPr>
        </p:pic>
        <p:pic>
          <p:nvPicPr>
            <p:cNvPr id="32" name="图片 31" descr="正面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912" y="7878"/>
              <a:ext cx="2385" cy="2340"/>
            </a:xfrm>
            <a:prstGeom prst="rect">
              <a:avLst/>
            </a:prstGeom>
          </p:spPr>
        </p:pic>
        <p:pic>
          <p:nvPicPr>
            <p:cNvPr id="33" name="图片 32" descr="反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5" y="7848"/>
              <a:ext cx="2400" cy="2370"/>
            </a:xfrm>
            <a:prstGeom prst="rect">
              <a:avLst/>
            </a:prstGeom>
          </p:spPr>
        </p:pic>
        <p:pic>
          <p:nvPicPr>
            <p:cNvPr id="34" name="图片 33" descr="反面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55" y="7939"/>
              <a:ext cx="2400" cy="2370"/>
            </a:xfrm>
            <a:prstGeom prst="rect">
              <a:avLst/>
            </a:prstGeom>
          </p:spPr>
        </p:pic>
      </p:grp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577215" y="4379595"/>
          <a:ext cx="5197475" cy="133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/>
                        <a:t>P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0.125</a:t>
                      </a:r>
                      <a:endParaRPr lang="en-US" altLang="zh-CN" sz="2800" baseline="30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0.375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0.375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0.125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组合数的计算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03630" y="1678305"/>
                <a:ext cx="10337800" cy="12179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bSup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!(</m:t>
                          </m:r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)!</m:t>
                          </m:r>
                        </m:den>
                      </m:f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,0!=1,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!=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−1)⋯2×1,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≠0</m:t>
                      </m:r>
                    </m:oMath>
                  </m:oMathPara>
                </a14:m>
                <a:endParaRPr lang="en-US" altLang="zh-CN" sz="3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30" y="1678305"/>
                <a:ext cx="10337800" cy="1217930"/>
              </a:xfrm>
              <a:prstGeom prst="rect">
                <a:avLst/>
              </a:prstGeom>
              <a:blipFill rotWithShape="1">
                <a:blip r:embed="rId3"/>
                <a:stretch>
                  <a:fillRect r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03630" y="3421380"/>
                <a:ext cx="7496810" cy="12217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如</m:t>
                      </m:r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：</m:t>
                      </m:r>
                      <m:sSubSup>
                        <m:sSubSupPr>
                          <m:ctrlPr>
                            <a:rPr lang="en-US" altLang="zh-CN" sz="3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3!</m:t>
                          </m:r>
                        </m:num>
                        <m:den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2!(3−2)!</m:t>
                          </m:r>
                        </m:den>
                      </m:f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3×2×1</m:t>
                          </m:r>
                        </m:num>
                        <m:den>
                          <m:r>
                            <a:rPr lang="en-US" altLang="zh-CN" sz="3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2×1×1</m:t>
                          </m:r>
                        </m:den>
                      </m:f>
                      <m:r>
                        <a:rPr lang="en-US" altLang="zh-CN" sz="3600" i="1">
                          <a:latin typeface="Cambria Math" panose="02040503050406030204" charset="0"/>
                          <a:cs typeface="Cambria Math" panose="02040503050406030204" charset="0"/>
                        </a:rPr>
                        <m:t>=3</m:t>
                      </m:r>
                    </m:oMath>
                  </m:oMathPara>
                </a14:m>
                <a:endParaRPr lang="en-US" altLang="zh-CN" sz="36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630" y="3421380"/>
                <a:ext cx="7496810" cy="1221740"/>
              </a:xfrm>
              <a:prstGeom prst="rect">
                <a:avLst/>
              </a:prstGeom>
              <a:blipFill rotWithShape="1">
                <a:blip r:embed="rId4"/>
                <a:stretch>
                  <a:fillRect r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90415" y="5314950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>
                <a:sym typeface="+mn-ea"/>
              </a:rPr>
              <a:t>二项分布</a:t>
            </a:r>
            <a:r>
              <a:rPr lang="en-US" altLang="zh-CN">
                <a:sym typeface="+mn-ea"/>
              </a:rPr>
              <a:t>B(3,0.5)</a:t>
            </a:r>
            <a:r>
              <a:rPr lang="zh-CN" altLang="zh-CN">
                <a:sym typeface="+mn-ea"/>
              </a:rPr>
              <a:t>的概率函数图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795" y="703580"/>
            <a:ext cx="4295775" cy="42862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400" y="1078920"/>
                <a:ext cx="10969200" cy="4759200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:r>
                  <a:rPr lang="zh-CN" altLang="en-US" sz="3200"/>
                  <a:t>一般化的二项分布概率函数式：</a:t>
                </a:r>
              </a:p>
              <a:p>
                <a:pPr marL="0" indent="0">
                  <a:buNone/>
                </a:pPr>
                <a:endParaRPr lang="zh-CN" altLang="en-US" sz="3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Sup>
                        <m:sSub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bSup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sz="4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(1−</m:t>
                          </m:r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𝜋</m:t>
                          </m:r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4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=0,1,2,..,</m:t>
                      </m:r>
                      <m:r>
                        <a:rPr lang="en-US" altLang="zh-CN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 sz="4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3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 sz="3000">
                    <a:latin typeface="Cambria Math" panose="02040503050406030204" charset="0"/>
                    <a:cs typeface="Cambria Math" panose="02040503050406030204" charset="0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p>
                    </m:sSubSup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3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</m:t>
                        </m:r>
                      </m:num>
                      <m:den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!(</m:t>
                        </m:r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sz="3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)!</m:t>
                        </m:r>
                      </m:den>
                    </m:f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,0!=1,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!=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−1)⋯2×1,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3000" i="1">
                        <a:latin typeface="Cambria Math" panose="02040503050406030204" charset="0"/>
                        <a:cs typeface="Cambria Math" panose="02040503050406030204" charset="0"/>
                      </a:rPr>
                      <m:t>≠0</m:t>
                    </m:r>
                  </m:oMath>
                </a14:m>
                <a:endParaRPr lang="en-US" altLang="zh-CN" sz="3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4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3000"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400" y="1078920"/>
                <a:ext cx="10969200" cy="4759200"/>
              </a:xfrm>
              <a:blipFill rotWithShape="1">
                <a:blip r:embed="rId3"/>
                <a:stretch>
                  <a:fillRect l="-1" t="-1" r="3" b="-4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536575"/>
                <a:ext cx="10968990" cy="5784850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:r>
                  <a:rPr lang="zh-CN" altLang="zh-CN" sz="3200">
                    <a:sym typeface="+mn-ea"/>
                  </a:rPr>
                  <a:t>二项分布的分布函数</a:t>
                </a:r>
              </a:p>
              <a:p>
                <a:pPr marL="0" indent="0">
                  <a:buNone/>
                </a:pPr>
                <a:endParaRPr lang="zh-CN" altLang="zh-CN" sz="3200">
                  <a:sym typeface="+mn-ea"/>
                </a:endParaRPr>
              </a:p>
              <a:p>
                <a:pPr marL="0" indent="0">
                  <a:buNone/>
                </a:pPr>
                <a:endParaRPr lang="zh-CN" altLang="zh-CN" sz="3200">
                  <a:sym typeface="+mn-ea"/>
                </a:endParaRPr>
              </a:p>
              <a:p>
                <a:pPr marL="0" indent="0">
                  <a:buNone/>
                </a:pPr>
                <a:endParaRPr lang="zh-CN" altLang="zh-CN" sz="3200"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(0)+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(1)+...+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32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en-US" altLang="zh-CN" sz="32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zh-CN" altLang="en-US" sz="32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即分布函数</a:t>
                </a:r>
                <a:r>
                  <a:rPr lang="en-US" altLang="zh-CN" sz="32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+1)=1−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536575"/>
                <a:ext cx="10968990" cy="5784850"/>
              </a:xfrm>
              <a:blipFill rotWithShape="1">
                <a:blip r:embed="rId4"/>
                <a:stretch>
                  <a:fillRect b="-1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611505" y="1783080"/>
              <a:ext cx="10281285" cy="811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87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684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93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84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23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的取值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053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b="1">
                              <a:solidFill>
                                <a:schemeClr val="tx1"/>
                              </a:solidFill>
                            </a:rPr>
                            <a:t>概率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5"/>
                </p:custDataLst>
              </p:nvPr>
            </p:nvGraphicFramePr>
            <p:xfrm>
              <a:off x="611505" y="1783080"/>
              <a:ext cx="10281285" cy="95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55"/>
                    <a:gridCol w="1468755"/>
                    <a:gridCol w="1768475"/>
                    <a:gridCol w="869315"/>
                    <a:gridCol w="1768475"/>
                    <a:gridCol w="1302385"/>
                    <a:gridCol w="1635125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的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取值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43053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b="1">
                              <a:solidFill>
                                <a:schemeClr val="tx1"/>
                              </a:solidFill>
                            </a:rPr>
                            <a:t>概率</a:t>
                          </a:r>
                          <a:endParaRPr lang="zh-CN" alt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6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05" y="536575"/>
            <a:ext cx="10968990" cy="578485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zh-CN" sz="3200">
                <a:sym typeface="+mn-ea"/>
              </a:rPr>
              <a:t>二项分布的概率函数图</a:t>
            </a: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r>
              <a:rPr lang="zh-CN" altLang="zh-CN" sz="3000">
                <a:sym typeface="+mn-ea"/>
              </a:rPr>
              <a:t>概率函数图是以</a:t>
            </a:r>
            <a:r>
              <a:rPr lang="en-US" altLang="zh-CN" sz="3000">
                <a:sym typeface="+mn-ea"/>
              </a:rPr>
              <a:t>x</a:t>
            </a:r>
            <a:r>
              <a:rPr lang="zh-CN" altLang="en-US" sz="3000">
                <a:sym typeface="+mn-ea"/>
              </a:rPr>
              <a:t>的</a:t>
            </a:r>
            <a:r>
              <a:rPr lang="zh-CN" altLang="zh-CN" sz="3000">
                <a:sym typeface="+mn-ea"/>
              </a:rPr>
              <a:t>可能取值</a:t>
            </a:r>
            <a:r>
              <a:rPr lang="en-US" altLang="zh-CN" sz="3000">
                <a:sym typeface="+mn-ea"/>
              </a:rPr>
              <a:t>(x=0,1,2,...,n)</a:t>
            </a:r>
            <a:r>
              <a:rPr lang="zh-CN" altLang="zh-CN" sz="3000">
                <a:sym typeface="+mn-ea"/>
              </a:rPr>
              <a:t>为横轴，相应概率</a:t>
            </a:r>
            <a:r>
              <a:rPr lang="en-US" altLang="zh-CN" sz="3000">
                <a:sym typeface="+mn-ea"/>
              </a:rPr>
              <a:t>P(X=x)</a:t>
            </a:r>
            <a:r>
              <a:rPr lang="zh-CN" altLang="en-US" sz="3000">
                <a:sym typeface="+mn-ea"/>
              </a:rPr>
              <a:t>为纵轴，绘制的图形。</a:t>
            </a: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611505" y="1783080"/>
              <a:ext cx="10281285" cy="811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687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684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693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847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23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3512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的取值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053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zh-CN" altLang="en-US" b="1">
                              <a:solidFill>
                                <a:schemeClr val="tx1"/>
                              </a:solidFill>
                            </a:rPr>
                            <a:t>概率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ea typeface="MS Mincho" charset="0"/>
                                            <a:cs typeface="Cambria Math" panose="02040503050406030204" charset="0"/>
                                          </a:rPr>
                                          <m:t>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4"/>
                </p:custDataLst>
              </p:nvPr>
            </p:nvGraphicFramePr>
            <p:xfrm>
              <a:off x="611505" y="1783080"/>
              <a:ext cx="10281285" cy="9563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55"/>
                    <a:gridCol w="1468755"/>
                    <a:gridCol w="1768475"/>
                    <a:gridCol w="869315"/>
                    <a:gridCol w="1768475"/>
                    <a:gridCol w="1302385"/>
                    <a:gridCol w="1635125"/>
                  </a:tblGrid>
                  <a:tr h="38100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的</a:t>
                          </a:r>
                          <a: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a:t>取值</a:t>
                          </a:r>
                          <a:endParaRPr lang="zh-CN" alt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endParaRPr lang="en-US" altLang="zh-CN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</a:tr>
                  <a:tr h="430530"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zh-CN" altLang="en-US" b="1">
                              <a:solidFill>
                                <a:schemeClr val="tx1"/>
                              </a:solidFill>
                            </a:rPr>
                            <a:t>概率</a:t>
                          </a:r>
                          <a:endParaRPr lang="zh-CN" altLang="en-US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>
                            <a:buNone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</a:rPr>
                            <a:t>...</a:t>
                          </a:r>
                          <a:endParaRPr lang="en-US" altLang="zh-CN" sz="16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05" y="1410335"/>
            <a:ext cx="10968990" cy="464312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sz="3200">
                <a:sym typeface="+mn-ea"/>
              </a:rPr>
              <a:t>给</a:t>
            </a:r>
            <a:r>
              <a:rPr lang="en-US" altLang="zh-CN" sz="3200">
                <a:sym typeface="+mn-ea"/>
              </a:rPr>
              <a:t>10</a:t>
            </a:r>
            <a:r>
              <a:rPr lang="zh-CN" altLang="en-US" sz="3200">
                <a:sym typeface="+mn-ea"/>
              </a:rPr>
              <a:t>只老鼠注射致死概率</a:t>
            </a:r>
            <a:r>
              <a:rPr lang="en-US" altLang="zh-CN" sz="3200">
                <a:sym typeface="+mn-ea"/>
              </a:rPr>
              <a:t>30%</a:t>
            </a:r>
            <a:r>
              <a:rPr lang="zh-CN" altLang="en-US" sz="3200">
                <a:sym typeface="+mn-ea"/>
              </a:rPr>
              <a:t>的毒物，要求计算</a:t>
            </a:r>
            <a:r>
              <a:rPr lang="en-US" altLang="zh-CN" sz="3200">
                <a:sym typeface="+mn-ea"/>
              </a:rPr>
              <a:t>:</a:t>
            </a:r>
          </a:p>
          <a:p>
            <a:pPr marL="0" indent="0">
              <a:buNone/>
            </a:pPr>
            <a:endParaRPr lang="en-US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1)</a:t>
            </a:r>
            <a:r>
              <a:rPr lang="zh-CN" altLang="en-US" sz="3200">
                <a:sym typeface="+mn-ea"/>
              </a:rPr>
              <a:t>刚好有三只老鼠死亡的概率；</a:t>
            </a: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2)</a:t>
            </a:r>
            <a:r>
              <a:rPr lang="zh-CN" altLang="en-US" sz="3200">
                <a:sym typeface="+mn-ea"/>
              </a:rPr>
              <a:t>至多有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只老鼠死亡的概率</a:t>
            </a:r>
            <a:r>
              <a:rPr lang="en-US" altLang="zh-CN" sz="3200">
                <a:sym typeface="+mn-ea"/>
              </a:rPr>
              <a:t>; </a:t>
            </a: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3)</a:t>
            </a:r>
            <a:r>
              <a:rPr lang="zh-CN" altLang="en-US" sz="3200">
                <a:sym typeface="+mn-ea"/>
              </a:rPr>
              <a:t>至少有</a:t>
            </a:r>
            <a:r>
              <a:rPr lang="en-US" altLang="zh-CN" sz="32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只老鼠死亡的概率</a:t>
            </a: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并绘制概率函数图。</a:t>
            </a: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97275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22655" y="874395"/>
                <a:ext cx="10080625" cy="45180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=0)=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0.3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0.7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altLang="zh-CN" sz="3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=1)=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0.3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0.7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sz="3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=2)=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0.3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0.7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altLang="zh-CN" sz="3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=3)=</m:t>
                      </m:r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b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0.3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0.7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zh-CN" sz="3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32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...</a:t>
                </a:r>
              </a:p>
              <a:p>
                <a:pPr marL="0" indent="0">
                  <a:buNone/>
                </a:pPr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≤3)=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(0)+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(1)+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(2)+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(3)</m:t>
                      </m:r>
                    </m:oMath>
                  </m:oMathPara>
                </a14:m>
                <a:endParaRPr lang="en-US" altLang="zh-CN" sz="3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≥4)=1−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≤3)</m:t>
                      </m:r>
                    </m:oMath>
                  </m:oMathPara>
                </a14:m>
                <a:endParaRPr lang="en-US" altLang="zh-CN" sz="3200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" y="874395"/>
                <a:ext cx="10080625" cy="4518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9590" y="241300"/>
            <a:ext cx="10968990" cy="578485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3200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zh-CN" sz="3200">
                <a:solidFill>
                  <a:srgbClr val="FF0000"/>
                </a:solidFill>
                <a:sym typeface="+mn-ea"/>
              </a:rPr>
              <a:t>二项分布图形特征</a:t>
            </a: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  </a:t>
            </a:r>
            <a:endParaRPr lang="zh-CN" altLang="en-US"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" y="786765"/>
            <a:ext cx="10447655" cy="5673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43020" y="125412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n=5,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65245" y="3114040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n=10,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43020" y="5052060"/>
            <a:ext cx="140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n=20,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086850" y="125412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n=30,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076055" y="3114040"/>
            <a:ext cx="145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n=40,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86850" y="505206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n=50,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462280"/>
            <a:ext cx="10924540" cy="5932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8335" y="97345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n=5,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=0.8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80560" y="2833370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n=10,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8335" y="4771390"/>
            <a:ext cx="140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n=20,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02165" y="97345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n=30,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=0.8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91370" y="2833370"/>
            <a:ext cx="145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n=40,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=0.8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702165" y="477139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n=50,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=0.8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不同类型变量的取值特点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52215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血清钾之类的连续随机变量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能够在有限的区间里取无穷多个值。就像连续的可见光光谱线图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青绿黄橙红</a:t>
            </a:r>
            <a:r>
              <a:rPr lang="en-US" altLang="zh-CN" sz="2000">
                <a:sym typeface="+mn-ea"/>
              </a:rPr>
              <a:t>)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而定性变量，即离散随机变量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只能有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x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,x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en-US" altLang="zh-CN" sz="2800">
                <a:sym typeface="+mn-ea"/>
              </a:rPr>
              <a:t>,...x</a:t>
            </a:r>
            <a:r>
              <a:rPr lang="en-US" altLang="zh-CN" sz="2800" baseline="-25000">
                <a:sym typeface="+mn-ea"/>
              </a:rPr>
              <a:t>n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有限个可能取值。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不同类型变量的统计分布</a:t>
            </a:r>
            <a:r>
              <a:rPr lang="en-US" altLang="zh-CN" sz="2800">
                <a:sym typeface="+mn-ea"/>
              </a:rPr>
              <a:t>(statistical distribution)</a:t>
            </a:r>
            <a:r>
              <a:rPr lang="zh-CN" altLang="en-US" sz="2800">
                <a:sym typeface="+mn-ea"/>
              </a:rPr>
              <a:t>的规律不同。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7214870" y="2974340"/>
          <a:ext cx="4362450" cy="218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5" imgW="3914775" imgH="2076450" progId="Paint.Picture">
                  <p:embed/>
                </p:oleObj>
              </mc:Choice>
              <mc:Fallback>
                <p:oleObj r:id="rId5" imgW="3914775" imgH="20764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4870" y="2974340"/>
                        <a:ext cx="4362450" cy="218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367030"/>
            <a:ext cx="11557000" cy="6276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8335" y="822325"/>
            <a:ext cx="1278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n=5,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80560" y="2919730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n=10,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58335" y="4965700"/>
            <a:ext cx="140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n=20,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02165" y="822325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n=30,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=0.5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91370" y="2919730"/>
            <a:ext cx="1457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n=40,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=0.5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702165" y="4965700"/>
            <a:ext cx="160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ym typeface="Symbol" panose="05050102010706020507" charset="0"/>
              </a:rPr>
              <a:t>n=50, </a:t>
            </a:r>
            <a:r>
              <a:rPr lang="zh-CN" altLang="en-US">
                <a:sym typeface="Symbol" panose="05050102010706020507" charset="0"/>
              </a:rPr>
              <a:t></a:t>
            </a:r>
            <a:r>
              <a:rPr lang="en-US" altLang="zh-CN">
                <a:sym typeface="Symbol" panose="05050102010706020507" charset="0"/>
              </a:rPr>
              <a:t>=0.5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11505" y="536575"/>
            <a:ext cx="10968990" cy="578485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zh-CN" sz="3200">
                <a:sym typeface="+mn-ea"/>
              </a:rPr>
              <a:t>二项分布图形特征</a:t>
            </a:r>
            <a:r>
              <a:rPr lang="en-US" altLang="zh-CN" sz="3200">
                <a:sym typeface="+mn-ea"/>
              </a:rPr>
              <a:t>:</a:t>
            </a: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  </a:t>
            </a:r>
            <a:r>
              <a:rPr lang="zh-CN" altLang="en-US" sz="3200">
                <a:sym typeface="+mn-ea"/>
              </a:rPr>
              <a:t>无论</a:t>
            </a:r>
            <a:r>
              <a:rPr lang="en-US" altLang="zh-CN" sz="32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大小，</a:t>
            </a:r>
            <a:r>
              <a:rPr lang="en-US" altLang="zh-CN" sz="3200">
                <a:sym typeface="+mn-ea"/>
              </a:rPr>
              <a:t>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π=0.5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时图形呈对称</a:t>
            </a: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  n</a:t>
            </a:r>
            <a:r>
              <a:rPr lang="zh-CN" altLang="en-US" sz="3200">
                <a:sym typeface="+mn-ea"/>
              </a:rPr>
              <a:t>不大</a:t>
            </a:r>
            <a:r>
              <a:rPr lang="en-US" altLang="zh-CN" sz="3200">
                <a:sym typeface="+mn-ea"/>
              </a:rPr>
              <a:t>,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π&lt;0.5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时图形呈正偏峰</a:t>
            </a:r>
            <a:r>
              <a:rPr lang="en-US" altLang="zh-CN" sz="3200"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  n</a:t>
            </a:r>
            <a:r>
              <a:rPr lang="zh-CN" altLang="en-US" sz="3200">
                <a:sym typeface="+mn-ea"/>
              </a:rPr>
              <a:t>不大</a:t>
            </a:r>
            <a:r>
              <a:rPr lang="en-US" altLang="zh-CN" sz="3200">
                <a:sym typeface="+mn-ea"/>
              </a:rPr>
              <a:t>, 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π&gt;0.5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时图形呈负偏峰</a:t>
            </a:r>
            <a:r>
              <a:rPr lang="en-US" altLang="zh-CN" sz="3200">
                <a:sym typeface="+mn-ea"/>
              </a:rPr>
              <a:t>   </a:t>
            </a:r>
            <a:endParaRPr lang="zh-CN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3200">
                <a:sym typeface="+mn-ea"/>
              </a:rPr>
              <a:t>  n</a:t>
            </a:r>
            <a:r>
              <a:rPr lang="zh-CN" altLang="en-US" sz="3200">
                <a:sym typeface="+mn-ea"/>
              </a:rPr>
              <a:t>大，</a:t>
            </a:r>
            <a:r>
              <a:rPr lang="en-US" altLang="zh-CN" sz="3200">
                <a:sym typeface="+mn-ea"/>
              </a:rPr>
              <a:t>n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n(1-π)&gt;5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时，图形接近对称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（二项分布正态近似）</a:t>
            </a: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zh-CN" sz="3200">
              <a:sym typeface="+mn-ea"/>
            </a:endParaRP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39470" y="1532255"/>
                <a:ext cx="10911840" cy="35566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前面学习过，设随机变量</a:t>
                </a:r>
                <a:r>
                  <a:rPr lang="en-US" altLang="zh-CN" sz="2800">
                    <a:sym typeface="+mn-ea"/>
                  </a:rPr>
                  <a:t>X</a:t>
                </a:r>
                <a:r>
                  <a:rPr lang="zh-CN" altLang="en-US" sz="2800">
                    <a:sym typeface="+mn-ea"/>
                  </a:rPr>
                  <a:t>服从参数为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π</a:t>
                </a:r>
                <a:r>
                  <a:rPr lang="zh-CN" altLang="en-US" sz="2800">
                    <a:sym typeface="+mn-ea"/>
                  </a:rPr>
                  <a:t>的伯努利分布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𝑋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  <a:cs typeface="Times New Roman" panose="02020603050405020304" charset="0"/>
                                    <a:sym typeface="+mn-ea"/>
                                  </a:rPr>
                                  <m:t>𝜋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       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1−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  <a:cs typeface="Times New Roman" panose="02020603050405020304" charset="0"/>
                                    <a:sym typeface="+mn-ea"/>
                                  </a:rPr>
                                  <m:t>𝜋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均数和方差公式为：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×1+(1−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)×0=</m:t>
                    </m:r>
                  </m:oMath>
                </a14:m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π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charset="0"/>
                            <a:sym typeface="+mn-ea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+(1−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(0−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charset="0"/>
                            <a:sym typeface="+mn-ea"/>
                          </a:rPr>
                          <m:t>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charset="0"/>
                        <a:sym typeface="+mn-ea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3200">
                    <a:sym typeface="+mn-ea"/>
                  </a:rPr>
                  <a:t>  </a:t>
                </a:r>
                <a:endParaRPr lang="zh-CN" altLang="en-US" sz="3200"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而二项分布即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n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重伯努利分布，各次实验结果相互独立。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70" y="1532255"/>
                <a:ext cx="10911840" cy="35566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720090" y="681355"/>
            <a:ext cx="844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200">
                <a:solidFill>
                  <a:srgbClr val="FF0000"/>
                </a:solidFill>
                <a:sym typeface="+mn-ea"/>
              </a:rPr>
              <a:t>4. </a:t>
            </a:r>
            <a:r>
              <a:rPr lang="zh-CN" altLang="zh-CN" sz="3200">
                <a:solidFill>
                  <a:srgbClr val="FF0000"/>
                </a:solidFill>
                <a:sym typeface="+mn-ea"/>
              </a:rPr>
              <a:t>二项分布的总体均数和总体方差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07110" y="1356360"/>
                <a:ext cx="10433685" cy="50095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两独立随机变量之和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X+Y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的均数就等于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X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的均数加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Y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的均数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所以：</a:t>
                </a:r>
              </a:p>
              <a:p>
                <a:pPr marL="0" indent="0" algn="l">
                  <a:buNone/>
                </a:pPr>
                <a:endParaRPr lang="zh-CN" altLang="en-US" sz="3200"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+...+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= 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</m:oMath>
                </a14:m>
                <a:endPara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两独立随机变量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, X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加或减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Y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的方差就等于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X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的方差加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Y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的方差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所以</a:t>
                </a:r>
              </a:p>
              <a:p>
                <a:pPr marL="0" indent="0" algn="l">
                  <a:buNone/>
                </a:pPr>
                <a:endPara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方差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32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(1−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10" y="1356360"/>
                <a:ext cx="10433685" cy="5009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52450" y="370205"/>
            <a:ext cx="844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>
                <a:solidFill>
                  <a:schemeClr val="tx1"/>
                </a:solidFill>
                <a:sym typeface="+mn-ea"/>
              </a:rPr>
              <a:t>二项分布的总体均数和总体方差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17900"/>
            <a:ext cx="10969200" cy="705600"/>
          </a:xfrm>
        </p:spPr>
        <p:txBody>
          <a:bodyPr/>
          <a:lstStyle/>
          <a:p>
            <a:r>
              <a:rPr lang="zh-CN" altLang="en-US" sz="2800"/>
              <a:t>软件</a:t>
            </a:r>
            <a:r>
              <a:rPr lang="en-US" altLang="zh-CN" sz="2800"/>
              <a:t>r</a:t>
            </a:r>
            <a:r>
              <a:rPr lang="zh-CN" altLang="en-US" sz="2800"/>
              <a:t>验算</a:t>
            </a:r>
            <a:r>
              <a:rPr lang="en-US" altLang="zh-CN" sz="2800"/>
              <a:t> (</a:t>
            </a:r>
            <a:r>
              <a:rPr lang="zh-CN" altLang="en-US" sz="2800"/>
              <a:t>设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n=6,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=0.5</a:t>
            </a:r>
            <a:r>
              <a:rPr lang="en-US" altLang="zh-CN" sz="280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85" y="1313815"/>
            <a:ext cx="9613265" cy="4255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/>
              <a:t>x&lt;-0:6</a:t>
            </a:r>
          </a:p>
          <a:p>
            <a:pPr marL="0" indent="0">
              <a:buNone/>
            </a:pPr>
            <a:r>
              <a:rPr lang="zh-CN" altLang="en-US" sz="2800"/>
              <a:t>fx&lt;-dbinom(x,6,0.5)</a:t>
            </a:r>
          </a:p>
          <a:p>
            <a:pPr marL="0" indent="0">
              <a:buNone/>
            </a:pPr>
            <a:r>
              <a:rPr lang="zh-CN" altLang="en-US" sz="2800"/>
              <a:t>sum(x*fx)</a:t>
            </a:r>
          </a:p>
          <a:p>
            <a:pPr marL="0" indent="0">
              <a:buNone/>
            </a:pPr>
            <a:r>
              <a:rPr lang="zh-CN" altLang="en-US" sz="2800"/>
              <a:t>sum((x-3)^2 * fx )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例</a:t>
            </a:r>
            <a:r>
              <a:rPr lang="en-US" altLang="zh-CN"/>
              <a:t>5</a:t>
            </a:r>
            <a:r>
              <a:rPr lang="zh-CN" altLang="en-US"/>
              <a:t>：模拟服从二项分布的随机数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5645" y="1621790"/>
            <a:ext cx="10861675" cy="3663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电脑实验：一次抛出</a:t>
            </a:r>
            <a:r>
              <a:rPr lang="en-US" altLang="zh-CN" sz="2800">
                <a:sym typeface="+mn-ea"/>
              </a:rPr>
              <a:t>6</a:t>
            </a:r>
            <a:r>
              <a:rPr lang="zh-CN" altLang="en-US" sz="2800">
                <a:sym typeface="+mn-ea"/>
              </a:rPr>
              <a:t>枚硬币，正面朝上的次数记为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X~B(6,0.5)</a:t>
            </a:r>
          </a:p>
          <a:p>
            <a:pPr marL="0" indent="0">
              <a:buNone/>
            </a:pP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将实验重复多次。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如果模拟老鼠注射毒物实验，正面朝上代表老鼠死亡，试估计平均老鼠死亡只数、老鼠死亡只数的总体方差与总体标准差。死亡频率</a:t>
            </a:r>
            <a:r>
              <a:rPr lang="en-US" altLang="zh-CN" sz="2800">
                <a:sym typeface="+mn-ea"/>
              </a:rPr>
              <a:t>p</a:t>
            </a:r>
            <a:r>
              <a:rPr lang="zh-CN" altLang="en-US" sz="2800">
                <a:sym typeface="+mn-ea"/>
              </a:rPr>
              <a:t>呢</a:t>
            </a:r>
            <a:r>
              <a:rPr lang="en-US" altLang="zh-CN" sz="2800">
                <a:sym typeface="+mn-ea"/>
              </a:rPr>
              <a:t>?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1410335"/>
                <a:ext cx="10968990" cy="4643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3200">
                    <a:sym typeface="+mn-ea"/>
                  </a:rPr>
                  <a:t>给</a:t>
                </a:r>
                <a:r>
                  <a:rPr lang="en-US" altLang="zh-CN" sz="3200">
                    <a:sym typeface="+mn-ea"/>
                  </a:rPr>
                  <a:t>6</a:t>
                </a:r>
                <a:r>
                  <a:rPr lang="zh-CN" altLang="en-US" sz="3200">
                    <a:sym typeface="+mn-ea"/>
                  </a:rPr>
                  <a:t>只老鼠注射半数致死量的毒物，问：理论上平均有多少只老鼠死亡？老鼠死亡只数的方差和标准差是多少？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𝑋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=6×0.5=3(</m:t>
                      </m:r>
                      <m:r>
                        <a:rPr lang="zh-CN" altLang="en-US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只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</m:oMath>
                </a14:m>
                <a:r>
                  <a:rPr lang="en-US" altLang="zh-CN" sz="3200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(1−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)=6×0.5×0.5=1.5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𝑋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(1−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𝜋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</m:rad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1.5</m:t>
                          </m:r>
                        </m:e>
                      </m:rad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=1.22(</m:t>
                      </m:r>
                      <m:r>
                        <a:rPr lang="zh-CN" altLang="en-US" sz="32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  <a:sym typeface="+mn-ea"/>
                        </a:rPr>
                        <m:t>只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1410335"/>
                <a:ext cx="10968990" cy="46431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97275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6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23035" y="2027555"/>
                <a:ext cx="9895840" cy="33483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</m:oMath>
                </a14:m>
                <a:endPara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方差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(1−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𝜋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)/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)/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35" y="2027555"/>
                <a:ext cx="9895840" cy="33483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1550" y="777240"/>
                <a:ext cx="10347325" cy="5182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3200">
                    <a:sym typeface="+mn-ea"/>
                  </a:rPr>
                  <a:t>n</a:t>
                </a:r>
                <a:r>
                  <a:rPr lang="zh-CN" altLang="en-US" sz="3200">
                    <a:sym typeface="+mn-ea"/>
                  </a:rPr>
                  <a:t>次试验的阳性次数</a:t>
                </a:r>
                <a:r>
                  <a:rPr lang="en-US" altLang="zh-CN" sz="3200">
                    <a:sym typeface="+mn-ea"/>
                  </a:rPr>
                  <a:t>X</a:t>
                </a:r>
                <a:r>
                  <a:rPr lang="zh-CN" altLang="en-US" sz="3200">
                    <a:sym typeface="+mn-ea"/>
                  </a:rPr>
                  <a:t>服从</a:t>
                </a:r>
                <a:r>
                  <a:rPr lang="en-US" altLang="zh-CN" sz="3200">
                    <a:sym typeface="+mn-ea"/>
                  </a:rPr>
                  <a:t>B(n,</a:t>
                </a:r>
                <a:r>
                  <a:rPr lang="en-US" altLang="zh-CN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π</a:t>
                </a:r>
                <a:r>
                  <a:rPr lang="en-US" altLang="zh-CN" sz="3200">
                    <a:sym typeface="+mn-ea"/>
                  </a:rPr>
                  <a:t>)</a:t>
                </a:r>
                <a:r>
                  <a:rPr lang="zh-CN" altLang="en-US" sz="3200">
                    <a:sym typeface="+mn-ea"/>
                  </a:rPr>
                  <a:t>，以</a:t>
                </a:r>
                <a:r>
                  <a:rPr lang="en-US" altLang="zh-CN" sz="3200" i="1">
                    <a:sym typeface="+mn-ea"/>
                  </a:rPr>
                  <a:t>p</a:t>
                </a:r>
                <a:r>
                  <a:rPr lang="zh-CN" altLang="en-US" sz="3200">
                    <a:sym typeface="+mn-ea"/>
                  </a:rPr>
                  <a:t>表示阳性事件发生频率，</a:t>
                </a:r>
                <a:r>
                  <a:rPr lang="en-US" altLang="zh-CN" sz="3200" i="1">
                    <a:sym typeface="+mn-ea"/>
                  </a:rPr>
                  <a:t>p=x / n</a:t>
                </a:r>
                <a:r>
                  <a:rPr lang="zh-CN" altLang="en-US" sz="3200">
                    <a:sym typeface="+mn-ea"/>
                  </a:rPr>
                  <a:t>，</a:t>
                </a:r>
                <a:r>
                  <a:rPr lang="en-US" altLang="zh-CN" sz="3200" i="1">
                    <a:sym typeface="+mn-ea"/>
                  </a:rPr>
                  <a:t>p</a:t>
                </a:r>
                <a:r>
                  <a:rPr lang="zh-CN" altLang="zh-CN" sz="3200">
                    <a:sym typeface="+mn-ea"/>
                  </a:rPr>
                  <a:t>的总体均数、方差和标准差分别为：</a:t>
                </a:r>
              </a:p>
              <a:p>
                <a:endParaRPr lang="zh-CN" altLang="zh-CN" sz="3200">
                  <a:sym typeface="+mn-ea"/>
                </a:endParaRPr>
              </a:p>
              <a:p>
                <a:endParaRPr lang="zh-CN" altLang="zh-CN" sz="3200">
                  <a:sym typeface="+mn-ea"/>
                </a:endParaRPr>
              </a:p>
              <a:p>
                <a:endParaRPr lang="zh-CN" altLang="zh-CN" sz="3200">
                  <a:sym typeface="+mn-ea"/>
                </a:endParaRPr>
              </a:p>
              <a:p>
                <a:endParaRPr lang="zh-CN" altLang="zh-CN" sz="3200">
                  <a:sym typeface="+mn-ea"/>
                </a:endParaRPr>
              </a:p>
              <a:p>
                <a:endParaRPr lang="zh-CN" altLang="zh-CN" sz="3200">
                  <a:sym typeface="+mn-ea"/>
                </a:endParaRPr>
              </a:p>
              <a:p>
                <a:r>
                  <a:rPr lang="en-US" altLang="zh-CN" sz="3200">
                    <a:sym typeface="+mn-ea"/>
                  </a:rPr>
                  <a:t>                                                 </a:t>
                </a:r>
                <a:r>
                  <a:rPr lang="zh-CN" altLang="en-US" sz="3200">
                    <a:sym typeface="+mn-ea"/>
                  </a:rPr>
                  <a:t>（率的标准误的理论值）</a:t>
                </a:r>
                <a:endParaRPr lang="zh-CN" altLang="zh-CN" sz="3200">
                  <a:sym typeface="+mn-ea"/>
                </a:endParaRPr>
              </a:p>
              <a:p>
                <a:endParaRPr lang="zh-CN" altLang="zh-CN" sz="3200">
                  <a:sym typeface="+mn-ea"/>
                </a:endParaRPr>
              </a:p>
              <a:p>
                <a:r>
                  <a:rPr lang="zh-CN" altLang="zh-CN" sz="3200">
                    <a:sym typeface="+mn-ea"/>
                  </a:rPr>
                  <a:t>当</a:t>
                </a:r>
                <a:r>
                  <a:rPr lang="zh-CN" altLang="zh-CN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π未知时，用</a:t>
                </a:r>
                <a:r>
                  <a:rPr lang="en-US" altLang="zh-CN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</a:t>
                </a:r>
                <a:r>
                  <a:rPr lang="en-US" altLang="zh-CN" sz="3200" baseline="-25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</a:t>
                </a:r>
                <a:r>
                  <a:rPr lang="zh-CN" altLang="en-US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估计</a:t>
                </a:r>
                <a:r>
                  <a:rPr lang="zh-CN" altLang="en-US" sz="320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σ</a:t>
                </a:r>
                <a:r>
                  <a:rPr lang="en-US" altLang="zh-CN" sz="3200" baseline="-2500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p</a:t>
                </a:r>
                <a:r>
                  <a:rPr lang="zh-CN" altLang="en-US" sz="320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，公式为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32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)/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 sz="3200">
                    <a:sym typeface="+mn-ea"/>
                  </a:rPr>
                  <a:t>  </a:t>
                </a:r>
                <a:r>
                  <a:rPr lang="zh-CN" altLang="en-US" sz="3200">
                    <a:sym typeface="+mn-ea"/>
                  </a:rPr>
                  <a:t>。</a:t>
                </a:r>
                <a:r>
                  <a:rPr lang="en-US" altLang="zh-CN" sz="3200">
                    <a:sym typeface="+mn-ea"/>
                  </a:rPr>
                  <a:t>                           </a:t>
                </a:r>
                <a:endParaRPr lang="zh-CN" altLang="en-US" sz="320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777240"/>
                <a:ext cx="10347325" cy="51822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1410335"/>
                <a:ext cx="10968990" cy="4643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3200">
                    <a:sym typeface="+mn-ea"/>
                  </a:rPr>
                  <a:t>给</a:t>
                </a:r>
                <a:r>
                  <a:rPr lang="en-US" altLang="zh-CN" sz="3200">
                    <a:sym typeface="+mn-ea"/>
                  </a:rPr>
                  <a:t>6</a:t>
                </a:r>
                <a:r>
                  <a:rPr lang="zh-CN" altLang="en-US" sz="3200">
                    <a:sym typeface="+mn-ea"/>
                  </a:rPr>
                  <a:t>只老鼠注射半数致死量的毒物，记录老鼠死亡只数</a:t>
                </a:r>
                <a:r>
                  <a:rPr lang="en-US" altLang="zh-CN" sz="3200">
                    <a:sym typeface="+mn-ea"/>
                  </a:rPr>
                  <a:t>X</a:t>
                </a:r>
                <a:r>
                  <a:rPr lang="zh-CN" altLang="en-US" sz="3200">
                    <a:sym typeface="+mn-ea"/>
                  </a:rPr>
                  <a:t>，并计算死亡率</a:t>
                </a:r>
                <a:r>
                  <a:rPr lang="en-US" altLang="zh-CN" sz="3200">
                    <a:sym typeface="+mn-ea"/>
                  </a:rPr>
                  <a:t>p=X/n</a:t>
                </a:r>
                <a:r>
                  <a:rPr lang="zh-CN" altLang="en-US" sz="3200">
                    <a:sym typeface="+mn-ea"/>
                  </a:rPr>
                  <a:t>。问</a:t>
                </a:r>
                <a:r>
                  <a:rPr lang="en-US" altLang="zh-CN" sz="3200">
                    <a:sym typeface="+mn-ea"/>
                  </a:rPr>
                  <a:t>p</a:t>
                </a:r>
                <a:r>
                  <a:rPr lang="zh-CN" altLang="en-US" sz="3200">
                    <a:sym typeface="+mn-ea"/>
                  </a:rPr>
                  <a:t>的总体均数和总体标准差是多少？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=0.5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(1−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)/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=0.5×0.5/6=0.042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)/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rad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1.5/6</m:t>
                        </m:r>
                      </m:e>
                    </m:rad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0.20</m:t>
                    </m:r>
                  </m:oMath>
                </a14:m>
                <a:r>
                  <a:rPr lang="en-US" altLang="zh-CN" sz="3200"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320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  <a:sym typeface="+mn-ea"/>
                  </a:rPr>
                  <a:t>（率的标准误理论值）</a:t>
                </a: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1410335"/>
                <a:ext cx="10968990" cy="4643120"/>
              </a:xfrm>
              <a:blipFill rotWithShape="1">
                <a:blip r:embed="rId3"/>
                <a:stretch>
                  <a:fillRect r="-2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97275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7</a:t>
            </a:r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1410335"/>
                <a:ext cx="10968990" cy="4643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3200">
                    <a:sym typeface="+mn-ea"/>
                  </a:rPr>
                  <a:t>给</a:t>
                </a:r>
                <a:r>
                  <a:rPr lang="en-US" altLang="zh-CN" sz="3200">
                    <a:sym typeface="+mn-ea"/>
                  </a:rPr>
                  <a:t>6</a:t>
                </a:r>
                <a:r>
                  <a:rPr lang="zh-CN" altLang="en-US" sz="3200">
                    <a:sym typeface="+mn-ea"/>
                  </a:rPr>
                  <a:t>只老鼠注射致死概率</a:t>
                </a:r>
                <a:r>
                  <a:rPr lang="zh-CN" altLang="en-US" sz="3200">
                    <a:sym typeface="Symbol" panose="05050102010706020507" charset="0"/>
                  </a:rPr>
                  <a:t></a:t>
                </a:r>
                <a:r>
                  <a:rPr lang="zh-CN" altLang="en-US" sz="3200">
                    <a:sym typeface="+mn-ea"/>
                  </a:rPr>
                  <a:t>未知的毒物，发现有</a:t>
                </a:r>
                <a:r>
                  <a:rPr lang="en-US" altLang="zh-CN" sz="3200">
                    <a:sym typeface="+mn-ea"/>
                  </a:rPr>
                  <a:t>2</a:t>
                </a:r>
                <a:r>
                  <a:rPr lang="zh-CN" altLang="en-US" sz="3200">
                    <a:sym typeface="+mn-ea"/>
                  </a:rPr>
                  <a:t>只老鼠死亡，问死亡率</a:t>
                </a:r>
                <a:r>
                  <a:rPr lang="en-US" altLang="zh-CN" sz="3200">
                    <a:sym typeface="+mn-ea"/>
                  </a:rPr>
                  <a:t>p</a:t>
                </a:r>
                <a:r>
                  <a:rPr lang="zh-CN" altLang="en-US" sz="3200">
                    <a:sym typeface="+mn-ea"/>
                  </a:rPr>
                  <a:t>的标准误的估计值是多少？</a:t>
                </a: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𝑝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𝑋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/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=2/6=0.333</m:t>
                      </m:r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(1−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)/</m:t>
                        </m:r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rad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0.333×0.667/6</m:t>
                        </m:r>
                      </m:e>
                    </m:rad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0.192</m:t>
                    </m:r>
                  </m:oMath>
                </a14:m>
                <a:r>
                  <a:rPr lang="en-US" altLang="zh-CN" sz="3200"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 </a:t>
                </a:r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1410335"/>
                <a:ext cx="10968990" cy="464312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97275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例</a:t>
            </a:r>
            <a:r>
              <a:rPr lang="en-US" altLang="zh-CN">
                <a:solidFill>
                  <a:schemeClr val="tx1"/>
                </a:solidFill>
              </a:rPr>
              <a:t>8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左大括号 4"/>
          <p:cNvSpPr/>
          <p:nvPr/>
        </p:nvSpPr>
        <p:spPr>
          <a:xfrm>
            <a:off x="2171065" y="2092325"/>
            <a:ext cx="427355" cy="3405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260" y="3488055"/>
            <a:ext cx="2122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统计分布</a:t>
            </a:r>
          </a:p>
        </p:txBody>
      </p:sp>
      <p:sp>
        <p:nvSpPr>
          <p:cNvPr id="7" name="左大括号 6"/>
          <p:cNvSpPr/>
          <p:nvPr/>
        </p:nvSpPr>
        <p:spPr>
          <a:xfrm>
            <a:off x="5149215" y="692150"/>
            <a:ext cx="427355" cy="28841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61285" y="1762760"/>
            <a:ext cx="269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连续型分布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81345" y="588645"/>
            <a:ext cx="5319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正态分布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49595" y="1791970"/>
            <a:ext cx="1903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ym typeface="+mn-ea"/>
              </a:rPr>
              <a:t>z</a:t>
            </a:r>
            <a:r>
              <a:rPr lang="zh-CN" altLang="en-US" sz="3600">
                <a:sym typeface="+mn-ea"/>
              </a:rPr>
              <a:t>分布</a:t>
            </a:r>
            <a:endParaRPr lang="zh-CN" altLang="en-US" sz="3600"/>
          </a:p>
        </p:txBody>
      </p:sp>
      <p:sp>
        <p:nvSpPr>
          <p:cNvPr id="14" name="文本框 13"/>
          <p:cNvSpPr txBox="1"/>
          <p:nvPr/>
        </p:nvSpPr>
        <p:spPr>
          <a:xfrm>
            <a:off x="5649595" y="2994660"/>
            <a:ext cx="305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...</a:t>
            </a:r>
          </a:p>
        </p:txBody>
      </p:sp>
      <p:sp>
        <p:nvSpPr>
          <p:cNvPr id="15" name="左大括号 14"/>
          <p:cNvSpPr/>
          <p:nvPr/>
        </p:nvSpPr>
        <p:spPr>
          <a:xfrm>
            <a:off x="5100955" y="4101465"/>
            <a:ext cx="427355" cy="23844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613025" y="5027295"/>
            <a:ext cx="2693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离散型分布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49595" y="5027295"/>
            <a:ext cx="305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二项分布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649595" y="5840730"/>
            <a:ext cx="3052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泊松分布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649595" y="4197350"/>
            <a:ext cx="2541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伯努利分布</a:t>
            </a:r>
          </a:p>
        </p:txBody>
      </p:sp>
      <p:pic>
        <p:nvPicPr>
          <p:cNvPr id="2" name="图片 1" descr="正态曲线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720" y="460375"/>
            <a:ext cx="3049905" cy="4062730"/>
          </a:xfrm>
          <a:prstGeom prst="rect">
            <a:avLst/>
          </a:prstGeom>
        </p:spPr>
      </p:pic>
      <p:sp>
        <p:nvSpPr>
          <p:cNvPr id="3" name="右箭头 2"/>
          <p:cNvSpPr/>
          <p:nvPr/>
        </p:nvSpPr>
        <p:spPr>
          <a:xfrm>
            <a:off x="7860665" y="762000"/>
            <a:ext cx="526415" cy="29908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21915" y="3961130"/>
            <a:ext cx="5482590" cy="2716530"/>
          </a:xfrm>
          <a:prstGeom prst="rect">
            <a:avLst/>
          </a:prstGeom>
          <a:noFill/>
          <a:ln w="254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泊松分布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3530" y="663575"/>
            <a:ext cx="6764655" cy="5819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1. </a:t>
            </a:r>
            <a:r>
              <a:rPr lang="zh-CN" altLang="en-US" sz="3200" b="1">
                <a:solidFill>
                  <a:srgbClr val="FF0000"/>
                </a:solidFill>
                <a:sym typeface="+mn-ea"/>
              </a:rPr>
              <a:t>概念</a:t>
            </a:r>
            <a:r>
              <a:rPr lang="zh-CN" altLang="en-US" sz="3200">
                <a:sym typeface="+mn-ea"/>
              </a:rPr>
              <a:t>：</a:t>
            </a: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它取名于法国数学家</a:t>
            </a:r>
            <a:r>
              <a:rPr lang="en-US" altLang="zh-CN" sz="3200">
                <a:sym typeface="+mn-ea"/>
              </a:rPr>
              <a:t>Poission</a:t>
            </a:r>
            <a:r>
              <a:rPr lang="zh-CN" altLang="en-US" sz="3200">
                <a:sym typeface="+mn-ea"/>
              </a:rPr>
              <a:t>，常用于描述有限时间、平面或空间中罕见质点总数的分布规律。</a:t>
            </a: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也可视为</a:t>
            </a:r>
            <a:r>
              <a:rPr lang="en-US" altLang="zh-CN" sz="3200">
                <a:sym typeface="+mn-ea"/>
              </a:rPr>
              <a:t>n</a:t>
            </a:r>
            <a:r>
              <a:rPr lang="zh-CN" altLang="en-US" sz="3200">
                <a:sym typeface="+mn-ea"/>
              </a:rPr>
              <a:t>很大，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π很小时二项分布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B(n,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的极限情形。</a:t>
            </a:r>
          </a:p>
        </p:txBody>
      </p:sp>
      <p:pic>
        <p:nvPicPr>
          <p:cNvPr id="10" name="图片 9" descr="泊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475" y="864235"/>
            <a:ext cx="4370070" cy="51288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68185" y="6115050"/>
            <a:ext cx="45307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西莫恩·德尼·泊松（1781～1840）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泊松分布的应用条件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8330" y="1522095"/>
            <a:ext cx="11148695" cy="475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很大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π很小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+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二项分布应用条件：</a:t>
            </a:r>
          </a:p>
          <a:p>
            <a:pPr marL="0" indent="0">
              <a:buNone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大量重复</a:t>
            </a: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次，每次为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二分类结果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阳性或阴性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 ---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条件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每次结果相互独立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---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条件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阳性概率π很小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不变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---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条件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9234805" y="3016250"/>
          <a:ext cx="2097405" cy="153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2095500" imgH="1533525" progId="Paint.Picture">
                  <p:embed/>
                </p:oleObj>
              </mc:Choice>
              <mc:Fallback>
                <p:oleObj r:id="rId4" imgW="2095500" imgH="15335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34805" y="3016250"/>
                        <a:ext cx="2097405" cy="1534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" name="图片 99"/>
          <p:cNvPicPr/>
          <p:nvPr/>
        </p:nvPicPr>
        <p:blipFill>
          <a:blip r:embed="rId6"/>
          <a:stretch>
            <a:fillRect/>
          </a:stretch>
        </p:blipFill>
        <p:spPr>
          <a:xfrm>
            <a:off x="4359593" y="2773998"/>
            <a:ext cx="2219325" cy="195262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400" y="438220"/>
            <a:ext cx="10969200" cy="705600"/>
          </a:xfrm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泊松分布举例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08330" y="1348740"/>
            <a:ext cx="11148695" cy="505523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800">
                <a:sym typeface="+mn-ea"/>
              </a:rPr>
              <a:t>1.</a:t>
            </a:r>
            <a:r>
              <a:rPr lang="zh-CN" altLang="en-US" sz="2800">
                <a:sym typeface="+mn-ea"/>
              </a:rPr>
              <a:t>将面积为</a:t>
            </a:r>
            <a:r>
              <a:rPr lang="en-US" altLang="zh-CN" sz="2800">
                <a:sym typeface="+mn-ea"/>
              </a:rPr>
              <a:t>100cm</a:t>
            </a:r>
            <a:r>
              <a:rPr lang="en-US" altLang="zh-CN" sz="2800" baseline="300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的培养皿放置于某处，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小时内掉落的细菌个数；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2.</a:t>
            </a:r>
            <a:r>
              <a:rPr lang="zh-CN" altLang="en-US" sz="2800">
                <a:sym typeface="+mn-ea"/>
              </a:rPr>
              <a:t>从某品牌桶装纯净水里取</a:t>
            </a:r>
            <a:r>
              <a:rPr lang="en-US" altLang="zh-CN" sz="2800">
                <a:sym typeface="+mn-ea"/>
              </a:rPr>
              <a:t>1ml</a:t>
            </a:r>
            <a:r>
              <a:rPr lang="zh-CN" altLang="en-US" sz="2800">
                <a:sym typeface="+mn-ea"/>
              </a:rPr>
              <a:t>样品，其中某种细菌的个数</a:t>
            </a:r>
            <a:endParaRPr lang="zh-CN" altLang="en-US" sz="4285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3.</a:t>
            </a:r>
            <a:r>
              <a:rPr lang="zh-CN" altLang="en-US" sz="2800">
                <a:sym typeface="+mn-ea"/>
              </a:rPr>
              <a:t>接受同一批青霉素治疗的</a:t>
            </a:r>
            <a:r>
              <a:rPr lang="en-US" altLang="zh-CN" sz="2800">
                <a:sym typeface="+mn-ea"/>
              </a:rPr>
              <a:t>100</a:t>
            </a:r>
            <a:r>
              <a:rPr lang="zh-CN" altLang="en-US" sz="2800">
                <a:sym typeface="+mn-ea"/>
              </a:rPr>
              <a:t>名病人里发生严重过敏反应人数</a:t>
            </a: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已知青霉素严重过敏反应率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π=0.01</a:t>
            </a:r>
            <a:r>
              <a:rPr lang="en-US" altLang="zh-CN" sz="2400">
                <a:sym typeface="+mn-ea"/>
              </a:rPr>
              <a:t>)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696595" y="2845435"/>
          <a:ext cx="2964815" cy="184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7" imgW="2962275" imgH="1847850" progId="Paint.Picture">
                  <p:embed/>
                </p:oleObj>
              </mc:Choice>
              <mc:Fallback>
                <p:oleObj r:id="rId7" imgW="2962275" imgH="18478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595" y="2845435"/>
                        <a:ext cx="2964815" cy="184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7437755" y="2806700"/>
          <a:ext cx="1229360" cy="188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9" imgW="1228725" imgH="1885950" progId="Paint.Picture">
                  <p:embed/>
                </p:oleObj>
              </mc:Choice>
              <mc:Fallback>
                <p:oleObj r:id="rId9" imgW="1228725" imgH="18859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37755" y="2806700"/>
                        <a:ext cx="1229360" cy="188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756025" y="3709035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700770" y="3750310"/>
            <a:ext cx="5340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374015" y="953135"/>
          <a:ext cx="11444220" cy="477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7629525" imgH="3181350" progId="Paint.Picture">
                  <p:embed/>
                </p:oleObj>
              </mc:Choice>
              <mc:Fallback>
                <p:oleObj r:id="rId4" imgW="7629525" imgH="3181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4015" y="953135"/>
                        <a:ext cx="11444220" cy="477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8455" y="1536700"/>
          <a:ext cx="11515499" cy="351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7677150" imgH="2343150" progId="Paint.Picture">
                  <p:embed/>
                </p:oleObj>
              </mc:Choice>
              <mc:Fallback>
                <p:oleObj r:id="rId4" imgW="7677150" imgH="23431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455" y="1536700"/>
                        <a:ext cx="11515499" cy="351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不服从泊松分布的情形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8330" y="1522095"/>
            <a:ext cx="11148695" cy="475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传染性罕见病</a:t>
            </a: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具有聚集性特点的某细菌在样品中的分布</a:t>
            </a: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一天内在某繁忙十字路口，发生严重交通事故的次数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...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454025"/>
                <a:ext cx="10968990" cy="60096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3200" b="1">
                    <a:solidFill>
                      <a:srgbClr val="FF0000"/>
                    </a:solidFill>
                    <a:sym typeface="+mn-ea"/>
                  </a:rPr>
                  <a:t>2. </a:t>
                </a:r>
                <a:r>
                  <a:rPr lang="zh-CN" altLang="zh-CN" sz="3200" b="1">
                    <a:solidFill>
                      <a:srgbClr val="FF0000"/>
                    </a:solidFill>
                    <a:sym typeface="+mn-ea"/>
                  </a:rPr>
                  <a:t>泊松分布的概率函数</a:t>
                </a:r>
              </a:p>
              <a:p>
                <a:pPr marL="0" indent="0">
                  <a:buNone/>
                </a:pPr>
                <a:endParaRPr lang="zh-CN" altLang="zh-CN" sz="32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zh-CN" sz="3200">
                    <a:sym typeface="+mn-ea"/>
                  </a:rPr>
                  <a:t>若离散型随机变量</a:t>
                </a:r>
                <a:r>
                  <a:rPr lang="en-US" altLang="zh-CN" sz="3200">
                    <a:sym typeface="+mn-ea"/>
                  </a:rPr>
                  <a:t>X,</a:t>
                </a:r>
                <a:r>
                  <a:rPr lang="zh-CN" altLang="en-US" sz="3200">
                    <a:sym typeface="+mn-ea"/>
                  </a:rPr>
                  <a:t>其取值为</a:t>
                </a:r>
                <a:r>
                  <a:rPr lang="en-US" altLang="zh-CN" sz="3200">
                    <a:sym typeface="+mn-ea"/>
                  </a:rPr>
                  <a:t>0,1,2,...</a:t>
                </a:r>
                <a:r>
                  <a:rPr lang="zh-CN" altLang="en-US" sz="3200">
                    <a:sym typeface="+mn-ea"/>
                  </a:rPr>
                  <a:t>，相应的概率为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=0,1,2,...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3200">
                    <a:sym typeface="+mn-ea"/>
                  </a:rPr>
                  <a:t>则称</a:t>
                </a:r>
                <a:r>
                  <a:rPr lang="en-US" altLang="zh-CN" sz="3200">
                    <a:sym typeface="+mn-ea"/>
                  </a:rPr>
                  <a:t>X</a:t>
                </a:r>
                <a:r>
                  <a:rPr lang="zh-CN" altLang="en-US" sz="3200">
                    <a:sym typeface="+mn-ea"/>
                  </a:rPr>
                  <a:t>服从参数为</a:t>
                </a:r>
                <a:r>
                  <a:rPr lang="en-US" altLang="zh-CN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zh-CN" altLang="zh-CN" sz="3200">
                    <a:sym typeface="+mn-ea"/>
                  </a:rPr>
                  <a:t>的泊松分布，记作</a:t>
                </a:r>
                <a:r>
                  <a:rPr lang="en-US" altLang="zh-CN" sz="3200">
                    <a:sym typeface="+mn-ea"/>
                  </a:rPr>
                  <a:t>X~</a:t>
                </a:r>
                <a:r>
                  <a:rPr lang="en-US" altLang="zh-CN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Π</a:t>
                </a:r>
                <a:r>
                  <a:rPr lang="en-US" altLang="zh-CN" sz="3200">
                    <a:sym typeface="+mn-ea"/>
                  </a:rPr>
                  <a:t>(</a:t>
                </a:r>
                <a:r>
                  <a:rPr lang="en-US" altLang="zh-CN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sz="3200">
                    <a:sym typeface="+mn-ea"/>
                  </a:rPr>
                  <a:t>)</a:t>
                </a:r>
                <a:r>
                  <a:rPr lang="zh-CN" altLang="zh-CN" sz="3200">
                    <a:sym typeface="+mn-ea"/>
                  </a:rPr>
                  <a:t>。</a:t>
                </a:r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454025"/>
                <a:ext cx="10968990" cy="600964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0725" y="833120"/>
            <a:ext cx="10968990" cy="5784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200">
                <a:sym typeface="+mn-ea"/>
              </a:rPr>
              <a:t>例</a:t>
            </a:r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：已知青霉素严重过敏反应率为</a:t>
            </a:r>
            <a:r>
              <a:rPr lang="en-US" altLang="zh-CN" sz="3200">
                <a:sym typeface="+mn-ea"/>
              </a:rPr>
              <a:t>1%</a:t>
            </a:r>
            <a:r>
              <a:rPr lang="zh-CN" altLang="en-US" sz="3200">
                <a:sym typeface="+mn-ea"/>
              </a:rPr>
              <a:t>，有</a:t>
            </a:r>
            <a:r>
              <a:rPr lang="en-US" altLang="zh-CN" sz="3200">
                <a:sym typeface="+mn-ea"/>
              </a:rPr>
              <a:t>100</a:t>
            </a:r>
            <a:r>
              <a:rPr lang="zh-CN" altLang="en-US" sz="3200">
                <a:sym typeface="+mn-ea"/>
              </a:rPr>
              <a:t>人使用过青霉素后，问：有</a:t>
            </a:r>
            <a:r>
              <a:rPr lang="en-US" altLang="zh-CN" sz="3200">
                <a:sym typeface="+mn-ea"/>
              </a:rPr>
              <a:t>3</a:t>
            </a:r>
            <a:r>
              <a:rPr lang="zh-CN" altLang="en-US" sz="3200">
                <a:sym typeface="+mn-ea"/>
              </a:rPr>
              <a:t>人发生严重过敏反应的概率是多少？</a:t>
            </a: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  <a:p>
            <a:pPr marL="0" indent="0">
              <a:buNone/>
            </a:pPr>
            <a:endParaRPr lang="zh-CN" altLang="en-US" sz="3200">
              <a:sym typeface="+mn-ea"/>
            </a:endParaRPr>
          </a:p>
          <a:p>
            <a:pPr marL="0" indent="0">
              <a:buNone/>
            </a:pPr>
            <a:r>
              <a:rPr lang="zh-CN" altLang="en-US" sz="3200">
                <a:sym typeface="+mn-ea"/>
              </a:rPr>
              <a:t>又问：</a:t>
            </a:r>
            <a:r>
              <a:rPr lang="en-US" sz="32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人及以上发生严重过敏反应的概率是多少？</a:t>
            </a:r>
          </a:p>
          <a:p>
            <a:pPr marL="0" indent="0">
              <a:buNone/>
            </a:pPr>
            <a:endParaRPr lang="en-US" altLang="zh-CN" sz="2800"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93445" y="2247900"/>
                <a:ext cx="6150610" cy="10928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=3)=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3!</m:t>
                          </m:r>
                        </m:den>
                      </m:f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=0.06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5" y="2247900"/>
                <a:ext cx="6150610" cy="1092835"/>
              </a:xfrm>
              <a:prstGeom prst="rect">
                <a:avLst/>
              </a:prstGeom>
              <a:blipFill rotWithShape="1">
                <a:blip r:embed="rId3"/>
                <a:stretch>
                  <a:fillRect r="-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00125" y="4308475"/>
                <a:ext cx="6537960" cy="14960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≥4)=1−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=0.02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4308475"/>
                <a:ext cx="6537960" cy="1496060"/>
              </a:xfrm>
              <a:prstGeom prst="rect">
                <a:avLst/>
              </a:prstGeom>
              <a:blipFill rotWithShape="1">
                <a:blip r:embed="rId4"/>
                <a:stretch>
                  <a:fillRect r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1640840"/>
                <a:ext cx="10968990" cy="4653280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bSup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𝑘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=0,1,...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𝜆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=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𝑋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𝑛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𝜋</m:t>
                      </m:r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</m:func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!(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1640840"/>
                <a:ext cx="10968990" cy="465328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75" y="529025"/>
            <a:ext cx="10969200" cy="705600"/>
          </a:xfrm>
        </p:spPr>
        <p:txBody>
          <a:bodyPr/>
          <a:lstStyle/>
          <a:p>
            <a:r>
              <a:rPr lang="en-US" altLang="zh-CN" b="0">
                <a:solidFill>
                  <a:schemeClr val="tx1"/>
                </a:solidFill>
              </a:rPr>
              <a:t>n</a:t>
            </a:r>
            <a:r>
              <a:rPr lang="zh-CN" altLang="en-US" b="0">
                <a:solidFill>
                  <a:schemeClr val="tx1"/>
                </a:solidFill>
              </a:rPr>
              <a:t>很大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π很小时</a:t>
            </a:r>
            <a:r>
              <a:rPr lang="zh-CN" altLang="en-US" b="0">
                <a:solidFill>
                  <a:schemeClr val="tx1"/>
                </a:solidFill>
              </a:rPr>
              <a:t>二项分布的概率计算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伯努利分布</a:t>
            </a: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904875"/>
                <a:ext cx="10968990" cy="6009640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)!</m:t>
                          </m:r>
                        </m:den>
                      </m:f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)!×(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+1)×(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+2)⋯×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如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：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bSup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(3−2)!×2×3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2!(3−2)!</m:t>
                          </m:r>
                        </m:den>
                      </m:f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=3</m:t>
                      </m:r>
                    </m:oMath>
                  </m:oMathPara>
                </a14:m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904875"/>
                <a:ext cx="10968990" cy="600964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 rot="5400000">
            <a:off x="8173720" y="-2125980"/>
            <a:ext cx="370205" cy="5691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22920" y="166370"/>
            <a:ext cx="72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</a:t>
            </a:r>
            <a:r>
              <a:rPr lang="zh-CN" altLang="en-US"/>
              <a:t>项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358014" y="1486878"/>
            <a:ext cx="1624965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559341" y="2076549"/>
            <a:ext cx="1624965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65085" y="1817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728345" y="4605655"/>
                <a:ext cx="9495790" cy="11658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+1)×(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+2)⋯×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45" y="4605655"/>
                <a:ext cx="9495790" cy="1165860"/>
              </a:xfrm>
              <a:prstGeom prst="rect">
                <a:avLst/>
              </a:prstGeom>
              <a:blipFill rotWithShape="1">
                <a:blip r:embed="rId4"/>
                <a:stretch>
                  <a:fillRect r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99425" y="26162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65200" y="2180590"/>
                <a:ext cx="4618990" cy="11658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!(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180590"/>
                <a:ext cx="4618990" cy="1165860"/>
              </a:xfrm>
              <a:prstGeom prst="rect">
                <a:avLst/>
              </a:prstGeom>
              <a:blipFill rotWithShape="1">
                <a:blip r:embed="rId3"/>
                <a:stretch>
                  <a:fillRect r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30605" y="530860"/>
                <a:ext cx="9495790" cy="11658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+1)×(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+2)⋯×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05" y="530860"/>
                <a:ext cx="9495790" cy="1165860"/>
              </a:xfrm>
              <a:prstGeom prst="rect">
                <a:avLst/>
              </a:prstGeom>
              <a:blipFill rotWithShape="1">
                <a:blip r:embed="rId4"/>
                <a:stretch>
                  <a:fillRect r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02665" y="3750310"/>
                <a:ext cx="3985895" cy="10191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65" y="3750310"/>
                <a:ext cx="3985895" cy="1019175"/>
              </a:xfrm>
              <a:prstGeom prst="rect">
                <a:avLst/>
              </a:prstGeom>
              <a:blipFill rotWithShape="1">
                <a:blip r:embed="rId5"/>
                <a:stretch>
                  <a:fillRect r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30605" y="5173345"/>
                <a:ext cx="9179560" cy="11798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𝑃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𝑘</m:t>
                          </m:r>
                          <m:r>
                            <a:rPr lang="en-US" altLang="zh-CN" sz="3200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</m:func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!(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(1−</m:t>
                              </m:r>
                              <m:f>
                                <m:f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e>
                      </m:func>
                      <m:r>
                        <a:rPr lang="en-US" altLang="zh-CN" sz="3200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05" y="5173345"/>
                <a:ext cx="9179560" cy="1179830"/>
              </a:xfrm>
              <a:prstGeom prst="rect">
                <a:avLst/>
              </a:prstGeom>
              <a:blipFill rotWithShape="1">
                <a:blip r:embed="rId6"/>
                <a:stretch>
                  <a:fillRect r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11505" y="454025"/>
                <a:ext cx="10968990" cy="6009640"/>
              </a:xfrm>
            </p:spPr>
            <p:txBody>
              <a:bodyPr>
                <a:normAutofit lnSpcReduction="20000"/>
              </a:bodyPr>
              <a:lstStyle/>
              <a:p>
                <a:pPr marL="0" indent="0">
                  <a:buNone/>
                </a:pPr>
                <a:r>
                  <a:rPr lang="zh-CN" altLang="zh-CN" sz="3200">
                    <a:sym typeface="+mn-ea"/>
                  </a:rPr>
                  <a:t>例</a:t>
                </a:r>
                <a:r>
                  <a:rPr lang="en-US" altLang="zh-CN" sz="3200">
                    <a:sym typeface="+mn-ea"/>
                  </a:rPr>
                  <a:t>2</a:t>
                </a:r>
                <a:r>
                  <a:rPr lang="zh-CN" altLang="zh-CN" sz="3200">
                    <a:sym typeface="+mn-ea"/>
                  </a:rPr>
                  <a:t>：</a:t>
                </a:r>
                <a:r>
                  <a:rPr lang="zh-CN" altLang="en-US" sz="3200">
                    <a:sym typeface="+mn-ea"/>
                  </a:rPr>
                  <a:t>设某县</a:t>
                </a:r>
                <a:r>
                  <a:rPr lang="en-US" altLang="zh-CN" sz="3200">
                    <a:sym typeface="+mn-ea"/>
                  </a:rPr>
                  <a:t>10</a:t>
                </a:r>
                <a:r>
                  <a:rPr lang="zh-CN" altLang="en-US" sz="3200">
                    <a:sym typeface="+mn-ea"/>
                  </a:rPr>
                  <a:t>万女性每年平均</a:t>
                </a:r>
                <a:r>
                  <a:rPr lang="en-US" altLang="zh-CN" sz="3200">
                    <a:sym typeface="+mn-ea"/>
                  </a:rPr>
                  <a:t>45</a:t>
                </a:r>
                <a:r>
                  <a:rPr lang="zh-CN" altLang="en-US" sz="3200">
                    <a:sym typeface="+mn-ea"/>
                  </a:rPr>
                  <a:t>人</a:t>
                </a:r>
                <a:r>
                  <a:rPr lang="en-US" altLang="zh-CN" sz="3200">
                    <a:sym typeface="+mn-ea"/>
                  </a:rPr>
                  <a:t>(</a:t>
                </a:r>
                <a:r>
                  <a:rPr lang="en-US" altLang="zh-CN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en-US" altLang="zh-CN" sz="3200">
                    <a:sym typeface="+mn-ea"/>
                  </a:rPr>
                  <a:t>)</a:t>
                </a:r>
                <a:r>
                  <a:rPr lang="zh-CN" altLang="en-US" sz="3200">
                    <a:sym typeface="+mn-ea"/>
                  </a:rPr>
                  <a:t>新发乳腺癌。问：</a:t>
                </a:r>
              </a:p>
              <a:p>
                <a:pPr marL="0" indent="0">
                  <a:buNone/>
                </a:pPr>
                <a:r>
                  <a:rPr lang="en-US" altLang="zh-CN" sz="3200">
                    <a:sym typeface="+mn-ea"/>
                  </a:rPr>
                  <a:t>1</a:t>
                </a:r>
                <a:r>
                  <a:rPr lang="zh-CN" altLang="en-US" sz="3200">
                    <a:sym typeface="+mn-ea"/>
                  </a:rPr>
                  <a:t>）某年有</a:t>
                </a:r>
                <a:r>
                  <a:rPr lang="en-US" altLang="zh-CN" sz="3200">
                    <a:sym typeface="+mn-ea"/>
                  </a:rPr>
                  <a:t>50</a:t>
                </a:r>
                <a:r>
                  <a:rPr lang="zh-CN" altLang="en-US" sz="3200">
                    <a:sym typeface="+mn-ea"/>
                  </a:rPr>
                  <a:t>名女性得乳腺癌的可能性有多大？</a:t>
                </a:r>
              </a:p>
              <a:p>
                <a:pPr marL="0" indent="0">
                  <a:buNone/>
                </a:pPr>
                <a:r>
                  <a:rPr lang="en-US" altLang="zh-CN" sz="3200">
                    <a:sym typeface="+mn-ea"/>
                  </a:rPr>
                  <a:t>2</a:t>
                </a:r>
                <a:r>
                  <a:rPr lang="zh-CN" altLang="en-US" sz="3200">
                    <a:sym typeface="+mn-ea"/>
                  </a:rPr>
                  <a:t>）某年有超过</a:t>
                </a:r>
                <a:r>
                  <a:rPr lang="en-US" altLang="zh-CN" sz="3200">
                    <a:sym typeface="+mn-ea"/>
                  </a:rPr>
                  <a:t>50</a:t>
                </a:r>
                <a:r>
                  <a:rPr lang="zh-CN" altLang="en-US" sz="3200">
                    <a:sym typeface="+mn-ea"/>
                  </a:rPr>
                  <a:t>名女性得乳腺癌的可能性有多大？</a:t>
                </a:r>
                <a:endParaRPr lang="zh-CN" altLang="zh-CN" sz="32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=50)=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−45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50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50!</m:t>
                          </m:r>
                        </m:den>
                      </m:f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=0.043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&gt;50)=1−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32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≤50)=0.957</m:t>
                      </m:r>
                    </m:oMath>
                  </m:oMathPara>
                </a14:m>
                <a:endParaRPr lang="en-US" altLang="zh-CN" sz="32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  <a:p>
                <a:pPr marL="0" indent="0">
                  <a:buNone/>
                </a:pPr>
                <a:endParaRPr lang="zh-CN" altLang="en-US" sz="3200">
                  <a:sym typeface="+mn-ea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05" y="454025"/>
                <a:ext cx="10968990" cy="6009640"/>
              </a:xfrm>
              <a:blipFill rotWithShape="1">
                <a:blip r:embed="rId3"/>
                <a:stretch>
                  <a:fillRect b="-7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15620" y="312420"/>
            <a:ext cx="10968990" cy="6333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zh-CN" sz="3200" b="1">
                <a:solidFill>
                  <a:srgbClr val="FF0000"/>
                </a:solidFill>
                <a:sym typeface="+mn-ea"/>
              </a:rPr>
              <a:t>泊松分布的图形特征</a:t>
            </a:r>
          </a:p>
          <a:p>
            <a:pPr marL="0" indent="0">
              <a:buNone/>
            </a:pPr>
            <a:endParaRPr lang="en-US" altLang="zh-CN" sz="2660">
              <a:sym typeface="+mn-ea"/>
            </a:endParaRPr>
          </a:p>
          <a:p>
            <a:pPr marL="0" indent="0">
              <a:buNone/>
            </a:pPr>
            <a:r>
              <a:rPr lang="en-US" altLang="zh-CN" sz="2660">
                <a:sym typeface="+mn-ea"/>
              </a:rPr>
              <a:t>  </a:t>
            </a:r>
            <a:r>
              <a:rPr lang="zh-CN" altLang="en-US" sz="2660">
                <a:sym typeface="+mn-ea"/>
              </a:rPr>
              <a:t>泊松分布图形受</a:t>
            </a: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λ影响，当</a:t>
            </a:r>
          </a:p>
          <a:p>
            <a:pPr marL="0" indent="0">
              <a:buNone/>
            </a:pPr>
            <a:r>
              <a:rPr lang="en-US" altLang="zh-CN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λ较小时，其图形呈正偏峰</a:t>
            </a:r>
          </a:p>
          <a:p>
            <a:pPr marL="0" indent="0">
              <a:buNone/>
            </a:pP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随λ增大，图形趋于对称</a:t>
            </a:r>
          </a:p>
          <a:p>
            <a:pPr marL="0" indent="0">
              <a:buNone/>
            </a:pP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当λ</a:t>
            </a:r>
            <a:r>
              <a:rPr lang="en-US" altLang="zh-CN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&gt;20</a:t>
            </a: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时，可认为近似</a:t>
            </a:r>
          </a:p>
          <a:p>
            <a:pPr marL="0" indent="0">
              <a:buNone/>
            </a:pPr>
            <a:r>
              <a:rPr lang="en-US" altLang="zh-CN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正态分布。</a:t>
            </a:r>
          </a:p>
          <a:p>
            <a:pPr marL="0" indent="0">
              <a:buNone/>
            </a:pPr>
            <a:r>
              <a:rPr lang="zh-CN" altLang="en-US" sz="266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（泊松分布的正态近似条件）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740" y="1149985"/>
            <a:ext cx="6334125" cy="5495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28775" y="1915160"/>
                <a:ext cx="9895840" cy="39452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𝜆</m:t>
                    </m:r>
                  </m:oMath>
                </a14:m>
                <a:endPara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方差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𝜆</m:t>
                    </m:r>
                  </m:oMath>
                </a14:m>
                <a:endParaRPr lang="en-US" altLang="zh-CN" sz="32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3200">
                    <a:sym typeface="+mn-ea"/>
                  </a:rPr>
                  <a:t>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e>
                    </m:rad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>
                  <a:buNone/>
                </a:pPr>
                <a:endParaRPr lang="en-US" altLang="zh-CN" sz="2800" i="1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</a:rPr>
                  <a:t>这一特征常用于判断数据是否服从泊松分布。</a:t>
                </a: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  <a:p>
                <a:pPr marL="0" indent="0" algn="l">
                  <a:buNone/>
                </a:pPr>
                <a:endParaRPr lang="en-US" altLang="zh-CN" sz="3200"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915160"/>
                <a:ext cx="9895840" cy="39452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71550" y="777240"/>
            <a:ext cx="844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4. </a:t>
            </a:r>
            <a:r>
              <a:rPr lang="zh-CN" altLang="zh-CN" sz="3200" b="1">
                <a:solidFill>
                  <a:srgbClr val="FF0000"/>
                </a:solidFill>
                <a:sym typeface="+mn-ea"/>
              </a:rPr>
              <a:t>泊松分布的总体均数和总体方差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08330" y="704850"/>
                <a:ext cx="11583670" cy="545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800">
                    <a:sym typeface="+mn-ea"/>
                  </a:rPr>
                  <a:t>设随机变量</a:t>
                </a:r>
                <a:r>
                  <a:rPr lang="en-US" altLang="zh-CN" sz="2800">
                    <a:sym typeface="+mn-ea"/>
                  </a:rPr>
                  <a:t>X</a:t>
                </a:r>
                <a:r>
                  <a:rPr lang="zh-CN" altLang="en-US" sz="2800">
                    <a:sym typeface="+mn-ea"/>
                  </a:rPr>
                  <a:t>服从参数为</a:t>
                </a:r>
                <a:r>
                  <a:rPr lang="en-US" altLang="zh-CN" sz="28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λ</a:t>
                </a:r>
                <a:r>
                  <a:rPr lang="zh-CN" altLang="en-US" sz="2800">
                    <a:sym typeface="+mn-ea"/>
                  </a:rPr>
                  <a:t>的泊松分布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=0,1,2,...</m:t>
                      </m:r>
                    </m:oMath>
                  </m:oMathPara>
                </a14:m>
                <a:endParaRPr lang="en-US" altLang="zh-CN" sz="28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∞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𝜆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−1)!</m:t>
                            </m:r>
                          </m:den>
                        </m:f>
                      </m:e>
                    </m:nary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𝜆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en-US" altLang="zh-CN" sz="2800">
                    <a:sym typeface="+mn-ea"/>
                  </a:rPr>
                  <a:t>  </a:t>
                </a:r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endParaRPr lang="en-US" altLang="zh-CN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方差：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−1))+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−1))=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𝐸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，</m:t>
                    </m:r>
                    <m:r>
                      <a:rPr lang="zh-CN" altLang="en-US" sz="28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故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𝜆</m:t>
                    </m:r>
                  </m:oMath>
                </a14:m>
                <a:endParaRPr lang="en-US" altLang="zh-CN" sz="2800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30" y="704850"/>
                <a:ext cx="11583670" cy="545338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417900"/>
            <a:ext cx="10969200" cy="705600"/>
          </a:xfrm>
        </p:spPr>
        <p:txBody>
          <a:bodyPr/>
          <a:lstStyle/>
          <a:p>
            <a:r>
              <a:rPr lang="zh-CN" altLang="en-US" sz="2800"/>
              <a:t>软件</a:t>
            </a:r>
            <a:r>
              <a:rPr lang="en-US" altLang="zh-CN" sz="2800"/>
              <a:t>r</a:t>
            </a:r>
            <a:r>
              <a:rPr lang="zh-CN" altLang="en-US" sz="2800"/>
              <a:t>验算</a:t>
            </a:r>
            <a:r>
              <a:rPr lang="en-US" altLang="zh-CN" sz="2800"/>
              <a:t> (</a:t>
            </a:r>
            <a:r>
              <a:rPr lang="zh-CN" altLang="en-US" sz="2800"/>
              <a:t>设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λ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=5</a:t>
            </a:r>
            <a:r>
              <a:rPr lang="en-US" altLang="zh-CN" sz="2800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2985" y="1313815"/>
            <a:ext cx="9613265" cy="4255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/>
              <a:t>mu&lt;-5</a:t>
            </a:r>
          </a:p>
          <a:p>
            <a:pPr marL="0" indent="0">
              <a:buNone/>
            </a:pPr>
            <a:r>
              <a:rPr lang="zh-CN" altLang="en-US"/>
              <a:t>N&lt;-10000</a:t>
            </a:r>
          </a:p>
          <a:p>
            <a:pPr marL="0" indent="0">
              <a:buNone/>
            </a:pPr>
            <a:r>
              <a:rPr lang="zh-CN" altLang="en-US"/>
              <a:t>x&lt;-0:N</a:t>
            </a:r>
          </a:p>
          <a:p>
            <a:pPr marL="0" indent="0">
              <a:buNone/>
            </a:pPr>
            <a:r>
              <a:rPr lang="zh-CN" altLang="en-US"/>
              <a:t>fx&lt;-dpois(x,mu)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#x的总体均数</a:t>
            </a:r>
          </a:p>
          <a:p>
            <a:pPr marL="0" indent="0">
              <a:buNone/>
            </a:pPr>
            <a:r>
              <a:rPr lang="zh-CN" altLang="en-US"/>
              <a:t>sum((x-mu)^2*fx)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#x的总体方差</a:t>
            </a:r>
          </a:p>
          <a:p>
            <a:pPr marL="0" indent="0">
              <a:buNone/>
            </a:pPr>
            <a:r>
              <a:rPr lang="zh-CN" altLang="en-US"/>
              <a:t>sum(x*fx)</a:t>
            </a:r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52120" y="460375"/>
            <a:ext cx="844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sym typeface="+mn-ea"/>
              </a:rPr>
              <a:t>5. </a:t>
            </a:r>
            <a:r>
              <a:rPr lang="zh-CN" altLang="zh-CN" sz="3200" b="1">
                <a:solidFill>
                  <a:srgbClr val="FF0000"/>
                </a:solidFill>
                <a:sym typeface="+mn-ea"/>
              </a:rPr>
              <a:t>泊松分布的性质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2815" y="1467260"/>
            <a:ext cx="844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1</a:t>
            </a:r>
            <a:r>
              <a:rPr lang="zh-CN" altLang="en-US" sz="3200">
                <a:sym typeface="+mn-ea"/>
              </a:rPr>
              <a:t>）</a:t>
            </a:r>
            <a:r>
              <a:rPr lang="zh-CN" altLang="zh-CN" sz="3200">
                <a:sym typeface="+mn-ea"/>
              </a:rPr>
              <a:t>泊松分布属于离散型分布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2815" y="2547260"/>
            <a:ext cx="844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200">
                <a:sym typeface="+mn-ea"/>
              </a:rPr>
              <a:t>2</a:t>
            </a:r>
            <a:r>
              <a:rPr lang="zh-CN" altLang="en-US" sz="3200">
                <a:sym typeface="+mn-ea"/>
              </a:rPr>
              <a:t>）泊松分布可看成二项分布的特例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933450" y="3627120"/>
                <a:ext cx="9888220" cy="6115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3200">
                    <a:sym typeface="+mn-ea"/>
                  </a:rPr>
                  <a:t>3</a:t>
                </a:r>
                <a:r>
                  <a:rPr lang="zh-CN" altLang="en-US" sz="3200">
                    <a:sym typeface="+mn-ea"/>
                  </a:rPr>
                  <a:t>）泊松分布的总体均数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sz="3200">
                    <a:sym typeface="+mn-ea"/>
                  </a:rPr>
                  <a:t>等于总体方差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𝑋</m:t>
                        </m:r>
                      </m:sub>
                      <m:sup>
                        <m:r>
                          <a:rPr lang="en-US" altLang="zh-CN" sz="32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3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，均为</a:t>
                </a:r>
                <a:r>
                  <a:rPr lang="zh-CN" altLang="en-US" sz="3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λ。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3627120"/>
                <a:ext cx="9888220" cy="611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33450" y="4707260"/>
            <a:ext cx="98882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3200">
                <a:sym typeface="+mn-ea"/>
              </a:rPr>
              <a:t>4</a:t>
            </a:r>
            <a:r>
              <a:rPr lang="zh-CN" altLang="en-US" sz="3200">
                <a:sym typeface="+mn-ea"/>
              </a:rPr>
              <a:t>）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&gt;20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时，</a:t>
            </a:r>
            <a:r>
              <a:rPr lang="zh-CN" altLang="en-US" sz="3200">
                <a:sym typeface="+mn-ea"/>
              </a:rPr>
              <a:t>泊松分布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近似正态分布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2815" y="5787260"/>
            <a:ext cx="98882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sz="3200">
                <a:sym typeface="+mn-ea"/>
              </a:rPr>
              <a:t>5</a:t>
            </a:r>
            <a:r>
              <a:rPr lang="zh-CN" altLang="en-US" sz="3200">
                <a:sym typeface="+mn-ea"/>
              </a:rPr>
              <a:t>）泊松分布</a:t>
            </a:r>
            <a:r>
              <a:rPr lang="zh-CN" altLang="en-US" sz="3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的可加性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20750" y="1107310"/>
            <a:ext cx="9888220" cy="4461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泊松分布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的可加性是指当以较小的度量单位观察某现象发生数时，如果它服从泊松分布，那么将若干个小单位合并为一个大单位时，其总计数亦服从泊松分布。</a:t>
            </a:r>
          </a:p>
          <a:p>
            <a:pPr marL="0" indent="0">
              <a:buNone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例如：</a:t>
            </a:r>
            <a:r>
              <a:rPr lang="en-US" sz="2800">
                <a:sym typeface="+mn-ea"/>
              </a:rPr>
              <a:t>10</a:t>
            </a:r>
            <a:r>
              <a:rPr lang="zh-CN" altLang="en-US" sz="2800">
                <a:sym typeface="+mn-ea"/>
              </a:rPr>
              <a:t>分钟记录到的放射性脉冲数</a:t>
            </a:r>
            <a:r>
              <a:rPr lang="en-US" altLang="zh-CN" sz="2800">
                <a:sym typeface="+mn-ea"/>
              </a:rPr>
              <a:t>X~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，独立重复</a:t>
            </a:r>
            <a:r>
              <a:rPr lang="en-US" altLang="zh-CN" sz="28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次，测定值为</a:t>
            </a:r>
            <a:r>
              <a:rPr lang="en-US" altLang="zh-CN" sz="2800">
                <a:sym typeface="+mn-ea"/>
              </a:rPr>
              <a:t>X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X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zh-CN" altLang="en-US" sz="2800">
                <a:sym typeface="+mn-ea"/>
              </a:rPr>
              <a:t>，则它们的和</a:t>
            </a:r>
            <a:r>
              <a:rPr lang="en-US" altLang="zh-CN" sz="2800">
                <a:sym typeface="+mn-ea"/>
              </a:rPr>
              <a:t>X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+X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en-US" altLang="zh-CN" sz="2800">
                <a:sym typeface="+mn-ea"/>
              </a:rPr>
              <a:t>~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。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注意：设</a:t>
            </a:r>
            <a:r>
              <a:rPr lang="en-US" altLang="zh-CN" sz="2800">
                <a:sym typeface="+mn-ea"/>
              </a:rPr>
              <a:t>X~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则2X</a:t>
            </a:r>
            <a:r>
              <a:rPr lang="zh-CN" altLang="en-US" sz="2800">
                <a:sym typeface="+mn-ea"/>
              </a:rPr>
              <a:t>并不服从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(2λ)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X/2</a:t>
            </a:r>
            <a:r>
              <a:rPr lang="zh-CN" altLang="en-US" sz="2800">
                <a:sym typeface="+mn-ea"/>
              </a:rPr>
              <a:t>也不服从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(λ/2)</a:t>
            </a:r>
            <a:r>
              <a:rPr lang="zh-CN" altLang="en-US" sz="2800">
                <a:sym typeface="+mn-ea"/>
              </a:rPr>
              <a:t>。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zh-CN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07110" y="1356360"/>
            <a:ext cx="10433685" cy="4215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两独立随机变量之和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X+Y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的均数就等于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的均数加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Y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的均数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方差就等于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X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的方差加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Y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的方差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, 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Cambria Math" panose="02040503050406030204" charset="0"/>
                <a:sym typeface="+mn-ea"/>
              </a:rPr>
              <a:t>所以：</a:t>
            </a:r>
          </a:p>
          <a:p>
            <a:pPr marL="0" indent="0" algn="l">
              <a:buNone/>
            </a:pPr>
            <a:endParaRPr lang="en-US" altLang="zh-CN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zh-CN" sz="3200">
              <a:sym typeface="+mn-ea"/>
            </a:endParaRPr>
          </a:p>
          <a:p>
            <a:pPr marL="0" indent="0" algn="l">
              <a:buNone/>
            </a:pPr>
            <a:r>
              <a:rPr lang="en-US" altLang="zh-CN" sz="2800">
                <a:sym typeface="+mn-ea"/>
              </a:rPr>
              <a:t>X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~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>
                <a:sym typeface="+mn-ea"/>
              </a:rPr>
              <a:t>),X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en-US" altLang="zh-CN" sz="2800">
                <a:sym typeface="+mn-ea"/>
              </a:rPr>
              <a:t>~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，且独立，</a:t>
            </a:r>
            <a:r>
              <a:rPr lang="en-US" altLang="zh-CN" sz="2800">
                <a:sym typeface="+mn-ea"/>
              </a:rPr>
              <a:t>X</a:t>
            </a:r>
            <a:r>
              <a:rPr lang="en-US" altLang="zh-CN" sz="2800" baseline="-25000">
                <a:sym typeface="+mn-ea"/>
              </a:rPr>
              <a:t>1</a:t>
            </a:r>
            <a:r>
              <a:rPr lang="en-US" altLang="zh-CN" sz="2800">
                <a:sym typeface="+mn-ea"/>
              </a:rPr>
              <a:t>+X</a:t>
            </a:r>
            <a:r>
              <a:rPr lang="en-US" altLang="zh-CN" sz="2800" baseline="-25000">
                <a:sym typeface="+mn-ea"/>
              </a:rPr>
              <a:t>2</a:t>
            </a:r>
            <a:r>
              <a:rPr lang="en-US" altLang="zh-CN" sz="2800">
                <a:sym typeface="+mn-ea"/>
              </a:rPr>
              <a:t>~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zh-CN" sz="3200">
              <a:latin typeface="Cambria Math" panose="02040503050406030204" charset="0"/>
              <a:ea typeface="MS Mincho" charset="0"/>
              <a:cs typeface="Cambria Math" panose="02040503050406030204" charset="0"/>
              <a:sym typeface="+mn-ea"/>
            </a:endParaRPr>
          </a:p>
          <a:p>
            <a:pPr marL="0" indent="0" algn="l">
              <a:buNone/>
            </a:pPr>
            <a:endParaRPr lang="zh-CN" altLang="en-US" sz="3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zh-CN" sz="2800">
                <a:sym typeface="+mn-ea"/>
              </a:rPr>
              <a:t>X~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en-US" altLang="zh-CN" sz="2800">
                <a:sym typeface="+mn-ea"/>
              </a:rPr>
              <a:t>(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则2X</a:t>
            </a:r>
            <a:r>
              <a:rPr lang="zh-CN" altLang="en-US" sz="2800">
                <a:sym typeface="+mn-ea"/>
              </a:rPr>
              <a:t>的均数为</a:t>
            </a:r>
            <a:r>
              <a:rPr lang="en-US" altLang="zh-CN" sz="2800"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，方差为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λ=4λ</a:t>
            </a:r>
            <a:r>
              <a:rPr 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X/2</a:t>
            </a:r>
            <a:r>
              <a:rPr lang="zh-CN" altLang="en-US" sz="2800">
                <a:sym typeface="+mn-ea"/>
              </a:rPr>
              <a:t>的均数为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λ/2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，方差为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λ/2</a:t>
            </a:r>
            <a:r>
              <a:rPr lang="en-US" altLang="zh-CN" sz="2800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=λ/4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，均不服从泊松分布。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450" y="370205"/>
            <a:ext cx="844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3200">
                <a:solidFill>
                  <a:schemeClr val="tx1"/>
                </a:solidFill>
                <a:sym typeface="+mn-ea"/>
              </a:rPr>
              <a:t>如何理解泊松分布的可加性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38455" y="711835"/>
            <a:ext cx="10968990" cy="54933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伯努利分布是为纪念</a:t>
            </a:r>
            <a:r>
              <a:rPr lang="en-US" altLang="zh-CN" sz="2800">
                <a:sym typeface="+mn-ea"/>
              </a:rPr>
              <a:t>17</a:t>
            </a:r>
            <a:r>
              <a:rPr lang="zh-CN" altLang="en-US" sz="2800">
                <a:sym typeface="+mn-ea"/>
              </a:rPr>
              <a:t>世纪数学家雅各布</a:t>
            </a:r>
            <a:r>
              <a:rPr lang="en-US" altLang="zh-CN" sz="2800">
                <a:sym typeface="+mn-ea"/>
              </a:rPr>
              <a:t>.</a:t>
            </a:r>
            <a:r>
              <a:rPr lang="zh-CN" altLang="en-US" sz="2800">
                <a:sym typeface="+mn-ea"/>
              </a:rPr>
              <a:t>伯努利</a:t>
            </a:r>
            <a:r>
              <a:rPr lang="en-US" altLang="zh-CN" sz="2000">
                <a:sym typeface="+mn-ea"/>
              </a:rPr>
              <a:t>(1654-1705)</a:t>
            </a:r>
            <a:r>
              <a:rPr lang="zh-CN" altLang="en-US" sz="2800">
                <a:sym typeface="+mn-ea"/>
              </a:rPr>
              <a:t>而命名。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雅各布·伯努利1654年生于瑞士。</a:t>
            </a: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他毕业于瑞士巴塞尔大学，并于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1687</a:t>
            </a:r>
            <a:r>
              <a:rPr lang="zh-CN" altLang="en-US" sz="2800">
                <a:sym typeface="+mn-ea"/>
              </a:rPr>
              <a:t>年成为巴塞尔大学的数学教授</a:t>
            </a: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至逝世，他一直执掌着大学数学教席</a:t>
            </a: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1705</a:t>
            </a:r>
            <a:r>
              <a:rPr lang="zh-CN" altLang="en-US" sz="2800">
                <a:sym typeface="+mn-ea"/>
              </a:rPr>
              <a:t>年卒于同地。雅各布·伯努利对</a:t>
            </a: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数学重大贡献之一是在概率论研究方面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7088505" y="1557338"/>
            <a:ext cx="3943350" cy="44100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泊松可加性举例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已知</a:t>
            </a:r>
            <a:r>
              <a:rPr lang="zh-CN" altLang="en-US" sz="2800">
                <a:sym typeface="+mn-ea"/>
              </a:rPr>
              <a:t>每毫升</a:t>
            </a:r>
            <a:r>
              <a:rPr lang="zh-CN" altLang="en-US" sz="2800"/>
              <a:t>某品牌饮用水里</a:t>
            </a:r>
            <a:r>
              <a:rPr lang="zh-CN" altLang="en-US" sz="2800">
                <a:sym typeface="+mn-ea"/>
              </a:rPr>
              <a:t>平均</a:t>
            </a:r>
            <a:r>
              <a:rPr lang="zh-CN" altLang="en-US" sz="2800"/>
              <a:t>有</a:t>
            </a:r>
            <a:r>
              <a:rPr lang="en-US" altLang="zh-CN" sz="2800">
                <a:sym typeface="+mn-ea"/>
              </a:rPr>
              <a:t>100</a:t>
            </a:r>
            <a:r>
              <a:rPr lang="zh-CN" altLang="en-US" sz="2800">
                <a:sym typeface="+mn-ea"/>
              </a:rPr>
              <a:t>个</a:t>
            </a:r>
            <a:r>
              <a:rPr lang="zh-CN" altLang="en-US" sz="2800"/>
              <a:t>细菌，现随机抽取两次，每次取</a:t>
            </a:r>
            <a:r>
              <a:rPr lang="en-US" altLang="zh-CN" sz="2800"/>
              <a:t>1ml</a:t>
            </a:r>
            <a:r>
              <a:rPr lang="zh-CN" altLang="en-US" sz="2800"/>
              <a:t>样品，测得其中细菌数为</a:t>
            </a:r>
            <a:r>
              <a:rPr lang="en-US" altLang="zh-CN" sz="2800"/>
              <a:t>80</a:t>
            </a:r>
            <a:r>
              <a:rPr lang="zh-CN" altLang="en-US" sz="2800"/>
              <a:t>和</a:t>
            </a:r>
            <a:r>
              <a:rPr lang="en-US" altLang="zh-CN" sz="2800"/>
              <a:t>110</a:t>
            </a:r>
            <a:r>
              <a:rPr lang="zh-CN" altLang="en-US" sz="2800"/>
              <a:t>个。如果将两样品合并，问细菌总数将服从何种统计分布？</a:t>
            </a:r>
          </a:p>
          <a:p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ym typeface="+mn-ea"/>
              </a:rPr>
              <a:t>小结：</a:t>
            </a:r>
            <a:r>
              <a:rPr lang="zh-CN" altLang="en-US"/>
              <a:t>三种离散型分布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97560" y="1581785"/>
            <a:ext cx="13326110" cy="4404360"/>
            <a:chOff x="1505" y="3280"/>
            <a:chExt cx="20986" cy="6936"/>
          </a:xfrm>
        </p:grpSpPr>
        <p:pic>
          <p:nvPicPr>
            <p:cNvPr id="4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5" y="3280"/>
              <a:ext cx="20987" cy="693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直接连接符 4"/>
            <p:cNvCxnSpPr/>
            <p:nvPr/>
          </p:nvCxnSpPr>
          <p:spPr>
            <a:xfrm>
              <a:off x="1535" y="3292"/>
              <a:ext cx="0" cy="6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雅各布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伯努利的</a:t>
            </a:r>
            <a:r>
              <a:rPr lang="zh-CN" altLang="en-US"/>
              <a:t>主要成就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000"/>
              <a:t>雅各布 · 贝努利在数学上的贡献涉及微积分、微分方程、无穷级数求和、解析几何、概率论以及变分法等领域。 雅各布 · 伯努利对数学的最突出的贡献是在概率论和变分法这两个领域中。 他在概率论方面的工作成果包含在他的论文《推测的艺术》之中。在这篇著作里，他对概率论作出了若干重要的贡献，其中包括现今称为大数定律的发现。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6575" y="1549400"/>
            <a:ext cx="7126605" cy="5038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伯努利实验是只有两种可能结果的单次随机实验，其结果可能为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成功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或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失败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。</a:t>
            </a:r>
          </a:p>
          <a:p>
            <a:pPr marL="0" indent="0">
              <a:buNone/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结果定义为成功还是失败，由实验者决定。如果感兴趣的某种结果发生了就记为成功，否则记为失败。</a:t>
            </a:r>
          </a:p>
          <a:p>
            <a:pPr marL="0" indent="0">
              <a:buNone/>
            </a:pP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伯努利实验（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Bernoulli </a:t>
            </a:r>
            <a:r>
              <a:rPr lang="en-US" altLang="zh-CN">
                <a:solidFill>
                  <a:srgbClr val="FF0000"/>
                </a:solidFill>
              </a:rPr>
              <a:t>trial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pic>
        <p:nvPicPr>
          <p:cNvPr id="2" name="图片 1" descr="箭靶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86115" y="1549400"/>
            <a:ext cx="2381250" cy="2371725"/>
          </a:xfrm>
          <a:prstGeom prst="rect">
            <a:avLst/>
          </a:prstGeom>
        </p:spPr>
      </p:pic>
      <p:pic>
        <p:nvPicPr>
          <p:cNvPr id="9" name="图片 8" descr="投硬币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1985" y="4495800"/>
            <a:ext cx="3315335" cy="137922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8261985" y="5875020"/>
            <a:ext cx="2818765" cy="58674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 fontScale="6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hlinkClick r:id="rId7" action="ppaction://hlinkfile"/>
              </a:rPr>
              <a:t>在线模拟投掷硬币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398960"/>
            <a:ext cx="10969200" cy="4759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>
                <a:sym typeface="+mn-ea"/>
              </a:rPr>
              <a:t>伯努利实验结果用数值表示，</a:t>
            </a:r>
            <a:r>
              <a:rPr lang="en-US" altLang="zh-CN" sz="2800">
                <a:sym typeface="+mn-ea"/>
              </a:rPr>
              <a:t>x=1</a:t>
            </a:r>
            <a:r>
              <a:rPr lang="zh-CN" altLang="en-US" sz="2800">
                <a:sym typeface="+mn-ea"/>
              </a:rPr>
              <a:t>代表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成功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，其发生概率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zh-CN" altLang="en-US" sz="2800">
                <a:sym typeface="+mn-ea"/>
              </a:rPr>
              <a:t>不变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x=0</a:t>
            </a:r>
            <a:r>
              <a:rPr lang="zh-CN" altLang="en-US" sz="2800">
                <a:sym typeface="+mn-ea"/>
              </a:rPr>
              <a:t>代表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失败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，概率为</a:t>
            </a:r>
            <a:r>
              <a:rPr lang="en-US" altLang="zh-CN" sz="2800">
                <a:sym typeface="+mn-ea"/>
              </a:rPr>
              <a:t>1-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r>
              <a:rPr lang="zh-CN" altLang="en-US" sz="2800">
                <a:sym typeface="+mn-ea"/>
              </a:rPr>
              <a:t>这时，随机变量</a:t>
            </a:r>
            <a:r>
              <a:rPr lang="en-US" altLang="zh-CN" sz="2800">
                <a:sym typeface="+mn-ea"/>
              </a:rPr>
              <a:t>X</a:t>
            </a:r>
            <a:r>
              <a:rPr lang="zh-CN" altLang="en-US" sz="2800">
                <a:sym typeface="+mn-ea"/>
              </a:rPr>
              <a:t>将服从伯努利分布。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08245" y="3298825"/>
            <a:ext cx="4857115" cy="285940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852170" y="3582670"/>
          <a:ext cx="2508885" cy="125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/>
                        <a:t>P</a:t>
                      </a:r>
                    </a:p>
                  </a:txBody>
                  <a:tcPr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π</a:t>
                      </a:r>
                      <a:endParaRPr lang="en-US" altLang="zh-CN"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/>
                        <a:t>1-</a:t>
                      </a:r>
                      <a:r>
                        <a:rPr lang="en-US" altLang="zh-CN" sz="32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π</a:t>
                      </a:r>
                      <a:endParaRPr lang="en-US" altLang="zh-CN" sz="32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伯努利分布（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Bernoulli </a:t>
            </a:r>
            <a:r>
              <a:rPr lang="en-US" altLang="zh-CN">
                <a:solidFill>
                  <a:srgbClr val="FF0000"/>
                </a:solidFill>
              </a:rPr>
              <a:t>distribution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420360" y="3915410"/>
            <a:ext cx="2984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8770" y="4533900"/>
            <a:ext cx="2984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04860" y="3208020"/>
            <a:ext cx="4508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(π)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E4OTg1ZGM4MjI5Y2MyMzRmZWVlZWJkNzc2NGU3Zj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8cd1417-ae94-4e2d-ac4e-a7db2d9c9945}"/>
  <p:tag name="TABLE_ENDDRAG_ORIGIN_RECT" val="809*79"/>
  <p:tag name="TABLE_ENDDRAG_RECT" val="60*291*809*79"/>
</p:tagLst>
</file>

<file path=ppt/tags/tag1010.xml><?xml version="1.0" encoding="utf-8"?>
<p:tagLst xmlns:p="http://schemas.openxmlformats.org/presentationml/2006/main">
  <p:tag name="KSO_WM_UNIT_TABLE_BEAUTIFY" val="smartTable{d8cd1417-ae94-4e2d-ac4e-a7db2d9c9945}"/>
  <p:tag name="TABLE_ENDDRAG_ORIGIN_RECT" val="809*79"/>
  <p:tag name="TABLE_ENDDRAG_RECT" val="60*291*809*7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5,&quot;width&quot;:3750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171,&quot;width&quot;:8035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18327f0-a60c-4fc0-bd83-a64d41a76cf5}"/>
  <p:tag name="TABLE_ENDDRAG_ORIGIN_RECT" val="197*98"/>
  <p:tag name="TABLE_ENDDRAG_RECT" val="114*289*197*98"/>
  <p:tag name="KSO_WM_UNIT_PLACING_PICTURE_USER_VIEWPORT" val="{&quot;height&quot;:1200,&quot;width&quot;:7809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680,&quot;width&quot;:8746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5,&quot;width&quot;:3750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960,&quot;width&quot;:9975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18327f0-a60c-4fc0-bd83-a64d41a76cf5}"/>
  <p:tag name="TABLE_ENDDRAG_ORIGIN_RECT" val="409*95"/>
  <p:tag name="TABLE_ENDDRAG_RECT" val="384*278*409*95"/>
  <p:tag name="KSO_WM_UNIT_PLACING_PICTURE_USER_VIEWPORT" val="{&quot;height&quot;:1200,&quot;width&quot;:7809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80.xml><?xml version="1.0" encoding="utf-8"?>
<p:tagLst xmlns:p="http://schemas.openxmlformats.org/presentationml/2006/main">
  <p:tag name="KSO_WM_UNIT_TABLE_BEAUTIFY" val="smartTable{d8cd1417-ae94-4e2d-ac4e-a7db2d9c9945}"/>
  <p:tag name="TABLE_ENDDRAG_ORIGIN_RECT" val="809*79"/>
  <p:tag name="TABLE_ENDDRAG_RECT" val="60*291*809*7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8cd1417-ae94-4e2d-ac4e-a7db2d9c9945}"/>
  <p:tag name="TABLE_ENDDRAG_ORIGIN_RECT" val="809*79"/>
  <p:tag name="TABLE_ENDDRAG_RECT" val="60*291*809*79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3118</Words>
  <Application>Microsoft Office PowerPoint</Application>
  <PresentationFormat>宽屏</PresentationFormat>
  <Paragraphs>396</Paragraphs>
  <Slides>61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MS Mincho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主题​​</vt:lpstr>
      <vt:lpstr>Bitmap Image</vt:lpstr>
      <vt:lpstr>二项分布与泊松分布</vt:lpstr>
      <vt:lpstr>PowerPoint 演示文稿</vt:lpstr>
      <vt:lpstr>不同类型变量的取值特点</vt:lpstr>
      <vt:lpstr>PowerPoint 演示文稿</vt:lpstr>
      <vt:lpstr>伯努利分布</vt:lpstr>
      <vt:lpstr>PowerPoint 演示文稿</vt:lpstr>
      <vt:lpstr>雅各布.伯努利的主要成就</vt:lpstr>
      <vt:lpstr>1.伯努利实验（Bernoulli trial）</vt:lpstr>
      <vt:lpstr>2.伯努利分布（Bernoulli distribution）</vt:lpstr>
      <vt:lpstr>A会员每支箭命中与否服从伯努利分布吗？</vt:lpstr>
      <vt:lpstr>相应R程序</vt:lpstr>
      <vt:lpstr>3.伯努利分布的均数与方差</vt:lpstr>
      <vt:lpstr>模拟A会员射箭命中与否</vt:lpstr>
      <vt:lpstr>二项分布</vt:lpstr>
      <vt:lpstr>1.二项分布(binomial distribution)的概念</vt:lpstr>
      <vt:lpstr>二项分布举例</vt:lpstr>
      <vt:lpstr>PowerPoint 演示文稿</vt:lpstr>
      <vt:lpstr>PowerPoint 演示文稿</vt:lpstr>
      <vt:lpstr>2. 二项分布的概率函数 </vt:lpstr>
      <vt:lpstr>PowerPoint 演示文稿</vt:lpstr>
      <vt:lpstr>组合数的计算</vt:lpstr>
      <vt:lpstr>PowerPoint 演示文稿</vt:lpstr>
      <vt:lpstr>PowerPoint 演示文稿</vt:lpstr>
      <vt:lpstr>PowerPoint 演示文稿</vt:lpstr>
      <vt:lpstr>PowerPoint 演示文稿</vt:lpstr>
      <vt:lpstr>例4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软件r验算 (设n=6,=0.5)</vt:lpstr>
      <vt:lpstr>例5：模拟服从二项分布的随机数</vt:lpstr>
      <vt:lpstr>例6</vt:lpstr>
      <vt:lpstr>PowerPoint 演示文稿</vt:lpstr>
      <vt:lpstr>例7</vt:lpstr>
      <vt:lpstr>例8</vt:lpstr>
      <vt:lpstr>泊松分布</vt:lpstr>
      <vt:lpstr>PowerPoint 演示文稿</vt:lpstr>
      <vt:lpstr>泊松分布的应用条件</vt:lpstr>
      <vt:lpstr>泊松分布举例</vt:lpstr>
      <vt:lpstr>PowerPoint 演示文稿</vt:lpstr>
      <vt:lpstr>PowerPoint 演示文稿</vt:lpstr>
      <vt:lpstr>不服从泊松分布的情形</vt:lpstr>
      <vt:lpstr>PowerPoint 演示文稿</vt:lpstr>
      <vt:lpstr>PowerPoint 演示文稿</vt:lpstr>
      <vt:lpstr>n很大π很小时二项分布的概率计算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软件r验算 (设λ=5)</vt:lpstr>
      <vt:lpstr>PowerPoint 演示文稿</vt:lpstr>
      <vt:lpstr>PowerPoint 演示文稿</vt:lpstr>
      <vt:lpstr>PowerPoint 演示文稿</vt:lpstr>
      <vt:lpstr>泊松可加性举例</vt:lpstr>
      <vt:lpstr>小结：三种离散型分布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二项分布与泊松分布</dc:title>
  <dc:creator/>
  <cp:lastModifiedBy>Admin</cp:lastModifiedBy>
  <cp:revision>251</cp:revision>
  <dcterms:created xsi:type="dcterms:W3CDTF">2019-06-19T02:08:00Z</dcterms:created>
  <dcterms:modified xsi:type="dcterms:W3CDTF">2022-10-13T23:51:21Z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1FFD218E73934E7E91806EC6D3DEBC6F</vt:lpwstr>
  </property>
</Properties>
</file>