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302" r:id="rId4"/>
    <p:sldId id="303" r:id="rId5"/>
    <p:sldId id="304" r:id="rId6"/>
    <p:sldId id="298" r:id="rId7"/>
    <p:sldId id="299" r:id="rId8"/>
    <p:sldId id="300" r:id="rId9"/>
    <p:sldId id="301" r:id="rId10"/>
    <p:sldId id="278" r:id="rId11"/>
    <p:sldId id="282" r:id="rId12"/>
    <p:sldId id="283" r:id="rId13"/>
    <p:sldId id="259" r:id="rId14"/>
    <p:sldId id="280" r:id="rId15"/>
    <p:sldId id="260" r:id="rId16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方差分析实习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80" y="3615690"/>
            <a:ext cx="9799320" cy="1417320"/>
          </a:xfrm>
        </p:spPr>
        <p:txBody>
          <a:bodyPr>
            <a:normAutofit/>
          </a:bodyPr>
          <a:lstStyle/>
          <a:p>
            <a:r>
              <a:rPr lang="zh-CN" altLang="en-US" dirty="0"/>
              <a:t>流行病与卫生统计学系</a:t>
            </a:r>
            <a:r>
              <a:rPr lang="en-US" altLang="zh-CN" dirty="0"/>
              <a:t> </a:t>
            </a:r>
            <a:r>
              <a:rPr lang="zh-CN" altLang="en-US" dirty="0"/>
              <a:t>易伟宁</a:t>
            </a:r>
          </a:p>
          <a:p>
            <a:r>
              <a:rPr lang="en-US" altLang="zh-CN" dirty="0"/>
              <a:t>2022.11.7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案例讨论</a:t>
            </a:r>
            <a:r>
              <a:rPr lang="en-US" altLang="zh-CN"/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>
                <a:sym typeface="+mn-ea"/>
              </a:rPr>
              <a:t>内容：</a:t>
            </a:r>
            <a:r>
              <a:rPr lang="en-US" altLang="zh-CN" sz="2800">
                <a:sym typeface="+mn-ea"/>
              </a:rPr>
              <a:t>“</a:t>
            </a:r>
            <a:r>
              <a:rPr lang="zh-CN" altLang="en-US" sz="2800">
                <a:sym typeface="+mn-ea"/>
              </a:rPr>
              <a:t>对随机区组设计资料用单因素方差分析会怎样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的实验</a:t>
            </a:r>
            <a:endParaRPr lang="zh-CN" altLang="en-US" sz="2800">
              <a:sym typeface="Symbol" panose="05050102010706020507" charset="0"/>
            </a:endParaRPr>
          </a:p>
          <a:p>
            <a:r>
              <a:rPr lang="zh-CN" altLang="en-US" sz="2800">
                <a:sym typeface="Symbol" panose="05050102010706020507" charset="0"/>
              </a:rPr>
              <a:t>分析步骤：</a:t>
            </a:r>
          </a:p>
          <a:p>
            <a:pPr marL="971550" lvl="1" indent="-514350">
              <a:buAutoNum type="arabicPeriod"/>
            </a:pPr>
            <a:r>
              <a:rPr lang="zh-CN" altLang="en-US" sz="2800">
                <a:sym typeface="Symbol" panose="05050102010706020507" charset="0"/>
              </a:rPr>
              <a:t>模拟产生一个</a:t>
            </a:r>
            <a:r>
              <a:rPr lang="zh-CN" altLang="en-US" sz="2800">
                <a:sym typeface="+mn-ea"/>
              </a:rPr>
              <a:t>随机区组设计的</a:t>
            </a:r>
            <a:r>
              <a:rPr lang="zh-CN" altLang="en-US" sz="2800">
                <a:sym typeface="Symbol" panose="05050102010706020507" charset="0"/>
              </a:rPr>
              <a:t>数据</a:t>
            </a:r>
          </a:p>
          <a:p>
            <a:pPr marL="971550" lvl="1" indent="-514350">
              <a:buAutoNum type="arabicPeriod"/>
            </a:pPr>
            <a:r>
              <a:rPr lang="zh-CN" altLang="en-US" sz="2800">
                <a:sym typeface="Symbol" panose="05050102010706020507" charset="0"/>
              </a:rPr>
              <a:t>做</a:t>
            </a:r>
            <a:r>
              <a:rPr lang="zh-CN" altLang="en-US" sz="2800">
                <a:sym typeface="+mn-ea"/>
              </a:rPr>
              <a:t>随机区组设计方差分析，发现存在处理效应</a:t>
            </a:r>
            <a:r>
              <a:rPr lang="en-US" altLang="zh-CN" sz="2800">
                <a:sym typeface="+mn-ea"/>
              </a:rPr>
              <a:t>P&lt;0.05</a:t>
            </a:r>
            <a:endParaRPr lang="zh-CN" altLang="en-US" sz="2800">
              <a:sym typeface="Symbol" panose="05050102010706020507" charset="0"/>
            </a:endParaRPr>
          </a:p>
          <a:p>
            <a:pPr marL="971550" lvl="1" indent="-514350">
              <a:buAutoNum type="arabicPeriod"/>
            </a:pPr>
            <a:r>
              <a:rPr lang="zh-CN" altLang="en-US" sz="2800">
                <a:sym typeface="Symbol" panose="05050102010706020507" charset="0"/>
              </a:rPr>
              <a:t>做完全随机设计方差分析，发现</a:t>
            </a:r>
            <a:r>
              <a:rPr lang="en-US" altLang="zh-CN" sz="2800">
                <a:sym typeface="Symbol" panose="05050102010706020507" charset="0"/>
              </a:rPr>
              <a:t>P&gt;0.05</a:t>
            </a:r>
          </a:p>
          <a:p>
            <a:pPr marL="971550" lvl="1" indent="-514350">
              <a:buAutoNum type="arabicPeriod"/>
            </a:pPr>
            <a:r>
              <a:rPr lang="zh-CN" altLang="en-US" sz="2800">
                <a:sym typeface="Symbol" panose="05050102010706020507" charset="0"/>
              </a:rPr>
              <a:t>就</a:t>
            </a:r>
            <a:r>
              <a:rPr lang="en-US" altLang="zh-CN" sz="2800">
                <a:sym typeface="Symbol" panose="05050102010706020507" charset="0"/>
              </a:rPr>
              <a:t>2</a:t>
            </a:r>
            <a:r>
              <a:rPr lang="zh-CN" altLang="en-US" sz="2800">
                <a:sym typeface="Symbol" panose="05050102010706020507" charset="0"/>
              </a:rPr>
              <a:t>和</a:t>
            </a:r>
            <a:r>
              <a:rPr lang="en-US" altLang="zh-CN" sz="2800">
                <a:sym typeface="Symbol" panose="05050102010706020507" charset="0"/>
              </a:rPr>
              <a:t>3</a:t>
            </a:r>
            <a:r>
              <a:rPr lang="zh-CN" altLang="en-US" sz="2800">
                <a:sym typeface="Symbol" panose="05050102010706020507" charset="0"/>
              </a:rPr>
              <a:t>展开讨论。</a:t>
            </a:r>
          </a:p>
          <a:p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/>
          <p:nvPr/>
        </p:nvGraphicFramePr>
        <p:xfrm>
          <a:off x="2050415" y="1960880"/>
          <a:ext cx="7082790" cy="293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4" imgW="7077075" imgH="2933700" progId="Paint.Picture">
                  <p:embed/>
                </p:oleObj>
              </mc:Choice>
              <mc:Fallback>
                <p:oleObj r:id="rId4" imgW="7077075" imgH="2933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0415" y="1960880"/>
                        <a:ext cx="7082790" cy="293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2083435" y="1892935"/>
            <a:ext cx="7082155" cy="2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01545" y="1119505"/>
            <a:ext cx="68459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sym typeface="+mn-ea"/>
              </a:rPr>
              <a:t>8</a:t>
            </a:r>
            <a:r>
              <a:rPr lang="zh-CN" altLang="en-US" sz="2800">
                <a:sym typeface="+mn-ea"/>
              </a:rPr>
              <a:t>名健康人不同放置时间血滤液中血糖浓度</a:t>
            </a: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484505"/>
            <a:ext cx="10968990" cy="60363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/>
              <a:t>y&lt;-c(93,88,91,89,</a:t>
            </a:r>
          </a:p>
          <a:p>
            <a:pPr marL="0" indent="0">
              <a:buNone/>
            </a:pPr>
            <a:r>
              <a:rPr lang="zh-CN" altLang="en-US" sz="2000"/>
              <a:t>91,83,91,92,</a:t>
            </a:r>
          </a:p>
          <a:p>
            <a:pPr marL="0" indent="0">
              <a:buNone/>
            </a:pPr>
            <a:r>
              <a:rPr lang="zh-CN" altLang="en-US" sz="2000"/>
              <a:t>102,103,101,102,</a:t>
            </a:r>
          </a:p>
          <a:p>
            <a:pPr marL="0" indent="0">
              <a:buNone/>
            </a:pPr>
            <a:r>
              <a:rPr lang="zh-CN" altLang="en-US" sz="2000"/>
              <a:t>96,95,99,93,</a:t>
            </a:r>
          </a:p>
          <a:p>
            <a:pPr marL="0" indent="0">
              <a:buNone/>
            </a:pPr>
            <a:r>
              <a:rPr lang="zh-CN" altLang="en-US" sz="2000"/>
              <a:t>99,93,93,94,</a:t>
            </a:r>
          </a:p>
          <a:p>
            <a:pPr marL="0" indent="0">
              <a:buNone/>
            </a:pPr>
            <a:r>
              <a:rPr lang="zh-CN" altLang="en-US" sz="2000"/>
              <a:t>107,102,103,105,</a:t>
            </a:r>
          </a:p>
          <a:p>
            <a:pPr marL="0" indent="0">
              <a:buNone/>
            </a:pPr>
            <a:r>
              <a:rPr lang="zh-CN" altLang="en-US" sz="2000"/>
              <a:t>99,97,99,95,</a:t>
            </a:r>
          </a:p>
          <a:p>
            <a:pPr marL="0" indent="0">
              <a:buNone/>
            </a:pPr>
            <a:r>
              <a:rPr lang="zh-CN" altLang="en-US" sz="2000"/>
              <a:t>91,88,87,87)</a:t>
            </a: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treat&lt;-factor(rep(1:4,8))</a:t>
            </a:r>
          </a:p>
          <a:p>
            <a:pPr marL="0" indent="0">
              <a:buNone/>
            </a:pPr>
            <a:r>
              <a:rPr lang="zh-CN" altLang="en-US" sz="2000"/>
              <a:t>block&lt;-factor(rep(1:8,rep(4,8)))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作业题</a:t>
            </a:r>
            <a:r>
              <a:rPr lang="en-US">
                <a:sym typeface="+mn-ea"/>
              </a:rPr>
              <a:t>1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1484630" y="1590040"/>
          <a:ext cx="941197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4" imgW="6705600" imgH="3181350" progId="Paint.Picture">
                  <p:embed/>
                </p:oleObj>
              </mc:Choice>
              <mc:Fallback>
                <p:oleObj r:id="rId4" imgW="6705600" imgH="31813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4630" y="1590040"/>
                        <a:ext cx="941197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作业题</a:t>
            </a:r>
            <a:r>
              <a:rPr lang="en-US" altLang="zh-CN"/>
              <a:t>2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1655445" y="1503680"/>
          <a:ext cx="888174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4" imgW="6591300" imgH="3333750" progId="Paint.Picture">
                  <p:embed/>
                </p:oleObj>
              </mc:Choice>
              <mc:Fallback>
                <p:oleObj r:id="rId4" imgW="6591300" imgH="33337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5445" y="1503680"/>
                        <a:ext cx="8881745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选择题</a:t>
            </a:r>
            <a:r>
              <a:rPr lang="en-US" altLang="zh-CN"/>
              <a:t>(10</a:t>
            </a:r>
            <a:r>
              <a:rPr lang="zh-CN" altLang="en-US"/>
              <a:t>个</a:t>
            </a:r>
            <a:r>
              <a:rPr lang="en-US" altLang="zh-CN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问卷星扫码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电脑实验</a:t>
            </a:r>
            <a:r>
              <a:rPr lang="en-US" altLang="zh-CN"/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590" y="1501775"/>
            <a:ext cx="11125835" cy="4759325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检验水准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α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=0.05/3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</a:t>
            </a:r>
            <a:r>
              <a:rPr lang="zh-CN" altLang="en-US" sz="2800" dirty="0">
                <a:sym typeface="+mn-ea"/>
              </a:rPr>
              <a:t>成组</a:t>
            </a:r>
            <a:r>
              <a:rPr lang="en-US" altLang="zh-CN" sz="2800" dirty="0">
                <a:sym typeface="+mn-ea"/>
              </a:rPr>
              <a:t>t</a:t>
            </a:r>
            <a:r>
              <a:rPr lang="zh-CN" altLang="en-US" sz="2800" dirty="0">
                <a:sym typeface="+mn-ea"/>
              </a:rPr>
              <a:t>检验，若</a:t>
            </a:r>
            <a:r>
              <a:rPr lang="en-US" altLang="zh-CN" sz="2800" dirty="0">
                <a:sym typeface="+mn-ea"/>
              </a:rPr>
              <a:t>H</a:t>
            </a:r>
            <a:r>
              <a:rPr lang="en-US" altLang="zh-CN" sz="2800" baseline="-25000" dirty="0">
                <a:sym typeface="+mn-ea"/>
              </a:rPr>
              <a:t>0</a:t>
            </a:r>
            <a:r>
              <a:rPr lang="zh-CN" altLang="en-US" sz="2800" dirty="0">
                <a:sym typeface="+mn-ea"/>
              </a:rPr>
              <a:t>成立，犯第一型错误的概率</a:t>
            </a:r>
            <a:r>
              <a:rPr lang="en-US" altLang="zh-CN" sz="2800" dirty="0">
                <a:sym typeface="+mn-ea"/>
              </a:rPr>
              <a:t>?</a:t>
            </a:r>
          </a:p>
          <a:p>
            <a:pPr marL="0" indent="0">
              <a:buNone/>
            </a:pPr>
            <a:endParaRPr lang="zh-CN" altLang="en-US" sz="28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电脑实验</a:t>
            </a:r>
            <a:r>
              <a:rPr lang="en-US" altLang="zh-CN"/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590" y="1501775"/>
            <a:ext cx="11125835" cy="4759325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完全随机设计的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个样本均数比较，作三次检验水准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α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=0.05/3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</a:t>
            </a:r>
            <a:r>
              <a:rPr lang="zh-CN" altLang="en-US" sz="2800" dirty="0">
                <a:sym typeface="+mn-ea"/>
              </a:rPr>
              <a:t>成组</a:t>
            </a:r>
            <a:r>
              <a:rPr lang="en-US" altLang="zh-CN" sz="2800" dirty="0">
                <a:sym typeface="+mn-ea"/>
              </a:rPr>
              <a:t>t</a:t>
            </a:r>
            <a:r>
              <a:rPr lang="zh-CN" altLang="en-US" sz="2800" dirty="0">
                <a:sym typeface="+mn-ea"/>
              </a:rPr>
              <a:t>检验，若</a:t>
            </a:r>
            <a:r>
              <a:rPr lang="en-US" altLang="zh-CN" sz="2800" dirty="0">
                <a:sym typeface="+mn-ea"/>
              </a:rPr>
              <a:t>H</a:t>
            </a:r>
            <a:r>
              <a:rPr lang="en-US" altLang="zh-CN" sz="2800" baseline="-25000" dirty="0">
                <a:sym typeface="+mn-ea"/>
              </a:rPr>
              <a:t>0</a:t>
            </a:r>
            <a:r>
              <a:rPr lang="zh-CN" altLang="en-US" sz="2800" dirty="0">
                <a:sym typeface="+mn-ea"/>
              </a:rPr>
              <a:t>成立，犯第一型错误的累计概率是多少</a:t>
            </a:r>
            <a:r>
              <a:rPr lang="en-US" altLang="zh-CN" sz="2800" dirty="0">
                <a:sym typeface="+mn-ea"/>
              </a:rPr>
              <a:t>?</a:t>
            </a:r>
          </a:p>
          <a:p>
            <a:pPr marL="0" indent="0">
              <a:buNone/>
            </a:pPr>
            <a:endParaRPr lang="zh-CN" altLang="en-US" sz="28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电脑实验</a:t>
            </a:r>
            <a:r>
              <a:rPr lang="en-US" altLang="zh-CN"/>
              <a:t>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590" y="1501775"/>
            <a:ext cx="11125835" cy="4759325"/>
          </a:xfrm>
        </p:spPr>
        <p:txBody>
          <a:bodyPr/>
          <a:lstStyle/>
          <a:p>
            <a:r>
              <a:rPr lang="zh-CN" altLang="en-US" sz="2800">
                <a:sym typeface="+mn-ea"/>
              </a:rPr>
              <a:t>完全随机设计的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个样本均数比较，作方差分析，若</a:t>
            </a:r>
            <a:r>
              <a:rPr lang="en-US" altLang="zh-CN" sz="2800">
                <a:sym typeface="+mn-ea"/>
              </a:rPr>
              <a:t>H</a:t>
            </a:r>
            <a:r>
              <a:rPr lang="en-US" altLang="zh-CN" sz="2800" baseline="-250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成立，组内均方和组间均方的期望分别是多少</a:t>
            </a:r>
            <a:r>
              <a:rPr lang="en-US" altLang="zh-CN" sz="2800">
                <a:sym typeface="+mn-ea"/>
              </a:rPr>
              <a:t>?</a:t>
            </a: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电脑实验</a:t>
            </a:r>
            <a:r>
              <a:rPr lang="en-US" altLang="zh-CN"/>
              <a:t>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590" y="1501775"/>
            <a:ext cx="11125835" cy="4759325"/>
          </a:xfrm>
        </p:spPr>
        <p:txBody>
          <a:bodyPr/>
          <a:lstStyle/>
          <a:p>
            <a:r>
              <a:rPr lang="zh-CN" altLang="en-US" sz="2800">
                <a:sym typeface="+mn-ea"/>
              </a:rPr>
              <a:t>完全随机设计的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个样本资料，用</a:t>
            </a:r>
            <a:r>
              <a:rPr lang="en-US" altLang="zh-CN" sz="2800">
                <a:sym typeface="+mn-ea"/>
              </a:rPr>
              <a:t>Bonferroni</a:t>
            </a:r>
            <a:r>
              <a:rPr lang="zh-CN" altLang="en-US" sz="2800">
                <a:sym typeface="+mn-ea"/>
              </a:rPr>
              <a:t>法作均数间两两比较，检验水准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α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=0.05/3</a:t>
            </a:r>
            <a:r>
              <a:rPr lang="zh-CN" altLang="en-US" sz="2800">
                <a:sym typeface="+mn-ea"/>
              </a:rPr>
              <a:t>，若</a:t>
            </a:r>
            <a:r>
              <a:rPr lang="en-US" altLang="zh-CN" sz="2800">
                <a:sym typeface="+mn-ea"/>
              </a:rPr>
              <a:t>H</a:t>
            </a:r>
            <a:r>
              <a:rPr lang="en-US" altLang="zh-CN" sz="2800" baseline="-250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成立，犯第一型错误的累计概率</a:t>
            </a:r>
            <a:r>
              <a:rPr lang="en-US" altLang="zh-CN" sz="2800">
                <a:sym typeface="+mn-ea"/>
              </a:rPr>
              <a:t>?</a:t>
            </a:r>
          </a:p>
          <a:p>
            <a:r>
              <a:rPr lang="zh-CN" altLang="en-US" sz="2800">
                <a:sym typeface="+mn-ea"/>
              </a:rPr>
              <a:t>保持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α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=0.05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，采用校正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值作出统计结论，</a:t>
            </a:r>
            <a:r>
              <a:rPr lang="zh-CN" altLang="en-US" sz="2800">
                <a:sym typeface="+mn-ea"/>
              </a:rPr>
              <a:t>犯</a:t>
            </a:r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型错误的累计概率</a:t>
            </a:r>
            <a:r>
              <a:rPr lang="en-US" altLang="zh-CN" sz="2800">
                <a:sym typeface="+mn-ea"/>
              </a:rPr>
              <a:t>?</a:t>
            </a: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案例讨论</a:t>
            </a:r>
            <a:r>
              <a:rPr lang="en-US" altLang="zh-CN"/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/>
              <a:t>某医生为研究一种降血脂新药的疗效，按统一纳入标准选择120名高血脂患者，采用完全随机设计方法将患者等分为四组，进行双盲试验，6周后测得低密度脂蛋白作为试验结果，设4个处理组患者的低密度脂蛋白均近似服从正态分布，问4组总体均数有无差别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39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1AB839-2652-452C-98D0-D88605AE5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152650"/>
            <a:ext cx="8763000" cy="2552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255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写出</a:t>
            </a:r>
            <a:r>
              <a:rPr lang="en-US" altLang="zh-CN" sz="2800"/>
              <a:t>Levene</a:t>
            </a:r>
            <a:r>
              <a:rPr lang="zh-CN" altLang="en-US" sz="2800"/>
              <a:t>方差齐性检验的过程</a:t>
            </a:r>
          </a:p>
          <a:p>
            <a:r>
              <a:rPr lang="zh-CN" altLang="en-US" sz="2800"/>
              <a:t>本资料可以作完全随机设计方差分析，为什么？</a:t>
            </a:r>
          </a:p>
          <a:p>
            <a:r>
              <a:rPr lang="zh-CN" altLang="en-US" sz="2800"/>
              <a:t>方差分析，若</a:t>
            </a:r>
            <a:r>
              <a:rPr lang="en-US" altLang="zh-CN" sz="2800"/>
              <a:t>P&lt;0.05</a:t>
            </a:r>
            <a:r>
              <a:rPr lang="zh-CN" altLang="en-US" sz="2800"/>
              <a:t>，则进一步做均数间两两比较</a:t>
            </a:r>
          </a:p>
          <a:p>
            <a:r>
              <a:rPr lang="zh-CN" altLang="en-US" sz="2800"/>
              <a:t>提供原始数据，重复以上分析。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8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2370" y="1346200"/>
            <a:ext cx="5165725" cy="705485"/>
          </a:xfrm>
        </p:spPr>
        <p:txBody>
          <a:bodyPr>
            <a:normAutofit fontScale="90000"/>
          </a:bodyPr>
          <a:lstStyle/>
          <a:p>
            <a:r>
              <a:rPr lang="en-US" altLang="zh-CN" sz="2800"/>
              <a:t>4</a:t>
            </a:r>
            <a:r>
              <a:rPr lang="zh-CN" altLang="en-US" sz="2800"/>
              <a:t>组低密度脂蛋白的方差分析表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35" y="2165985"/>
            <a:ext cx="12696190" cy="2743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2009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NiMzRhNWZjZTkxMDFhMGQxNDViYmUzNjBiMTk5ZGYifQ=="/>
  <p:tag name="KSO_WPP_MARK_KEY" val="a30d4334-3a55-409d-ad1c-de546db3ce4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445</Words>
  <Application>Microsoft Office PowerPoint</Application>
  <PresentationFormat>宽屏</PresentationFormat>
  <Paragraphs>43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微软雅黑</vt:lpstr>
      <vt:lpstr>Arial</vt:lpstr>
      <vt:lpstr>Symbol</vt:lpstr>
      <vt:lpstr>Times New Roman</vt:lpstr>
      <vt:lpstr>Wingdings</vt:lpstr>
      <vt:lpstr>Office 主题​​</vt:lpstr>
      <vt:lpstr>Bitmap Image</vt:lpstr>
      <vt:lpstr>方差分析实习</vt:lpstr>
      <vt:lpstr>电脑实验1</vt:lpstr>
      <vt:lpstr>电脑实验2</vt:lpstr>
      <vt:lpstr>电脑实验3</vt:lpstr>
      <vt:lpstr>电脑实验4</vt:lpstr>
      <vt:lpstr>案例讨论1</vt:lpstr>
      <vt:lpstr>PowerPoint 演示文稿</vt:lpstr>
      <vt:lpstr>要求</vt:lpstr>
      <vt:lpstr>4组低密度脂蛋白的方差分析表</vt:lpstr>
      <vt:lpstr>案例讨论2</vt:lpstr>
      <vt:lpstr>PowerPoint 演示文稿</vt:lpstr>
      <vt:lpstr>PowerPoint 演示文稿</vt:lpstr>
      <vt:lpstr>作业题1</vt:lpstr>
      <vt:lpstr>作业题2</vt:lpstr>
      <vt:lpstr>选择题(10个)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方差分析实习</dc:title>
  <dc:creator/>
  <cp:lastModifiedBy>Admin</cp:lastModifiedBy>
  <cp:revision>189</cp:revision>
  <dcterms:created xsi:type="dcterms:W3CDTF">2019-06-19T02:08:00Z</dcterms:created>
  <dcterms:modified xsi:type="dcterms:W3CDTF">2022-11-07T05:00:47Z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181A55BAE5E641B096A6397D647AA2E0</vt:lpwstr>
  </property>
</Properties>
</file>