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2" r:id="rId3"/>
    <p:sldId id="374" r:id="rId4"/>
    <p:sldId id="265" r:id="rId5"/>
    <p:sldId id="568" r:id="rId6"/>
    <p:sldId id="567" r:id="rId7"/>
    <p:sldId id="373" r:id="rId8"/>
    <p:sldId id="267" r:id="rId9"/>
    <p:sldId id="263" r:id="rId10"/>
    <p:sldId id="300" r:id="rId11"/>
    <p:sldId id="264" r:id="rId12"/>
    <p:sldId id="299" r:id="rId13"/>
    <p:sldId id="268" r:id="rId14"/>
    <p:sldId id="314" r:id="rId15"/>
    <p:sldId id="269" r:id="rId16"/>
    <p:sldId id="315" r:id="rId17"/>
    <p:sldId id="376" r:id="rId18"/>
    <p:sldId id="301" r:id="rId19"/>
    <p:sldId id="303" r:id="rId20"/>
    <p:sldId id="304" r:id="rId21"/>
    <p:sldId id="272" r:id="rId22"/>
    <p:sldId id="377" r:id="rId23"/>
    <p:sldId id="274" r:id="rId24"/>
    <p:sldId id="305" r:id="rId25"/>
    <p:sldId id="306" r:id="rId26"/>
    <p:sldId id="307" r:id="rId27"/>
    <p:sldId id="378" r:id="rId28"/>
    <p:sldId id="569" r:id="rId29"/>
    <p:sldId id="570" r:id="rId30"/>
    <p:sldId id="571" r:id="rId31"/>
    <p:sldId id="322" r:id="rId32"/>
    <p:sldId id="351" r:id="rId33"/>
    <p:sldId id="352" r:id="rId34"/>
    <p:sldId id="358" r:id="rId35"/>
    <p:sldId id="353" r:id="rId36"/>
    <p:sldId id="354" r:id="rId37"/>
    <p:sldId id="355" r:id="rId38"/>
    <p:sldId id="357" r:id="rId39"/>
    <p:sldId id="316" r:id="rId40"/>
    <p:sldId id="317" r:id="rId41"/>
    <p:sldId id="318" r:id="rId42"/>
    <p:sldId id="319" r:id="rId43"/>
    <p:sldId id="320" r:id="rId44"/>
    <p:sldId id="321" r:id="rId45"/>
    <p:sldId id="323" r:id="rId46"/>
    <p:sldId id="324" r:id="rId47"/>
    <p:sldId id="556" r:id="rId48"/>
    <p:sldId id="325" r:id="rId49"/>
    <p:sldId id="343" r:id="rId50"/>
    <p:sldId id="557" r:id="rId51"/>
    <p:sldId id="558" r:id="rId52"/>
    <p:sldId id="326" r:id="rId53"/>
    <p:sldId id="329" r:id="rId54"/>
    <p:sldId id="328" r:id="rId55"/>
    <p:sldId id="341" r:id="rId56"/>
    <p:sldId id="342" r:id="rId57"/>
    <p:sldId id="330" r:id="rId58"/>
  </p:sldIdLst>
  <p:sldSz cx="12192000" cy="6858000"/>
  <p:notesSz cx="6858000" cy="9144000"/>
  <p:custDataLst>
    <p:tags r:id="rId6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1980"/>
        <p:guide pos="385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gs" Target="tags/tag138.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8.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0.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image" Target="../media/image17.png"/><Relationship Id="rId3" Type="http://schemas.openxmlformats.org/officeDocument/2006/relationships/tags" Target="../tags/tag82.xml"/><Relationship Id="rId2" Type="http://schemas.openxmlformats.org/officeDocument/2006/relationships/image" Target="../media/image16.png"/><Relationship Id="rId13" Type="http://schemas.openxmlformats.org/officeDocument/2006/relationships/vmlDrawing" Target="../drawings/vmlDrawing3.vml"/><Relationship Id="rId12" Type="http://schemas.openxmlformats.org/officeDocument/2006/relationships/slideLayout" Target="../slideLayouts/slideLayout2.xml"/><Relationship Id="rId11" Type="http://schemas.openxmlformats.org/officeDocument/2006/relationships/tags" Target="../tags/tag83.xml"/><Relationship Id="rId10" Type="http://schemas.openxmlformats.org/officeDocument/2006/relationships/image" Target="../media/image22.png"/><Relationship Id="rId1" Type="http://schemas.openxmlformats.org/officeDocument/2006/relationships/tags" Target="../tags/tag81.xml"/></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image" Target="../media/image23.wmf"/><Relationship Id="rId1"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6.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image" Target="../media/image30.wmf"/><Relationship Id="rId1"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1.xml"/><Relationship Id="rId1" Type="http://schemas.openxmlformats.org/officeDocument/2006/relationships/tags" Target="../tags/tag9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image" Target="../media/image35.png"/><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image" Target="../media/image36.wmf"/><Relationship Id="rId1"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tags" Target="../tags/tag98.xml"/><Relationship Id="rId2" Type="http://schemas.openxmlformats.org/officeDocument/2006/relationships/image" Target="../media/image37.wmf"/><Relationship Id="rId1"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9.xml"/><Relationship Id="rId2" Type="http://schemas.openxmlformats.org/officeDocument/2006/relationships/image" Target="../media/image39.png"/><Relationship Id="rId1" Type="http://schemas.openxmlformats.org/officeDocument/2006/relationships/image" Target="../media/image38.png"/></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1.xml"/><Relationship Id="rId1" Type="http://schemas.openxmlformats.org/officeDocument/2006/relationships/tags" Target="../tags/tag10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image" Target="../media/image40.png"/></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tags" Target="../tags/tag105.xml"/><Relationship Id="rId3" Type="http://schemas.openxmlformats.org/officeDocument/2006/relationships/image" Target="../media/image41.wmf"/><Relationship Id="rId2" Type="http://schemas.openxmlformats.org/officeDocument/2006/relationships/oleObject" Target="../embeddings/oleObject8.bin"/><Relationship Id="rId1" Type="http://schemas.openxmlformats.org/officeDocument/2006/relationships/tags" Target="../tags/tag104.xml"/></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image" Target="../media/image42.wmf"/><Relationship Id="rId1"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image" Target="../media/image43.wmf"/><Relationship Id="rId1"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image" Target="../media/image44.wmf"/><Relationship Id="rId1" Type="http://schemas.openxmlformats.org/officeDocument/2006/relationships/oleObject" Target="../embeddings/oleObject11.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39.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tags" Target="../tags/tag114.xml"/><Relationship Id="rId2" Type="http://schemas.openxmlformats.org/officeDocument/2006/relationships/image" Target="../media/image45.wmf"/><Relationship Id="rId1"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image" Target="../media/image46.wmf"/><Relationship Id="rId1" Type="http://schemas.openxmlformats.org/officeDocument/2006/relationships/oleObject" Target="../embeddings/oleObject13.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image" Target="../media/image47.wmf"/><Relationship Id="rId1"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image" Target="../media/image48.wmf"/><Relationship Id="rId1" Type="http://schemas.openxmlformats.org/officeDocument/2006/relationships/oleObject" Target="../embeddings/oleObject15.bin"/></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3.xml"/><Relationship Id="rId1" Type="http://schemas.openxmlformats.org/officeDocument/2006/relationships/tags" Target="../tags/tag12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tags" Target="../tags/tag127.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9.xml"/><Relationship Id="rId2" Type="http://schemas.openxmlformats.org/officeDocument/2006/relationships/image" Target="../media/image50.png"/><Relationship Id="rId1" Type="http://schemas.openxmlformats.org/officeDocument/2006/relationships/image" Target="../media/image49.png"/></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tags" Target="../tags/tag130.xml"/><Relationship Id="rId2" Type="http://schemas.openxmlformats.org/officeDocument/2006/relationships/image" Target="../media/image51.wmf"/><Relationship Id="rId1" Type="http://schemas.openxmlformats.org/officeDocument/2006/relationships/oleObject" Target="../embeddings/oleObject16.bin"/></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image" Target="../media/image52.png"/></Relationships>
</file>

<file path=ppt/slides/_rels/slide52.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image" Target="../media/image56.wmf"/><Relationship Id="rId7" Type="http://schemas.openxmlformats.org/officeDocument/2006/relationships/oleObject" Target="../embeddings/oleObject20.bin"/><Relationship Id="rId6" Type="http://schemas.openxmlformats.org/officeDocument/2006/relationships/image" Target="../media/image55.wmf"/><Relationship Id="rId5" Type="http://schemas.openxmlformats.org/officeDocument/2006/relationships/oleObject" Target="../embeddings/oleObject19.bin"/><Relationship Id="rId4" Type="http://schemas.openxmlformats.org/officeDocument/2006/relationships/image" Target="../media/image54.wmf"/><Relationship Id="rId3" Type="http://schemas.openxmlformats.org/officeDocument/2006/relationships/oleObject" Target="../embeddings/oleObject18.bin"/><Relationship Id="rId2" Type="http://schemas.openxmlformats.org/officeDocument/2006/relationships/image" Target="../media/image53.wmf"/><Relationship Id="rId11" Type="http://schemas.openxmlformats.org/officeDocument/2006/relationships/vmlDrawing" Target="../drawings/vmlDrawing17.vml"/><Relationship Id="rId10" Type="http://schemas.openxmlformats.org/officeDocument/2006/relationships/slideLayout" Target="../slideLayouts/slideLayout2.xml"/><Relationship Id="rId1" Type="http://schemas.openxmlformats.org/officeDocument/2006/relationships/oleObject" Target="../embeddings/oleObject17.bin"/></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7.xml"/><Relationship Id="rId1" Type="http://schemas.openxmlformats.org/officeDocument/2006/relationships/tags" Target="../tags/tag136.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337310" y="1720215"/>
            <a:ext cx="9799320" cy="2100580"/>
          </a:xfrm>
        </p:spPr>
        <p:txBody>
          <a:bodyPr>
            <a:normAutofit/>
          </a:bodyPr>
          <a:p>
            <a:r>
              <a:rPr lang="zh-CN" altLang="en-US" sz="4000"/>
              <a:t>多个样本均数比较的方差分析</a:t>
            </a:r>
            <a:r>
              <a:rPr lang="zh-CN" altLang="en-US" sz="4800"/>
              <a:t> </a:t>
            </a:r>
            <a:br>
              <a:rPr lang="zh-CN" altLang="en-US" sz="4800"/>
            </a:br>
            <a:endParaRPr lang="zh-CN" altLang="zh-CN" sz="4000"/>
          </a:p>
        </p:txBody>
      </p:sp>
      <p:sp>
        <p:nvSpPr>
          <p:cNvPr id="3" name="副标题 2"/>
          <p:cNvSpPr>
            <a:spLocks noGrp="1"/>
          </p:cNvSpPr>
          <p:nvPr>
            <p:ph type="subTitle" idx="1"/>
            <p:custDataLst>
              <p:tags r:id="rId2"/>
            </p:custDataLst>
          </p:nvPr>
        </p:nvSpPr>
        <p:spPr>
          <a:xfrm>
            <a:off x="1198880" y="3615690"/>
            <a:ext cx="9799320" cy="1417320"/>
          </a:xfrm>
        </p:spPr>
        <p:txBody>
          <a:bodyPr>
            <a:normAutofit/>
          </a:bodyPr>
          <a:p>
            <a:r>
              <a:rPr lang="zh-CN" altLang="en-US"/>
              <a:t>流行病与卫生统计学系</a:t>
            </a:r>
            <a:r>
              <a:rPr lang="en-US" altLang="zh-CN"/>
              <a:t> </a:t>
            </a:r>
            <a:r>
              <a:rPr lang="zh-CN" altLang="en-US"/>
              <a:t>易伟</a:t>
            </a:r>
            <a:r>
              <a:rPr lang="zh-CN" altLang="en-US"/>
              <a:t>宁</a:t>
            </a:r>
            <a:endParaRPr lang="zh-CN" altLang="en-US"/>
          </a:p>
          <a:p>
            <a:r>
              <a:rPr lang="en-US" altLang="zh-CN"/>
              <a:t>2022.11.4</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565855"/>
            <a:ext cx="10969200" cy="705600"/>
          </a:xfrm>
        </p:spPr>
        <p:txBody>
          <a:bodyPr/>
          <a:p>
            <a:r>
              <a:rPr lang="zh-CN" altLang="en-US"/>
              <a:t>什么</a:t>
            </a:r>
            <a:r>
              <a:rPr lang="zh-CN" altLang="en-US"/>
              <a:t>是方差</a:t>
            </a:r>
            <a:r>
              <a:rPr lang="zh-CN" altLang="en-US"/>
              <a:t>分析</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400" y="1425630"/>
                <a:ext cx="10969200" cy="4759200"/>
              </a:xfrm>
            </p:spPr>
            <p:txBody>
              <a:bodyPr>
                <a:normAutofit lnSpcReduction="20000"/>
              </a:bodyPr>
              <a:p>
                <a:r>
                  <a:rPr lang="zh-CN" altLang="en-US" sz="2800"/>
                  <a:t>英文全称是</a:t>
                </a:r>
                <a:r>
                  <a:rPr lang="en-US" altLang="zh-CN" sz="2800"/>
                  <a:t>Analysis of variance</a:t>
                </a:r>
                <a:r>
                  <a:rPr lang="zh-CN" altLang="en-US" sz="2800"/>
                  <a:t>，缩写是</a:t>
                </a:r>
                <a:r>
                  <a:rPr lang="en-US" altLang="zh-CN" sz="2800"/>
                  <a:t>ANOVA</a:t>
                </a:r>
                <a:endParaRPr lang="en-US" altLang="zh-CN" sz="2800"/>
              </a:p>
              <a:p>
                <a:r>
                  <a:rPr lang="zh-CN" altLang="en-US" sz="2800"/>
                  <a:t>方差是反映全部观测值变异程度的统计量，</a:t>
                </a:r>
                <a:r>
                  <a:rPr lang="zh-CN" altLang="en-US" sz="2800">
                    <a:sym typeface="+mn-ea"/>
                  </a:rPr>
                  <a:t>分子是</a:t>
                </a:r>
                <a:r>
                  <a:rPr lang="zh-CN" altLang="en-US" sz="2800"/>
                  <a:t>总离均差平方和</a:t>
                </a:r>
                <a:r>
                  <a:rPr lang="en-US" altLang="zh-CN" sz="2800"/>
                  <a:t>(</a:t>
                </a:r>
                <a:r>
                  <a:rPr lang="zh-CN" altLang="en-US" sz="2800"/>
                  <a:t>简称总平方和，</a:t>
                </a:r>
                <a:r>
                  <a:rPr lang="en-US" altLang="zh-CN" sz="2800"/>
                  <a:t>SST)</a:t>
                </a:r>
                <a:r>
                  <a:rPr lang="zh-CN" altLang="en-US" sz="2800"/>
                  <a:t>，分母是总</a:t>
                </a:r>
                <a:r>
                  <a:rPr lang="zh-CN" altLang="en-US" sz="2800"/>
                  <a:t>自由度。</a:t>
                </a:r>
                <a:endParaRPr lang="zh-CN" altLang="en-US" sz="2800"/>
              </a:p>
              <a:p>
                <a:pPr marL="0" indent="0">
                  <a:buNone/>
                </a:pPr>
                <a14:m>
                  <m:oMathPara xmlns:m="http://schemas.openxmlformats.org/officeDocument/2006/math">
                    <m:oMathParaPr>
                      <m:jc m:val="center"/>
                    </m:oMathParaPr>
                    <m:oMath xmlns:m="http://schemas.openxmlformats.org/officeDocument/2006/math">
                      <m:sSup>
                        <m:sSupPr>
                          <m:ctrlPr>
                            <a:rPr lang="en-US" altLang="zh-CN" sz="2800" i="1">
                              <a:latin typeface="Cambria Math" panose="02040503050406030204" charset="0"/>
                              <a:cs typeface="Cambria Math" panose="02040503050406030204" charset="0"/>
                            </a:rPr>
                          </m:ctrlPr>
                        </m:sSupPr>
                        <m:e>
                          <m:r>
                            <a:rPr lang="en-US" altLang="zh-CN" sz="2800" i="1">
                              <a:latin typeface="Cambria Math" panose="02040503050406030204" charset="0"/>
                              <a:cs typeface="Cambria Math" panose="02040503050406030204" charset="0"/>
                            </a:rPr>
                            <m:t>𝑠</m:t>
                          </m:r>
                        </m:e>
                        <m:sup>
                          <m:r>
                            <a:rPr lang="en-US" altLang="zh-CN" sz="2800" i="1">
                              <a:latin typeface="Cambria Math" panose="02040503050406030204" charset="0"/>
                              <a:cs typeface="Cambria Math" panose="02040503050406030204" charset="0"/>
                            </a:rPr>
                            <m:t>2</m:t>
                          </m:r>
                        </m:sup>
                      </m:sSup>
                      <m:r>
                        <a:rPr lang="en-US" altLang="zh-CN" sz="2800" i="1">
                          <a:latin typeface="Cambria Math" panose="02040503050406030204" charset="0"/>
                          <a:cs typeface="Cambria Math" panose="02040503050406030204" charset="0"/>
                        </a:rPr>
                        <m:t>=</m:t>
                      </m:r>
                      <m:f>
                        <m:fPr>
                          <m:ctrlPr>
                            <a:rPr lang="en-US" altLang="zh-CN" sz="2800" i="1">
                              <a:latin typeface="Cambria Math" panose="02040503050406030204" charset="0"/>
                              <a:cs typeface="Cambria Math" panose="02040503050406030204" charset="0"/>
                            </a:rPr>
                          </m:ctrlPr>
                        </m:fPr>
                        <m:num>
                          <m:nary>
                            <m:naryPr>
                              <m:chr m:val="∑"/>
                              <m:limLoc m:val="undOvr"/>
                              <m:subHide m:val="on"/>
                              <m:supHide m:val="on"/>
                              <m:ctrlPr>
                                <a:rPr lang="en-US" altLang="zh-CN" sz="2800" i="1">
                                  <a:latin typeface="Cambria Math" panose="02040503050406030204" charset="0"/>
                                  <a:cs typeface="Cambria Math" panose="02040503050406030204" charset="0"/>
                                </a:rPr>
                              </m:ctrlPr>
                            </m:naryPr>
                            <m:sub/>
                            <m:sup/>
                            <m:e>
                              <m:sSup>
                                <m:sSupPr>
                                  <m:ctrlPr>
                                    <a:rPr lang="en-US" altLang="zh-CN" sz="2800" i="1">
                                      <a:latin typeface="Cambria Math" panose="02040503050406030204" charset="0"/>
                                      <a:cs typeface="Cambria Math" panose="02040503050406030204" charset="0"/>
                                    </a:rPr>
                                  </m:ctrlPr>
                                </m:sSupPr>
                                <m:e>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𝑌</m:t>
                                  </m:r>
                                  <m:r>
                                    <a:rPr lang="en-US" altLang="zh-CN" sz="2800" i="1">
                                      <a:latin typeface="Cambria Math" panose="02040503050406030204" charset="0"/>
                                      <a:cs typeface="Cambria Math" panose="02040503050406030204" charset="0"/>
                                    </a:rPr>
                                    <m:t>−</m:t>
                                  </m:r>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r>
                                    <a:rPr lang="en-US" altLang="zh-CN" sz="2800" i="1">
                                      <a:latin typeface="Cambria Math" panose="02040503050406030204" charset="0"/>
                                      <a:cs typeface="Cambria Math" panose="02040503050406030204" charset="0"/>
                                    </a:rPr>
                                    <m:t>)</m:t>
                                  </m:r>
                                </m:e>
                                <m:sup>
                                  <m:r>
                                    <a:rPr lang="en-US" altLang="zh-CN" sz="2800" i="1">
                                      <a:latin typeface="Cambria Math" panose="02040503050406030204" charset="0"/>
                                      <a:cs typeface="Cambria Math" panose="02040503050406030204" charset="0"/>
                                    </a:rPr>
                                    <m:t>2</m:t>
                                  </m:r>
                                </m:sup>
                              </m:sSup>
                            </m:e>
                          </m:nary>
                        </m:num>
                        <m:den>
                          <m:r>
                            <a:rPr lang="en-US" altLang="zh-CN" sz="2800" i="1">
                              <a:latin typeface="Cambria Math" panose="02040503050406030204" charset="0"/>
                              <a:cs typeface="Cambria Math" panose="02040503050406030204" charset="0"/>
                            </a:rPr>
                            <m:t>𝑛</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1</m:t>
                          </m:r>
                        </m:den>
                      </m:f>
                      <m:r>
                        <a:rPr lang="en-US" altLang="zh-CN" sz="2800" i="1">
                          <a:latin typeface="Cambria Math" panose="02040503050406030204" charset="0"/>
                          <a:cs typeface="Cambria Math" panose="02040503050406030204" charset="0"/>
                        </a:rPr>
                        <m:t>=</m:t>
                      </m:r>
                      <m:f>
                        <m:fPr>
                          <m:ctrlPr>
                            <a:rPr lang="en-US" altLang="zh-CN" sz="2800" i="1">
                              <a:latin typeface="Cambria Math" panose="02040503050406030204" charset="0"/>
                              <a:cs typeface="Cambria Math" panose="02040503050406030204" charset="0"/>
                            </a:rPr>
                          </m:ctrlPr>
                        </m:fPr>
                        <m:num>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𝑆𝑆</m:t>
                              </m:r>
                            </m:e>
                            <m:sub>
                              <m:r>
                                <a:rPr lang="zh-CN" altLang="en-US" sz="2800" i="1">
                                  <a:latin typeface="Cambria Math" panose="02040503050406030204" charset="0"/>
                                  <a:cs typeface="Cambria Math" panose="02040503050406030204" charset="0"/>
                                </a:rPr>
                                <m:t>总</m:t>
                              </m:r>
                            </m:sub>
                          </m:sSub>
                        </m:num>
                        <m:den>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𝜈</m:t>
                              </m:r>
                            </m:e>
                            <m:sub>
                              <m:r>
                                <a:rPr lang="zh-CN" altLang="en-US" sz="2800" i="1">
                                  <a:latin typeface="Cambria Math" panose="02040503050406030204" charset="0"/>
                                  <a:cs typeface="Cambria Math" panose="02040503050406030204" charset="0"/>
                                </a:rPr>
                                <m:t>总</m:t>
                              </m:r>
                            </m:sub>
                          </m:sSub>
                        </m:den>
                      </m:f>
                    </m:oMath>
                  </m:oMathPara>
                </a14:m>
                <a:endParaRPr lang="en-US" altLang="zh-CN" sz="2800" i="1">
                  <a:latin typeface="Cambria Math" panose="02040503050406030204" charset="0"/>
                  <a:cs typeface="Cambria Math" panose="02040503050406030204" charset="0"/>
                </a:endParaRPr>
              </a:p>
              <a:p>
                <a:endParaRPr lang="zh-CN" altLang="en-US" sz="2800"/>
              </a:p>
              <a:p>
                <a:r>
                  <a:rPr lang="zh-CN" altLang="en-US" sz="2800"/>
                  <a:t>对方差的</a:t>
                </a:r>
                <a:r>
                  <a:rPr lang="zh-CN" altLang="en-US" sz="2800">
                    <a:sym typeface="+mn-ea"/>
                  </a:rPr>
                  <a:t>分析，主要是根据研究设计类型，对</a:t>
                </a:r>
                <a:r>
                  <a:rPr lang="en-US" altLang="zh-CN" sz="2800">
                    <a:sym typeface="+mn-ea"/>
                  </a:rPr>
                  <a:t>SS</a:t>
                </a:r>
                <a:r>
                  <a:rPr lang="zh-CN" altLang="en-US" sz="2800" baseline="-25000">
                    <a:sym typeface="+mn-ea"/>
                  </a:rPr>
                  <a:t>总</a:t>
                </a:r>
                <a:r>
                  <a:rPr lang="zh-CN" altLang="en-US" sz="2800">
                    <a:sym typeface="+mn-ea"/>
                  </a:rPr>
                  <a:t>进行</a:t>
                </a:r>
                <a:r>
                  <a:rPr lang="zh-CN" altLang="en-US" sz="2800"/>
                  <a:t>分解，以推断各组总体均数是否</a:t>
                </a:r>
                <a:r>
                  <a:rPr lang="zh-CN" altLang="en-US" sz="2800"/>
                  <a:t>相等。</a:t>
                </a:r>
                <a:endParaRPr lang="zh-CN" altLang="en-US" sz="2800"/>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400" y="1425630"/>
                <a:ext cx="10969200" cy="4759200"/>
              </a:xfrm>
              <a:blipFill rotWithShape="1">
                <a:blip r:embed="rId1"/>
                <a:stretch>
                  <a:fillRect l="-1" t="-1" r="3" b="12"/>
                </a:stretch>
              </a:blipFill>
            </p:spPr>
            <p:txBody>
              <a:bodyPr/>
              <a:lstStyle/>
              <a:p>
                <a:r>
                  <a:rPr lang="zh-CN" altLang="en-US">
                    <a:noFill/>
                  </a:rPr>
                  <a:t> </a:t>
                </a:r>
              </a:p>
            </p:txBody>
          </p:sp>
        </mc:Fallback>
      </mc:AlternateContent>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95" y="3258820"/>
            <a:ext cx="2368550" cy="705485"/>
          </a:xfrm>
        </p:spPr>
        <p:txBody>
          <a:bodyPr>
            <a:normAutofit fontScale="90000"/>
          </a:bodyPr>
          <a:p>
            <a:r>
              <a:rPr lang="zh-CN" altLang="en-US" sz="2800"/>
              <a:t>各种类型的</a:t>
            </a:r>
            <a:br>
              <a:rPr lang="zh-CN" altLang="en-US" sz="2800"/>
            </a:br>
            <a:r>
              <a:rPr lang="zh-CN" altLang="en-US" sz="2800"/>
              <a:t>方差分析</a:t>
            </a:r>
            <a:endParaRPr lang="zh-CN" altLang="en-US" sz="2800"/>
          </a:p>
        </p:txBody>
      </p:sp>
      <p:sp>
        <p:nvSpPr>
          <p:cNvPr id="4" name="左大括号 3"/>
          <p:cNvSpPr/>
          <p:nvPr/>
        </p:nvSpPr>
        <p:spPr>
          <a:xfrm>
            <a:off x="2493010" y="2025015"/>
            <a:ext cx="1287145" cy="32727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标题 1"/>
          <p:cNvSpPr>
            <a:spLocks noGrp="1"/>
          </p:cNvSpPr>
          <p:nvPr/>
        </p:nvSpPr>
        <p:spPr>
          <a:xfrm>
            <a:off x="3853180" y="1689100"/>
            <a:ext cx="2700020" cy="705485"/>
          </a:xfrm>
          <a:prstGeom prst="rect">
            <a:avLst/>
          </a:prstGeom>
        </p:spPr>
        <p:txBody>
          <a:bodyPr vert="horz" lIns="90000" tIns="46800" rIns="90000" bIns="46800" rtlCol="0" anchor="ctr" anchorCtr="0"/>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2400"/>
              <a:t>完全随机设计</a:t>
            </a:r>
            <a:r>
              <a:rPr lang="en-US" altLang="zh-CN" sz="2400"/>
              <a:t>(</a:t>
            </a:r>
            <a:r>
              <a:rPr lang="zh-CN" altLang="en-US" sz="2400"/>
              <a:t>单因素</a:t>
            </a:r>
            <a:r>
              <a:rPr lang="en-US" altLang="zh-CN" sz="2400"/>
              <a:t>)</a:t>
            </a:r>
            <a:endParaRPr lang="zh-CN" altLang="en-US" sz="2400"/>
          </a:p>
        </p:txBody>
      </p:sp>
      <p:sp>
        <p:nvSpPr>
          <p:cNvPr id="6" name="标题 1"/>
          <p:cNvSpPr>
            <a:spLocks noGrp="1"/>
          </p:cNvSpPr>
          <p:nvPr/>
        </p:nvSpPr>
        <p:spPr>
          <a:xfrm>
            <a:off x="3886200" y="2887980"/>
            <a:ext cx="2368550" cy="705485"/>
          </a:xfrm>
          <a:prstGeom prst="rect">
            <a:avLst/>
          </a:prstGeom>
        </p:spPr>
        <p:txBody>
          <a:bodyPr vert="horz" lIns="90000" tIns="46800" rIns="90000" bIns="46800" rtlCol="0" anchor="ctr" anchorCtr="0"/>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2400"/>
              <a:t>随机区组</a:t>
            </a:r>
            <a:r>
              <a:rPr lang="zh-CN" altLang="en-US" sz="2400"/>
              <a:t>设计</a:t>
            </a:r>
            <a:endParaRPr lang="zh-CN" altLang="en-US" sz="2400"/>
          </a:p>
          <a:p>
            <a:r>
              <a:rPr lang="en-US" altLang="zh-CN" sz="2400"/>
              <a:t>(</a:t>
            </a:r>
            <a:r>
              <a:rPr lang="zh-CN" altLang="en-US" sz="2400"/>
              <a:t>两因素</a:t>
            </a:r>
            <a:r>
              <a:rPr lang="en-US" altLang="zh-CN" sz="2400"/>
              <a:t>)</a:t>
            </a:r>
            <a:endParaRPr lang="en-US" altLang="zh-CN" sz="2400"/>
          </a:p>
        </p:txBody>
      </p:sp>
      <p:sp>
        <p:nvSpPr>
          <p:cNvPr id="7" name="标题 1"/>
          <p:cNvSpPr>
            <a:spLocks noGrp="1"/>
          </p:cNvSpPr>
          <p:nvPr/>
        </p:nvSpPr>
        <p:spPr>
          <a:xfrm>
            <a:off x="3853180" y="3964305"/>
            <a:ext cx="2368550" cy="705485"/>
          </a:xfrm>
          <a:prstGeom prst="rect">
            <a:avLst/>
          </a:prstGeom>
        </p:spPr>
        <p:txBody>
          <a:bodyPr vert="horz" lIns="90000" tIns="46800" rIns="90000" bIns="46800" rtlCol="0" anchor="ctr" anchorCtr="0"/>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2400"/>
              <a:t>重复测量</a:t>
            </a:r>
            <a:r>
              <a:rPr lang="zh-CN" altLang="en-US" sz="2400"/>
              <a:t>设计</a:t>
            </a:r>
            <a:endParaRPr lang="zh-CN" altLang="en-US" sz="2400"/>
          </a:p>
          <a:p>
            <a:endParaRPr lang="en-US" altLang="zh-CN" sz="2400"/>
          </a:p>
        </p:txBody>
      </p:sp>
      <p:sp>
        <p:nvSpPr>
          <p:cNvPr id="8" name="标题 1"/>
          <p:cNvSpPr>
            <a:spLocks noGrp="1"/>
          </p:cNvSpPr>
          <p:nvPr/>
        </p:nvSpPr>
        <p:spPr>
          <a:xfrm>
            <a:off x="3853180" y="4965700"/>
            <a:ext cx="2368550" cy="705485"/>
          </a:xfrm>
          <a:prstGeom prst="rect">
            <a:avLst/>
          </a:prstGeom>
        </p:spPr>
        <p:txBody>
          <a:bodyPr vert="horz" lIns="90000" tIns="46800" rIns="90000" bIns="46800" rtlCol="0" anchor="ctr" anchorCtr="0"/>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400"/>
              <a:t>....</a:t>
            </a:r>
            <a:endParaRPr lang="en-US" altLang="zh-CN" sz="2400"/>
          </a:p>
        </p:txBody>
      </p:sp>
      <p:sp>
        <p:nvSpPr>
          <p:cNvPr id="9" name="文本框 8"/>
          <p:cNvSpPr txBox="1"/>
          <p:nvPr/>
        </p:nvSpPr>
        <p:spPr>
          <a:xfrm>
            <a:off x="6887210" y="1811655"/>
            <a:ext cx="4237355" cy="460375"/>
          </a:xfrm>
          <a:prstGeom prst="rect">
            <a:avLst/>
          </a:prstGeom>
          <a:noFill/>
        </p:spPr>
        <p:txBody>
          <a:bodyPr wrap="square" rtlCol="0" anchor="t">
            <a:spAutoFit/>
          </a:bodyPr>
          <a:p>
            <a:r>
              <a:rPr lang="zh-CN" altLang="en-US" sz="2400">
                <a:sym typeface="+mn-ea"/>
              </a:rPr>
              <a:t>例</a:t>
            </a:r>
            <a:r>
              <a:rPr lang="en-US" altLang="zh-CN" sz="2400">
                <a:sym typeface="+mn-ea"/>
              </a:rPr>
              <a:t>10.1 </a:t>
            </a:r>
            <a:r>
              <a:rPr lang="zh-CN" altLang="en-US" sz="2400">
                <a:sym typeface="+mn-ea"/>
              </a:rPr>
              <a:t>三组儿童测验得分</a:t>
            </a:r>
            <a:r>
              <a:rPr lang="zh-CN" altLang="en-US" sz="2400">
                <a:sym typeface="+mn-ea"/>
              </a:rPr>
              <a:t>比较</a:t>
            </a:r>
            <a:endParaRPr lang="zh-CN" altLang="en-US" sz="2400">
              <a:sym typeface="+mn-ea"/>
            </a:endParaRPr>
          </a:p>
        </p:txBody>
      </p:sp>
      <p:cxnSp>
        <p:nvCxnSpPr>
          <p:cNvPr id="10" name="直接连接符 9"/>
          <p:cNvCxnSpPr/>
          <p:nvPr/>
        </p:nvCxnSpPr>
        <p:spPr>
          <a:xfrm>
            <a:off x="6132830" y="2141220"/>
            <a:ext cx="65468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900545" y="2918460"/>
            <a:ext cx="4237355" cy="829945"/>
          </a:xfrm>
          <a:prstGeom prst="rect">
            <a:avLst/>
          </a:prstGeom>
          <a:noFill/>
        </p:spPr>
        <p:txBody>
          <a:bodyPr wrap="square" rtlCol="0" anchor="t">
            <a:spAutoFit/>
          </a:bodyPr>
          <a:p>
            <a:r>
              <a:rPr lang="zh-CN" altLang="en-US" sz="2400">
                <a:sym typeface="+mn-ea"/>
              </a:rPr>
              <a:t>例</a:t>
            </a:r>
            <a:r>
              <a:rPr lang="en-US" altLang="zh-CN" sz="2400">
                <a:sym typeface="+mn-ea"/>
              </a:rPr>
              <a:t>10.4 </a:t>
            </a:r>
            <a:r>
              <a:rPr lang="zh-CN" altLang="en-US" sz="2400">
                <a:sym typeface="+mn-ea"/>
              </a:rPr>
              <a:t>八名健康人血滤液随机放置</a:t>
            </a:r>
            <a:r>
              <a:rPr lang="en-US" altLang="zh-CN" sz="2400">
                <a:sym typeface="+mn-ea"/>
              </a:rPr>
              <a:t>4</a:t>
            </a:r>
            <a:r>
              <a:rPr lang="zh-CN" altLang="en-US" sz="2400">
                <a:sym typeface="+mn-ea"/>
              </a:rPr>
              <a:t>个时间后血糖浓度</a:t>
            </a:r>
            <a:r>
              <a:rPr lang="zh-CN" altLang="en-US" sz="2400">
                <a:sym typeface="+mn-ea"/>
              </a:rPr>
              <a:t>变化</a:t>
            </a:r>
            <a:endParaRPr lang="zh-CN" altLang="en-US" sz="2400">
              <a:sym typeface="+mn-ea"/>
            </a:endParaRPr>
          </a:p>
        </p:txBody>
      </p:sp>
      <p:cxnSp>
        <p:nvCxnSpPr>
          <p:cNvPr id="12" name="直接连接符 11"/>
          <p:cNvCxnSpPr/>
          <p:nvPr/>
        </p:nvCxnSpPr>
        <p:spPr>
          <a:xfrm>
            <a:off x="6146165" y="3248025"/>
            <a:ext cx="65468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930390" y="3955415"/>
            <a:ext cx="4730115" cy="460375"/>
          </a:xfrm>
          <a:prstGeom prst="rect">
            <a:avLst/>
          </a:prstGeom>
          <a:noFill/>
        </p:spPr>
        <p:txBody>
          <a:bodyPr wrap="square" rtlCol="0" anchor="t">
            <a:spAutoFit/>
          </a:bodyPr>
          <a:p>
            <a:r>
              <a:rPr lang="en-US" altLang="zh-CN" sz="2400">
                <a:sym typeface="+mn-ea"/>
              </a:rPr>
              <a:t>3</a:t>
            </a:r>
            <a:r>
              <a:rPr lang="zh-CN" altLang="en-US" sz="2400">
                <a:sym typeface="+mn-ea"/>
              </a:rPr>
              <a:t>组每组</a:t>
            </a:r>
            <a:r>
              <a:rPr lang="en-US" altLang="zh-CN" sz="2400">
                <a:sym typeface="+mn-ea"/>
              </a:rPr>
              <a:t>8</a:t>
            </a:r>
            <a:r>
              <a:rPr lang="zh-CN" altLang="en-US" sz="2400">
                <a:sym typeface="+mn-ea"/>
              </a:rPr>
              <a:t>名健康人</a:t>
            </a:r>
            <a:r>
              <a:rPr lang="en-US" altLang="zh-CN" sz="2400">
                <a:sym typeface="+mn-ea"/>
              </a:rPr>
              <a:t>4</a:t>
            </a:r>
            <a:r>
              <a:rPr lang="zh-CN" altLang="en-US" sz="2400">
                <a:sym typeface="+mn-ea"/>
              </a:rPr>
              <a:t>个时间</a:t>
            </a:r>
            <a:r>
              <a:rPr lang="zh-CN" altLang="en-US" sz="2400">
                <a:sym typeface="+mn-ea"/>
              </a:rPr>
              <a:t>的血糖</a:t>
            </a:r>
            <a:endParaRPr lang="zh-CN" altLang="en-US" sz="2400">
              <a:sym typeface="+mn-ea"/>
            </a:endParaRPr>
          </a:p>
        </p:txBody>
      </p:sp>
      <p:cxnSp>
        <p:nvCxnSpPr>
          <p:cNvPr id="14" name="直接连接符 13"/>
          <p:cNvCxnSpPr/>
          <p:nvPr/>
        </p:nvCxnSpPr>
        <p:spPr>
          <a:xfrm>
            <a:off x="6176010" y="4284980"/>
            <a:ext cx="654685" cy="1079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8400" y="565855"/>
            <a:ext cx="10969200" cy="705600"/>
          </a:xfrm>
        </p:spPr>
        <p:txBody>
          <a:bodyPr/>
          <a:p>
            <a:r>
              <a:rPr lang="zh-CN" altLang="en-US"/>
              <a:t>完全随机</a:t>
            </a:r>
            <a:r>
              <a:rPr lang="zh-CN" altLang="en-US"/>
              <a:t>设计方差分析应用</a:t>
            </a:r>
            <a:r>
              <a:rPr lang="zh-CN" altLang="en-US"/>
              <a:t>条件</a:t>
            </a:r>
            <a:endParaRPr lang="zh-CN" altLang="en-US"/>
          </a:p>
        </p:txBody>
      </p:sp>
      <p:sp>
        <p:nvSpPr>
          <p:cNvPr id="5" name="内容占位符 4"/>
          <p:cNvSpPr>
            <a:spLocks noGrp="1"/>
          </p:cNvSpPr>
          <p:nvPr>
            <p:ph idx="1"/>
          </p:nvPr>
        </p:nvSpPr>
        <p:spPr>
          <a:xfrm>
            <a:off x="1045210" y="1527175"/>
            <a:ext cx="9871075" cy="4076065"/>
          </a:xfrm>
        </p:spPr>
        <p:txBody>
          <a:bodyPr>
            <a:normAutofit lnSpcReduction="10000"/>
          </a:bodyPr>
          <a:p>
            <a:r>
              <a:rPr lang="zh-CN" altLang="en-US" sz="2800">
                <a:sym typeface="+mn-ea"/>
              </a:rPr>
              <a:t>独立：各</a:t>
            </a:r>
            <a:r>
              <a:rPr lang="zh-CN" altLang="en-US" sz="2800">
                <a:sym typeface="+mn-ea"/>
              </a:rPr>
              <a:t>观测值之间相互独立</a:t>
            </a:r>
            <a:endParaRPr lang="zh-CN" altLang="en-US" sz="2800">
              <a:sym typeface="+mn-ea"/>
            </a:endParaRPr>
          </a:p>
          <a:p>
            <a:r>
              <a:rPr lang="zh-CN" altLang="en-US" sz="2800">
                <a:sym typeface="+mn-ea"/>
              </a:rPr>
              <a:t>正态：各组样本来自正态分布的</a:t>
            </a:r>
            <a:r>
              <a:rPr lang="zh-CN" altLang="en-US" sz="2800">
                <a:sym typeface="+mn-ea"/>
              </a:rPr>
              <a:t>总体</a:t>
            </a:r>
            <a:endParaRPr lang="zh-CN" altLang="en-US" sz="2800">
              <a:sym typeface="+mn-ea"/>
            </a:endParaRPr>
          </a:p>
          <a:p>
            <a:r>
              <a:rPr lang="zh-CN" altLang="en-US" sz="2800">
                <a:sym typeface="+mn-ea"/>
              </a:rPr>
              <a:t>等方差：</a:t>
            </a:r>
            <a:r>
              <a:rPr lang="zh-CN" altLang="en-US" sz="2800">
                <a:sym typeface="+mn-ea"/>
              </a:rPr>
              <a:t>各组样本对应的总体方差相等，即方差</a:t>
            </a:r>
            <a:r>
              <a:rPr lang="zh-CN" altLang="en-US" sz="2800">
                <a:sym typeface="+mn-ea"/>
              </a:rPr>
              <a:t>齐性。</a:t>
            </a:r>
            <a:endParaRPr lang="zh-CN" altLang="en-US" sz="2800">
              <a:sym typeface="+mn-ea"/>
            </a:endParaRPr>
          </a:p>
        </p:txBody>
      </p:sp>
      <p:sp>
        <p:nvSpPr>
          <p:cNvPr id="6" name="椭圆 5"/>
          <p:cNvSpPr/>
          <p:nvPr/>
        </p:nvSpPr>
        <p:spPr>
          <a:xfrm>
            <a:off x="2512695" y="3887470"/>
            <a:ext cx="1343660" cy="1043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r>
              <a:rPr lang="zh-CN" altLang="en-US"/>
              <a:t>组</a:t>
            </a:r>
            <a:r>
              <a:rPr lang="en-US" altLang="zh-CN" sz="1400"/>
              <a:t>N(</a:t>
            </a:r>
            <a:r>
              <a:rPr lang="en-US" altLang="zh-CN" sz="1400">
                <a:latin typeface="Times New Roman" panose="02020603050405020304" charset="0"/>
                <a:cs typeface="Times New Roman" panose="02020603050405020304" charset="0"/>
              </a:rPr>
              <a:t>μ</a:t>
            </a:r>
            <a:r>
              <a:rPr lang="en-US" altLang="zh-CN" sz="1400" baseline="-25000">
                <a:latin typeface="Times New Roman" panose="02020603050405020304" charset="0"/>
                <a:cs typeface="Times New Roman" panose="02020603050405020304" charset="0"/>
              </a:rPr>
              <a:t>1</a:t>
            </a:r>
            <a:r>
              <a:rPr lang="en-US" altLang="zh-CN" sz="1400">
                <a:latin typeface="Times New Roman" panose="02020603050405020304" charset="0"/>
                <a:cs typeface="Times New Roman" panose="02020603050405020304" charset="0"/>
              </a:rPr>
              <a:t>,σ</a:t>
            </a:r>
            <a:r>
              <a:rPr lang="en-US" altLang="zh-CN" sz="1400" baseline="30000">
                <a:latin typeface="Times New Roman" panose="02020603050405020304" charset="0"/>
                <a:cs typeface="Times New Roman" panose="02020603050405020304" charset="0"/>
              </a:rPr>
              <a:t>2</a:t>
            </a:r>
            <a:r>
              <a:rPr lang="en-US" altLang="zh-CN" sz="1400"/>
              <a:t>)</a:t>
            </a:r>
            <a:endParaRPr lang="en-US" altLang="zh-CN" sz="1400"/>
          </a:p>
        </p:txBody>
      </p:sp>
      <p:cxnSp>
        <p:nvCxnSpPr>
          <p:cNvPr id="8" name="直接箭头连接符 7"/>
          <p:cNvCxnSpPr/>
          <p:nvPr/>
        </p:nvCxnSpPr>
        <p:spPr>
          <a:xfrm>
            <a:off x="3103245" y="5009515"/>
            <a:ext cx="7620" cy="593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矩形 8"/>
              <p:cNvSpPr/>
              <p:nvPr/>
            </p:nvSpPr>
            <p:spPr>
              <a:xfrm>
                <a:off x="2456815" y="5601970"/>
                <a:ext cx="1299845" cy="593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样本</a:t>
                </a:r>
                <a:r>
                  <a:rPr lang="en-US" altLang="zh-CN" sz="1600"/>
                  <a:t>1</a:t>
                </a:r>
                <a:endParaRPr lang="en-US" altLang="zh-CN" sz="1600"/>
              </a:p>
              <a:p>
                <a:pPr algn="ctr"/>
                <a:r>
                  <a:rPr lang="zh-CN" altLang="en-US" sz="1600"/>
                  <a:t>（</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acc>
                          <m:accPr>
                            <m:chr m:val="̅"/>
                            <m:ctrlPr>
                              <a:rPr lang="en-US" altLang="zh-CN" sz="1600" i="1">
                                <a:latin typeface="Cambria Math" panose="02040503050406030204" charset="0"/>
                                <a:cs typeface="Cambria Math" panose="02040503050406030204" charset="0"/>
                              </a:rPr>
                            </m:ctrlPr>
                          </m:accPr>
                          <m:e>
                            <m:r>
                              <a:rPr lang="en-US" altLang="zh-CN" sz="1600" i="1">
                                <a:latin typeface="Cambria Math" panose="02040503050406030204" charset="0"/>
                                <a:cs typeface="Cambria Math" panose="02040503050406030204" charset="0"/>
                              </a:rPr>
                              <m:t>𝑌</m:t>
                            </m:r>
                          </m:e>
                        </m:acc>
                      </m:e>
                      <m:sub>
                        <m:r>
                          <a:rPr lang="en-US" altLang="zh-CN" sz="1600" i="1">
                            <a:latin typeface="Cambria Math" panose="02040503050406030204" charset="0"/>
                            <a:cs typeface="Cambria Math" panose="02040503050406030204" charset="0"/>
                          </a:rPr>
                          <m:t>1</m:t>
                        </m:r>
                      </m:sub>
                    </m:sSub>
                    <m:r>
                      <a:rPr lang="en-US" altLang="zh-CN" sz="1600" i="1">
                        <a:latin typeface="Cambria Math" panose="02040503050406030204" charset="0"/>
                        <a:cs typeface="Cambria Math" panose="02040503050406030204" charset="0"/>
                      </a:rPr>
                      <m:t>,</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𝑠</m:t>
                        </m:r>
                      </m:e>
                      <m:sub>
                        <m:r>
                          <a:rPr lang="en-US" altLang="zh-CN" sz="1600" i="1">
                            <a:latin typeface="Cambria Math" panose="02040503050406030204" charset="0"/>
                            <a:cs typeface="Cambria Math" panose="02040503050406030204" charset="0"/>
                          </a:rPr>
                          <m:t>1</m:t>
                        </m:r>
                      </m:sub>
                    </m:sSub>
                  </m:oMath>
                </a14:m>
                <a:r>
                  <a:rPr lang="zh-CN" altLang="en-US" sz="1600"/>
                  <a:t>）</a:t>
                </a:r>
                <a:endParaRPr lang="zh-CN" altLang="en-US" sz="1600"/>
              </a:p>
            </p:txBody>
          </p:sp>
        </mc:Choice>
        <mc:Fallback>
          <p:sp>
            <p:nvSpPr>
              <p:cNvPr id="9" name="矩形 8"/>
              <p:cNvSpPr>
                <a:spLocks noRot="1" noChangeAspect="1" noMove="1" noResize="1" noEditPoints="1" noAdjustHandles="1" noChangeArrowheads="1" noChangeShapeType="1" noTextEdit="1"/>
              </p:cNvSpPr>
              <p:nvPr/>
            </p:nvSpPr>
            <p:spPr>
              <a:xfrm>
                <a:off x="2456815" y="5601970"/>
                <a:ext cx="1299845" cy="593725"/>
              </a:xfrm>
              <a:prstGeom prst="rect">
                <a:avLst/>
              </a:prstGeom>
              <a:blipFill rotWithShape="1">
                <a:blip r:embed="rId1"/>
                <a:stretch>
                  <a:fillRect l="-489" t="-1070" r="-489" b="-1070"/>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10" name="椭圆 9"/>
          <p:cNvSpPr/>
          <p:nvPr/>
        </p:nvSpPr>
        <p:spPr>
          <a:xfrm>
            <a:off x="4424045" y="3877310"/>
            <a:ext cx="1265555" cy="1041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ym typeface="+mn-ea"/>
              </a:rPr>
              <a:t>2</a:t>
            </a:r>
            <a:r>
              <a:rPr lang="zh-CN" altLang="en-US" sz="1600">
                <a:sym typeface="+mn-ea"/>
              </a:rPr>
              <a:t>组</a:t>
            </a:r>
            <a:r>
              <a:rPr lang="en-US" altLang="zh-CN" sz="1600">
                <a:sym typeface="+mn-ea"/>
              </a:rPr>
              <a:t>N(</a:t>
            </a:r>
            <a:r>
              <a:rPr lang="en-US" altLang="zh-CN" sz="1600">
                <a:latin typeface="Times New Roman" panose="02020603050405020304" charset="0"/>
                <a:cs typeface="Times New Roman" panose="02020603050405020304" charset="0"/>
                <a:sym typeface="+mn-ea"/>
              </a:rPr>
              <a:t>μ</a:t>
            </a:r>
            <a:r>
              <a:rPr lang="en-US" altLang="zh-CN" sz="1600" baseline="-25000">
                <a:latin typeface="Times New Roman" panose="02020603050405020304" charset="0"/>
                <a:cs typeface="Times New Roman" panose="02020603050405020304" charset="0"/>
                <a:sym typeface="+mn-ea"/>
              </a:rPr>
              <a:t>2</a:t>
            </a:r>
            <a:r>
              <a:rPr lang="en-US" altLang="zh-CN" sz="1600">
                <a:latin typeface="Times New Roman" panose="02020603050405020304" charset="0"/>
                <a:cs typeface="Times New Roman" panose="02020603050405020304" charset="0"/>
                <a:sym typeface="+mn-ea"/>
              </a:rPr>
              <a:t>,σ</a:t>
            </a:r>
            <a:r>
              <a:rPr lang="en-US" altLang="zh-CN" sz="1600" baseline="30000">
                <a:latin typeface="Times New Roman" panose="02020603050405020304" charset="0"/>
                <a:cs typeface="Times New Roman" panose="02020603050405020304" charset="0"/>
                <a:sym typeface="+mn-ea"/>
              </a:rPr>
              <a:t>2</a:t>
            </a:r>
            <a:r>
              <a:rPr lang="en-US" altLang="zh-CN" sz="1600">
                <a:sym typeface="+mn-ea"/>
              </a:rPr>
              <a:t>)</a:t>
            </a:r>
            <a:endParaRPr lang="en-US" altLang="zh-CN" sz="1400"/>
          </a:p>
        </p:txBody>
      </p:sp>
      <p:cxnSp>
        <p:nvCxnSpPr>
          <p:cNvPr id="11" name="直接箭头连接符 10"/>
          <p:cNvCxnSpPr/>
          <p:nvPr/>
        </p:nvCxnSpPr>
        <p:spPr>
          <a:xfrm>
            <a:off x="5041265" y="4929505"/>
            <a:ext cx="9525" cy="672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矩形 11"/>
              <p:cNvSpPr/>
              <p:nvPr/>
            </p:nvSpPr>
            <p:spPr>
              <a:xfrm>
                <a:off x="4321175" y="5590540"/>
                <a:ext cx="1299845" cy="593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样本</a:t>
                </a:r>
                <a:r>
                  <a:rPr lang="en-US" altLang="zh-CN" sz="1600"/>
                  <a:t>2</a:t>
                </a:r>
                <a:endParaRPr lang="en-US" altLang="zh-CN"/>
              </a:p>
              <a:p>
                <a:pPr algn="ctr"/>
                <a:r>
                  <a:rPr lang="zh-CN" altLang="en-US" sz="1600">
                    <a:sym typeface="+mn-ea"/>
                  </a:rPr>
                  <a:t>（</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acc>
                          <m:accPr>
                            <m:chr m:val="̅"/>
                            <m:ctrlPr>
                              <a:rPr lang="en-US" altLang="zh-CN" sz="1600" i="1">
                                <a:latin typeface="Cambria Math" panose="02040503050406030204" charset="0"/>
                                <a:cs typeface="Cambria Math" panose="02040503050406030204" charset="0"/>
                              </a:rPr>
                            </m:ctrlPr>
                          </m:accPr>
                          <m:e>
                            <m:r>
                              <a:rPr lang="en-US" altLang="zh-CN" sz="1600" i="1">
                                <a:latin typeface="Cambria Math" panose="02040503050406030204" charset="0"/>
                                <a:cs typeface="Cambria Math" panose="02040503050406030204" charset="0"/>
                              </a:rPr>
                              <m:t>𝑌</m:t>
                            </m:r>
                          </m:e>
                        </m:acc>
                      </m:e>
                      <m:sub>
                        <m:r>
                          <a:rPr lang="en-US" altLang="zh-CN" sz="1600" i="1">
                            <a:latin typeface="Cambria Math" panose="02040503050406030204" charset="0"/>
                            <a:cs typeface="Cambria Math" panose="02040503050406030204" charset="0"/>
                          </a:rPr>
                          <m:t>2</m:t>
                        </m:r>
                      </m:sub>
                    </m:sSub>
                    <m:r>
                      <a:rPr lang="en-US" altLang="zh-CN" sz="1600" i="1">
                        <a:latin typeface="Cambria Math" panose="02040503050406030204" charset="0"/>
                        <a:cs typeface="Cambria Math" panose="02040503050406030204" charset="0"/>
                      </a:rPr>
                      <m:t>,</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𝑠</m:t>
                        </m:r>
                      </m:e>
                      <m:sub>
                        <m:r>
                          <a:rPr lang="en-US" altLang="zh-CN" sz="1600" i="1">
                            <a:latin typeface="Cambria Math" panose="02040503050406030204" charset="0"/>
                            <a:cs typeface="Cambria Math" panose="02040503050406030204" charset="0"/>
                          </a:rPr>
                          <m:t>2</m:t>
                        </m:r>
                      </m:sub>
                    </m:sSub>
                  </m:oMath>
                </a14:m>
                <a:r>
                  <a:rPr lang="zh-CN" altLang="en-US">
                    <a:sym typeface="+mn-ea"/>
                  </a:rPr>
                  <a:t>）</a:t>
                </a:r>
                <a:endParaRPr lang="en-US" altLang="zh-CN"/>
              </a:p>
            </p:txBody>
          </p:sp>
        </mc:Choice>
        <mc:Fallback>
          <p:sp>
            <p:nvSpPr>
              <p:cNvPr id="12" name="矩形 11"/>
              <p:cNvSpPr>
                <a:spLocks noRot="1" noChangeAspect="1" noMove="1" noResize="1" noEditPoints="1" noAdjustHandles="1" noChangeArrowheads="1" noChangeShapeType="1" noTextEdit="1"/>
              </p:cNvSpPr>
              <p:nvPr/>
            </p:nvSpPr>
            <p:spPr>
              <a:xfrm>
                <a:off x="4321175" y="5590540"/>
                <a:ext cx="1299845" cy="593725"/>
              </a:xfrm>
              <a:prstGeom prst="rect">
                <a:avLst/>
              </a:prstGeom>
              <a:blipFill rotWithShape="1">
                <a:blip r:embed="rId2"/>
                <a:stretch>
                  <a:fillRect l="-489" t="-1070" r="-489" b="-1070"/>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13" name="椭圆 12"/>
          <p:cNvSpPr/>
          <p:nvPr/>
        </p:nvSpPr>
        <p:spPr>
          <a:xfrm>
            <a:off x="6227445" y="3877310"/>
            <a:ext cx="1265555" cy="1041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ym typeface="+mn-ea"/>
              </a:rPr>
              <a:t>3</a:t>
            </a:r>
            <a:r>
              <a:rPr lang="zh-CN" altLang="en-US" sz="1600">
                <a:sym typeface="+mn-ea"/>
              </a:rPr>
              <a:t>组</a:t>
            </a:r>
            <a:r>
              <a:rPr lang="en-US" altLang="zh-CN" sz="1600">
                <a:sym typeface="+mn-ea"/>
              </a:rPr>
              <a:t>N(</a:t>
            </a:r>
            <a:r>
              <a:rPr lang="en-US" altLang="zh-CN" sz="1600">
                <a:latin typeface="Times New Roman" panose="02020603050405020304" charset="0"/>
                <a:cs typeface="Times New Roman" panose="02020603050405020304" charset="0"/>
                <a:sym typeface="+mn-ea"/>
              </a:rPr>
              <a:t>μ</a:t>
            </a:r>
            <a:r>
              <a:rPr lang="en-US" altLang="zh-CN" sz="1600" baseline="-25000">
                <a:latin typeface="Times New Roman" panose="02020603050405020304" charset="0"/>
                <a:cs typeface="Times New Roman" panose="02020603050405020304" charset="0"/>
                <a:sym typeface="+mn-ea"/>
              </a:rPr>
              <a:t>3</a:t>
            </a:r>
            <a:r>
              <a:rPr lang="en-US" altLang="zh-CN" sz="1600">
                <a:latin typeface="Times New Roman" panose="02020603050405020304" charset="0"/>
                <a:cs typeface="Times New Roman" panose="02020603050405020304" charset="0"/>
                <a:sym typeface="+mn-ea"/>
              </a:rPr>
              <a:t>,σ</a:t>
            </a:r>
            <a:r>
              <a:rPr lang="en-US" altLang="zh-CN" sz="1600" baseline="30000">
                <a:latin typeface="Times New Roman" panose="02020603050405020304" charset="0"/>
                <a:cs typeface="Times New Roman" panose="02020603050405020304" charset="0"/>
                <a:sym typeface="+mn-ea"/>
              </a:rPr>
              <a:t>2</a:t>
            </a:r>
            <a:r>
              <a:rPr lang="en-US" altLang="zh-CN" sz="1600">
                <a:sym typeface="+mn-ea"/>
              </a:rPr>
              <a:t>)</a:t>
            </a:r>
            <a:endParaRPr lang="en-US" altLang="zh-CN" sz="1400"/>
          </a:p>
        </p:txBody>
      </p:sp>
      <p:cxnSp>
        <p:nvCxnSpPr>
          <p:cNvPr id="14" name="直接箭头连接符 13"/>
          <p:cNvCxnSpPr/>
          <p:nvPr/>
        </p:nvCxnSpPr>
        <p:spPr>
          <a:xfrm>
            <a:off x="6844665" y="4929505"/>
            <a:ext cx="9525" cy="672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矩形 14"/>
              <p:cNvSpPr/>
              <p:nvPr/>
            </p:nvSpPr>
            <p:spPr>
              <a:xfrm>
                <a:off x="6124575" y="5590540"/>
                <a:ext cx="1299845" cy="593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样本</a:t>
                </a:r>
                <a:r>
                  <a:rPr lang="en-US" altLang="zh-CN" sz="1600"/>
                  <a:t>3</a:t>
                </a:r>
                <a:r>
                  <a:rPr lang="zh-CN" altLang="en-US" sz="1600">
                    <a:sym typeface="+mn-ea"/>
                  </a:rPr>
                  <a:t>（</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acc>
                          <m:accPr>
                            <m:chr m:val="̅"/>
                            <m:ctrlPr>
                              <a:rPr lang="en-US" altLang="zh-CN" sz="1600" i="1">
                                <a:latin typeface="Cambria Math" panose="02040503050406030204" charset="0"/>
                                <a:cs typeface="Cambria Math" panose="02040503050406030204" charset="0"/>
                              </a:rPr>
                            </m:ctrlPr>
                          </m:accPr>
                          <m:e>
                            <m:r>
                              <a:rPr lang="en-US" altLang="zh-CN" sz="1600" i="1">
                                <a:latin typeface="Cambria Math" panose="02040503050406030204" charset="0"/>
                                <a:cs typeface="Cambria Math" panose="02040503050406030204" charset="0"/>
                              </a:rPr>
                              <m:t>𝑌</m:t>
                            </m:r>
                          </m:e>
                        </m:acc>
                      </m:e>
                      <m:sub>
                        <m:r>
                          <a:rPr lang="en-US" altLang="zh-CN" sz="1600" i="1">
                            <a:latin typeface="Cambria Math" panose="02040503050406030204" charset="0"/>
                            <a:cs typeface="Cambria Math" panose="02040503050406030204" charset="0"/>
                          </a:rPr>
                          <m:t>3</m:t>
                        </m:r>
                      </m:sub>
                    </m:sSub>
                    <m:r>
                      <a:rPr lang="en-US" altLang="zh-CN" sz="1600" i="1">
                        <a:latin typeface="Cambria Math" panose="02040503050406030204" charset="0"/>
                        <a:cs typeface="Cambria Math" panose="02040503050406030204" charset="0"/>
                      </a:rPr>
                      <m:t>,</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𝑠</m:t>
                        </m:r>
                      </m:e>
                      <m:sub>
                        <m:r>
                          <a:rPr lang="en-US" altLang="zh-CN" sz="1600" i="1">
                            <a:latin typeface="Cambria Math" panose="02040503050406030204" charset="0"/>
                            <a:cs typeface="Cambria Math" panose="02040503050406030204" charset="0"/>
                          </a:rPr>
                          <m:t>3</m:t>
                        </m:r>
                      </m:sub>
                    </m:sSub>
                  </m:oMath>
                </a14:m>
                <a:r>
                  <a:rPr lang="zh-CN" altLang="en-US">
                    <a:sym typeface="+mn-ea"/>
                  </a:rPr>
                  <a:t>）</a:t>
                </a:r>
                <a:endParaRPr lang="en-US" altLang="zh-CN"/>
              </a:p>
            </p:txBody>
          </p:sp>
        </mc:Choice>
        <mc:Fallback>
          <p:sp>
            <p:nvSpPr>
              <p:cNvPr id="15" name="矩形 14"/>
              <p:cNvSpPr>
                <a:spLocks noRot="1" noChangeAspect="1" noMove="1" noResize="1" noEditPoints="1" noAdjustHandles="1" noChangeArrowheads="1" noChangeShapeType="1" noTextEdit="1"/>
              </p:cNvSpPr>
              <p:nvPr/>
            </p:nvSpPr>
            <p:spPr>
              <a:xfrm>
                <a:off x="6124575" y="5590540"/>
                <a:ext cx="1299845" cy="593725"/>
              </a:xfrm>
              <a:prstGeom prst="rect">
                <a:avLst/>
              </a:prstGeom>
              <a:blipFill rotWithShape="1">
                <a:blip r:embed="rId3"/>
                <a:stretch>
                  <a:fillRect l="-489" t="-1070" r="-489" b="-1070"/>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方差分析的</a:t>
            </a:r>
            <a:r>
              <a:rPr lang="zh-CN" altLang="en-US"/>
              <a:t>符号</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en-US" altLang="zh-CN" sz="2800"/>
                  <a:t>i </a:t>
                </a:r>
                <a:r>
                  <a:rPr lang="zh-CN" altLang="en-US" sz="2800"/>
                  <a:t>表示分组，</a:t>
                </a:r>
                <a:r>
                  <a:rPr lang="en-US" altLang="zh-CN" sz="2800"/>
                  <a:t>i=1,2,...a</a:t>
                </a:r>
                <a:endParaRPr lang="en-US" altLang="zh-CN" sz="2800"/>
              </a:p>
              <a:p>
                <a:r>
                  <a:rPr lang="en-US" altLang="zh-CN" sz="2800">
                    <a:sym typeface="+mn-ea"/>
                  </a:rPr>
                  <a:t>j </a:t>
                </a:r>
                <a:r>
                  <a:rPr lang="zh-CN" altLang="en-US" sz="2800">
                    <a:sym typeface="+mn-ea"/>
                  </a:rPr>
                  <a:t>表示某组的第</a:t>
                </a:r>
                <a:r>
                  <a:rPr lang="en-US" altLang="zh-CN" sz="2800">
                    <a:sym typeface="+mn-ea"/>
                  </a:rPr>
                  <a:t>j</a:t>
                </a:r>
                <a:r>
                  <a:rPr lang="zh-CN" altLang="en-US" sz="2800">
                    <a:sym typeface="+mn-ea"/>
                  </a:rPr>
                  <a:t>个</a:t>
                </a:r>
                <a:r>
                  <a:rPr lang="zh-CN" altLang="en-US" sz="2800">
                    <a:sym typeface="+mn-ea"/>
                  </a:rPr>
                  <a:t>对象，</a:t>
                </a:r>
                <a:r>
                  <a:rPr lang="en-US" altLang="zh-CN" sz="2800">
                    <a:sym typeface="+mn-ea"/>
                  </a:rPr>
                  <a:t>j=1,2,...n</a:t>
                </a:r>
                <a:r>
                  <a:rPr lang="en-US" altLang="zh-CN" sz="2800" baseline="-25000">
                    <a:sym typeface="+mn-ea"/>
                  </a:rPr>
                  <a:t>i</a:t>
                </a:r>
                <a:endParaRPr lang="en-US" altLang="zh-CN" sz="2800">
                  <a:sym typeface="+mn-ea"/>
                </a:endParaRPr>
              </a:p>
              <a:p>
                <a:r>
                  <a:rPr lang="en-US" altLang="zh-CN" sz="2800">
                    <a:sym typeface="+mn-ea"/>
                  </a:rPr>
                  <a:t>Y</a:t>
                </a:r>
                <a:r>
                  <a:rPr lang="en-US" altLang="zh-CN" sz="2800" baseline="-25000">
                    <a:sym typeface="+mn-ea"/>
                  </a:rPr>
                  <a:t>ij</a:t>
                </a:r>
                <a:r>
                  <a:rPr lang="zh-CN" altLang="en-US" sz="2800">
                    <a:sym typeface="+mn-ea"/>
                  </a:rPr>
                  <a:t>表示第</a:t>
                </a:r>
                <a:r>
                  <a:rPr lang="en-US" altLang="zh-CN" sz="2800">
                    <a:sym typeface="+mn-ea"/>
                  </a:rPr>
                  <a:t>i</a:t>
                </a:r>
                <a:r>
                  <a:rPr lang="zh-CN" altLang="en-US" sz="2800">
                    <a:sym typeface="+mn-ea"/>
                  </a:rPr>
                  <a:t>组第</a:t>
                </a:r>
                <a:r>
                  <a:rPr lang="en-US" altLang="zh-CN" sz="2800">
                    <a:sym typeface="+mn-ea"/>
                  </a:rPr>
                  <a:t>j</a:t>
                </a:r>
                <a:r>
                  <a:rPr lang="zh-CN" altLang="en-US" sz="2800">
                    <a:sym typeface="+mn-ea"/>
                  </a:rPr>
                  <a:t>个变量值</a:t>
                </a:r>
                <a:endParaRPr lang="zh-CN" altLang="en-US" sz="2800">
                  <a:sym typeface="+mn-ea"/>
                </a:endParaRPr>
              </a:p>
              <a:p>
                <a14:m>
                  <m:oMath xmlns:m="http://schemas.openxmlformats.org/officeDocument/2006/math">
                    <m:acc>
                      <m:accPr>
                        <m:chr m:val="̅"/>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𝑌</m:t>
                        </m:r>
                      </m:e>
                    </m:acc>
                  </m:oMath>
                </a14:m>
                <a:r>
                  <a:rPr lang="en-US" altLang="zh-CN" sz="2800"/>
                  <a:t> </a:t>
                </a:r>
                <a:r>
                  <a:rPr lang="zh-CN" altLang="en-US" sz="2800"/>
                  <a:t>表示总平均，</a:t>
                </a:r>
                <a14:m>
                  <m:oMath xmlns:m="http://schemas.openxmlformats.org/officeDocument/2006/math">
                    <m:acc>
                      <m:accPr>
                        <m:chr m:val="̅"/>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𝑌</m:t>
                        </m:r>
                      </m:e>
                    </m:acc>
                    <m:r>
                      <a:rPr lang="en-US" altLang="zh-CN" sz="2800" i="1">
                        <a:latin typeface="Cambria Math" panose="02040503050406030204" charset="0"/>
                        <a:cs typeface="Cambria Math" panose="02040503050406030204" charset="0"/>
                        <a:sym typeface="+mn-ea"/>
                      </a:rPr>
                      <m:t>=</m:t>
                    </m:r>
                    <m:f>
                      <m:fPr>
                        <m:ctrlPr>
                          <a:rPr lang="en-US" altLang="zh-CN" sz="2800" i="1">
                            <a:latin typeface="Cambria Math" panose="02040503050406030204" charset="0"/>
                            <a:cs typeface="Cambria Math" panose="02040503050406030204" charset="0"/>
                            <a:sym typeface="+mn-ea"/>
                          </a:rPr>
                        </m:ctrlPr>
                      </m:fPr>
                      <m:num>
                        <m:nary>
                          <m:naryPr>
                            <m:chr m:val="∑"/>
                            <m:limLoc m:val="undOvr"/>
                            <m:ctrlPr>
                              <a:rPr lang="en-US" altLang="zh-CN" sz="2800" i="1">
                                <a:latin typeface="Cambria Math" panose="02040503050406030204" charset="0"/>
                                <a:cs typeface="Cambria Math" panose="02040503050406030204" charset="0"/>
                                <a:sym typeface="+mn-ea"/>
                              </a:rPr>
                            </m:ctrlPr>
                          </m:naryPr>
                          <m:sub>
                            <m:r>
                              <a:rPr lang="en-US" altLang="zh-CN" sz="2800" i="1">
                                <a:latin typeface="Cambria Math" panose="02040503050406030204" charset="0"/>
                                <a:cs typeface="Cambria Math" panose="02040503050406030204" charset="0"/>
                                <a:sym typeface="+mn-ea"/>
                              </a:rPr>
                              <m:t>𝑖</m:t>
                            </m:r>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1</m:t>
                            </m:r>
                          </m:sub>
                          <m:sup>
                            <m:r>
                              <a:rPr lang="en-US" altLang="zh-CN" sz="2800" i="1">
                                <a:latin typeface="Cambria Math" panose="02040503050406030204" charset="0"/>
                                <a:cs typeface="Cambria Math" panose="02040503050406030204" charset="0"/>
                                <a:sym typeface="+mn-ea"/>
                              </a:rPr>
                              <m:t>𝑎</m:t>
                            </m:r>
                          </m:sup>
                          <m:e>
                            <m:nary>
                              <m:naryPr>
                                <m:chr m:val="∑"/>
                                <m:limLoc m:val="undOvr"/>
                                <m:ctrlPr>
                                  <a:rPr lang="en-US" altLang="zh-CN" sz="2800" i="1">
                                    <a:latin typeface="Cambria Math" panose="02040503050406030204" charset="0"/>
                                    <a:cs typeface="Cambria Math" panose="02040503050406030204" charset="0"/>
                                    <a:sym typeface="+mn-ea"/>
                                  </a:rPr>
                                </m:ctrlPr>
                              </m:naryPr>
                              <m:sub>
                                <m:r>
                                  <a:rPr lang="en-US" altLang="zh-CN" sz="2800" i="1">
                                    <a:latin typeface="Cambria Math" panose="02040503050406030204" charset="0"/>
                                    <a:cs typeface="Cambria Math" panose="02040503050406030204" charset="0"/>
                                    <a:sym typeface="+mn-ea"/>
                                  </a:rPr>
                                  <m:t>𝑗</m:t>
                                </m:r>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1</m:t>
                                </m:r>
                              </m:sub>
                              <m:sup>
                                <m:sSub>
                                  <m:sSubPr>
                                    <m:ctrlPr>
                                      <a:rPr lang="en-US" altLang="zh-CN"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𝑛</m:t>
                                    </m:r>
                                  </m:e>
                                  <m:sub>
                                    <m:r>
                                      <a:rPr lang="en-US" altLang="zh-CN" sz="2800" i="1">
                                        <a:latin typeface="Cambria Math" panose="02040503050406030204" charset="0"/>
                                        <a:cs typeface="Cambria Math" panose="02040503050406030204" charset="0"/>
                                        <a:sym typeface="+mn-ea"/>
                                      </a:rPr>
                                      <m:t>𝑖</m:t>
                                    </m:r>
                                  </m:sub>
                                </m:sSub>
                              </m:sup>
                              <m:e>
                                <m:sSub>
                                  <m:sSubPr>
                                    <m:ctrlPr>
                                      <a:rPr lang="en-US" altLang="zh-CN"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𝑌</m:t>
                                    </m:r>
                                  </m:e>
                                  <m:sub>
                                    <m:r>
                                      <a:rPr lang="en-US" altLang="zh-CN" sz="2800" i="1">
                                        <a:latin typeface="Cambria Math" panose="02040503050406030204" charset="0"/>
                                        <a:cs typeface="Cambria Math" panose="02040503050406030204" charset="0"/>
                                        <a:sym typeface="+mn-ea"/>
                                      </a:rPr>
                                      <m:t>𝑖𝑗</m:t>
                                    </m:r>
                                  </m:sub>
                                </m:sSub>
                              </m:e>
                            </m:nary>
                          </m:e>
                        </m:nary>
                      </m:num>
                      <m:den>
                        <m:r>
                          <a:rPr lang="en-US" altLang="zh-CN" sz="2800" i="1">
                            <a:latin typeface="Cambria Math" panose="02040503050406030204" charset="0"/>
                            <a:cs typeface="Cambria Math" panose="02040503050406030204" charset="0"/>
                            <a:sym typeface="+mn-ea"/>
                          </a:rPr>
                          <m:t>𝑁</m:t>
                        </m:r>
                      </m:den>
                    </m:f>
                    <m:r>
                      <a:rPr lang="en-US" altLang="zh-CN" sz="2800" i="1">
                        <a:latin typeface="Cambria Math" panose="02040503050406030204" charset="0"/>
                        <a:cs typeface="Cambria Math" panose="02040503050406030204" charset="0"/>
                        <a:sym typeface="+mn-ea"/>
                      </a:rPr>
                      <m:t>=</m:t>
                    </m:r>
                    <m:f>
                      <m:fPr>
                        <m:ctrlPr>
                          <a:rPr lang="en-US" altLang="zh-CN" sz="2800" i="1">
                            <a:latin typeface="Cambria Math" panose="02040503050406030204" charset="0"/>
                            <a:cs typeface="Cambria Math" panose="02040503050406030204" charset="0"/>
                            <a:sym typeface="+mn-ea"/>
                          </a:rPr>
                        </m:ctrlPr>
                      </m:fPr>
                      <m:num>
                        <m:sSub>
                          <m:sSubPr>
                            <m:ctrlPr>
                              <a:rPr lang="en-US" altLang="zh-CN" sz="2800" i="1">
                                <a:latin typeface="Cambria Math" panose="02040503050406030204" charset="0"/>
                                <a:cs typeface="Cambria Math" panose="02040503050406030204" charset="0"/>
                                <a:sym typeface="+mn-ea"/>
                              </a:rPr>
                            </m:ctrlPr>
                          </m:sSubPr>
                          <m:e>
                            <m:sSub>
                              <m:sSubPr>
                                <m:ctrlPr>
                                  <a:rPr lang="en-US" altLang="zh-CN"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𝑛</m:t>
                                </m:r>
                              </m:e>
                              <m:sub>
                                <m:r>
                                  <a:rPr lang="en-US" altLang="zh-CN" sz="2800" i="1">
                                    <a:latin typeface="Cambria Math" panose="02040503050406030204" charset="0"/>
                                    <a:cs typeface="Cambria Math" panose="02040503050406030204" charset="0"/>
                                    <a:sym typeface="+mn-ea"/>
                                  </a:rPr>
                                  <m:t>1</m:t>
                                </m:r>
                              </m:sub>
                            </m:sSub>
                            <m:acc>
                              <m:accPr>
                                <m:chr m:val="̅"/>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𝑌</m:t>
                                </m:r>
                              </m:e>
                            </m:acc>
                          </m:e>
                          <m:sub>
                            <m:r>
                              <a:rPr lang="en-US" altLang="zh-CN" sz="2800" i="1">
                                <a:latin typeface="Cambria Math" panose="02040503050406030204" charset="0"/>
                                <a:cs typeface="Cambria Math" panose="02040503050406030204" charset="0"/>
                                <a:sym typeface="+mn-ea"/>
                              </a:rPr>
                              <m:t>1</m:t>
                            </m:r>
                          </m:sub>
                        </m:sSub>
                        <m:r>
                          <a:rPr lang="en-US" altLang="zh-CN" sz="2800" i="1">
                            <a:latin typeface="Cambria Math" panose="02040503050406030204" charset="0"/>
                            <a:cs typeface="Cambria Math" panose="02040503050406030204" charset="0"/>
                            <a:sym typeface="+mn-ea"/>
                          </a:rPr>
                          <m:t>+</m:t>
                        </m:r>
                        <m:sSub>
                          <m:sSubPr>
                            <m:ctrlPr>
                              <a:rPr lang="en-US" altLang="zh-CN"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𝑛</m:t>
                            </m:r>
                          </m:e>
                          <m:sub>
                            <m:r>
                              <a:rPr lang="en-US" altLang="zh-CN" sz="2800" i="1">
                                <a:latin typeface="Cambria Math" panose="02040503050406030204" charset="0"/>
                                <a:cs typeface="Cambria Math" panose="02040503050406030204" charset="0"/>
                                <a:sym typeface="+mn-ea"/>
                              </a:rPr>
                              <m:t>2</m:t>
                            </m:r>
                          </m:sub>
                        </m:sSub>
                        <m:sSub>
                          <m:sSubPr>
                            <m:ctrlPr>
                              <a:rPr lang="en-US" altLang="zh-CN" sz="2800" i="1">
                                <a:latin typeface="Cambria Math" panose="02040503050406030204" charset="0"/>
                                <a:cs typeface="Cambria Math" panose="02040503050406030204" charset="0"/>
                                <a:sym typeface="+mn-ea"/>
                              </a:rPr>
                            </m:ctrlPr>
                          </m:sSubPr>
                          <m:e>
                            <m:acc>
                              <m:accPr>
                                <m:chr m:val="̅"/>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𝑌</m:t>
                                </m:r>
                              </m:e>
                            </m:acc>
                          </m:e>
                          <m:sub>
                            <m:r>
                              <a:rPr lang="en-US" altLang="zh-CN" sz="2800" i="1">
                                <a:latin typeface="Cambria Math" panose="02040503050406030204" charset="0"/>
                                <a:cs typeface="Cambria Math" panose="02040503050406030204" charset="0"/>
                                <a:sym typeface="+mn-ea"/>
                              </a:rPr>
                              <m:t>2</m:t>
                            </m:r>
                          </m:sub>
                        </m:sSub>
                        <m:r>
                          <a:rPr lang="en-US" altLang="zh-CN" sz="2800" i="1">
                            <a:latin typeface="Cambria Math" panose="02040503050406030204" charset="0"/>
                            <a:cs typeface="Cambria Math" panose="02040503050406030204" charset="0"/>
                            <a:sym typeface="+mn-ea"/>
                          </a:rPr>
                          <m:t>+..</m:t>
                        </m:r>
                        <m:sSub>
                          <m:sSubPr>
                            <m:ctrlPr>
                              <a:rPr lang="en-US" altLang="zh-CN"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𝑛</m:t>
                            </m:r>
                          </m:e>
                          <m:sub>
                            <m:r>
                              <a:rPr lang="en-US" altLang="zh-CN" sz="2800" i="1">
                                <a:latin typeface="Cambria Math" panose="02040503050406030204" charset="0"/>
                                <a:cs typeface="Cambria Math" panose="02040503050406030204" charset="0"/>
                                <a:sym typeface="+mn-ea"/>
                              </a:rPr>
                              <m:t>𝑎</m:t>
                            </m:r>
                          </m:sub>
                        </m:sSub>
                        <m:sSub>
                          <m:sSubPr>
                            <m:ctrlPr>
                              <a:rPr lang="en-US" altLang="zh-CN" sz="2800" i="1">
                                <a:latin typeface="Cambria Math" panose="02040503050406030204" charset="0"/>
                                <a:cs typeface="Cambria Math" panose="02040503050406030204" charset="0"/>
                                <a:sym typeface="+mn-ea"/>
                              </a:rPr>
                            </m:ctrlPr>
                          </m:sSubPr>
                          <m:e>
                            <m:acc>
                              <m:accPr>
                                <m:chr m:val="̅"/>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𝑌</m:t>
                                </m:r>
                              </m:e>
                            </m:acc>
                          </m:e>
                          <m:sub>
                            <m:r>
                              <a:rPr lang="en-US" altLang="zh-CN" sz="2800" i="1">
                                <a:latin typeface="Cambria Math" panose="02040503050406030204" charset="0"/>
                                <a:cs typeface="Cambria Math" panose="02040503050406030204" charset="0"/>
                                <a:sym typeface="+mn-ea"/>
                              </a:rPr>
                              <m:t>𝑎</m:t>
                            </m:r>
                          </m:sub>
                        </m:sSub>
                      </m:num>
                      <m:den>
                        <m:r>
                          <a:rPr lang="en-US" altLang="zh-CN" sz="2800" i="1">
                            <a:latin typeface="Cambria Math" panose="02040503050406030204" charset="0"/>
                            <a:cs typeface="Cambria Math" panose="02040503050406030204" charset="0"/>
                            <a:sym typeface="+mn-ea"/>
                          </a:rPr>
                          <m:t>𝑁</m:t>
                        </m:r>
                      </m:den>
                    </m:f>
                  </m:oMath>
                </a14:m>
                <a:endParaRPr lang="zh-CN" altLang="en-US" sz="2800"/>
              </a:p>
              <a:p>
                <a14:m>
                  <m:oMath xmlns:m="http://schemas.openxmlformats.org/officeDocument/2006/math">
                    <m:sSub>
                      <m:sSubPr>
                        <m:ctrlPr>
                          <a:rPr lang="en-US" altLang="zh-CN" sz="2800" i="1">
                            <a:latin typeface="Cambria Math" panose="02040503050406030204" charset="0"/>
                            <a:cs typeface="Cambria Math" panose="02040503050406030204" charset="0"/>
                            <a:sym typeface="+mn-ea"/>
                          </a:rPr>
                        </m:ctrlPr>
                      </m:sSubPr>
                      <m:e>
                        <m:acc>
                          <m:accPr>
                            <m:chr m:val="̅"/>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𝑌</m:t>
                            </m:r>
                          </m:e>
                        </m:acc>
                      </m:e>
                      <m:sub>
                        <m:r>
                          <a:rPr lang="en-US" altLang="zh-CN" sz="2800" i="1">
                            <a:latin typeface="Cambria Math" panose="02040503050406030204" charset="0"/>
                            <a:cs typeface="Cambria Math" panose="02040503050406030204" charset="0"/>
                            <a:sym typeface="+mn-ea"/>
                          </a:rPr>
                          <m:t>𝑖</m:t>
                        </m:r>
                      </m:sub>
                    </m:sSub>
                  </m:oMath>
                </a14:m>
                <a:r>
                  <a:rPr lang="en-US" altLang="zh-CN" sz="2800">
                    <a:sym typeface="+mn-ea"/>
                  </a:rPr>
                  <a:t> </a:t>
                </a:r>
                <a:r>
                  <a:rPr lang="zh-CN" altLang="en-US" sz="2800">
                    <a:sym typeface="+mn-ea"/>
                  </a:rPr>
                  <a:t>表示第</a:t>
                </a:r>
                <a:r>
                  <a:rPr lang="en-US" altLang="zh-CN" sz="2800">
                    <a:sym typeface="+mn-ea"/>
                  </a:rPr>
                  <a:t>i</a:t>
                </a:r>
                <a:r>
                  <a:rPr lang="zh-CN" altLang="en-US" sz="2800">
                    <a:sym typeface="+mn-ea"/>
                  </a:rPr>
                  <a:t>组的平均，</a:t>
                </a:r>
                <a14:m>
                  <m:oMath xmlns:m="http://schemas.openxmlformats.org/officeDocument/2006/math">
                    <m:sSub>
                      <m:sSubPr>
                        <m:ctrlPr>
                          <a:rPr lang="zh-CN" altLang="en-US" sz="2800" i="1">
                            <a:latin typeface="Cambria Math" panose="02040503050406030204" charset="0"/>
                            <a:cs typeface="Cambria Math" panose="02040503050406030204" charset="0"/>
                            <a:sym typeface="+mn-ea"/>
                          </a:rPr>
                        </m:ctrlPr>
                      </m:sSubPr>
                      <m:e>
                        <m:acc>
                          <m:accPr>
                            <m:chr m:val="̅"/>
                            <m:ctrlPr>
                              <a:rPr lang="zh-CN" altLang="en-US"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𝑌</m:t>
                            </m:r>
                          </m:e>
                        </m:acc>
                      </m:e>
                      <m:sub>
                        <m:r>
                          <a:rPr lang="en-US" altLang="zh-CN" sz="2800" i="1">
                            <a:latin typeface="Cambria Math" panose="02040503050406030204" charset="0"/>
                            <a:cs typeface="Cambria Math" panose="02040503050406030204" charset="0"/>
                            <a:sym typeface="+mn-ea"/>
                          </a:rPr>
                          <m:t>𝑖</m:t>
                        </m:r>
                      </m:sub>
                    </m:sSub>
                    <m:r>
                      <a:rPr lang="en-US" altLang="zh-CN" sz="2800" i="1">
                        <a:latin typeface="Cambria Math" panose="02040503050406030204" charset="0"/>
                        <a:cs typeface="Cambria Math" panose="02040503050406030204" charset="0"/>
                        <a:sym typeface="+mn-ea"/>
                      </a:rPr>
                      <m:t>=</m:t>
                    </m:r>
                    <m:f>
                      <m:fPr>
                        <m:ctrlPr>
                          <a:rPr lang="en-US" altLang="zh-CN" sz="2800" i="1">
                            <a:latin typeface="Cambria Math" panose="02040503050406030204" charset="0"/>
                            <a:cs typeface="Cambria Math" panose="02040503050406030204" charset="0"/>
                            <a:sym typeface="+mn-ea"/>
                          </a:rPr>
                        </m:ctrlPr>
                      </m:fPr>
                      <m:num>
                        <m:nary>
                          <m:naryPr>
                            <m:chr m:val="∑"/>
                            <m:limLoc m:val="undOvr"/>
                            <m:ctrlPr>
                              <a:rPr lang="en-US" altLang="zh-CN" sz="2800" i="1">
                                <a:latin typeface="Cambria Math" panose="02040503050406030204" charset="0"/>
                                <a:cs typeface="Cambria Math" panose="02040503050406030204" charset="0"/>
                                <a:sym typeface="+mn-ea"/>
                              </a:rPr>
                            </m:ctrlPr>
                          </m:naryPr>
                          <m:sub>
                            <m:r>
                              <a:rPr lang="en-US" altLang="zh-CN" sz="2800" i="1">
                                <a:latin typeface="Cambria Math" panose="02040503050406030204" charset="0"/>
                                <a:cs typeface="Cambria Math" panose="02040503050406030204" charset="0"/>
                                <a:sym typeface="+mn-ea"/>
                              </a:rPr>
                              <m:t>𝑗</m:t>
                            </m:r>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1</m:t>
                            </m:r>
                          </m:sub>
                          <m:sup>
                            <m:sSub>
                              <m:sSubPr>
                                <m:ctrlPr>
                                  <a:rPr lang="en-US" altLang="zh-CN"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𝑛</m:t>
                                </m:r>
                              </m:e>
                              <m:sub>
                                <m:r>
                                  <a:rPr lang="en-US" altLang="zh-CN" sz="2800" i="1">
                                    <a:latin typeface="Cambria Math" panose="02040503050406030204" charset="0"/>
                                    <a:cs typeface="Cambria Math" panose="02040503050406030204" charset="0"/>
                                    <a:sym typeface="+mn-ea"/>
                                  </a:rPr>
                                  <m:t>𝑖</m:t>
                                </m:r>
                              </m:sub>
                            </m:sSub>
                          </m:sup>
                          <m:e>
                            <m:sSub>
                              <m:sSubPr>
                                <m:ctrlPr>
                                  <a:rPr lang="en-US" altLang="zh-CN"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𝑌</m:t>
                                </m:r>
                              </m:e>
                              <m:sub>
                                <m:r>
                                  <a:rPr lang="en-US" altLang="zh-CN" sz="2800" i="1">
                                    <a:latin typeface="Cambria Math" panose="02040503050406030204" charset="0"/>
                                    <a:cs typeface="Cambria Math" panose="02040503050406030204" charset="0"/>
                                    <a:sym typeface="+mn-ea"/>
                                  </a:rPr>
                                  <m:t>𝑖𝑗</m:t>
                                </m:r>
                              </m:sub>
                            </m:sSub>
                          </m:e>
                        </m:nary>
                      </m:num>
                      <m:den>
                        <m:sSub>
                          <m:sSubPr>
                            <m:ctrlPr>
                              <a:rPr lang="en-US" altLang="zh-CN"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𝑛</m:t>
                            </m:r>
                          </m:e>
                          <m:sub>
                            <m:r>
                              <a:rPr lang="en-US" altLang="zh-CN" sz="2800" i="1">
                                <a:latin typeface="Cambria Math" panose="02040503050406030204" charset="0"/>
                                <a:cs typeface="Cambria Math" panose="02040503050406030204" charset="0"/>
                                <a:sym typeface="+mn-ea"/>
                              </a:rPr>
                              <m:t>𝑖</m:t>
                            </m:r>
                          </m:sub>
                        </m:sSub>
                      </m:den>
                    </m:f>
                  </m:oMath>
                </a14:m>
                <a:endParaRPr lang="en-US" altLang="zh-CN" sz="280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565200"/>
            <a:ext cx="10969200" cy="705600"/>
          </a:xfrm>
        </p:spPr>
        <p:txBody>
          <a:bodyPr>
            <a:normAutofit/>
          </a:bodyPr>
          <a:p>
            <a:r>
              <a:rPr lang="zh-CN" altLang="en-US">
                <a:sym typeface="+mn-ea"/>
              </a:rPr>
              <a:t>完全随机设计</a:t>
            </a:r>
            <a:r>
              <a:rPr lang="zh-CN" altLang="en-US">
                <a:sym typeface="+mn-ea"/>
              </a:rPr>
              <a:t>方差分析的检验</a:t>
            </a:r>
            <a:r>
              <a:rPr lang="zh-CN" altLang="en-US">
                <a:sym typeface="+mn-ea"/>
              </a:rPr>
              <a:t>假设</a:t>
            </a:r>
            <a:endParaRPr lang="zh-CN" altLang="en-US">
              <a:sym typeface="+mn-ea"/>
            </a:endParaRPr>
          </a:p>
        </p:txBody>
      </p:sp>
      <mc:AlternateContent xmlns:mc="http://schemas.openxmlformats.org/markup-compatibility/2006">
        <mc:Choice xmlns:a14="http://schemas.microsoft.com/office/drawing/2010/main" Requires="a14">
          <p:sp>
            <p:nvSpPr>
              <p:cNvPr id="3" name="文本框 2"/>
              <p:cNvSpPr txBox="1"/>
              <p:nvPr/>
            </p:nvSpPr>
            <p:spPr>
              <a:xfrm>
                <a:off x="1080000" y="1799209"/>
                <a:ext cx="3695065" cy="52197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𝐻</m:t>
                          </m:r>
                        </m:e>
                        <m:sub>
                          <m:r>
                            <a:rPr lang="en-US" altLang="zh-CN" sz="2800" i="1">
                              <a:latin typeface="Cambria Math" panose="02040503050406030204" charset="0"/>
                              <a:cs typeface="Cambria Math" panose="02040503050406030204" charset="0"/>
                            </a:rPr>
                            <m:t>0</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𝜇</m:t>
                          </m:r>
                        </m:e>
                        <m:sub>
                          <m:r>
                            <a:rPr lang="en-US" altLang="zh-CN" sz="2800" i="1">
                              <a:latin typeface="Cambria Math" panose="02040503050406030204" charset="0"/>
                              <a:cs typeface="Cambria Math" panose="02040503050406030204" charset="0"/>
                            </a:rPr>
                            <m:t>1</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𝜇</m:t>
                          </m:r>
                        </m:e>
                        <m:sub>
                          <m:r>
                            <a:rPr lang="en-US" altLang="zh-CN" sz="2800" i="1">
                              <a:latin typeface="Cambria Math" panose="02040503050406030204" charset="0"/>
                              <a:cs typeface="Cambria Math" panose="02040503050406030204" charset="0"/>
                            </a:rPr>
                            <m:t>2</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𝜇</m:t>
                          </m:r>
                        </m:e>
                        <m:sub>
                          <m:r>
                            <a:rPr lang="en-US" altLang="zh-CN" sz="2800" i="1">
                              <a:latin typeface="Cambria Math" panose="02040503050406030204" charset="0"/>
                              <a:cs typeface="Cambria Math" panose="02040503050406030204" charset="0"/>
                            </a:rPr>
                            <m:t>𝑎</m:t>
                          </m:r>
                        </m:sub>
                      </m:sSub>
                    </m:oMath>
                  </m:oMathPara>
                </a14:m>
                <a:endParaRPr lang="en-US" altLang="zh-CN" sz="2800" i="1">
                  <a:latin typeface="Cambria Math" panose="02040503050406030204"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080000" y="1799209"/>
                <a:ext cx="3695065" cy="521970"/>
              </a:xfrm>
              <a:prstGeom prst="rect">
                <a:avLst/>
              </a:prstGeom>
              <a:blipFill rotWithShape="1">
                <a:blip r:embed="rId1"/>
                <a:stretch>
                  <a:fillRect l="-14" t="-49" r="14"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1115560" y="2463419"/>
                <a:ext cx="6268085" cy="50165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𝐻</m:t>
                          </m:r>
                        </m:e>
                        <m:sub>
                          <m:r>
                            <a:rPr lang="en-US" altLang="zh-CN" sz="2800" i="1">
                              <a:latin typeface="Cambria Math" panose="02040503050406030204" charset="0"/>
                              <a:cs typeface="Cambria Math" panose="02040503050406030204" charset="0"/>
                            </a:rPr>
                            <m:t>1</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𝜇</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𝜇</m:t>
                          </m:r>
                        </m:e>
                        <m:sub>
                          <m:r>
                            <a:rPr lang="en-US" altLang="zh-CN" sz="2800" i="1">
                              <a:latin typeface="Cambria Math" panose="02040503050406030204" charset="0"/>
                              <a:cs typeface="Cambria Math" panose="02040503050406030204" charset="0"/>
                            </a:rPr>
                            <m:t>𝑗</m:t>
                          </m:r>
                        </m:sub>
                      </m:sSub>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𝑖</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1</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2</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𝑎</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𝑗</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1</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2</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𝑎</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𝑖</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𝑗</m:t>
                      </m:r>
                    </m:oMath>
                  </m:oMathPara>
                </a14:m>
                <a:endParaRPr lang="en-US" altLang="zh-CN" sz="2800" i="1">
                  <a:latin typeface="Cambria Math" panose="02040503050406030204"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1115560" y="2463419"/>
                <a:ext cx="6268085" cy="501650"/>
              </a:xfrm>
              <a:prstGeom prst="rect">
                <a:avLst/>
              </a:prstGeom>
              <a:blipFill rotWithShape="1">
                <a:blip r:embed="rId2"/>
                <a:stretch>
                  <a:fillRect l="-8" t="-51" r="8" b="51"/>
                </a:stretch>
              </a:blipFill>
            </p:spPr>
            <p:txBody>
              <a:bodyPr/>
              <a:lstStyle/>
              <a:p>
                <a:r>
                  <a:rPr lang="zh-CN" altLang="en-US">
                    <a:noFill/>
                  </a:rPr>
                  <a:t> </a:t>
                </a:r>
              </a:p>
            </p:txBody>
          </p:sp>
        </mc:Fallback>
      </mc:AlternateContent>
      <p:sp>
        <p:nvSpPr>
          <p:cNvPr id="5" name="文本框 4"/>
          <p:cNvSpPr txBox="1"/>
          <p:nvPr/>
        </p:nvSpPr>
        <p:spPr>
          <a:xfrm>
            <a:off x="7524115" y="2463165"/>
            <a:ext cx="3820795" cy="368300"/>
          </a:xfrm>
          <a:prstGeom prst="rect">
            <a:avLst/>
          </a:prstGeom>
          <a:noFill/>
        </p:spPr>
        <p:txBody>
          <a:bodyPr wrap="square" rtlCol="0">
            <a:spAutoFit/>
          </a:bodyPr>
          <a:p>
            <a:r>
              <a:rPr lang="zh-CN" altLang="en-US"/>
              <a:t>（即存在处理因素</a:t>
            </a:r>
            <a:r>
              <a:rPr lang="zh-CN" altLang="en-US"/>
              <a:t>效应）</a:t>
            </a:r>
            <a:endParaRPr lang="zh-CN" altLang="en-US"/>
          </a:p>
        </p:txBody>
      </p:sp>
      <p:sp>
        <p:nvSpPr>
          <p:cNvPr id="6" name="文本框 5"/>
          <p:cNvSpPr txBox="1"/>
          <p:nvPr/>
        </p:nvSpPr>
        <p:spPr>
          <a:xfrm>
            <a:off x="4957445" y="1864995"/>
            <a:ext cx="3820795" cy="368300"/>
          </a:xfrm>
          <a:prstGeom prst="rect">
            <a:avLst/>
          </a:prstGeom>
          <a:noFill/>
        </p:spPr>
        <p:txBody>
          <a:bodyPr wrap="square" rtlCol="0">
            <a:spAutoFit/>
          </a:bodyPr>
          <a:p>
            <a:r>
              <a:rPr lang="zh-CN" altLang="en-US"/>
              <a:t>（即处理因素</a:t>
            </a:r>
            <a:r>
              <a:rPr lang="zh-CN" altLang="en-US"/>
              <a:t>无效应）</a:t>
            </a: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1080000" y="4228084"/>
                <a:ext cx="2907030" cy="52197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𝐻</m:t>
                          </m:r>
                        </m:e>
                        <m:sub>
                          <m:r>
                            <a:rPr lang="en-US" altLang="zh-CN" sz="2800" i="1">
                              <a:latin typeface="Cambria Math" panose="02040503050406030204" charset="0"/>
                              <a:cs typeface="Cambria Math" panose="02040503050406030204" charset="0"/>
                            </a:rPr>
                            <m:t>0</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𝜇</m:t>
                          </m:r>
                        </m:e>
                        <m:sub>
                          <m:r>
                            <a:rPr lang="en-US" altLang="zh-CN" sz="2800" i="1">
                              <a:latin typeface="Cambria Math" panose="02040503050406030204" charset="0"/>
                              <a:cs typeface="Cambria Math" panose="02040503050406030204" charset="0"/>
                            </a:rPr>
                            <m:t>1</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𝜇</m:t>
                          </m:r>
                        </m:e>
                        <m:sub>
                          <m:r>
                            <a:rPr lang="en-US" altLang="zh-CN" sz="2800" i="1">
                              <a:latin typeface="Cambria Math" panose="02040503050406030204" charset="0"/>
                              <a:cs typeface="Cambria Math" panose="02040503050406030204" charset="0"/>
                            </a:rPr>
                            <m:t>2</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𝜇</m:t>
                          </m:r>
                        </m:e>
                        <m:sub>
                          <m:r>
                            <a:rPr lang="en-US" altLang="zh-CN" sz="2800" i="1">
                              <a:latin typeface="Cambria Math" panose="02040503050406030204" charset="0"/>
                              <a:cs typeface="Cambria Math" panose="02040503050406030204" charset="0"/>
                            </a:rPr>
                            <m:t>3</m:t>
                          </m:r>
                        </m:sub>
                      </m:sSub>
                    </m:oMath>
                  </m:oMathPara>
                </a14:m>
                <a:endParaRPr lang="en-US" altLang="zh-CN" sz="2800" i="1">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080000" y="4228084"/>
                <a:ext cx="2907030" cy="521970"/>
              </a:xfrm>
              <a:prstGeom prst="rect">
                <a:avLst/>
              </a:prstGeom>
              <a:blipFill rotWithShape="1">
                <a:blip r:embed="rId3"/>
                <a:stretch>
                  <a:fillRect l="-17" t="-49" r="17"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1115560" y="4892294"/>
                <a:ext cx="5864225" cy="510540"/>
              </a:xfrm>
              <a:prstGeom prst="rect">
                <a:avLst/>
              </a:prstGeom>
              <a:noFill/>
            </p:spPr>
            <p:txBody>
              <a:bodyPr wrap="none" rtlCol="0" anchor="t">
                <a:spAutoFit/>
              </a:bodyPr>
              <a:p>
                <a:pPr algn="l"/>
                <a14:m>
                  <m:oMathPara xmlns:m="http://schemas.openxmlformats.org/officeDocument/2006/math">
                    <m:oMathParaPr>
                      <m:jc m:val="left"/>
                    </m:oMathParaPr>
                    <m:oMath xmlns:m="http://schemas.openxmlformats.org/officeDocument/2006/math">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𝐻</m:t>
                          </m:r>
                        </m:e>
                        <m:sub>
                          <m:r>
                            <a:rPr lang="en-US" altLang="zh-CN" sz="2800" i="1">
                              <a:latin typeface="Cambria Math" panose="02040503050406030204" charset="0"/>
                              <a:cs typeface="Cambria Math" panose="02040503050406030204" charset="0"/>
                            </a:rPr>
                            <m:t>1</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𝜇</m:t>
                          </m:r>
                        </m:e>
                        <m:sub>
                          <m:r>
                            <a:rPr lang="en-US" altLang="zh-CN" sz="2800" i="1">
                              <a:latin typeface="Cambria Math" panose="02040503050406030204" charset="0"/>
                              <a:cs typeface="Cambria Math" panose="02040503050406030204" charset="0"/>
                            </a:rPr>
                            <m:t>1</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𝜇</m:t>
                          </m:r>
                        </m:e>
                        <m:sub>
                          <m:r>
                            <a:rPr lang="en-US" altLang="zh-CN" sz="2800" i="1">
                              <a:latin typeface="Cambria Math" panose="02040503050406030204" charset="0"/>
                              <a:cs typeface="Cambria Math" panose="02040503050406030204" charset="0"/>
                            </a:rPr>
                            <m:t>2</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𝜇</m:t>
                          </m:r>
                        </m:e>
                        <m:sub>
                          <m:r>
                            <a:rPr lang="en-US" altLang="zh-CN" sz="2800" i="1">
                              <a:latin typeface="Cambria Math" panose="02040503050406030204" charset="0"/>
                              <a:cs typeface="Cambria Math" panose="02040503050406030204" charset="0"/>
                            </a:rPr>
                            <m:t>3</m:t>
                          </m:r>
                        </m:sub>
                      </m:sSub>
                      <m:r>
                        <a:rPr lang="zh-CN" altLang="en-US" sz="2800" i="1">
                          <a:latin typeface="Cambria Math" panose="02040503050406030204" charset="0"/>
                          <a:cs typeface="Cambria Math" panose="02040503050406030204" charset="0"/>
                        </a:rPr>
                        <m:t>或</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𝜇</m:t>
                          </m:r>
                        </m:e>
                        <m:sub>
                          <m:r>
                            <a:rPr lang="en-US" altLang="zh-CN" sz="2800" i="1">
                              <a:latin typeface="Cambria Math" panose="02040503050406030204" charset="0"/>
                              <a:cs typeface="Cambria Math" panose="02040503050406030204" charset="0"/>
                            </a:rPr>
                            <m:t>1</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𝜇</m:t>
                          </m:r>
                        </m:e>
                        <m:sub>
                          <m:r>
                            <a:rPr lang="en-US" altLang="zh-CN" sz="2800" i="1">
                              <a:latin typeface="Cambria Math" panose="02040503050406030204" charset="0"/>
                              <a:cs typeface="Cambria Math" panose="02040503050406030204" charset="0"/>
                            </a:rPr>
                            <m:t>2</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𝜇</m:t>
                          </m:r>
                        </m:e>
                        <m:sub>
                          <m:r>
                            <a:rPr lang="en-US" altLang="zh-CN" sz="2800" i="1">
                              <a:latin typeface="Cambria Math" panose="02040503050406030204" charset="0"/>
                              <a:cs typeface="Cambria Math" panose="02040503050406030204" charset="0"/>
                            </a:rPr>
                            <m:t>3</m:t>
                          </m:r>
                        </m:sub>
                      </m:sSub>
                      <m:r>
                        <a:rPr lang="zh-CN" altLang="en-US" sz="2800" i="1">
                          <a:latin typeface="Cambria Math" panose="02040503050406030204" charset="0"/>
                          <a:cs typeface="Cambria Math" panose="02040503050406030204" charset="0"/>
                        </a:rPr>
                        <m:t>不全相同</m:t>
                      </m:r>
                    </m:oMath>
                  </m:oMathPara>
                </a14:m>
                <a:endParaRPr lang="zh-CN" altLang="en-US" sz="2800" i="1">
                  <a:latin typeface="Cambria Math" panose="02040503050406030204" charset="0"/>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1115560" y="4892294"/>
                <a:ext cx="5864225" cy="510540"/>
              </a:xfrm>
              <a:prstGeom prst="rect">
                <a:avLst/>
              </a:prstGeom>
              <a:blipFill rotWithShape="1">
                <a:blip r:embed="rId4"/>
                <a:stretch>
                  <a:fillRect l="-9" t="-50" r="-121" b="50"/>
                </a:stretch>
              </a:blipFill>
            </p:spPr>
            <p:txBody>
              <a:bodyPr/>
              <a:lstStyle/>
              <a:p>
                <a:r>
                  <a:rPr lang="zh-CN" altLang="en-US">
                    <a:noFill/>
                  </a:rPr>
                  <a:t> </a:t>
                </a:r>
              </a:p>
            </p:txBody>
          </p:sp>
        </mc:Fallback>
      </mc:AlternateContent>
      <p:sp>
        <p:nvSpPr>
          <p:cNvPr id="9" name="文本框 8"/>
          <p:cNvSpPr txBox="1"/>
          <p:nvPr/>
        </p:nvSpPr>
        <p:spPr>
          <a:xfrm>
            <a:off x="1066665" y="3524504"/>
            <a:ext cx="1885315" cy="521970"/>
          </a:xfrm>
          <a:prstGeom prst="rect">
            <a:avLst/>
          </a:prstGeom>
          <a:noFill/>
        </p:spPr>
        <p:txBody>
          <a:bodyPr wrap="none" rtlCol="0" anchor="t">
            <a:spAutoFit/>
          </a:bodyPr>
          <a:p>
            <a:pPr algn="l"/>
            <a:r>
              <a:rPr lang="zh-CN" altLang="en-US" sz="2800">
                <a:latin typeface="Cambria Math" panose="02040503050406030204" charset="0"/>
                <a:cs typeface="Cambria Math" panose="02040503050406030204" charset="0"/>
              </a:rPr>
              <a:t>如</a:t>
            </a:r>
            <a:r>
              <a:rPr lang="en-US" altLang="zh-CN" sz="2800">
                <a:latin typeface="Cambria Math" panose="02040503050406030204" charset="0"/>
                <a:cs typeface="Cambria Math" panose="02040503050406030204" charset="0"/>
              </a:rPr>
              <a:t>a=3</a:t>
            </a:r>
            <a:r>
              <a:rPr lang="zh-CN" altLang="en-US" sz="2800">
                <a:latin typeface="Cambria Math" panose="02040503050406030204" charset="0"/>
                <a:cs typeface="Cambria Math" panose="02040503050406030204" charset="0"/>
              </a:rPr>
              <a:t>时：</a:t>
            </a:r>
            <a:endParaRPr lang="zh-CN" altLang="en-US" sz="2800">
              <a:latin typeface="Cambria Math" panose="02040503050406030204" charset="0"/>
              <a:cs typeface="Cambria Math" panose="02040503050406030204" charset="0"/>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总变异与总</a:t>
            </a:r>
            <a:r>
              <a:rPr lang="zh-CN" altLang="en-US">
                <a:sym typeface="+mn-ea"/>
              </a:rPr>
              <a:t>自由度的分解</a:t>
            </a:r>
            <a:endParaRPr lang="zh-CN" altLang="en-US">
              <a:sym typeface="+mn-ea"/>
            </a:endParaRPr>
          </a:p>
        </p:txBody>
      </p:sp>
      <p:pic>
        <p:nvPicPr>
          <p:cNvPr id="4" name="图片 3"/>
          <p:cNvPicPr>
            <a:picLocks noChangeAspect="1"/>
          </p:cNvPicPr>
          <p:nvPr>
            <p:custDataLst>
              <p:tags r:id="rId1"/>
            </p:custDataLst>
          </p:nvPr>
        </p:nvPicPr>
        <p:blipFill>
          <a:blip r:embed="rId2"/>
          <a:stretch>
            <a:fillRect/>
          </a:stretch>
        </p:blipFill>
        <p:spPr>
          <a:xfrm>
            <a:off x="735330" y="1404620"/>
            <a:ext cx="5088890" cy="5078095"/>
          </a:xfrm>
          <a:prstGeom prst="rect">
            <a:avLst/>
          </a:prstGeom>
        </p:spPr>
      </p:pic>
      <p:graphicFrame>
        <p:nvGraphicFramePr>
          <p:cNvPr id="5" name="表格 4"/>
          <p:cNvGraphicFramePr>
            <a:graphicFrameLocks noChangeAspect="1"/>
          </p:cNvGraphicFramePr>
          <p:nvPr>
            <p:custDataLst>
              <p:tags r:id="rId3"/>
            </p:custDataLst>
          </p:nvPr>
        </p:nvGraphicFramePr>
        <p:xfrm>
          <a:off x="6061075" y="2601595"/>
          <a:ext cx="5999480" cy="1927225"/>
        </p:xfrm>
        <a:graphic>
          <a:graphicData uri="http://schemas.openxmlformats.org/drawingml/2006/table">
            <a:tbl>
              <a:tblPr firstRow="1" bandRow="1">
                <a:tableStyleId>{5C22544A-7EE6-4342-B048-85BDC9FD1C3A}</a:tableStyleId>
              </a:tblPr>
              <a:tblGrid>
                <a:gridCol w="1499870"/>
                <a:gridCol w="1499870"/>
                <a:gridCol w="1499870"/>
                <a:gridCol w="1499870"/>
              </a:tblGrid>
              <a:tr h="385445">
                <a:tc>
                  <a:txBody>
                    <a:bodyPr/>
                    <a:p>
                      <a:pPr>
                        <a:buNone/>
                      </a:pPr>
                      <a:r>
                        <a:rPr lang="zh-CN" altLang="en-US">
                          <a:solidFill>
                            <a:schemeClr val="tx1"/>
                          </a:solidFill>
                        </a:rPr>
                        <a:t>分组</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zh-CN" altLang="en-US">
                          <a:solidFill>
                            <a:schemeClr val="tx1"/>
                          </a:solidFill>
                        </a:rPr>
                        <a:t>例数</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zh-CN" altLang="en-US">
                          <a:solidFill>
                            <a:schemeClr val="tx1"/>
                          </a:solidFill>
                        </a:rPr>
                        <a:t>样本均数</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zh-CN" altLang="en-US">
                          <a:solidFill>
                            <a:schemeClr val="tx1"/>
                          </a:solidFill>
                        </a:rPr>
                        <a:t>样本方差</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r h="385445">
                <a:tc>
                  <a:txBody>
                    <a:bodyPr/>
                    <a:p>
                      <a:pPr>
                        <a:buNone/>
                      </a:pPr>
                      <a:r>
                        <a:rPr lang="zh-CN" altLang="en-US">
                          <a:solidFill>
                            <a:srgbClr val="FF0000"/>
                          </a:solidFill>
                        </a:rPr>
                        <a:t>对照组</a:t>
                      </a:r>
                      <a:endParaRPr lang="zh-CN" altLang="en-US">
                        <a:solidFill>
                          <a:srgbClr val="FF0000"/>
                        </a:solidFill>
                      </a:endParaRPr>
                    </a:p>
                  </a:txBody>
                  <a:tcPr>
                    <a:lnL>
                      <a:noFill/>
                    </a:lnL>
                    <a:lnR>
                      <a:noFill/>
                    </a:lnR>
                    <a:lnT w="12700">
                      <a:solidFill>
                        <a:schemeClr val="tx1"/>
                      </a:solidFill>
                      <a:prstDash val="solid"/>
                    </a:lnT>
                    <a:lnB>
                      <a:noFill/>
                    </a:lnB>
                    <a:lnTlToBr>
                      <a:noFill/>
                    </a:lnTlToBr>
                    <a:lnBlToTr>
                      <a:noFill/>
                    </a:lnBlToTr>
                    <a:solidFill>
                      <a:schemeClr val="bg2"/>
                    </a:solidFill>
                  </a:tcPr>
                </a:tc>
                <a:tc>
                  <a:txBody>
                    <a:bodyPr/>
                    <a:p>
                      <a:pPr algn="ctr">
                        <a:buNone/>
                      </a:pPr>
                      <a:r>
                        <a:rPr lang="en-US" altLang="zh-CN"/>
                        <a:t>19</a:t>
                      </a:r>
                      <a:endParaRPr lang="en-US" altLang="zh-CN"/>
                    </a:p>
                  </a:txBody>
                  <a:tcPr>
                    <a:lnL>
                      <a:noFill/>
                    </a:lnL>
                    <a:lnR>
                      <a:noFill/>
                    </a:lnR>
                    <a:lnT w="12700">
                      <a:solidFill>
                        <a:schemeClr val="tx1"/>
                      </a:solidFill>
                      <a:prstDash val="solid"/>
                    </a:lnT>
                    <a:lnB>
                      <a:noFill/>
                    </a:lnB>
                    <a:lnTlToBr>
                      <a:noFill/>
                    </a:lnTlToBr>
                    <a:lnBlToTr>
                      <a:noFill/>
                    </a:lnBlToTr>
                    <a:solidFill>
                      <a:schemeClr val="bg2"/>
                    </a:solidFill>
                  </a:tcPr>
                </a:tc>
                <a:tc>
                  <a:txBody>
                    <a:bodyPr/>
                    <a:p>
                      <a:pPr algn="ctr">
                        <a:buNone/>
                      </a:pPr>
                      <a:r>
                        <a:rPr lang="en-US" altLang="zh-CN"/>
                        <a:t>56.5</a:t>
                      </a:r>
                      <a:endParaRPr lang="en-US" altLang="zh-CN"/>
                    </a:p>
                  </a:txBody>
                  <a:tcPr>
                    <a:lnL>
                      <a:noFill/>
                    </a:lnL>
                    <a:lnR>
                      <a:noFill/>
                    </a:lnR>
                    <a:lnT w="12700">
                      <a:solidFill>
                        <a:schemeClr val="tx1"/>
                      </a:solidFill>
                      <a:prstDash val="solid"/>
                    </a:lnT>
                    <a:lnB>
                      <a:noFill/>
                    </a:lnB>
                    <a:lnTlToBr>
                      <a:noFill/>
                    </a:lnTlToBr>
                    <a:lnBlToTr>
                      <a:noFill/>
                    </a:lnBlToTr>
                    <a:solidFill>
                      <a:schemeClr val="bg2"/>
                    </a:solidFill>
                  </a:tcPr>
                </a:tc>
                <a:tc>
                  <a:txBody>
                    <a:bodyPr/>
                    <a:p>
                      <a:pPr algn="ctr">
                        <a:buNone/>
                      </a:pPr>
                      <a:r>
                        <a:rPr lang="en-US" altLang="zh-CN"/>
                        <a:t> 57.37</a:t>
                      </a:r>
                      <a:endParaRPr lang="en-US" altLang="zh-CN"/>
                    </a:p>
                  </a:txBody>
                  <a:tcPr>
                    <a:lnL>
                      <a:noFill/>
                    </a:lnL>
                    <a:lnR>
                      <a:noFill/>
                    </a:lnR>
                    <a:lnT w="12700">
                      <a:solidFill>
                        <a:schemeClr val="tx1"/>
                      </a:solidFill>
                      <a:prstDash val="solid"/>
                    </a:lnT>
                    <a:lnB>
                      <a:noFill/>
                    </a:lnB>
                    <a:lnTlToBr>
                      <a:noFill/>
                    </a:lnTlToBr>
                    <a:lnBlToTr>
                      <a:noFill/>
                    </a:lnBlToTr>
                    <a:solidFill>
                      <a:schemeClr val="bg2"/>
                    </a:solidFill>
                  </a:tcPr>
                </a:tc>
              </a:tr>
              <a:tr h="385445">
                <a:tc>
                  <a:txBody>
                    <a:bodyPr/>
                    <a:p>
                      <a:pPr>
                        <a:buNone/>
                      </a:pPr>
                      <a:r>
                        <a:rPr lang="zh-CN" altLang="en-US">
                          <a:solidFill>
                            <a:schemeClr val="accent1"/>
                          </a:solidFill>
                        </a:rPr>
                        <a:t>暴露组</a:t>
                      </a:r>
                      <a:endParaRPr lang="zh-CN" altLang="en-US">
                        <a:solidFill>
                          <a:schemeClr val="accent1"/>
                        </a:solidFill>
                      </a:endParaRPr>
                    </a:p>
                  </a:txBody>
                  <a:tcPr>
                    <a:lnL>
                      <a:noFill/>
                    </a:lnL>
                    <a:lnR>
                      <a:noFill/>
                    </a:lnR>
                    <a:lnT>
                      <a:noFill/>
                    </a:lnT>
                    <a:lnB>
                      <a:noFill/>
                    </a:lnB>
                    <a:lnTlToBr>
                      <a:noFill/>
                    </a:lnTlToBr>
                    <a:lnBlToTr>
                      <a:noFill/>
                    </a:lnBlToTr>
                    <a:solidFill>
                      <a:schemeClr val="bg2"/>
                    </a:solidFill>
                  </a:tcPr>
                </a:tc>
                <a:tc>
                  <a:txBody>
                    <a:bodyPr/>
                    <a:p>
                      <a:pPr algn="ctr">
                        <a:buNone/>
                      </a:pPr>
                      <a:r>
                        <a:rPr lang="en-US" altLang="zh-CN"/>
                        <a:t>17</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47.6</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 50.13</a:t>
                      </a:r>
                      <a:endParaRPr lang="en-US" altLang="zh-CN"/>
                    </a:p>
                  </a:txBody>
                  <a:tcPr>
                    <a:lnL>
                      <a:noFill/>
                    </a:lnL>
                    <a:lnR>
                      <a:noFill/>
                    </a:lnR>
                    <a:lnT>
                      <a:noFill/>
                    </a:lnT>
                    <a:lnB>
                      <a:noFill/>
                    </a:lnB>
                    <a:lnTlToBr>
                      <a:noFill/>
                    </a:lnTlToBr>
                    <a:lnBlToTr>
                      <a:noFill/>
                    </a:lnBlToTr>
                    <a:solidFill>
                      <a:schemeClr val="bg2"/>
                    </a:solidFill>
                  </a:tcPr>
                </a:tc>
              </a:tr>
              <a:tr h="385445">
                <a:tc>
                  <a:txBody>
                    <a:bodyPr/>
                    <a:p>
                      <a:pPr>
                        <a:buNone/>
                      </a:pPr>
                      <a:r>
                        <a:rPr lang="zh-CN" altLang="en-US">
                          <a:solidFill>
                            <a:schemeClr val="accent3"/>
                          </a:solidFill>
                        </a:rPr>
                        <a:t>既往暴露组</a:t>
                      </a:r>
                      <a:endParaRPr lang="zh-CN" altLang="en-US">
                        <a:solidFill>
                          <a:schemeClr val="accent3"/>
                        </a:solidFill>
                      </a:endParaRPr>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ctr">
                        <a:buNone/>
                      </a:pPr>
                      <a:r>
                        <a:rPr lang="en-US" altLang="zh-CN"/>
                        <a:t>15</a:t>
                      </a:r>
                      <a:endParaRPr lang="en-US" altLang="zh-CN"/>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ctr">
                        <a:buNone/>
                      </a:pPr>
                      <a:r>
                        <a:rPr lang="en-US" altLang="zh-CN"/>
                        <a:t>49.4</a:t>
                      </a:r>
                      <a:endParaRPr lang="en-US" altLang="zh-CN"/>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ctr">
                        <a:buNone/>
                      </a:pPr>
                      <a:r>
                        <a:rPr lang="en-US" altLang="zh-CN"/>
                        <a:t>103.97</a:t>
                      </a:r>
                      <a:endParaRPr lang="en-US" altLang="zh-CN"/>
                    </a:p>
                  </a:txBody>
                  <a:tcPr>
                    <a:lnL>
                      <a:noFill/>
                    </a:lnL>
                    <a:lnR>
                      <a:noFill/>
                    </a:lnR>
                    <a:lnT>
                      <a:noFill/>
                    </a:lnT>
                    <a:lnB w="12700">
                      <a:solidFill>
                        <a:schemeClr val="tx1"/>
                      </a:solidFill>
                      <a:prstDash val="solid"/>
                    </a:lnB>
                    <a:lnTlToBr>
                      <a:noFill/>
                    </a:lnTlToBr>
                    <a:lnBlToTr>
                      <a:noFill/>
                    </a:lnBlToTr>
                    <a:solidFill>
                      <a:schemeClr val="bg2"/>
                    </a:solidFill>
                  </a:tcPr>
                </a:tc>
              </a:tr>
              <a:tr h="385445">
                <a:tc>
                  <a:txBody>
                    <a:bodyPr/>
                    <a:p>
                      <a:pPr>
                        <a:buNone/>
                      </a:pPr>
                      <a:r>
                        <a:rPr lang="zh-CN" altLang="en-US"/>
                        <a:t>合计</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en-US" altLang="zh-CN"/>
                        <a:t>51</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en-US" altLang="zh-CN"/>
                        <a:t>51.4</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en-US" altLang="zh-CN"/>
                        <a:t>  81.73</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bl>
          </a:graphicData>
        </a:graphic>
      </p:graphicFrame>
      <p:sp>
        <p:nvSpPr>
          <p:cNvPr id="6" name="文本框 5"/>
          <p:cNvSpPr txBox="1"/>
          <p:nvPr/>
        </p:nvSpPr>
        <p:spPr>
          <a:xfrm>
            <a:off x="7277735" y="2212340"/>
            <a:ext cx="3098165" cy="368300"/>
          </a:xfrm>
          <a:prstGeom prst="rect">
            <a:avLst/>
          </a:prstGeom>
          <a:noFill/>
        </p:spPr>
        <p:txBody>
          <a:bodyPr wrap="square" rtlCol="0">
            <a:spAutoFit/>
          </a:bodyPr>
          <a:p>
            <a:r>
              <a:rPr lang="zh-CN" altLang="en-US"/>
              <a:t>三组儿童测验得分的</a:t>
            </a:r>
            <a:r>
              <a:rPr lang="zh-CN" altLang="en-US"/>
              <a:t>比较</a:t>
            </a:r>
            <a:endParaRPr lang="zh-CN" altLang="en-US"/>
          </a:p>
        </p:txBody>
      </p:sp>
      <mc:AlternateContent xmlns:mc="http://schemas.openxmlformats.org/markup-compatibility/2006">
        <mc:Choice xmlns:a14="http://schemas.microsoft.com/office/drawing/2010/main" Requires="a14">
          <p:sp>
            <p:nvSpPr>
              <p:cNvPr id="14" name="文本框 13"/>
              <p:cNvSpPr txBox="1"/>
              <p:nvPr/>
            </p:nvSpPr>
            <p:spPr>
              <a:xfrm>
                <a:off x="6125210" y="1511300"/>
                <a:ext cx="3557270" cy="464820"/>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𝑆𝑆</m:t>
                          </m:r>
                        </m:e>
                        <m:sub>
                          <m:r>
                            <a:rPr lang="zh-CN" altLang="en-US" sz="2400" i="1">
                              <a:latin typeface="Cambria Math" panose="02040503050406030204" charset="0"/>
                              <a:cs typeface="Cambria Math" panose="02040503050406030204" charset="0"/>
                            </a:rPr>
                            <m:t>总</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𝑆𝑆</m:t>
                          </m:r>
                        </m:e>
                        <m:sub>
                          <m:r>
                            <a:rPr lang="zh-CN" altLang="en-US" sz="2400" i="1">
                              <a:latin typeface="Cambria Math" panose="02040503050406030204" charset="0"/>
                              <a:ea typeface="MS Mincho" charset="0"/>
                              <a:cs typeface="Cambria Math" panose="02040503050406030204" charset="0"/>
                            </a:rPr>
                            <m:t>组内</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𝑆𝑆</m:t>
                          </m:r>
                        </m:e>
                        <m:sub>
                          <m:r>
                            <a:rPr lang="zh-CN" altLang="en-US" sz="2400" i="1">
                              <a:latin typeface="Cambria Math" panose="02040503050406030204" charset="0"/>
                              <a:ea typeface="MS Mincho" charset="0"/>
                              <a:cs typeface="Cambria Math" panose="02040503050406030204" charset="0"/>
                            </a:rPr>
                            <m:t>组间</m:t>
                          </m:r>
                        </m:sub>
                      </m:sSub>
                    </m:oMath>
                  </m:oMathPara>
                </a14:m>
                <a:endParaRPr lang="zh-CN" altLang="en-US" sz="2400" i="1">
                  <a:latin typeface="Cambria Math" panose="02040503050406030204" charset="0"/>
                  <a:ea typeface="MS Mincho" charset="0"/>
                  <a:cs typeface="Cambria Math" panose="02040503050406030204" charset="0"/>
                </a:endParaRPr>
              </a:p>
            </p:txBody>
          </p:sp>
        </mc:Choice>
        <mc:Fallback>
          <p:sp>
            <p:nvSpPr>
              <p:cNvPr id="14" name="文本框 13"/>
              <p:cNvSpPr txBox="1">
                <a:spLocks noRot="1" noChangeAspect="1" noMove="1" noResize="1" noEditPoints="1" noAdjustHandles="1" noChangeArrowheads="1" noChangeShapeType="1" noTextEdit="1"/>
              </p:cNvSpPr>
              <p:nvPr/>
            </p:nvSpPr>
            <p:spPr>
              <a:xfrm>
                <a:off x="6125210" y="1511300"/>
                <a:ext cx="3557270" cy="464820"/>
              </a:xfrm>
              <a:prstGeom prst="rect">
                <a:avLst/>
              </a:prstGeom>
              <a:blipFill rotWithShape="1">
                <a:blip r:embed="rId4"/>
                <a:stretch>
                  <a:fillRect/>
                </a:stretch>
              </a:blipFill>
            </p:spPr>
            <p:txBody>
              <a:bodyPr/>
              <a:lstStyle/>
              <a:p>
                <a:r>
                  <a:rPr lang="zh-CN" altLang="en-US">
                    <a:noFill/>
                  </a:rPr>
                  <a:t> </a:t>
                </a:r>
              </a:p>
            </p:txBody>
          </p:sp>
        </mc:Fallback>
      </mc:AlternateContent>
      <p:graphicFrame>
        <p:nvGraphicFramePr>
          <p:cNvPr id="16" name="对象 15"/>
          <p:cNvGraphicFramePr/>
          <p:nvPr/>
        </p:nvGraphicFramePr>
        <p:xfrm>
          <a:off x="6071870" y="4928870"/>
          <a:ext cx="3326765" cy="1553845"/>
        </p:xfrm>
        <a:graphic>
          <a:graphicData uri="http://schemas.openxmlformats.org/presentationml/2006/ole">
            <mc:AlternateContent xmlns:mc="http://schemas.openxmlformats.org/markup-compatibility/2006">
              <mc:Choice xmlns:v="urn:schemas-microsoft-com:vml" Requires="v">
                <p:oleObj spid="_x0000_s17" name="" r:id="rId5" imgW="3324225" imgH="1552575" progId="Paint.Picture">
                  <p:embed/>
                </p:oleObj>
              </mc:Choice>
              <mc:Fallback>
                <p:oleObj name="" r:id="rId5" imgW="3324225" imgH="1552575" progId="Paint.Picture">
                  <p:embed/>
                  <p:pic>
                    <p:nvPicPr>
                      <p:cNvPr id="0" name="图片 16"/>
                      <p:cNvPicPr/>
                      <p:nvPr/>
                    </p:nvPicPr>
                    <p:blipFill>
                      <a:blip r:embed="rId6"/>
                      <a:stretch>
                        <a:fillRect/>
                      </a:stretch>
                    </p:blipFill>
                    <p:spPr>
                      <a:xfrm>
                        <a:off x="6071870" y="4928870"/>
                        <a:ext cx="3326765" cy="1553845"/>
                      </a:xfrm>
                      <a:prstGeom prst="rect">
                        <a:avLst/>
                      </a:prstGeom>
                    </p:spPr>
                  </p:pic>
                </p:oleObj>
              </mc:Fallback>
            </mc:AlternateContent>
          </a:graphicData>
        </a:graphic>
      </p:graphicFrame>
      <p:cxnSp>
        <p:nvCxnSpPr>
          <p:cNvPr id="18" name="直接连接符 17"/>
          <p:cNvCxnSpPr/>
          <p:nvPr/>
        </p:nvCxnSpPr>
        <p:spPr>
          <a:xfrm>
            <a:off x="6125210" y="5290185"/>
            <a:ext cx="32816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116955" y="6130925"/>
            <a:ext cx="328168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文本框 19"/>
              <p:cNvSpPr txBox="1"/>
              <p:nvPr/>
            </p:nvSpPr>
            <p:spPr>
              <a:xfrm>
                <a:off x="9406890" y="1511300"/>
                <a:ext cx="2653665" cy="464820"/>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𝜈</m:t>
                          </m:r>
                        </m:e>
                        <m:sub>
                          <m:r>
                            <a:rPr lang="zh-CN" altLang="en-US" sz="2400" i="1">
                              <a:latin typeface="Cambria Math" panose="02040503050406030204" charset="0"/>
                              <a:cs typeface="Cambria Math" panose="02040503050406030204" charset="0"/>
                            </a:rPr>
                            <m:t>总</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𝜈</m:t>
                          </m:r>
                        </m:e>
                        <m:sub>
                          <m:r>
                            <a:rPr lang="zh-CN" altLang="en-US" sz="2400" i="1">
                              <a:latin typeface="Cambria Math" panose="02040503050406030204" charset="0"/>
                              <a:ea typeface="MS Mincho" charset="0"/>
                              <a:cs typeface="Cambria Math" panose="02040503050406030204" charset="0"/>
                            </a:rPr>
                            <m:t>组内</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𝜈</m:t>
                          </m:r>
                        </m:e>
                        <m:sub>
                          <m:r>
                            <a:rPr lang="zh-CN" altLang="en-US" sz="2400" i="1">
                              <a:latin typeface="Cambria Math" panose="02040503050406030204" charset="0"/>
                              <a:ea typeface="MS Mincho" charset="0"/>
                              <a:cs typeface="Cambria Math" panose="02040503050406030204" charset="0"/>
                            </a:rPr>
                            <m:t>组间</m:t>
                          </m:r>
                        </m:sub>
                      </m:sSub>
                    </m:oMath>
                  </m:oMathPara>
                </a14:m>
                <a:endParaRPr lang="zh-CN" altLang="en-US" sz="2400" i="1">
                  <a:latin typeface="Cambria Math" panose="02040503050406030204" charset="0"/>
                  <a:ea typeface="MS Mincho" charset="0"/>
                  <a:cs typeface="Cambria Math" panose="02040503050406030204"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9406890" y="1511300"/>
                <a:ext cx="2653665" cy="464820"/>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1753870" y="1559560"/>
                <a:ext cx="3051810" cy="368300"/>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charset="0"/>
                              <a:cs typeface="Cambria Math" panose="02040503050406030204" charset="0"/>
                            </a:rPr>
                          </m:ctrlPr>
                        </m:acc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acc>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charset="0"/>
                              <a:cs typeface="Cambria Math" panose="02040503050406030204" charset="0"/>
                            </a:rPr>
                          </m:ctrlPr>
                        </m:acc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acc>
                    </m:oMath>
                  </m:oMathPara>
                </a14:m>
                <a:endParaRPr lang="zh-CN" altLang="en-US"/>
              </a:p>
            </p:txBody>
          </p:sp>
        </mc:Choice>
        <mc:Fallback>
          <p:sp>
            <p:nvSpPr>
              <p:cNvPr id="3" name="文本框 2"/>
              <p:cNvSpPr txBox="1">
                <a:spLocks noRot="1" noChangeAspect="1" noMove="1" noResize="1" noEditPoints="1" noAdjustHandles="1" noChangeArrowheads="1" noChangeShapeType="1" noTextEdit="1"/>
              </p:cNvSpPr>
              <p:nvPr/>
            </p:nvSpPr>
            <p:spPr>
              <a:xfrm>
                <a:off x="1753870" y="1559560"/>
                <a:ext cx="3051810" cy="368300"/>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6125210" y="843280"/>
                <a:ext cx="4847590" cy="561340"/>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altLang="zh-CN" i="1">
                              <a:latin typeface="Cambria Math" panose="02040503050406030204" charset="0"/>
                              <a:cs typeface="Cambria Math" panose="02040503050406030204" charset="0"/>
                            </a:rPr>
                          </m:ctrlPr>
                        </m:naryPr>
                        <m:sub/>
                        <m:sup/>
                        <m:e>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charset="0"/>
                                      <a:cs typeface="Cambria Math" panose="02040503050406030204" charset="0"/>
                                    </a:rPr>
                                  </m:ctrlPr>
                                </m:acc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acc>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2</m:t>
                              </m:r>
                            </m:sup>
                          </m:sSup>
                        </m:e>
                      </m:nary>
                      <m:r>
                        <a:rPr lang="en-US" altLang="zh-CN" i="1">
                          <a:latin typeface="Cambria Math" panose="02040503050406030204" charset="0"/>
                          <a:cs typeface="Cambria Math" panose="02040503050406030204" charset="0"/>
                        </a:rPr>
                        <m:t>=</m:t>
                      </m:r>
                      <m:nary>
                        <m:naryPr>
                          <m:chr m:val="∑"/>
                          <m:limLoc m:val="undOvr"/>
                          <m:subHide m:val="on"/>
                          <m:supHide m:val="on"/>
                          <m:ctrlPr>
                            <a:rPr lang="en-US" altLang="zh-CN" i="1">
                              <a:latin typeface="Cambria Math" panose="02040503050406030204" charset="0"/>
                              <a:cs typeface="Cambria Math" panose="02040503050406030204" charset="0"/>
                            </a:rPr>
                          </m:ctrlPr>
                        </m:naryPr>
                        <m:sub/>
                        <m:sup/>
                        <m:e>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2</m:t>
                              </m:r>
                            </m:sup>
                          </m:sSup>
                        </m:e>
                      </m:nary>
                      <m:r>
                        <a:rPr lang="en-US" altLang="zh-CN" i="1">
                          <a:latin typeface="Cambria Math" panose="02040503050406030204" charset="0"/>
                          <a:cs typeface="Cambria Math" panose="02040503050406030204" charset="0"/>
                        </a:rPr>
                        <m:t>+</m:t>
                      </m:r>
                      <m:nary>
                        <m:naryPr>
                          <m:chr m:val="∑"/>
                          <m:limLoc m:val="undOvr"/>
                          <m:subHide m:val="on"/>
                          <m:supHide m:val="on"/>
                          <m:ctrlPr>
                            <a:rPr lang="en-US" altLang="zh-CN" i="1">
                              <a:latin typeface="Cambria Math" panose="02040503050406030204" charset="0"/>
                              <a:cs typeface="Cambria Math" panose="02040503050406030204" charset="0"/>
                            </a:rPr>
                          </m:ctrlPr>
                        </m:naryPr>
                        <m:sub/>
                        <m:sup/>
                        <m:e>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charset="0"/>
                                      <a:cs typeface="Cambria Math" panose="02040503050406030204" charset="0"/>
                                    </a:rPr>
                                  </m:ctrlPr>
                                </m:acc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acc>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2</m:t>
                              </m:r>
                            </m:sup>
                          </m:sSup>
                        </m:e>
                      </m:nary>
                    </m:oMath>
                  </m:oMathPara>
                </a14:m>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6125210" y="843280"/>
                <a:ext cx="4847590" cy="561340"/>
              </a:xfrm>
              <a:prstGeom prst="rect">
                <a:avLst/>
              </a:prstGeom>
              <a:blipFill rotWithShape="1">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6193790" y="353060"/>
                <a:ext cx="5906135" cy="360680"/>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charset="0"/>
                                  <a:cs typeface="Cambria Math" panose="02040503050406030204" charset="0"/>
                                </a:rPr>
                              </m:ctrlPr>
                            </m:acc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acc>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charset="0"/>
                                  <a:cs typeface="Cambria Math" panose="02040503050406030204" charset="0"/>
                                </a:rPr>
                              </m:ctrlPr>
                            </m:acc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acc>
                          <m:r>
                            <a:rPr lang="zh-CN" altLang="en-US">
                              <a:latin typeface="Cambria Math" panose="02040503050406030204" charset="0"/>
                            </a:rPr>
                            <m:t> </m:t>
                          </m:r>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charset="0"/>
                              <a:cs typeface="Cambria Math" panose="02040503050406030204" charset="0"/>
                            </a:rPr>
                          </m:ctrlPr>
                        </m:acc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acc>
                      <m:r>
                        <a:rPr lang="zh-CN" altLang="en-US">
                          <a:latin typeface="Cambria Math" panose="02040503050406030204" charset="0"/>
                        </a:rPr>
                        <m:t> </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6193790" y="353060"/>
                <a:ext cx="5906135" cy="360680"/>
              </a:xfrm>
              <a:prstGeom prst="rect">
                <a:avLst/>
              </a:prstGeom>
              <a:blipFill rotWithShape="1">
                <a:blip r:embed="rId10"/>
                <a:stretch>
                  <a:fillRect/>
                </a:stretch>
              </a:blipFill>
            </p:spPr>
            <p:txBody>
              <a:bodyPr/>
              <a:lstStyle/>
              <a:p>
                <a:r>
                  <a:rPr lang="zh-CN" altLang="en-US">
                    <a:noFill/>
                  </a:rPr>
                  <a:t> </a:t>
                </a:r>
              </a:p>
            </p:txBody>
          </p:sp>
        </mc:Fallback>
      </mc:AlternateContent>
    </p:spTree>
    <p:custDataLst>
      <p:tags r:id="rId1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179195" y="487680"/>
          <a:ext cx="8895715" cy="5331460"/>
        </p:xfrm>
        <a:graphic>
          <a:graphicData uri="http://schemas.openxmlformats.org/presentationml/2006/ole">
            <mc:AlternateContent xmlns:mc="http://schemas.openxmlformats.org/markup-compatibility/2006">
              <mc:Choice xmlns:v="urn:schemas-microsoft-com:vml" Requires="v">
                <p:oleObj spid="_x0000_s5" name="" r:id="rId1" imgW="5772150" imgH="3352800" progId="Paint.Picture">
                  <p:embed/>
                </p:oleObj>
              </mc:Choice>
              <mc:Fallback>
                <p:oleObj name="" r:id="rId1" imgW="5772150" imgH="3352800" progId="Paint.Picture">
                  <p:embed/>
                  <p:pic>
                    <p:nvPicPr>
                      <p:cNvPr id="0" name="图片 4"/>
                      <p:cNvPicPr/>
                      <p:nvPr/>
                    </p:nvPicPr>
                    <p:blipFill>
                      <a:blip r:embed="rId2"/>
                      <a:stretch>
                        <a:fillRect/>
                      </a:stretch>
                    </p:blipFill>
                    <p:spPr>
                      <a:xfrm>
                        <a:off x="1179195" y="487680"/>
                        <a:ext cx="8895715" cy="5331460"/>
                      </a:xfrm>
                      <a:prstGeom prst="rect">
                        <a:avLst/>
                      </a:prstGeom>
                    </p:spPr>
                  </p:pic>
                </p:oleObj>
              </mc:Fallback>
            </mc:AlternateContent>
          </a:graphicData>
        </a:graphic>
      </p:graphicFrame>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8400" y="565855"/>
            <a:ext cx="10969200" cy="705600"/>
          </a:xfrm>
        </p:spPr>
        <p:txBody>
          <a:bodyPr/>
          <a:p>
            <a:r>
              <a:rPr lang="zh-CN" altLang="en-US"/>
              <a:t>具体分解</a:t>
            </a:r>
            <a:r>
              <a:rPr lang="zh-CN" altLang="en-US"/>
              <a:t>过程</a:t>
            </a:r>
            <a:endParaRPr lang="zh-CN" altLang="en-US"/>
          </a:p>
        </p:txBody>
      </p:sp>
      <p:sp>
        <p:nvSpPr>
          <p:cNvPr id="5" name="内容占位符 4"/>
          <p:cNvSpPr>
            <a:spLocks noGrp="1"/>
          </p:cNvSpPr>
          <p:nvPr>
            <p:ph idx="1"/>
          </p:nvPr>
        </p:nvSpPr>
        <p:spPr>
          <a:xfrm>
            <a:off x="476250" y="1526540"/>
            <a:ext cx="11233150" cy="4859655"/>
          </a:xfrm>
        </p:spPr>
        <p:txBody>
          <a:bodyPr>
            <a:normAutofit/>
          </a:bodyPr>
          <a:p>
            <a:pPr marL="571500" indent="-571500">
              <a:buFont typeface="+mj-lt"/>
              <a:buAutoNum type="arabicPeriod"/>
            </a:pPr>
            <a:r>
              <a:rPr lang="zh-CN" altLang="en-US" sz="2800">
                <a:sym typeface="+mn-ea"/>
              </a:rPr>
              <a:t>若</a:t>
            </a:r>
            <a:r>
              <a:rPr lang="en-US" altLang="zh-CN" sz="2800">
                <a:sym typeface="+mn-ea"/>
              </a:rPr>
              <a:t>H</a:t>
            </a:r>
            <a:r>
              <a:rPr lang="en-US" altLang="zh-CN" sz="2800" baseline="-25000">
                <a:sym typeface="+mn-ea"/>
              </a:rPr>
              <a:t>0</a:t>
            </a:r>
            <a:r>
              <a:rPr lang="zh-CN" altLang="en-US" sz="2800">
                <a:sym typeface="+mn-ea"/>
              </a:rPr>
              <a:t>成立，</a:t>
            </a:r>
            <a:r>
              <a:rPr lang="zh-CN" altLang="en-US" sz="2800">
                <a:sym typeface="+mn-ea"/>
              </a:rPr>
              <a:t>处理因素无效应，用</a:t>
            </a:r>
            <a:r>
              <a:rPr lang="en-US" altLang="zh-CN" sz="2800">
                <a:sym typeface="+mn-ea"/>
              </a:rPr>
              <a:t>SS</a:t>
            </a:r>
            <a:r>
              <a:rPr lang="zh-CN" altLang="en-US" sz="2800" baseline="-25000">
                <a:sym typeface="+mn-ea"/>
              </a:rPr>
              <a:t>总</a:t>
            </a:r>
            <a:r>
              <a:rPr lang="zh-CN" altLang="en-US" sz="2800">
                <a:sym typeface="+mn-ea"/>
              </a:rPr>
              <a:t>代表所有数据点围绕总平均的总波动</a:t>
            </a:r>
            <a:endParaRPr lang="zh-CN" altLang="en-US" sz="2800">
              <a:sym typeface="+mn-ea"/>
            </a:endParaRPr>
          </a:p>
          <a:p>
            <a:pPr marL="571500" indent="-571500">
              <a:buFont typeface="+mj-lt"/>
              <a:buAutoNum type="arabicPeriod"/>
            </a:pPr>
            <a:endParaRPr lang="zh-CN" altLang="en-US" sz="2800">
              <a:sym typeface="+mn-ea"/>
            </a:endParaRPr>
          </a:p>
          <a:p>
            <a:pPr marL="571500" indent="-571500">
              <a:buFont typeface="+mj-lt"/>
              <a:buAutoNum type="arabicPeriod"/>
            </a:pPr>
            <a:endParaRPr lang="zh-CN" altLang="en-US" sz="2800">
              <a:sym typeface="+mn-ea"/>
            </a:endParaRPr>
          </a:p>
          <a:p>
            <a:pPr marL="571500" indent="-571500">
              <a:buFont typeface="+mj-lt"/>
              <a:buAutoNum type="arabicPeriod"/>
            </a:pPr>
            <a:r>
              <a:rPr lang="en-US" altLang="zh-CN" sz="2800">
                <a:sym typeface="+mn-ea"/>
              </a:rPr>
              <a:t>SS</a:t>
            </a:r>
            <a:r>
              <a:rPr lang="zh-CN" altLang="en-US" sz="2800" baseline="-25000">
                <a:sym typeface="+mn-ea"/>
              </a:rPr>
              <a:t>总</a:t>
            </a:r>
            <a:r>
              <a:rPr lang="zh-CN" altLang="en-US" sz="2800">
                <a:sym typeface="+mn-ea"/>
              </a:rPr>
              <a:t>被分解为</a:t>
            </a:r>
            <a:r>
              <a:rPr lang="en-US" altLang="zh-CN" sz="2800">
                <a:sym typeface="+mn-ea"/>
              </a:rPr>
              <a:t>SS</a:t>
            </a:r>
            <a:r>
              <a:rPr lang="zh-CN" altLang="en-US" sz="2800" baseline="-25000">
                <a:sym typeface="+mn-ea"/>
              </a:rPr>
              <a:t>组间</a:t>
            </a:r>
            <a:r>
              <a:rPr lang="zh-CN" altLang="en-US" sz="2800">
                <a:sym typeface="+mn-ea"/>
              </a:rPr>
              <a:t>和</a:t>
            </a:r>
            <a:r>
              <a:rPr lang="en-US" altLang="zh-CN" sz="2800">
                <a:sym typeface="+mn-ea"/>
              </a:rPr>
              <a:t>SS</a:t>
            </a:r>
            <a:r>
              <a:rPr lang="zh-CN" altLang="en-US" sz="2800" baseline="-25000">
                <a:sym typeface="+mn-ea"/>
              </a:rPr>
              <a:t>组内</a:t>
            </a:r>
            <a:r>
              <a:rPr lang="zh-CN" altLang="en-US" sz="2800">
                <a:sym typeface="+mn-ea"/>
              </a:rPr>
              <a:t>两部分，反映</a:t>
            </a:r>
            <a:r>
              <a:rPr lang="en-US" altLang="zh-CN" sz="2800">
                <a:sym typeface="+mn-ea"/>
              </a:rPr>
              <a:t>Y</a:t>
            </a:r>
            <a:r>
              <a:rPr lang="zh-CN" altLang="en-US" sz="2800">
                <a:sym typeface="+mn-ea"/>
              </a:rPr>
              <a:t>随机变异的</a:t>
            </a:r>
            <a:r>
              <a:rPr lang="en-US" altLang="zh-CN" sz="2800">
                <a:sym typeface="+mn-ea"/>
              </a:rPr>
              <a:t>SS</a:t>
            </a:r>
            <a:r>
              <a:rPr lang="zh-CN" altLang="en-US" sz="2800" baseline="-25000">
                <a:sym typeface="+mn-ea"/>
              </a:rPr>
              <a:t>组内</a:t>
            </a:r>
            <a:r>
              <a:rPr lang="zh-CN" altLang="en-US" sz="2800">
                <a:sym typeface="+mn-ea"/>
              </a:rPr>
              <a:t>为：</a:t>
            </a:r>
            <a:endParaRPr lang="zh-CN" altLang="en-US" sz="2800">
              <a:sym typeface="+mn-ea"/>
            </a:endParaRPr>
          </a:p>
        </p:txBody>
      </p:sp>
      <mc:AlternateContent xmlns:mc="http://schemas.openxmlformats.org/markup-compatibility/2006">
        <mc:Choice xmlns:a14="http://schemas.microsoft.com/office/drawing/2010/main" Requires="a14">
          <p:sp>
            <p:nvSpPr>
              <p:cNvPr id="2" name="文本框 1"/>
              <p:cNvSpPr txBox="1"/>
              <p:nvPr/>
            </p:nvSpPr>
            <p:spPr>
              <a:xfrm>
                <a:off x="1173480" y="2896235"/>
                <a:ext cx="7019290" cy="89979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r>
                        <a:rPr lang="en-US" altLang="zh-CN" sz="2800" i="1">
                          <a:latin typeface="Cambria Math" panose="02040503050406030204" charset="0"/>
                          <a:cs typeface="Cambria Math" panose="02040503050406030204" charset="0"/>
                        </a:rPr>
                        <m:t>=</m:t>
                      </m:r>
                      <m:f>
                        <m:fPr>
                          <m:ctrlPr>
                            <a:rPr lang="en-US" altLang="zh-CN" sz="2800" i="1">
                              <a:latin typeface="Cambria Math" panose="02040503050406030204" charset="0"/>
                              <a:cs typeface="Cambria Math" panose="02040503050406030204" charset="0"/>
                            </a:rPr>
                          </m:ctrlPr>
                        </m:fPr>
                        <m:num>
                          <m:nary>
                            <m:naryPr>
                              <m:chr m:val="∑"/>
                              <m:limLoc m:val="undOvr"/>
                              <m:subHide m:val="on"/>
                              <m:supHide m:val="on"/>
                              <m:ctrlPr>
                                <a:rPr lang="en-US" altLang="zh-CN" sz="2800" i="1">
                                  <a:latin typeface="Cambria Math" panose="02040503050406030204" charset="0"/>
                                  <a:cs typeface="Cambria Math" panose="02040503050406030204" charset="0"/>
                                </a:rPr>
                              </m:ctrlPr>
                            </m:naryPr>
                            <m:sub/>
                            <m:sup/>
                            <m:e>
                              <m:r>
                                <a:rPr lang="en-US" altLang="zh-CN" sz="2800" i="1">
                                  <a:latin typeface="Cambria Math" panose="02040503050406030204" charset="0"/>
                                  <a:cs typeface="Cambria Math" panose="02040503050406030204" charset="0"/>
                                </a:rPr>
                                <m:t>𝑋</m:t>
                              </m:r>
                            </m:e>
                          </m:nary>
                        </m:num>
                        <m:den>
                          <m:r>
                            <a:rPr lang="en-US" altLang="zh-CN" sz="2800" i="1">
                              <a:latin typeface="Cambria Math" panose="02040503050406030204" charset="0"/>
                              <a:cs typeface="Cambria Math" panose="02040503050406030204" charset="0"/>
                            </a:rPr>
                            <m:t>𝑁</m:t>
                          </m:r>
                        </m:den>
                      </m:f>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𝑆𝑆</m:t>
                          </m:r>
                        </m:e>
                        <m:sub>
                          <m:r>
                            <a:rPr lang="zh-CN" altLang="en-US" sz="2800" i="1">
                              <a:latin typeface="Cambria Math" panose="02040503050406030204" charset="0"/>
                              <a:cs typeface="Cambria Math" panose="02040503050406030204" charset="0"/>
                            </a:rPr>
                            <m:t>总</m:t>
                          </m:r>
                        </m:sub>
                      </m:sSub>
                      <m:r>
                        <a:rPr lang="en-US" altLang="zh-CN" sz="2800" i="1">
                          <a:latin typeface="Cambria Math" panose="02040503050406030204" charset="0"/>
                          <a:cs typeface="Cambria Math" panose="02040503050406030204" charset="0"/>
                        </a:rPr>
                        <m:t>=</m:t>
                      </m:r>
                      <m:nary>
                        <m:naryPr>
                          <m:chr m:val="∑"/>
                          <m:limLoc m:val="undOvr"/>
                          <m:subHide m:val="on"/>
                          <m:supHide m:val="on"/>
                          <m:ctrlPr>
                            <a:rPr lang="en-US" altLang="zh-CN" sz="2800" i="1">
                              <a:latin typeface="Cambria Math" panose="02040503050406030204" charset="0"/>
                              <a:cs typeface="Cambria Math" panose="02040503050406030204" charset="0"/>
                            </a:rPr>
                          </m:ctrlPr>
                        </m:naryPr>
                        <m:sub/>
                        <m:sup/>
                        <m:e>
                          <m:sSup>
                            <m:sSupPr>
                              <m:ctrlPr>
                                <a:rPr lang="en-US" altLang="zh-CN" sz="2800" i="1">
                                  <a:latin typeface="Cambria Math" panose="02040503050406030204" charset="0"/>
                                  <a:cs typeface="Cambria Math" panose="02040503050406030204" charset="0"/>
                                </a:rPr>
                              </m:ctrlPr>
                            </m:sSupPr>
                            <m:e>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𝑌</m:t>
                              </m:r>
                              <m:r>
                                <a:rPr lang="en-US" altLang="zh-CN" sz="2800" i="1">
                                  <a:latin typeface="Cambria Math" panose="02040503050406030204" charset="0"/>
                                  <a:cs typeface="Cambria Math" panose="02040503050406030204" charset="0"/>
                                </a:rPr>
                                <m:t>−</m:t>
                              </m:r>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r>
                                <a:rPr lang="en-US" altLang="zh-CN" sz="2800" i="1">
                                  <a:latin typeface="Cambria Math" panose="02040503050406030204" charset="0"/>
                                  <a:cs typeface="Cambria Math" panose="02040503050406030204" charset="0"/>
                                </a:rPr>
                                <m:t>)</m:t>
                              </m:r>
                            </m:e>
                            <m:sup>
                              <m:r>
                                <a:rPr lang="en-US" altLang="zh-CN" sz="2800" i="1">
                                  <a:latin typeface="Cambria Math" panose="02040503050406030204" charset="0"/>
                                  <a:cs typeface="Cambria Math" panose="02040503050406030204" charset="0"/>
                                </a:rPr>
                                <m:t>2</m:t>
                              </m:r>
                            </m:sup>
                          </m:sSup>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𝜐</m:t>
                              </m:r>
                            </m:e>
                            <m:sub>
                              <m:r>
                                <a:rPr lang="zh-CN" altLang="en-US" sz="2800" i="1">
                                  <a:latin typeface="Cambria Math" panose="02040503050406030204" charset="0"/>
                                  <a:cs typeface="Cambria Math" panose="02040503050406030204" charset="0"/>
                                </a:rPr>
                                <m:t>总</m:t>
                              </m:r>
                            </m:sub>
                          </m:sSub>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𝑁</m:t>
                          </m:r>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1</m:t>
                          </m:r>
                        </m:e>
                      </m:nary>
                    </m:oMath>
                  </m:oMathPara>
                </a14:m>
                <a:endParaRPr lang="en-US" altLang="zh-CN" sz="2800" i="1">
                  <a:latin typeface="Cambria Math" panose="02040503050406030204" charset="0"/>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1173480" y="2896235"/>
                <a:ext cx="7019290" cy="899795"/>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1010920" y="5010150"/>
                <a:ext cx="7450455" cy="137604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charset="0"/>
                              <a:cs typeface="Cambria Math" panose="02040503050406030204" charset="0"/>
                            </a:rPr>
                          </m:ctrlPr>
                        </m:sSubPr>
                        <m:e>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f>
                        <m:fPr>
                          <m:ctrlPr>
                            <a:rPr lang="en-US" altLang="zh-CN" sz="2800" i="1">
                              <a:latin typeface="Cambria Math" panose="02040503050406030204" charset="0"/>
                              <a:cs typeface="Cambria Math" panose="02040503050406030204" charset="0"/>
                            </a:rPr>
                          </m:ctrlPr>
                        </m:fPr>
                        <m:num>
                          <m:nary>
                            <m:naryPr>
                              <m:chr m:val="∑"/>
                              <m:limLoc m:val="undOvr"/>
                              <m:ctrlPr>
                                <a:rPr lang="en-US" altLang="zh-CN" sz="2800" i="1">
                                  <a:latin typeface="Cambria Math" panose="02040503050406030204" charset="0"/>
                                  <a:cs typeface="Cambria Math" panose="02040503050406030204" charset="0"/>
                                </a:rPr>
                              </m:ctrlPr>
                            </m:naryPr>
                            <m:sub>
                              <m:r>
                                <a:rPr lang="en-US" altLang="zh-CN" sz="2800" i="1">
                                  <a:latin typeface="Cambria Math" panose="02040503050406030204" charset="0"/>
                                  <a:cs typeface="Cambria Math" panose="02040503050406030204" charset="0"/>
                                </a:rPr>
                                <m:t>𝑗</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1</m:t>
                              </m:r>
                            </m:sub>
                            <m:sup>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𝑛</m:t>
                                  </m:r>
                                </m:e>
                                <m:sub>
                                  <m:r>
                                    <a:rPr lang="en-US" altLang="zh-CN" sz="2800" i="1">
                                      <a:latin typeface="Cambria Math" panose="02040503050406030204" charset="0"/>
                                      <a:cs typeface="Cambria Math" panose="02040503050406030204" charset="0"/>
                                    </a:rPr>
                                    <m:t>𝑖</m:t>
                                  </m:r>
                                </m:sub>
                              </m:sSub>
                            </m:sup>
                            <m:e>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𝑌</m:t>
                                  </m:r>
                                </m:e>
                                <m:sub>
                                  <m:r>
                                    <a:rPr lang="en-US" altLang="zh-CN" sz="2800" i="1">
                                      <a:latin typeface="Cambria Math" panose="02040503050406030204" charset="0"/>
                                      <a:cs typeface="Cambria Math" panose="02040503050406030204" charset="0"/>
                                    </a:rPr>
                                    <m:t>𝑖𝑗</m:t>
                                  </m:r>
                                </m:sub>
                              </m:sSub>
                            </m:e>
                          </m:nary>
                        </m:num>
                        <m:den>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𝑛</m:t>
                              </m:r>
                            </m:e>
                            <m:sub>
                              <m:r>
                                <a:rPr lang="en-US" altLang="zh-CN" sz="2800" i="1">
                                  <a:latin typeface="Cambria Math" panose="02040503050406030204" charset="0"/>
                                  <a:cs typeface="Cambria Math" panose="02040503050406030204" charset="0"/>
                                </a:rPr>
                                <m:t>𝑖</m:t>
                              </m:r>
                            </m:sub>
                          </m:sSub>
                        </m:den>
                      </m:f>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𝑆𝑆</m:t>
                          </m:r>
                        </m:e>
                        <m:sub>
                          <m:r>
                            <a:rPr lang="zh-CN" altLang="en-US" sz="2800" i="1">
                              <a:latin typeface="Cambria Math" panose="02040503050406030204" charset="0"/>
                              <a:ea typeface="MS Mincho" charset="0"/>
                              <a:cs typeface="Cambria Math" panose="02040503050406030204" charset="0"/>
                            </a:rPr>
                            <m:t>组内</m:t>
                          </m:r>
                        </m:sub>
                      </m:sSub>
                      <m:r>
                        <a:rPr lang="en-US" altLang="zh-CN" sz="2800" i="1">
                          <a:latin typeface="Cambria Math" panose="02040503050406030204" charset="0"/>
                          <a:cs typeface="Cambria Math" panose="02040503050406030204" charset="0"/>
                        </a:rPr>
                        <m:t>=</m:t>
                      </m:r>
                      <m:nary>
                        <m:naryPr>
                          <m:chr m:val="∑"/>
                          <m:limLoc m:val="undOvr"/>
                          <m:ctrlPr>
                            <a:rPr lang="en-US" altLang="zh-CN" sz="2800" i="1">
                              <a:latin typeface="Cambria Math" panose="02040503050406030204" charset="0"/>
                              <a:cs typeface="Cambria Math" panose="02040503050406030204" charset="0"/>
                            </a:rPr>
                          </m:ctrlPr>
                        </m:naryPr>
                        <m:sub>
                          <m:r>
                            <a:rPr lang="en-US" altLang="zh-CN" sz="2800" i="1">
                              <a:latin typeface="Cambria Math" panose="02040503050406030204" charset="0"/>
                              <a:cs typeface="Cambria Math" panose="02040503050406030204" charset="0"/>
                            </a:rPr>
                            <m:t>𝑖</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1</m:t>
                          </m:r>
                        </m:sub>
                        <m:sup>
                          <m:r>
                            <a:rPr lang="en-US" altLang="zh-CN" sz="2800" i="1">
                              <a:latin typeface="Cambria Math" panose="02040503050406030204" charset="0"/>
                              <a:cs typeface="Cambria Math" panose="02040503050406030204" charset="0"/>
                            </a:rPr>
                            <m:t>𝑎</m:t>
                          </m:r>
                        </m:sup>
                        <m:e>
                          <m:nary>
                            <m:naryPr>
                              <m:chr m:val="∑"/>
                              <m:limLoc m:val="undOvr"/>
                              <m:ctrlPr>
                                <a:rPr lang="en-US" altLang="zh-CN" sz="2800" i="1">
                                  <a:latin typeface="Cambria Math" panose="02040503050406030204" charset="0"/>
                                  <a:cs typeface="Cambria Math" panose="02040503050406030204" charset="0"/>
                                </a:rPr>
                              </m:ctrlPr>
                            </m:naryPr>
                            <m:sub>
                              <m:r>
                                <a:rPr lang="en-US" altLang="zh-CN" sz="2800" i="1">
                                  <a:latin typeface="Cambria Math" panose="02040503050406030204" charset="0"/>
                                  <a:cs typeface="Cambria Math" panose="02040503050406030204" charset="0"/>
                                </a:rPr>
                                <m:t>𝑗</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1</m:t>
                              </m:r>
                            </m:sub>
                            <m:sup>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𝑛</m:t>
                                  </m:r>
                                </m:e>
                                <m:sub>
                                  <m:r>
                                    <a:rPr lang="en-US" altLang="zh-CN" sz="2800" i="1">
                                      <a:latin typeface="Cambria Math" panose="02040503050406030204" charset="0"/>
                                      <a:cs typeface="Cambria Math" panose="02040503050406030204" charset="0"/>
                                    </a:rPr>
                                    <m:t>𝑖</m:t>
                                  </m:r>
                                </m:sub>
                              </m:sSub>
                            </m:sup>
                            <m:e>
                              <m:sSup>
                                <m:sSupPr>
                                  <m:ctrlPr>
                                    <a:rPr lang="en-US" altLang="zh-CN" sz="2800" i="1">
                                      <a:latin typeface="Cambria Math" panose="02040503050406030204" charset="0"/>
                                      <a:cs typeface="Cambria Math" panose="02040503050406030204" charset="0"/>
                                    </a:rPr>
                                  </m:ctrlPr>
                                </m:sSupPr>
                                <m:e>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𝑌</m:t>
                                          </m:r>
                                        </m:e>
                                        <m:sub>
                                          <m:r>
                                            <a:rPr lang="en-US" altLang="zh-CN" sz="2800" i="1">
                                              <a:latin typeface="Cambria Math" panose="02040503050406030204" charset="0"/>
                                              <a:cs typeface="Cambria Math" panose="02040503050406030204" charset="0"/>
                                            </a:rPr>
                                            <m:t>𝑖𝑗</m:t>
                                          </m:r>
                                        </m:sub>
                                      </m:sSub>
                                      <m:r>
                                        <a:rPr lang="en-US" altLang="zh-CN" sz="2800" i="1">
                                          <a:latin typeface="Cambria Math" panose="02040503050406030204" charset="0"/>
                                          <a:cs typeface="Cambria Math" panose="02040503050406030204" charset="0"/>
                                        </a:rPr>
                                        <m:t>−</m:t>
                                      </m:r>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e>
                                <m:sup>
                                  <m:r>
                                    <a:rPr lang="en-US" altLang="zh-CN" sz="2800" i="1">
                                      <a:latin typeface="Cambria Math" panose="02040503050406030204" charset="0"/>
                                      <a:cs typeface="Cambria Math" panose="02040503050406030204" charset="0"/>
                                    </a:rPr>
                                    <m:t>2</m:t>
                                  </m:r>
                                </m:sup>
                              </m:sSup>
                            </m:e>
                          </m:nary>
                        </m:e>
                      </m:nary>
                    </m:oMath>
                  </m:oMathPara>
                </a14:m>
                <a:endParaRPr lang="en-US" altLang="zh-CN" sz="2800" i="1">
                  <a:latin typeface="Cambria Math" panose="02040503050406030204"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010920" y="5010150"/>
                <a:ext cx="7450455" cy="1376045"/>
              </a:xfrm>
              <a:prstGeom prst="rect">
                <a:avLst/>
              </a:prstGeo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5" name="内容占位符 4"/>
              <p:cNvSpPr>
                <a:spLocks noGrp="1"/>
              </p:cNvSpPr>
              <p:nvPr>
                <p:ph idx="1"/>
              </p:nvPr>
            </p:nvSpPr>
            <p:spPr>
              <a:xfrm>
                <a:off x="610870" y="584835"/>
                <a:ext cx="11113770" cy="5801995"/>
              </a:xfrm>
            </p:spPr>
            <p:txBody>
              <a:bodyPr>
                <a:normAutofit fontScale="90000" lnSpcReduction="20000"/>
              </a:bodyPr>
              <a:p>
                <a:pPr marL="0" indent="0">
                  <a:buFont typeface="+mj-lt"/>
                  <a:buNone/>
                </a:pPr>
                <a:r>
                  <a:rPr lang="en-US" altLang="zh-CN" sz="2800">
                    <a:sym typeface="+mn-ea"/>
                  </a:rPr>
                  <a:t>    </a:t>
                </a:r>
                <a:r>
                  <a:rPr lang="zh-CN" altLang="en-US" sz="2800">
                    <a:sym typeface="+mn-ea"/>
                  </a:rPr>
                  <a:t>反映</a:t>
                </a:r>
                <a:r>
                  <a:rPr lang="en-US" altLang="zh-CN" sz="2800">
                    <a:sym typeface="+mn-ea"/>
                  </a:rPr>
                  <a:t>Y</a:t>
                </a:r>
                <a:r>
                  <a:rPr lang="zh-CN" altLang="en-US" sz="2800">
                    <a:sym typeface="+mn-ea"/>
                  </a:rPr>
                  <a:t>的随机变异和处理因素引起的变异的</a:t>
                </a:r>
                <a:r>
                  <a:rPr lang="en-US" altLang="zh-CN" sz="2800">
                    <a:sym typeface="+mn-ea"/>
                  </a:rPr>
                  <a:t>SS</a:t>
                </a:r>
                <a:r>
                  <a:rPr lang="zh-CN" altLang="en-US" sz="2800" baseline="-25000">
                    <a:sym typeface="+mn-ea"/>
                  </a:rPr>
                  <a:t>组间</a:t>
                </a:r>
                <a:r>
                  <a:rPr lang="zh-CN" altLang="en-US" sz="2800">
                    <a:sym typeface="+mn-ea"/>
                  </a:rPr>
                  <a:t>为：</a:t>
                </a:r>
                <a:endParaRPr lang="zh-CN" altLang="en-US" sz="2800">
                  <a:sym typeface="+mn-ea"/>
                </a:endParaRPr>
              </a:p>
              <a:p>
                <a:pPr marL="0" indent="0">
                  <a:buFont typeface="+mj-lt"/>
                  <a:buNone/>
                </a:pPr>
                <a:endParaRPr lang="zh-CN" altLang="en-US" sz="2800">
                  <a:sym typeface="+mn-ea"/>
                </a:endParaRPr>
              </a:p>
              <a:p>
                <a:pPr marL="0" indent="0">
                  <a:buFont typeface="+mj-lt"/>
                  <a:buNone/>
                </a:pPr>
                <a:endParaRPr lang="zh-CN" altLang="en-US" sz="2800">
                  <a:sym typeface="+mn-ea"/>
                </a:endParaRPr>
              </a:p>
              <a:p>
                <a:pPr marL="0" indent="0">
                  <a:buFont typeface="+mj-lt"/>
                  <a:buNone/>
                </a:pPr>
                <a:r>
                  <a:rPr lang="en-US" altLang="zh-CN" sz="2800">
                    <a:sym typeface="+mn-ea"/>
                  </a:rPr>
                  <a:t>3.  </a:t>
                </a:r>
                <a:r>
                  <a:rPr lang="en-US" altLang="zh-CN" sz="2800">
                    <a:latin typeface="Times New Roman" panose="02020603050405020304" charset="0"/>
                    <a:cs typeface="Times New Roman" panose="02020603050405020304" charset="0"/>
                    <a:sym typeface="+mn-ea"/>
                  </a:rPr>
                  <a:t>υ</a:t>
                </a:r>
                <a:r>
                  <a:rPr lang="zh-CN" altLang="en-US" sz="2800" baseline="-25000">
                    <a:sym typeface="+mn-ea"/>
                  </a:rPr>
                  <a:t>总</a:t>
                </a:r>
                <a:r>
                  <a:rPr lang="zh-CN" altLang="en-US" sz="2800">
                    <a:sym typeface="+mn-ea"/>
                  </a:rPr>
                  <a:t>被相应分解为</a:t>
                </a:r>
                <a:r>
                  <a:rPr lang="en-US" altLang="zh-CN" sz="2800">
                    <a:latin typeface="Times New Roman" panose="02020603050405020304" charset="0"/>
                    <a:cs typeface="Times New Roman" panose="02020603050405020304" charset="0"/>
                    <a:sym typeface="+mn-ea"/>
                  </a:rPr>
                  <a:t>υ</a:t>
                </a:r>
                <a:r>
                  <a:rPr lang="zh-CN" altLang="en-US" sz="2800" baseline="-25000">
                    <a:sym typeface="+mn-ea"/>
                  </a:rPr>
                  <a:t>组间</a:t>
                </a:r>
                <a:r>
                  <a:rPr lang="zh-CN" altLang="en-US" sz="2800">
                    <a:sym typeface="+mn-ea"/>
                  </a:rPr>
                  <a:t>和</a:t>
                </a:r>
                <a:r>
                  <a:rPr lang="en-US" altLang="zh-CN" sz="2800">
                    <a:latin typeface="Times New Roman" panose="02020603050405020304" charset="0"/>
                    <a:cs typeface="Times New Roman" panose="02020603050405020304" charset="0"/>
                    <a:sym typeface="+mn-ea"/>
                  </a:rPr>
                  <a:t>υ</a:t>
                </a:r>
                <a:r>
                  <a:rPr lang="zh-CN" altLang="en-US" sz="2800" baseline="-25000">
                    <a:sym typeface="+mn-ea"/>
                  </a:rPr>
                  <a:t>组内</a:t>
                </a:r>
                <a:r>
                  <a:rPr lang="zh-CN" altLang="en-US" sz="2800">
                    <a:sym typeface="+mn-ea"/>
                  </a:rPr>
                  <a:t>两部分</a:t>
                </a:r>
                <a:endParaRPr lang="zh-CN" altLang="en-US" sz="2800">
                  <a:sym typeface="+mn-ea"/>
                </a:endParaRPr>
              </a:p>
              <a:p>
                <a:pPr marL="0" indent="0">
                  <a:buFont typeface="+mj-lt"/>
                  <a:buNone/>
                </a:pPr>
                <a:endParaRPr lang="zh-CN" altLang="en-US" sz="2800">
                  <a:sym typeface="+mn-ea"/>
                </a:endParaRPr>
              </a:p>
              <a:p>
                <a:pPr marL="0" indent="0">
                  <a:buFont typeface="+mj-lt"/>
                  <a:buNone/>
                </a:pPr>
                <a:endParaRPr lang="zh-CN" altLang="en-US" sz="2800">
                  <a:sym typeface="+mn-ea"/>
                </a:endParaRPr>
              </a:p>
              <a:p>
                <a:pPr marL="0" indent="0">
                  <a:buFont typeface="+mj-lt"/>
                  <a:buNone/>
                </a:pPr>
                <a:r>
                  <a:rPr lang="en-US" altLang="zh-CN" sz="2800">
                    <a:sym typeface="+mn-ea"/>
                  </a:rPr>
                  <a:t>4. </a:t>
                </a:r>
                <a:r>
                  <a:rPr lang="zh-CN" altLang="en-US" sz="2800">
                    <a:sym typeface="+mn-ea"/>
                  </a:rPr>
                  <a:t>变异除以相应自由度得到均方</a:t>
                </a:r>
                <a:r>
                  <a:rPr lang="en-US" altLang="zh-CN" sz="2800">
                    <a:sym typeface="+mn-ea"/>
                  </a:rPr>
                  <a:t>(Mean </a:t>
                </a:r>
                <a:r>
                  <a:rPr lang="en-US" altLang="zh-CN" sz="2800">
                    <a:sym typeface="+mn-ea"/>
                  </a:rPr>
                  <a:t>Square,MS)</a:t>
                </a:r>
                <a:endParaRPr lang="zh-CN" altLang="en-US" sz="2800">
                  <a:sym typeface="+mn-ea"/>
                </a:endParaRPr>
              </a:p>
              <a:p>
                <a:pPr marL="0" indent="0" algn="l">
                  <a:buFont typeface="+mj-lt"/>
                  <a:buNone/>
                </a:pPr>
                <a:r>
                  <a:rPr lang="en-US" altLang="zh-CN" sz="2800">
                    <a:latin typeface="Cambria Math" panose="02040503050406030204" charset="0"/>
                    <a:cs typeface="Cambria Math" panose="02040503050406030204" charset="0"/>
                  </a:rPr>
                  <a:t>      </a:t>
                </a:r>
                <a14:m>
                  <m:oMath xmlns:m="http://schemas.openxmlformats.org/officeDocument/2006/math">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𝑀𝑆</m:t>
                        </m:r>
                      </m:e>
                      <m:sub>
                        <m:r>
                          <a:rPr lang="zh-CN" altLang="en-US" sz="2800" i="1">
                            <a:latin typeface="Cambria Math" panose="02040503050406030204" charset="0"/>
                            <a:ea typeface="MS Mincho" charset="0"/>
                            <a:cs typeface="Cambria Math" panose="02040503050406030204" charset="0"/>
                          </a:rPr>
                          <m:t>组间</m:t>
                        </m:r>
                      </m:sub>
                    </m:sSub>
                    <m:r>
                      <a:rPr lang="en-US" altLang="zh-CN" sz="2800" i="1">
                        <a:latin typeface="Cambria Math" panose="02040503050406030204" charset="0"/>
                        <a:ea typeface="MS Mincho" charset="0"/>
                        <a:cs typeface="Cambria Math" panose="02040503050406030204" charset="0"/>
                      </a:rPr>
                      <m:t>=</m:t>
                    </m:r>
                    <m:f>
                      <m:fPr>
                        <m:ctrlPr>
                          <a:rPr lang="en-US" altLang="zh-CN" sz="2800" i="1">
                            <a:latin typeface="Cambria Math" panose="02040503050406030204" charset="0"/>
                            <a:ea typeface="MS Mincho" charset="0"/>
                            <a:cs typeface="Cambria Math" panose="02040503050406030204" charset="0"/>
                          </a:rPr>
                        </m:ctrlPr>
                      </m:fPr>
                      <m:num>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𝑆𝑆</m:t>
                            </m:r>
                          </m:e>
                          <m:sub>
                            <m:r>
                              <a:rPr lang="zh-CN" altLang="en-US" sz="2800" i="1">
                                <a:latin typeface="Cambria Math" panose="02040503050406030204" charset="0"/>
                                <a:ea typeface="MS Mincho" charset="0"/>
                                <a:cs typeface="Cambria Math" panose="02040503050406030204" charset="0"/>
                              </a:rPr>
                              <m:t>组间</m:t>
                            </m:r>
                          </m:sub>
                        </m:sSub>
                      </m:num>
                      <m:den>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𝜐</m:t>
                            </m:r>
                          </m:e>
                          <m:sub>
                            <m:r>
                              <a:rPr lang="zh-CN" altLang="en-US" sz="2800" i="1">
                                <a:latin typeface="Cambria Math" panose="02040503050406030204" charset="0"/>
                                <a:ea typeface="MS Mincho" charset="0"/>
                                <a:cs typeface="Cambria Math" panose="02040503050406030204" charset="0"/>
                              </a:rPr>
                              <m:t>组间</m:t>
                            </m:r>
                          </m:sub>
                        </m:sSub>
                      </m:den>
                    </m:f>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𝑀𝑆</m:t>
                        </m:r>
                      </m:e>
                      <m:sub>
                        <m:r>
                          <a:rPr lang="zh-CN" altLang="en-US" sz="2800" i="1">
                            <a:latin typeface="Cambria Math" panose="02040503050406030204" charset="0"/>
                            <a:ea typeface="MS Mincho" charset="0"/>
                            <a:cs typeface="Cambria Math" panose="02040503050406030204" charset="0"/>
                          </a:rPr>
                          <m:t>组内</m:t>
                        </m:r>
                      </m:sub>
                    </m:sSub>
                    <m:r>
                      <a:rPr lang="en-US" altLang="zh-CN" sz="2800" i="1">
                        <a:latin typeface="Cambria Math" panose="02040503050406030204" charset="0"/>
                        <a:ea typeface="MS Mincho" charset="0"/>
                        <a:cs typeface="Cambria Math" panose="02040503050406030204" charset="0"/>
                      </a:rPr>
                      <m:t>=</m:t>
                    </m:r>
                    <m:f>
                      <m:fPr>
                        <m:ctrlPr>
                          <a:rPr lang="en-US" altLang="zh-CN" sz="2800" i="1">
                            <a:latin typeface="Cambria Math" panose="02040503050406030204" charset="0"/>
                            <a:ea typeface="MS Mincho" charset="0"/>
                            <a:cs typeface="Cambria Math" panose="02040503050406030204" charset="0"/>
                          </a:rPr>
                        </m:ctrlPr>
                      </m:fPr>
                      <m:num>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𝑆𝑆</m:t>
                            </m:r>
                          </m:e>
                          <m:sub>
                            <m:r>
                              <a:rPr lang="zh-CN" altLang="en-US" sz="2800" i="1">
                                <a:latin typeface="Cambria Math" panose="02040503050406030204" charset="0"/>
                                <a:ea typeface="MS Mincho" charset="0"/>
                                <a:cs typeface="Cambria Math" panose="02040503050406030204" charset="0"/>
                              </a:rPr>
                              <m:t>组内</m:t>
                            </m:r>
                          </m:sub>
                        </m:sSub>
                      </m:num>
                      <m:den>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𝜐</m:t>
                            </m:r>
                          </m:e>
                          <m:sub>
                            <m:r>
                              <a:rPr lang="zh-CN" altLang="en-US" sz="2800" i="1">
                                <a:latin typeface="Cambria Math" panose="02040503050406030204" charset="0"/>
                                <a:ea typeface="MS Mincho" charset="0"/>
                                <a:cs typeface="Cambria Math" panose="02040503050406030204" charset="0"/>
                              </a:rPr>
                              <m:t>组内</m:t>
                            </m:r>
                          </m:sub>
                        </m:sSub>
                      </m:den>
                    </m:f>
                  </m:oMath>
                </a14:m>
                <a:endParaRPr lang="zh-CN" altLang="en-US" sz="2800" i="1">
                  <a:latin typeface="Cambria Math" panose="02040503050406030204" charset="0"/>
                  <a:ea typeface="MS Mincho" charset="0"/>
                  <a:cs typeface="Cambria Math" panose="02040503050406030204" charset="0"/>
                </a:endParaRPr>
              </a:p>
              <a:p>
                <a:pPr marL="0" indent="0" algn="l">
                  <a:buFont typeface="+mj-lt"/>
                  <a:buNone/>
                </a:pPr>
                <a:r>
                  <a:rPr lang="en-US" altLang="zh-CN" sz="2800">
                    <a:latin typeface="Cambria Math" panose="02040503050406030204" charset="0"/>
                    <a:ea typeface="MS Mincho" charset="0"/>
                    <a:cs typeface="Cambria Math" panose="02040503050406030204" charset="0"/>
                  </a:rPr>
                  <a:t>     </a:t>
                </a:r>
                <a14:m>
                  <m:oMath xmlns:m="http://schemas.openxmlformats.org/officeDocument/2006/math">
                    <m:r>
                      <a:rPr lang="en-US" altLang="zh-CN" sz="2800" i="1">
                        <a:latin typeface="Cambria Math" panose="02040503050406030204" charset="0"/>
                        <a:ea typeface="MS Mincho" charset="0"/>
                        <a:cs typeface="Cambria Math" panose="02040503050406030204" charset="0"/>
                      </a:rPr>
                      <m:t>𝐸</m:t>
                    </m:r>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𝑀𝑆</m:t>
                        </m:r>
                      </m:e>
                      <m:sub>
                        <m:r>
                          <a:rPr lang="zh-CN" altLang="en-US" sz="2800" i="1">
                            <a:latin typeface="Cambria Math" panose="02040503050406030204" charset="0"/>
                            <a:ea typeface="MS Mincho" charset="0"/>
                            <a:cs typeface="Cambria Math" panose="02040503050406030204" charset="0"/>
                          </a:rPr>
                          <m:t>组内</m:t>
                        </m:r>
                      </m:sub>
                    </m:sSub>
                    <m:r>
                      <a:rPr lang="en-US" altLang="zh-CN" sz="2800" i="1">
                        <a:latin typeface="Cambria Math" panose="02040503050406030204" charset="0"/>
                        <a:ea typeface="MS Mincho" charset="0"/>
                        <a:cs typeface="Cambria Math" panose="02040503050406030204" charset="0"/>
                      </a:rPr>
                      <m:t>)=</m:t>
                    </m:r>
                    <m:sSup>
                      <m:sSupPr>
                        <m:ctrlPr>
                          <a:rPr lang="en-US" altLang="zh-CN" sz="2800" i="1">
                            <a:latin typeface="Cambria Math" panose="02040503050406030204" charset="0"/>
                            <a:ea typeface="MS Mincho" charset="0"/>
                            <a:cs typeface="Cambria Math" panose="02040503050406030204" charset="0"/>
                          </a:rPr>
                        </m:ctrlPr>
                      </m:sSupPr>
                      <m:e>
                        <m:r>
                          <a:rPr lang="en-US" altLang="zh-CN" sz="2800" i="1">
                            <a:latin typeface="Cambria Math" panose="02040503050406030204" charset="0"/>
                            <a:ea typeface="MS Mincho" charset="0"/>
                            <a:cs typeface="Cambria Math" panose="02040503050406030204" charset="0"/>
                          </a:rPr>
                          <m:t>𝜎</m:t>
                        </m:r>
                      </m:e>
                      <m:sup>
                        <m:r>
                          <a:rPr lang="en-US" altLang="zh-CN" sz="2800" i="1">
                            <a:latin typeface="Cambria Math" panose="02040503050406030204" charset="0"/>
                            <a:ea typeface="MS Mincho" charset="0"/>
                            <a:cs typeface="Cambria Math" panose="02040503050406030204" charset="0"/>
                          </a:rPr>
                          <m:t>2</m:t>
                        </m:r>
                      </m:sup>
                    </m:sSup>
                    <m:r>
                      <a:rPr lang="en-US" altLang="zh-CN" sz="2800" i="1">
                        <a:latin typeface="Cambria Math" panose="02040503050406030204" charset="0"/>
                        <a:ea typeface="MS Mincho" charset="0"/>
                        <a:cs typeface="Cambria Math" panose="02040503050406030204" charset="0"/>
                      </a:rPr>
                      <m:t>,</m:t>
                    </m:r>
                  </m:oMath>
                </a14:m>
                <a:r>
                  <a:rPr lang="en-US" altLang="zh-CN" sz="2800" i="1">
                    <a:latin typeface="Cambria Math" panose="02040503050406030204" charset="0"/>
                    <a:ea typeface="MS Mincho" charset="0"/>
                    <a:cs typeface="Cambria Math" panose="02040503050406030204" charset="0"/>
                  </a:rPr>
                  <a:t>    </a:t>
                </a:r>
                <a14:m>
                  <m:oMath xmlns:m="http://schemas.openxmlformats.org/officeDocument/2006/math">
                    <m:r>
                      <a:rPr lang="en-US" altLang="zh-CN" sz="2800" i="1">
                        <a:latin typeface="Cambria Math" panose="02040503050406030204" charset="0"/>
                        <a:ea typeface="MS Mincho" charset="0"/>
                        <a:cs typeface="Cambria Math" panose="02040503050406030204" charset="0"/>
                      </a:rPr>
                      <m:t>𝐸</m:t>
                    </m:r>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𝑀𝑆</m:t>
                        </m:r>
                      </m:e>
                      <m:sub>
                        <m:r>
                          <a:rPr lang="zh-CN" altLang="en-US" sz="2800" i="1">
                            <a:latin typeface="Cambria Math" panose="02040503050406030204" charset="0"/>
                            <a:ea typeface="MS Mincho" charset="0"/>
                            <a:cs typeface="Cambria Math" panose="02040503050406030204" charset="0"/>
                          </a:rPr>
                          <m:t>组间</m:t>
                        </m:r>
                      </m:sub>
                    </m:sSub>
                    <m:r>
                      <a:rPr lang="en-US" altLang="zh-CN" sz="2800" i="1">
                        <a:latin typeface="Cambria Math" panose="02040503050406030204" charset="0"/>
                        <a:ea typeface="MS Mincho" charset="0"/>
                        <a:cs typeface="Cambria Math" panose="02040503050406030204" charset="0"/>
                      </a:rPr>
                      <m:t>)=</m:t>
                    </m:r>
                    <m:sSup>
                      <m:sSupPr>
                        <m:ctrlPr>
                          <a:rPr lang="en-US" altLang="zh-CN" sz="2800" i="1">
                            <a:latin typeface="Cambria Math" panose="02040503050406030204" charset="0"/>
                            <a:ea typeface="MS Mincho" charset="0"/>
                            <a:cs typeface="Cambria Math" panose="02040503050406030204" charset="0"/>
                          </a:rPr>
                        </m:ctrlPr>
                      </m:sSupPr>
                      <m:e>
                        <m:r>
                          <a:rPr lang="en-US" altLang="zh-CN" sz="2800" i="1">
                            <a:latin typeface="Cambria Math" panose="02040503050406030204" charset="0"/>
                            <a:ea typeface="MS Mincho" charset="0"/>
                            <a:cs typeface="Cambria Math" panose="02040503050406030204" charset="0"/>
                          </a:rPr>
                          <m:t>𝜎</m:t>
                        </m:r>
                      </m:e>
                      <m:sup>
                        <m:r>
                          <a:rPr lang="en-US" altLang="zh-CN" sz="2800" i="1">
                            <a:latin typeface="Cambria Math" panose="02040503050406030204" charset="0"/>
                            <a:ea typeface="MS Mincho" charset="0"/>
                            <a:cs typeface="Cambria Math" panose="02040503050406030204" charset="0"/>
                          </a:rPr>
                          <m:t>2</m:t>
                        </m:r>
                      </m:sup>
                    </m:sSup>
                    <m:r>
                      <a:rPr lang="en-US" altLang="zh-CN" sz="2800" i="1">
                        <a:latin typeface="Cambria Math" panose="02040503050406030204" charset="0"/>
                        <a:ea typeface="MS Mincho" charset="0"/>
                        <a:cs typeface="Cambria Math" panose="02040503050406030204" charset="0"/>
                      </a:rPr>
                      <m:t>+</m:t>
                    </m:r>
                    <m:f>
                      <m:fPr>
                        <m:ctrlPr>
                          <a:rPr lang="en-US" altLang="zh-CN" sz="2800" i="1">
                            <a:latin typeface="Cambria Math" panose="02040503050406030204" charset="0"/>
                            <a:ea typeface="MS Mincho" charset="0"/>
                            <a:cs typeface="Cambria Math" panose="02040503050406030204" charset="0"/>
                          </a:rPr>
                        </m:ctrlPr>
                      </m:fPr>
                      <m:num>
                        <m:nary>
                          <m:naryPr>
                            <m:chr m:val="∑"/>
                            <m:limLoc m:val="undOvr"/>
                            <m:ctrlPr>
                              <a:rPr lang="en-US" altLang="zh-CN" sz="2800" i="1">
                                <a:latin typeface="Cambria Math" panose="02040503050406030204" charset="0"/>
                                <a:ea typeface="MS Mincho" charset="0"/>
                                <a:cs typeface="Cambria Math" panose="02040503050406030204" charset="0"/>
                              </a:rPr>
                            </m:ctrlPr>
                          </m:naryPr>
                          <m:sub>
                            <m:r>
                              <a:rPr lang="en-US" altLang="zh-CN" sz="2800" i="1">
                                <a:latin typeface="Cambria Math" panose="02040503050406030204" charset="0"/>
                                <a:ea typeface="MS Mincho" charset="0"/>
                                <a:cs typeface="Cambria Math" panose="02040503050406030204" charset="0"/>
                              </a:rPr>
                              <m:t>𝑖</m:t>
                            </m:r>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1</m:t>
                            </m:r>
                          </m:sub>
                          <m:sup>
                            <m:r>
                              <a:rPr lang="en-US" altLang="zh-CN" sz="2800" i="1">
                                <a:latin typeface="Cambria Math" panose="02040503050406030204" charset="0"/>
                                <a:ea typeface="MS Mincho" charset="0"/>
                                <a:cs typeface="Cambria Math" panose="02040503050406030204" charset="0"/>
                              </a:rPr>
                              <m:t>𝑎</m:t>
                            </m:r>
                          </m:sup>
                          <m:e>
                            <m:sSup>
                              <m:sSupPr>
                                <m:ctrlPr>
                                  <a:rPr lang="en-US" altLang="zh-CN" sz="2800" i="1">
                                    <a:latin typeface="Cambria Math" panose="02040503050406030204" charset="0"/>
                                    <a:ea typeface="MS Mincho" charset="0"/>
                                    <a:cs typeface="Cambria Math" panose="02040503050406030204" charset="0"/>
                                  </a:rPr>
                                </m:ctrlPr>
                              </m:sSupPr>
                              <m:e>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ea typeface="MS Mincho" charset="0"/>
                                        <a:cs typeface="Cambria Math" panose="02040503050406030204" charset="0"/>
                                      </a:rPr>
                                    </m:ctrlPr>
                                  </m:sSubPr>
                                  <m:e>
                                    <m:r>
                                      <a:rPr lang="en-US" altLang="zh-CN" sz="2800" i="1">
                                        <a:latin typeface="Cambria Math" panose="02040503050406030204" charset="0"/>
                                        <a:ea typeface="MS Mincho" charset="0"/>
                                        <a:cs typeface="Cambria Math" panose="02040503050406030204" charset="0"/>
                                      </a:rPr>
                                      <m:t>𝜇</m:t>
                                    </m:r>
                                  </m:e>
                                  <m:sub>
                                    <m:r>
                                      <a:rPr lang="en-US" altLang="zh-CN" sz="2800" i="1">
                                        <a:latin typeface="Cambria Math" panose="02040503050406030204" charset="0"/>
                                        <a:ea typeface="MS Mincho" charset="0"/>
                                        <a:cs typeface="Cambria Math" panose="02040503050406030204" charset="0"/>
                                      </a:rPr>
                                      <m:t>𝑖</m:t>
                                    </m:r>
                                  </m:sub>
                                </m:sSub>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𝜇</m:t>
                                </m:r>
                                <m:r>
                                  <a:rPr lang="en-US" altLang="zh-CN" sz="2800" i="1">
                                    <a:latin typeface="Cambria Math" panose="02040503050406030204" charset="0"/>
                                    <a:ea typeface="MS Mincho" charset="0"/>
                                    <a:cs typeface="Cambria Math" panose="02040503050406030204" charset="0"/>
                                  </a:rPr>
                                  <m:t>)</m:t>
                                </m:r>
                              </m:e>
                              <m:sup>
                                <m:r>
                                  <a:rPr lang="en-US" altLang="zh-CN" sz="2800" i="1">
                                    <a:latin typeface="Cambria Math" panose="02040503050406030204" charset="0"/>
                                    <a:ea typeface="MS Mincho" charset="0"/>
                                    <a:cs typeface="Cambria Math" panose="02040503050406030204" charset="0"/>
                                  </a:rPr>
                                  <m:t>2</m:t>
                                </m:r>
                              </m:sup>
                            </m:sSup>
                          </m:e>
                        </m:nary>
                      </m:num>
                      <m:den>
                        <m:r>
                          <a:rPr lang="en-US" altLang="zh-CN" sz="2800" i="1">
                            <a:latin typeface="Cambria Math" panose="02040503050406030204" charset="0"/>
                            <a:ea typeface="MS Mincho" charset="0"/>
                            <a:cs typeface="Cambria Math" panose="02040503050406030204" charset="0"/>
                          </a:rPr>
                          <m:t>𝑎</m:t>
                        </m:r>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1</m:t>
                        </m:r>
                      </m:den>
                    </m:f>
                  </m:oMath>
                </a14:m>
                <a:endParaRPr lang="en-US" altLang="zh-CN" sz="2800">
                  <a:sym typeface="+mn-ea"/>
                </a:endParaRPr>
              </a:p>
            </p:txBody>
          </p:sp>
        </mc:Choice>
        <mc:Fallback>
          <p:sp>
            <p:nvSpPr>
              <p:cNvPr id="5" name="内容占位符 4"/>
              <p:cNvSpPr>
                <a:spLocks noRot="1" noChangeAspect="1" noMove="1" noResize="1" noEditPoints="1" noAdjustHandles="1" noChangeArrowheads="1" noChangeShapeType="1" noTextEdit="1"/>
              </p:cNvSpPr>
              <p:nvPr>
                <p:ph idx="1"/>
              </p:nvPr>
            </p:nvSpPr>
            <p:spPr>
              <a:xfrm>
                <a:off x="610870" y="584835"/>
                <a:ext cx="11113770" cy="5801995"/>
              </a:xfr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958215" y="3013710"/>
                <a:ext cx="6752590" cy="52260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𝜐</m:t>
                          </m:r>
                        </m:e>
                        <m:sub>
                          <m:r>
                            <a:rPr lang="zh-CN" altLang="en-US" sz="2800" i="1">
                              <a:latin typeface="Cambria Math" panose="02040503050406030204" charset="0"/>
                              <a:cs typeface="Cambria Math" panose="02040503050406030204" charset="0"/>
                            </a:rPr>
                            <m:t>总</m:t>
                          </m:r>
                        </m:sub>
                      </m:sSub>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𝑁</m:t>
                      </m:r>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1</m:t>
                      </m:r>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𝜐</m:t>
                          </m:r>
                        </m:e>
                        <m:sub>
                          <m:r>
                            <a:rPr lang="zh-CN" altLang="en-US" sz="2800" i="1">
                              <a:latin typeface="Cambria Math" panose="02040503050406030204" charset="0"/>
                              <a:ea typeface="MS Mincho" charset="0"/>
                              <a:cs typeface="Cambria Math" panose="02040503050406030204" charset="0"/>
                            </a:rPr>
                            <m:t>组间</m:t>
                          </m:r>
                        </m:sub>
                      </m:sSub>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𝑎</m:t>
                      </m:r>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1</m:t>
                      </m:r>
                      <m:r>
                        <a:rPr lang="en-US" altLang="zh-CN" sz="2800" i="1">
                          <a:latin typeface="Cambria Math" panose="02040503050406030204" charset="0"/>
                          <a:ea typeface="MS Mincho"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𝜐</m:t>
                          </m:r>
                        </m:e>
                        <m:sub>
                          <m:r>
                            <a:rPr lang="zh-CN" altLang="en-US" sz="2800" i="1">
                              <a:latin typeface="Cambria Math" panose="02040503050406030204" charset="0"/>
                              <a:ea typeface="MS Mincho" charset="0"/>
                              <a:cs typeface="Cambria Math" panose="02040503050406030204" charset="0"/>
                            </a:rPr>
                            <m:t>组内</m:t>
                          </m:r>
                        </m:sub>
                      </m:sSub>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𝑁</m:t>
                      </m:r>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𝑎</m:t>
                      </m:r>
                    </m:oMath>
                  </m:oMathPara>
                </a14:m>
                <a:endParaRPr lang="en-US" altLang="zh-CN" sz="2800" i="1">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958215" y="3013710"/>
                <a:ext cx="6752590" cy="52260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858520" y="1092200"/>
                <a:ext cx="4376420" cy="126047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𝑆𝑆</m:t>
                          </m:r>
                        </m:e>
                        <m:sub>
                          <m:r>
                            <a:rPr lang="zh-CN" altLang="en-US" sz="2800" i="1">
                              <a:latin typeface="Cambria Math" panose="02040503050406030204" charset="0"/>
                              <a:ea typeface="MS Mincho" charset="0"/>
                              <a:cs typeface="Cambria Math" panose="02040503050406030204" charset="0"/>
                            </a:rPr>
                            <m:t>组间</m:t>
                          </m:r>
                        </m:sub>
                      </m:sSub>
                      <m:r>
                        <a:rPr lang="en-US" altLang="zh-CN" sz="2800" i="1">
                          <a:latin typeface="Cambria Math" panose="02040503050406030204" charset="0"/>
                          <a:cs typeface="Cambria Math" panose="02040503050406030204" charset="0"/>
                        </a:rPr>
                        <m:t>=</m:t>
                      </m:r>
                      <m:nary>
                        <m:naryPr>
                          <m:chr m:val="∑"/>
                          <m:limLoc m:val="undOvr"/>
                          <m:ctrlPr>
                            <a:rPr lang="en-US" altLang="zh-CN" sz="2800" i="1">
                              <a:latin typeface="Cambria Math" panose="02040503050406030204" charset="0"/>
                              <a:cs typeface="Cambria Math" panose="02040503050406030204" charset="0"/>
                            </a:rPr>
                          </m:ctrlPr>
                        </m:naryPr>
                        <m:sub>
                          <m:r>
                            <a:rPr lang="en-US" altLang="zh-CN" sz="2800" i="1">
                              <a:latin typeface="Cambria Math" panose="02040503050406030204" charset="0"/>
                              <a:cs typeface="Cambria Math" panose="02040503050406030204" charset="0"/>
                            </a:rPr>
                            <m:t>𝑖</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1</m:t>
                          </m:r>
                        </m:sub>
                        <m:sup>
                          <m:r>
                            <a:rPr lang="en-US" altLang="zh-CN" sz="2800" i="1">
                              <a:latin typeface="Cambria Math" panose="02040503050406030204" charset="0"/>
                              <a:cs typeface="Cambria Math" panose="02040503050406030204" charset="0"/>
                            </a:rPr>
                            <m:t>𝑎</m:t>
                          </m:r>
                        </m:sup>
                        <m:e>
                          <m:sSup>
                            <m:sSupPr>
                              <m:ctrlPr>
                                <a:rPr lang="en-US" altLang="zh-CN" sz="2800" i="1">
                                  <a:latin typeface="Cambria Math" panose="02040503050406030204" charset="0"/>
                                  <a:cs typeface="Cambria Math" panose="02040503050406030204" charset="0"/>
                                </a:rPr>
                              </m:ctrlPr>
                            </m:sSupPr>
                            <m:e>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𝑛</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r>
                                <a:rPr lang="en-US" altLang="zh-CN" sz="2800" i="1">
                                  <a:latin typeface="Cambria Math" panose="02040503050406030204" charset="0"/>
                                  <a:cs typeface="Cambria Math" panose="02040503050406030204" charset="0"/>
                                </a:rPr>
                                <m:t>)</m:t>
                              </m:r>
                            </m:e>
                            <m:sup>
                              <m:r>
                                <a:rPr lang="en-US" altLang="zh-CN" sz="2800" i="1">
                                  <a:latin typeface="Cambria Math" panose="02040503050406030204" charset="0"/>
                                  <a:cs typeface="Cambria Math" panose="02040503050406030204" charset="0"/>
                                </a:rPr>
                                <m:t>2</m:t>
                              </m:r>
                            </m:sup>
                          </m:sSup>
                        </m:e>
                      </m:nary>
                    </m:oMath>
                  </m:oMathPara>
                </a14:m>
                <a:endParaRPr lang="en-US" altLang="zh-CN" sz="2800" i="1">
                  <a:latin typeface="Cambria Math" panose="02040503050406030204" charset="0"/>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858520" y="1092200"/>
                <a:ext cx="4376420" cy="1260475"/>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5" name="内容占位符 4"/>
              <p:cNvSpPr>
                <a:spLocks noGrp="1"/>
              </p:cNvSpPr>
              <p:nvPr>
                <p:ph idx="1"/>
              </p:nvPr>
            </p:nvSpPr>
            <p:spPr>
              <a:xfrm>
                <a:off x="710565" y="584835"/>
                <a:ext cx="9871075" cy="5801995"/>
              </a:xfrm>
            </p:spPr>
            <p:txBody>
              <a:bodyPr>
                <a:normAutofit lnSpcReduction="10000"/>
              </a:bodyPr>
              <a:p>
                <a:pPr marL="0" indent="0">
                  <a:buFont typeface="+mj-lt"/>
                  <a:buNone/>
                </a:pPr>
                <a:r>
                  <a:rPr lang="en-US" altLang="zh-CN" sz="2800">
                    <a:sym typeface="+mn-ea"/>
                  </a:rPr>
                  <a:t>5.  </a:t>
                </a:r>
                <a:r>
                  <a:rPr lang="zh-CN" altLang="en-US" sz="2800">
                    <a:sym typeface="+mn-ea"/>
                  </a:rPr>
                  <a:t>组间均方与组内均方的比值称为</a:t>
                </a:r>
                <a:r>
                  <a:rPr lang="en-US" altLang="zh-CN" sz="2800">
                    <a:sym typeface="+mn-ea"/>
                  </a:rPr>
                  <a:t>F</a:t>
                </a:r>
                <a:r>
                  <a:rPr lang="zh-CN" altLang="en-US" sz="2800">
                    <a:sym typeface="+mn-ea"/>
                  </a:rPr>
                  <a:t>值，如果</a:t>
                </a:r>
                <a:r>
                  <a:rPr lang="en-US" altLang="zh-CN" sz="2800">
                    <a:sym typeface="+mn-ea"/>
                  </a:rPr>
                  <a:t>H</a:t>
                </a:r>
                <a:r>
                  <a:rPr lang="en-US" altLang="zh-CN" sz="2800" baseline="-25000">
                    <a:sym typeface="+mn-ea"/>
                  </a:rPr>
                  <a:t>0</a:t>
                </a:r>
                <a:r>
                  <a:rPr lang="zh-CN" altLang="en-US" sz="2800">
                    <a:sym typeface="+mn-ea"/>
                  </a:rPr>
                  <a:t>成立，处理因素无效应，</a:t>
                </a:r>
                <a:r>
                  <a:rPr lang="en-US" altLang="zh-CN" sz="2800">
                    <a:sym typeface="+mn-ea"/>
                  </a:rPr>
                  <a:t>MS</a:t>
                </a:r>
                <a:r>
                  <a:rPr lang="zh-CN" altLang="en-US" sz="2800" baseline="-25000">
                    <a:sym typeface="+mn-ea"/>
                  </a:rPr>
                  <a:t>组间</a:t>
                </a:r>
                <a:r>
                  <a:rPr lang="zh-CN" altLang="en-US" sz="2800">
                    <a:sym typeface="+mn-ea"/>
                  </a:rPr>
                  <a:t>和</a:t>
                </a:r>
                <a:r>
                  <a:rPr lang="en-US" altLang="zh-CN" sz="2800">
                    <a:sym typeface="+mn-ea"/>
                  </a:rPr>
                  <a:t>MS</a:t>
                </a:r>
                <a:r>
                  <a:rPr lang="zh-CN" altLang="en-US" sz="2800" baseline="-25000">
                    <a:sym typeface="+mn-ea"/>
                  </a:rPr>
                  <a:t>组内</a:t>
                </a:r>
                <a:r>
                  <a:rPr lang="zh-CN" altLang="en-US" sz="2800">
                    <a:sym typeface="+mn-ea"/>
                  </a:rPr>
                  <a:t>都仅反映</a:t>
                </a:r>
                <a:r>
                  <a:rPr lang="en-US" altLang="zh-CN" sz="2800">
                    <a:sym typeface="+mn-ea"/>
                  </a:rPr>
                  <a:t>Y</a:t>
                </a:r>
                <a:r>
                  <a:rPr lang="zh-CN" altLang="en-US" sz="2800">
                    <a:sym typeface="+mn-ea"/>
                  </a:rPr>
                  <a:t>随机变异的话，那么</a:t>
                </a:r>
                <a:r>
                  <a:rPr lang="en-US" altLang="zh-CN" sz="2800">
                    <a:sym typeface="+mn-ea"/>
                  </a:rPr>
                  <a:t>F</a:t>
                </a:r>
                <a:r>
                  <a:rPr lang="zh-CN" altLang="en-US" sz="2800">
                    <a:sym typeface="+mn-ea"/>
                  </a:rPr>
                  <a:t>值将服从自由度为</a:t>
                </a:r>
                <a:r>
                  <a:rPr lang="en-US" altLang="zh-CN" sz="2800">
                    <a:latin typeface="Times New Roman" panose="02020603050405020304" charset="0"/>
                    <a:cs typeface="Times New Roman" panose="02020603050405020304" charset="0"/>
                    <a:sym typeface="+mn-ea"/>
                  </a:rPr>
                  <a:t>υ</a:t>
                </a:r>
                <a:r>
                  <a:rPr lang="zh-CN" altLang="en-US" sz="2800" baseline="-25000">
                    <a:sym typeface="+mn-ea"/>
                  </a:rPr>
                  <a:t>组间</a:t>
                </a:r>
                <a:r>
                  <a:rPr lang="zh-CN" altLang="en-US" sz="2800">
                    <a:sym typeface="+mn-ea"/>
                  </a:rPr>
                  <a:t>和</a:t>
                </a:r>
                <a:r>
                  <a:rPr lang="en-US" altLang="zh-CN" sz="2800">
                    <a:latin typeface="Times New Roman" panose="02020603050405020304" charset="0"/>
                    <a:cs typeface="Times New Roman" panose="02020603050405020304" charset="0"/>
                    <a:sym typeface="+mn-ea"/>
                  </a:rPr>
                  <a:t>υ</a:t>
                </a:r>
                <a:r>
                  <a:rPr lang="zh-CN" altLang="en-US" sz="2800" baseline="-25000">
                    <a:sym typeface="+mn-ea"/>
                  </a:rPr>
                  <a:t>组内</a:t>
                </a:r>
                <a:r>
                  <a:rPr lang="zh-CN" altLang="en-US" sz="2800">
                    <a:sym typeface="+mn-ea"/>
                  </a:rPr>
                  <a:t>的</a:t>
                </a:r>
                <a:r>
                  <a:rPr lang="en-US" altLang="zh-CN" sz="2800">
                    <a:sym typeface="+mn-ea"/>
                  </a:rPr>
                  <a:t>F</a:t>
                </a:r>
                <a:r>
                  <a:rPr lang="zh-CN" altLang="en-US" sz="2800">
                    <a:sym typeface="+mn-ea"/>
                  </a:rPr>
                  <a:t>分布。</a:t>
                </a:r>
                <a:endParaRPr lang="en-US" altLang="zh-CN" sz="2800">
                  <a:latin typeface="Cambria Math" panose="02040503050406030204" charset="0"/>
                  <a:cs typeface="Cambria Math" panose="02040503050406030204" charset="0"/>
                </a:endParaRPr>
              </a:p>
              <a:p>
                <a:pPr marL="0" indent="0">
                  <a:buFont typeface="+mj-lt"/>
                  <a:buNone/>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charset="0"/>
                          <a:cs typeface="Cambria Math" panose="02040503050406030204" charset="0"/>
                        </a:rPr>
                        <m:t>𝐹</m:t>
                      </m:r>
                      <m:r>
                        <a:rPr lang="en-US" altLang="zh-CN" sz="2800" i="1">
                          <a:latin typeface="Cambria Math" panose="02040503050406030204" charset="0"/>
                          <a:cs typeface="Cambria Math" panose="02040503050406030204" charset="0"/>
                        </a:rPr>
                        <m:t>=</m:t>
                      </m:r>
                      <m:f>
                        <m:fPr>
                          <m:ctrlPr>
                            <a:rPr lang="en-US" altLang="zh-CN" sz="2800" i="1">
                              <a:latin typeface="Cambria Math" panose="02040503050406030204" charset="0"/>
                              <a:cs typeface="Cambria Math" panose="02040503050406030204" charset="0"/>
                            </a:rPr>
                          </m:ctrlPr>
                        </m:fPr>
                        <m:num>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𝑀𝑆</m:t>
                              </m:r>
                            </m:e>
                            <m:sub>
                              <m:r>
                                <a:rPr lang="zh-CN" altLang="en-US" sz="2800" i="1">
                                  <a:latin typeface="Cambria Math" panose="02040503050406030204" charset="0"/>
                                  <a:ea typeface="MS Mincho" charset="0"/>
                                  <a:cs typeface="Cambria Math" panose="02040503050406030204" charset="0"/>
                                </a:rPr>
                                <m:t>组间</m:t>
                              </m:r>
                            </m:sub>
                          </m:sSub>
                        </m:num>
                        <m:den>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𝑀𝑆</m:t>
                              </m:r>
                            </m:e>
                            <m:sub>
                              <m:r>
                                <a:rPr lang="zh-CN" altLang="en-US" sz="2800" i="1">
                                  <a:latin typeface="Cambria Math" panose="02040503050406030204" charset="0"/>
                                  <a:ea typeface="MS Mincho" charset="0"/>
                                  <a:cs typeface="Cambria Math" panose="02040503050406030204" charset="0"/>
                                </a:rPr>
                                <m:t>组内</m:t>
                              </m:r>
                            </m:sub>
                          </m:sSub>
                        </m:den>
                      </m:f>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𝐹</m:t>
                      </m:r>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𝜐</m:t>
                          </m:r>
                        </m:e>
                        <m:sub>
                          <m:r>
                            <a:rPr lang="zh-CN" altLang="en-US" sz="2800" i="1">
                              <a:latin typeface="Cambria Math" panose="02040503050406030204" charset="0"/>
                              <a:ea typeface="MS Mincho" charset="0"/>
                              <a:cs typeface="Cambria Math" panose="02040503050406030204" charset="0"/>
                            </a:rPr>
                            <m:t>组间</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𝜐</m:t>
                          </m:r>
                        </m:e>
                        <m:sub>
                          <m:r>
                            <a:rPr lang="zh-CN" altLang="en-US" sz="2800" i="1">
                              <a:latin typeface="Cambria Math" panose="02040503050406030204" charset="0"/>
                              <a:ea typeface="MS Mincho" charset="0"/>
                              <a:cs typeface="Cambria Math" panose="02040503050406030204" charset="0"/>
                            </a:rPr>
                            <m:t>组内</m:t>
                          </m:r>
                        </m:sub>
                      </m:sSub>
                      <m:r>
                        <a:rPr lang="en-US" altLang="zh-CN" sz="2800" i="1">
                          <a:latin typeface="Cambria Math" panose="02040503050406030204" charset="0"/>
                          <a:cs typeface="Cambria Math" panose="02040503050406030204" charset="0"/>
                        </a:rPr>
                        <m:t>)</m:t>
                      </m:r>
                    </m:oMath>
                  </m:oMathPara>
                </a14:m>
                <a:endParaRPr lang="en-US" altLang="zh-CN" sz="2800" i="1">
                  <a:latin typeface="Cambria Math" panose="02040503050406030204" charset="0"/>
                  <a:cs typeface="Cambria Math" panose="02040503050406030204" charset="0"/>
                </a:endParaRPr>
              </a:p>
              <a:p>
                <a:pPr marL="0" indent="0">
                  <a:buFont typeface="+mj-lt"/>
                  <a:buNone/>
                </a:pPr>
                <a:endParaRPr lang="en-US" altLang="zh-CN" sz="2800">
                  <a:sym typeface="+mn-ea"/>
                </a:endParaRPr>
              </a:p>
              <a:p>
                <a:pPr marL="0" indent="0">
                  <a:buFont typeface="+mj-lt"/>
                  <a:buNone/>
                </a:pPr>
                <a:r>
                  <a:rPr lang="en-US" altLang="zh-CN" sz="2800">
                    <a:sym typeface="+mn-ea"/>
                  </a:rPr>
                  <a:t>6. </a:t>
                </a:r>
                <a:r>
                  <a:rPr lang="zh-CN" altLang="en-US" sz="2800">
                    <a:sym typeface="+mn-ea"/>
                  </a:rPr>
                  <a:t>根据</a:t>
                </a:r>
                <a:r>
                  <a:rPr lang="en-US" altLang="zh-CN" sz="2800">
                    <a:sym typeface="+mn-ea"/>
                  </a:rPr>
                  <a:t>F</a:t>
                </a:r>
                <a:r>
                  <a:rPr lang="zh-CN" altLang="en-US" sz="2800">
                    <a:sym typeface="+mn-ea"/>
                  </a:rPr>
                  <a:t>值和相应自由度，确定</a:t>
                </a:r>
                <a:r>
                  <a:rPr lang="en-US" altLang="zh-CN" sz="2800">
                    <a:sym typeface="+mn-ea"/>
                  </a:rPr>
                  <a:t>P</a:t>
                </a:r>
                <a:r>
                  <a:rPr lang="zh-CN" altLang="en-US" sz="2800">
                    <a:sym typeface="+mn-ea"/>
                  </a:rPr>
                  <a:t>值，得出检验</a:t>
                </a:r>
                <a:r>
                  <a:rPr lang="zh-CN" altLang="en-US" sz="2800">
                    <a:sym typeface="+mn-ea"/>
                  </a:rPr>
                  <a:t>结论</a:t>
                </a:r>
                <a:endParaRPr lang="zh-CN" altLang="en-US" sz="2800">
                  <a:sym typeface="+mn-ea"/>
                </a:endParaRPr>
              </a:p>
            </p:txBody>
          </p:sp>
        </mc:Choice>
        <mc:Fallback>
          <p:sp>
            <p:nvSpPr>
              <p:cNvPr id="5" name="内容占位符 4"/>
              <p:cNvSpPr>
                <a:spLocks noRot="1" noChangeAspect="1" noMove="1" noResize="1" noEditPoints="1" noAdjustHandles="1" noChangeArrowheads="1" noChangeShapeType="1" noTextEdit="1"/>
              </p:cNvSpPr>
              <p:nvPr>
                <p:ph idx="1"/>
              </p:nvPr>
            </p:nvSpPr>
            <p:spPr>
              <a:xfrm>
                <a:off x="710565" y="584835"/>
                <a:ext cx="9871075" cy="5801995"/>
              </a:xfrm>
              <a:blipFill rotWithShape="1">
                <a:blip r:embed="rId1"/>
                <a:stretch>
                  <a:fillRect/>
                </a:stretch>
              </a:blipFill>
            </p:spPr>
            <p:txBody>
              <a:bodyPr/>
              <a:lstStyle/>
              <a:p>
                <a:r>
                  <a:rPr lang="zh-CN" altLang="en-US">
                    <a:noFill/>
                  </a:rPr>
                  <a:t> </a:t>
                </a:r>
              </a:p>
            </p:txBody>
          </p:sp>
        </mc:Fallback>
      </mc:AlternateContent>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复习</a:t>
            </a:r>
            <a:endParaRPr lang="en-US" altLang="zh-CN">
              <a:latin typeface="Times New Roman" panose="02020603050405020304" charset="0"/>
              <a:cs typeface="Times New Roman" panose="02020603050405020304" charset="0"/>
              <a:sym typeface="+mn-ea"/>
            </a:endParaRPr>
          </a:p>
        </p:txBody>
      </p:sp>
      <p:sp>
        <p:nvSpPr>
          <p:cNvPr id="3" name="内容占位符 2"/>
          <p:cNvSpPr>
            <a:spLocks noGrp="1"/>
          </p:cNvSpPr>
          <p:nvPr>
            <p:ph idx="1"/>
          </p:nvPr>
        </p:nvSpPr>
        <p:spPr/>
        <p:txBody>
          <a:bodyPr/>
          <a:p>
            <a:pPr marL="0" indent="0">
              <a:buNone/>
            </a:pPr>
            <a:r>
              <a:rPr lang="zh-CN" altLang="en-US" sz="2800"/>
              <a:t>例</a:t>
            </a:r>
            <a:r>
              <a:rPr lang="en-US" altLang="zh-CN" sz="2800"/>
              <a:t>:</a:t>
            </a:r>
            <a:r>
              <a:rPr lang="zh-CN" altLang="en-US" sz="2800"/>
              <a:t>将</a:t>
            </a:r>
            <a:r>
              <a:rPr lang="en-US" altLang="zh-CN" sz="2800"/>
              <a:t>20</a:t>
            </a:r>
            <a:r>
              <a:rPr lang="zh-CN" altLang="en-US" sz="2800"/>
              <a:t>只雌性大白鼠随机分为两组，分别喂以高和低蛋白饲料</a:t>
            </a:r>
            <a:r>
              <a:rPr lang="en-US" altLang="zh-CN" sz="2800"/>
              <a:t>8</a:t>
            </a:r>
            <a:r>
              <a:rPr lang="zh-CN" altLang="en-US" sz="2800"/>
              <a:t>周，两组的体重增加</a:t>
            </a:r>
            <a:r>
              <a:rPr lang="en-US" altLang="zh-CN" sz="2800"/>
              <a:t>(g)</a:t>
            </a:r>
            <a:r>
              <a:rPr lang="zh-CN" altLang="en-US" sz="2800"/>
              <a:t>情况如下，假设两组增重均近似服从正态分布，问不同饲料组大鼠平均增重</a:t>
            </a:r>
            <a:r>
              <a:rPr lang="en-US" altLang="zh-CN" sz="2800"/>
              <a:t>(</a:t>
            </a:r>
            <a:r>
              <a:rPr lang="en-US" altLang="zh-CN" sz="2800">
                <a:latin typeface="Times New Roman" panose="02020603050405020304" charset="0"/>
                <a:cs typeface="Times New Roman" panose="02020603050405020304" charset="0"/>
              </a:rPr>
              <a:t>μ</a:t>
            </a:r>
            <a:r>
              <a:rPr lang="en-US" altLang="zh-CN" sz="2800" baseline="-25000">
                <a:latin typeface="Times New Roman" panose="02020603050405020304" charset="0"/>
                <a:cs typeface="Times New Roman" panose="02020603050405020304" charset="0"/>
              </a:rPr>
              <a:t>1</a:t>
            </a:r>
            <a:r>
              <a:rPr lang="en-US" altLang="zh-CN" sz="2800">
                <a:latin typeface="Times New Roman" panose="02020603050405020304" charset="0"/>
                <a:cs typeface="Times New Roman" panose="02020603050405020304" charset="0"/>
              </a:rPr>
              <a:t>,</a:t>
            </a:r>
            <a:r>
              <a:rPr lang="en-US" altLang="zh-CN" sz="2800">
                <a:latin typeface="Times New Roman" panose="02020603050405020304" charset="0"/>
                <a:cs typeface="Times New Roman" panose="02020603050405020304" charset="0"/>
                <a:sym typeface="+mn-ea"/>
              </a:rPr>
              <a:t>μ</a:t>
            </a:r>
            <a:r>
              <a:rPr lang="en-US" altLang="zh-CN" sz="2800" baseline="-25000">
                <a:latin typeface="Times New Roman" panose="02020603050405020304" charset="0"/>
                <a:cs typeface="Times New Roman" panose="02020603050405020304" charset="0"/>
                <a:sym typeface="+mn-ea"/>
              </a:rPr>
              <a:t>2</a:t>
            </a:r>
            <a:r>
              <a:rPr lang="en-US" altLang="zh-CN" sz="2800"/>
              <a:t>)</a:t>
            </a:r>
            <a:r>
              <a:rPr lang="zh-CN" altLang="en-US" sz="2800"/>
              <a:t>有无</a:t>
            </a:r>
            <a:r>
              <a:rPr lang="zh-CN" altLang="en-US" sz="2800"/>
              <a:t>不同。</a:t>
            </a:r>
            <a:endParaRPr lang="zh-CN" altLang="en-US" sz="2800"/>
          </a:p>
          <a:p>
            <a:pPr marL="0" indent="0">
              <a:buNone/>
            </a:pPr>
            <a:r>
              <a:rPr lang="en-US" altLang="zh-CN" sz="2800">
                <a:latin typeface="Cambria Math" panose="02040503050406030204" charset="0"/>
                <a:cs typeface="Cambria Math" panose="02040503050406030204" charset="0"/>
                <a:sym typeface="+mn-ea"/>
              </a:rPr>
              <a:t>  </a:t>
            </a:r>
            <a:endParaRPr lang="en-US" altLang="zh-CN" sz="2800">
              <a:latin typeface="Times New Roman" panose="02020603050405020304" charset="0"/>
              <a:cs typeface="Times New Roman" panose="02020603050405020304" charset="0"/>
            </a:endParaRPr>
          </a:p>
        </p:txBody>
      </p:sp>
      <p:sp>
        <p:nvSpPr>
          <p:cNvPr id="5" name="内容占位符 2"/>
          <p:cNvSpPr>
            <a:spLocks noGrp="1"/>
          </p:cNvSpPr>
          <p:nvPr/>
        </p:nvSpPr>
        <p:spPr>
          <a:xfrm>
            <a:off x="611505" y="3345815"/>
            <a:ext cx="10968990" cy="290385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a:t>x1&lt;-c(134,146,104,119,124,161,107,93,113,129)</a:t>
            </a:r>
            <a:endParaRPr lang="en-US" altLang="zh-CN" sz="2800"/>
          </a:p>
          <a:p>
            <a:pPr marL="0" indent="0">
              <a:buNone/>
            </a:pPr>
            <a:r>
              <a:rPr lang="en-US" altLang="zh-CN" sz="2800"/>
              <a:t>x2&lt;-c(97,123,70,118,101,85,107,132,94,111)</a:t>
            </a:r>
            <a:endParaRPr lang="en-US" altLang="zh-CN" sz="2800"/>
          </a:p>
          <a:p>
            <a:pPr marL="0" indent="0">
              <a:buNone/>
            </a:pPr>
            <a:r>
              <a:rPr lang="en-US" altLang="zh-CN" sz="2800"/>
              <a:t>x&lt;-c(x1,x2)</a:t>
            </a:r>
            <a:endParaRPr lang="en-US" altLang="zh-CN" sz="2800"/>
          </a:p>
          <a:p>
            <a:pPr marL="0" indent="0">
              <a:buNone/>
            </a:pPr>
            <a:r>
              <a:rPr lang="en-US" altLang="zh-CN" sz="2800"/>
              <a:t>g&lt;-factor(rep(1:2,c(10,10)))</a:t>
            </a:r>
            <a:endParaRPr lang="en-US" altLang="zh-CN" sz="28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a:t>
            </a:r>
            <a:r>
              <a:rPr lang="zh-CN" altLang="en-US"/>
              <a:t>分布概念和</a:t>
            </a:r>
            <a:r>
              <a:rPr lang="zh-CN" altLang="en-US"/>
              <a:t>特征</a:t>
            </a:r>
            <a:endParaRPr lang="zh-CN" altLang="en-US"/>
          </a:p>
        </p:txBody>
      </p:sp>
      <p:sp>
        <p:nvSpPr>
          <p:cNvPr id="3" name="内容占位符 2"/>
          <p:cNvSpPr>
            <a:spLocks noGrp="1"/>
          </p:cNvSpPr>
          <p:nvPr>
            <p:ph idx="1"/>
          </p:nvPr>
        </p:nvSpPr>
        <p:spPr>
          <a:xfrm>
            <a:off x="608400" y="1433250"/>
            <a:ext cx="10969200" cy="4759200"/>
          </a:xfrm>
        </p:spPr>
        <p:txBody>
          <a:bodyPr/>
          <a:p>
            <a:r>
              <a:rPr lang="en-US" altLang="zh-CN" sz="2800"/>
              <a:t>F</a:t>
            </a:r>
            <a:r>
              <a:rPr lang="zh-CN" altLang="en-US" sz="2800"/>
              <a:t>分布是偏峰曲线，非</a:t>
            </a:r>
            <a:r>
              <a:rPr lang="zh-CN" altLang="en-US" sz="2800"/>
              <a:t>负值</a:t>
            </a:r>
            <a:endParaRPr lang="zh-CN" altLang="en-US" sz="2800"/>
          </a:p>
          <a:p>
            <a:r>
              <a:rPr lang="zh-CN" altLang="en-US" sz="2800"/>
              <a:t>形状由</a:t>
            </a:r>
            <a:r>
              <a:rPr lang="en-US" altLang="zh-CN" sz="2800">
                <a:latin typeface="Times New Roman" panose="02020603050405020304" charset="0"/>
                <a:cs typeface="Times New Roman" panose="02020603050405020304" charset="0"/>
                <a:sym typeface="+mn-ea"/>
              </a:rPr>
              <a:t>ν</a:t>
            </a:r>
            <a:r>
              <a:rPr lang="en-US" altLang="zh-CN" sz="2800" baseline="-25000">
                <a:sym typeface="+mn-ea"/>
              </a:rPr>
              <a:t>1</a:t>
            </a:r>
            <a:r>
              <a:rPr lang="zh-CN" altLang="en-US" sz="2800">
                <a:sym typeface="+mn-ea"/>
              </a:rPr>
              <a:t>和</a:t>
            </a:r>
            <a:r>
              <a:rPr lang="en-US" altLang="zh-CN" sz="2800">
                <a:latin typeface="Times New Roman" panose="02020603050405020304" charset="0"/>
                <a:cs typeface="Times New Roman" panose="02020603050405020304" charset="0"/>
                <a:sym typeface="+mn-ea"/>
              </a:rPr>
              <a:t>ν</a:t>
            </a:r>
            <a:r>
              <a:rPr lang="en-US" altLang="zh-CN" sz="2800" baseline="-25000">
                <a:sym typeface="+mn-ea"/>
              </a:rPr>
              <a:t>2</a:t>
            </a:r>
            <a:r>
              <a:rPr lang="zh-CN" altLang="en-US" sz="2800">
                <a:sym typeface="+mn-ea"/>
              </a:rPr>
              <a:t>两个自由度决定</a:t>
            </a:r>
            <a:endParaRPr lang="zh-CN" altLang="en-US" sz="2800">
              <a:sym typeface="+mn-ea"/>
            </a:endParaRPr>
          </a:p>
          <a:p>
            <a:r>
              <a:rPr lang="en-US" altLang="zh-CN" sz="2800">
                <a:sym typeface="+mn-ea"/>
              </a:rPr>
              <a:t>F</a:t>
            </a:r>
            <a:r>
              <a:rPr lang="zh-CN" altLang="en-US" sz="2800">
                <a:sym typeface="+mn-ea"/>
              </a:rPr>
              <a:t>分布曲线下面积有一定</a:t>
            </a:r>
            <a:r>
              <a:rPr lang="zh-CN" altLang="en-US" sz="2800">
                <a:sym typeface="+mn-ea"/>
              </a:rPr>
              <a:t>规律。</a:t>
            </a:r>
            <a:endParaRPr lang="zh-CN" altLang="en-US" sz="2800">
              <a:sym typeface="+mn-ea"/>
            </a:endParaRPr>
          </a:p>
          <a:p>
            <a:endParaRPr lang="zh-CN" altLang="en-US" sz="2800">
              <a:sym typeface="+mn-ea"/>
            </a:endParaRPr>
          </a:p>
          <a:p>
            <a:r>
              <a:rPr lang="zh-CN" altLang="en-US" sz="2800">
                <a:sym typeface="+mn-ea"/>
              </a:rPr>
              <a:t>如</a:t>
            </a:r>
            <a:r>
              <a:rPr lang="en-US" altLang="zh-CN" sz="2800">
                <a:latin typeface="Times New Roman" panose="02020603050405020304" charset="0"/>
                <a:cs typeface="Times New Roman" panose="02020603050405020304" charset="0"/>
                <a:sym typeface="+mn-ea"/>
              </a:rPr>
              <a:t>ν</a:t>
            </a:r>
            <a:r>
              <a:rPr lang="en-US" altLang="zh-CN" sz="2800" baseline="-25000">
                <a:sym typeface="+mn-ea"/>
              </a:rPr>
              <a:t>1</a:t>
            </a:r>
            <a:r>
              <a:rPr lang="en-US" altLang="zh-CN" sz="2800">
                <a:sym typeface="+mn-ea"/>
              </a:rPr>
              <a:t>=2,</a:t>
            </a:r>
            <a:r>
              <a:rPr lang="en-US" altLang="zh-CN" sz="2800">
                <a:latin typeface="Times New Roman" panose="02020603050405020304" charset="0"/>
                <a:cs typeface="Times New Roman" panose="02020603050405020304" charset="0"/>
                <a:sym typeface="+mn-ea"/>
              </a:rPr>
              <a:t>ν</a:t>
            </a:r>
            <a:r>
              <a:rPr lang="en-US" altLang="zh-CN" sz="2800" baseline="-25000">
                <a:sym typeface="+mn-ea"/>
              </a:rPr>
              <a:t>2</a:t>
            </a:r>
            <a:r>
              <a:rPr lang="en-US" altLang="zh-CN" sz="2800">
                <a:sym typeface="+mn-ea"/>
              </a:rPr>
              <a:t>=48</a:t>
            </a:r>
            <a:r>
              <a:rPr lang="zh-CN" altLang="en-US" sz="2800">
                <a:sym typeface="+mn-ea"/>
              </a:rPr>
              <a:t>的</a:t>
            </a:r>
            <a:r>
              <a:rPr lang="en-US" altLang="zh-CN" sz="2800">
                <a:sym typeface="+mn-ea"/>
              </a:rPr>
              <a:t>F</a:t>
            </a:r>
            <a:r>
              <a:rPr lang="zh-CN" altLang="en-US" sz="2800">
                <a:sym typeface="+mn-ea"/>
              </a:rPr>
              <a:t>分布曲线</a:t>
            </a:r>
            <a:r>
              <a:rPr lang="zh-CN" altLang="en-US" sz="2800">
                <a:sym typeface="+mn-ea"/>
              </a:rPr>
              <a:t>下，</a:t>
            </a:r>
            <a:endParaRPr lang="zh-CN" altLang="en-US" sz="2800">
              <a:sym typeface="+mn-ea"/>
            </a:endParaRPr>
          </a:p>
          <a:p>
            <a:pPr marL="0" indent="0">
              <a:buNone/>
            </a:pPr>
            <a:r>
              <a:rPr lang="en-US" altLang="zh-CN" sz="2800">
                <a:sym typeface="+mn-ea"/>
              </a:rPr>
              <a:t>F</a:t>
            </a:r>
            <a:r>
              <a:rPr lang="en-US" altLang="zh-CN" sz="2800" baseline="-25000">
                <a:sym typeface="+mn-ea"/>
              </a:rPr>
              <a:t>0.05,2,48</a:t>
            </a:r>
            <a:r>
              <a:rPr lang="en-US" altLang="zh-CN" sz="2800">
                <a:sym typeface="+mn-ea"/>
              </a:rPr>
              <a:t>=3.19</a:t>
            </a:r>
            <a:endParaRPr lang="zh-CN" altLang="en-US" sz="2800">
              <a:sym typeface="+mn-ea"/>
            </a:endParaRPr>
          </a:p>
        </p:txBody>
      </p:sp>
      <p:graphicFrame>
        <p:nvGraphicFramePr>
          <p:cNvPr id="10" name="对象 9"/>
          <p:cNvGraphicFramePr/>
          <p:nvPr/>
        </p:nvGraphicFramePr>
        <p:xfrm>
          <a:off x="6125845" y="1868170"/>
          <a:ext cx="5451475" cy="3630930"/>
        </p:xfrm>
        <a:graphic>
          <a:graphicData uri="http://schemas.openxmlformats.org/presentationml/2006/ole">
            <mc:AlternateContent xmlns:mc="http://schemas.openxmlformats.org/markup-compatibility/2006">
              <mc:Choice xmlns:v="urn:schemas-microsoft-com:vml" Requires="v">
                <p:oleObj spid="_x0000_s11" name="" r:id="rId1" imgW="3733800" imgH="2162175" progId="Paint.Picture">
                  <p:embed/>
                </p:oleObj>
              </mc:Choice>
              <mc:Fallback>
                <p:oleObj name="" r:id="rId1" imgW="3733800" imgH="2162175" progId="Paint.Picture">
                  <p:embed/>
                  <p:pic>
                    <p:nvPicPr>
                      <p:cNvPr id="0" name="图片 10"/>
                      <p:cNvPicPr/>
                      <p:nvPr/>
                    </p:nvPicPr>
                    <p:blipFill>
                      <a:blip r:embed="rId2"/>
                      <a:stretch>
                        <a:fillRect/>
                      </a:stretch>
                    </p:blipFill>
                    <p:spPr>
                      <a:xfrm>
                        <a:off x="6125845" y="1868170"/>
                        <a:ext cx="5451475" cy="3630930"/>
                      </a:xfrm>
                      <a:prstGeom prst="rect">
                        <a:avLst/>
                      </a:prstGeom>
                    </p:spPr>
                  </p:pic>
                </p:oleObj>
              </mc:Fallback>
            </mc:AlternateContent>
          </a:graphicData>
        </a:graphic>
      </p:graphicFrame>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723515" y="97155"/>
            <a:ext cx="6419850" cy="6408420"/>
          </a:xfrm>
          <a:prstGeom prst="rect">
            <a:avLst/>
          </a:prstGeom>
        </p:spPr>
      </p:pic>
      <p:sp>
        <p:nvSpPr>
          <p:cNvPr id="5" name="文本框 4"/>
          <p:cNvSpPr txBox="1"/>
          <p:nvPr/>
        </p:nvSpPr>
        <p:spPr>
          <a:xfrm>
            <a:off x="6070600" y="4338320"/>
            <a:ext cx="2175510" cy="368300"/>
          </a:xfrm>
          <a:prstGeom prst="rect">
            <a:avLst/>
          </a:prstGeom>
          <a:noFill/>
        </p:spPr>
        <p:txBody>
          <a:bodyPr wrap="square" rtlCol="0">
            <a:spAutoFit/>
          </a:bodyPr>
          <a:p>
            <a:r>
              <a:rPr lang="en-US" altLang="zh-CN"/>
              <a:t>P=0.0055</a:t>
            </a:r>
            <a:endParaRPr lang="en-US" altLang="zh-CN"/>
          </a:p>
        </p:txBody>
      </p:sp>
      <p:sp>
        <p:nvSpPr>
          <p:cNvPr id="7" name="文本框 6"/>
          <p:cNvSpPr txBox="1"/>
          <p:nvPr/>
        </p:nvSpPr>
        <p:spPr>
          <a:xfrm>
            <a:off x="6070600" y="3703320"/>
            <a:ext cx="1192530" cy="368300"/>
          </a:xfrm>
          <a:prstGeom prst="rect">
            <a:avLst/>
          </a:prstGeom>
          <a:noFill/>
        </p:spPr>
        <p:txBody>
          <a:bodyPr wrap="none" rtlCol="0" anchor="t">
            <a:spAutoFit/>
          </a:bodyPr>
          <a:p>
            <a:r>
              <a:rPr lang="en-US" altLang="zh-CN">
                <a:sym typeface="+mn-ea"/>
              </a:rPr>
              <a:t>F</a:t>
            </a:r>
            <a:r>
              <a:rPr lang="en-US">
                <a:sym typeface="+mn-ea"/>
              </a:rPr>
              <a:t>~F(2,48)</a:t>
            </a:r>
            <a:endParaRPr lang="zh-CN" altLang="en-US"/>
          </a:p>
        </p:txBody>
      </p:sp>
      <p:cxnSp>
        <p:nvCxnSpPr>
          <p:cNvPr id="6" name="直接箭头连接符 5"/>
          <p:cNvCxnSpPr/>
          <p:nvPr/>
        </p:nvCxnSpPr>
        <p:spPr>
          <a:xfrm>
            <a:off x="6640830" y="4686935"/>
            <a:ext cx="544830" cy="499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en-US" sz="4800"/>
              <a:t>第二节</a:t>
            </a:r>
            <a:r>
              <a:rPr lang="en-US" altLang="zh-CN" sz="4800"/>
              <a:t> </a:t>
            </a:r>
            <a:r>
              <a:rPr lang="zh-CN" altLang="en-US" sz="4800">
                <a:sym typeface="+mn-ea"/>
              </a:rPr>
              <a:t>完全随机设计</a:t>
            </a:r>
            <a:r>
              <a:rPr lang="zh-CN" altLang="en-US" sz="4800"/>
              <a:t>方差分析</a:t>
            </a:r>
            <a:endParaRPr lang="zh-CN" altLang="en-US" sz="480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767135"/>
            <a:ext cx="10969200" cy="4759200"/>
          </a:xfrm>
        </p:spPr>
        <p:txBody>
          <a:bodyPr>
            <a:normAutofit lnSpcReduction="20000"/>
          </a:bodyPr>
          <a:p>
            <a:r>
              <a:rPr lang="zh-CN" altLang="en-US" sz="2800">
                <a:sym typeface="+mn-ea"/>
              </a:rPr>
              <a:t>例</a:t>
            </a:r>
            <a:r>
              <a:rPr lang="en-US" altLang="zh-CN" sz="2800">
                <a:sym typeface="+mn-ea"/>
              </a:rPr>
              <a:t>10.1</a:t>
            </a:r>
            <a:r>
              <a:rPr lang="zh-CN" altLang="en-US" sz="2800">
                <a:sym typeface="+mn-ea"/>
              </a:rPr>
              <a:t>：</a:t>
            </a:r>
            <a:r>
              <a:rPr lang="zh-CN" altLang="en-US" sz="2800">
                <a:sym typeface="+mn-ea"/>
              </a:rPr>
              <a:t>为研究铅对儿童神经行为的影响，研究者在某铅矿区对儿童的血铅及神经行为评价指标手指敲击测验进行了测定，他将</a:t>
            </a:r>
            <a:r>
              <a:rPr lang="en-US" altLang="zh-CN" sz="2800">
                <a:sym typeface="+mn-ea"/>
              </a:rPr>
              <a:t>51</a:t>
            </a:r>
            <a:r>
              <a:rPr lang="zh-CN" altLang="en-US" sz="2800">
                <a:sym typeface="+mn-ea"/>
              </a:rPr>
              <a:t>名儿童按第一年和第二年血铅水平分为暴露、既往暴露和对照三组。问三组的手指敲击测验平均分</a:t>
            </a:r>
            <a:r>
              <a:rPr lang="en-US" altLang="zh-CN" sz="2800">
                <a:sym typeface="+mn-ea"/>
              </a:rPr>
              <a:t>(</a:t>
            </a:r>
            <a:r>
              <a:rPr lang="en-US" altLang="zh-CN" sz="2800">
                <a:latin typeface="微软雅黑" panose="020B0503020204020204" charset="-122"/>
                <a:ea typeface="微软雅黑" panose="020B0503020204020204" charset="-122"/>
                <a:cs typeface="微软雅黑" panose="020B0503020204020204" charset="-122"/>
                <a:sym typeface="+mn-ea"/>
              </a:rPr>
              <a:t>μ</a:t>
            </a:r>
            <a:r>
              <a:rPr lang="en-US" altLang="zh-CN" sz="2800" baseline="-25000">
                <a:latin typeface="微软雅黑" panose="020B0503020204020204" charset="-122"/>
                <a:ea typeface="微软雅黑" panose="020B0503020204020204" charset="-122"/>
                <a:cs typeface="微软雅黑" panose="020B0503020204020204" charset="-122"/>
                <a:sym typeface="+mn-ea"/>
              </a:rPr>
              <a:t>2</a:t>
            </a:r>
            <a:r>
              <a:rPr lang="zh-CN" altLang="en-US" sz="2800">
                <a:latin typeface="微软雅黑" panose="020B0503020204020204" charset="-122"/>
                <a:ea typeface="微软雅黑" panose="020B0503020204020204" charset="-122"/>
                <a:cs typeface="微软雅黑" panose="020B0503020204020204" charset="-122"/>
                <a:sym typeface="+mn-ea"/>
              </a:rPr>
              <a:t>、</a:t>
            </a:r>
            <a:r>
              <a:rPr lang="en-US" altLang="zh-CN" sz="2800">
                <a:latin typeface="微软雅黑" panose="020B0503020204020204" charset="-122"/>
                <a:ea typeface="微软雅黑" panose="020B0503020204020204" charset="-122"/>
                <a:cs typeface="微软雅黑" panose="020B0503020204020204" charset="-122"/>
                <a:sym typeface="+mn-ea"/>
              </a:rPr>
              <a:t>μ</a:t>
            </a:r>
            <a:r>
              <a:rPr lang="en-US" altLang="zh-CN" sz="2800" baseline="-25000">
                <a:latin typeface="微软雅黑" panose="020B0503020204020204" charset="-122"/>
                <a:ea typeface="微软雅黑" panose="020B0503020204020204" charset="-122"/>
                <a:cs typeface="微软雅黑" panose="020B0503020204020204" charset="-122"/>
                <a:sym typeface="+mn-ea"/>
              </a:rPr>
              <a:t>3</a:t>
            </a:r>
            <a:r>
              <a:rPr lang="zh-CN" altLang="en-US" sz="2800">
                <a:latin typeface="微软雅黑" panose="020B0503020204020204" charset="-122"/>
                <a:ea typeface="微软雅黑" panose="020B0503020204020204" charset="-122"/>
                <a:cs typeface="微软雅黑" panose="020B0503020204020204" charset="-122"/>
                <a:sym typeface="+mn-ea"/>
              </a:rPr>
              <a:t>、</a:t>
            </a:r>
            <a:r>
              <a:rPr lang="en-US" altLang="zh-CN" sz="2800">
                <a:latin typeface="微软雅黑" panose="020B0503020204020204" charset="-122"/>
                <a:ea typeface="微软雅黑" panose="020B0503020204020204" charset="-122"/>
                <a:cs typeface="微软雅黑" panose="020B0503020204020204" charset="-122"/>
                <a:sym typeface="+mn-ea"/>
              </a:rPr>
              <a:t>μ</a:t>
            </a:r>
            <a:r>
              <a:rPr lang="en-US" altLang="zh-CN" sz="2800" baseline="-25000">
                <a:latin typeface="微软雅黑" panose="020B0503020204020204" charset="-122"/>
                <a:ea typeface="微软雅黑" panose="020B0503020204020204" charset="-122"/>
                <a:cs typeface="微软雅黑" panose="020B0503020204020204" charset="-122"/>
                <a:sym typeface="+mn-ea"/>
              </a:rPr>
              <a:t>1</a:t>
            </a:r>
            <a:r>
              <a:rPr lang="en-US" altLang="zh-CN" sz="2800">
                <a:sym typeface="+mn-ea"/>
              </a:rPr>
              <a:t>)</a:t>
            </a:r>
            <a:r>
              <a:rPr lang="zh-CN" altLang="en-US" sz="2800">
                <a:sym typeface="+mn-ea"/>
              </a:rPr>
              <a:t>是否相同？</a:t>
            </a:r>
            <a:endParaRPr lang="zh-CN" altLang="en-US" sz="28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275660" y="577285"/>
            <a:ext cx="10969200" cy="705600"/>
          </a:xfrm>
        </p:spPr>
        <p:txBody>
          <a:bodyPr/>
          <a:p>
            <a:r>
              <a:rPr lang="zh-CN" altLang="en-US"/>
              <a:t>例</a:t>
            </a:r>
            <a:r>
              <a:rPr lang="en-US" altLang="zh-CN"/>
              <a:t>10.1</a:t>
            </a:r>
            <a:r>
              <a:rPr lang="zh-CN" altLang="en-US"/>
              <a:t>的计算</a:t>
            </a:r>
            <a:r>
              <a:rPr lang="zh-CN" altLang="en-US"/>
              <a:t>过程</a:t>
            </a:r>
            <a:endParaRPr lang="zh-CN" altLang="en-US"/>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a:xfrm>
                <a:off x="187960" y="1515745"/>
                <a:ext cx="11899265" cy="4859655"/>
              </a:xfrm>
            </p:spPr>
            <p:txBody>
              <a:bodyPr>
                <a:normAutofit/>
              </a:bodyPr>
              <a:p>
                <a:pPr marL="571500" indent="-571500">
                  <a:buFont typeface="+mj-lt"/>
                  <a:buAutoNum type="arabicPeriod"/>
                </a:pPr>
                <a14:m>
                  <m:oMath xmlns:m="http://schemas.openxmlformats.org/officeDocument/2006/math">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r>
                      <a:rPr lang="en-US" altLang="zh-CN" sz="2800" i="1">
                        <a:latin typeface="Cambria Math" panose="02040503050406030204" charset="0"/>
                        <a:cs typeface="Cambria Math" panose="02040503050406030204" charset="0"/>
                      </a:rPr>
                      <m:t>=</m:t>
                    </m:r>
                    <m:f>
                      <m:fPr>
                        <m:ctrlPr>
                          <a:rPr lang="en-US" altLang="zh-CN" sz="2800" i="1">
                            <a:latin typeface="Cambria Math" panose="02040503050406030204" charset="0"/>
                            <a:cs typeface="Cambria Math" panose="02040503050406030204" charset="0"/>
                          </a:rPr>
                        </m:ctrlPr>
                      </m:fPr>
                      <m:num>
                        <m:nary>
                          <m:naryPr>
                            <m:chr m:val="∑"/>
                            <m:limLoc m:val="undOvr"/>
                            <m:subHide m:val="on"/>
                            <m:supHide m:val="on"/>
                            <m:ctrlPr>
                              <a:rPr lang="en-US" altLang="zh-CN" sz="2800" i="1">
                                <a:latin typeface="Cambria Math" panose="02040503050406030204" charset="0"/>
                                <a:cs typeface="Cambria Math" panose="02040503050406030204" charset="0"/>
                              </a:rPr>
                            </m:ctrlPr>
                          </m:naryPr>
                          <m:sub/>
                          <m:sup/>
                          <m:e>
                            <m:r>
                              <a:rPr lang="en-US" altLang="zh-CN" sz="2800" i="1">
                                <a:latin typeface="Cambria Math" panose="02040503050406030204" charset="0"/>
                                <a:cs typeface="Cambria Math" panose="02040503050406030204" charset="0"/>
                              </a:rPr>
                              <m:t>𝑋</m:t>
                            </m:r>
                          </m:e>
                        </m:nary>
                      </m:num>
                      <m:den>
                        <m:r>
                          <a:rPr lang="en-US" altLang="zh-CN" sz="2800" i="1">
                            <a:latin typeface="Cambria Math" panose="02040503050406030204" charset="0"/>
                            <a:cs typeface="Cambria Math" panose="02040503050406030204" charset="0"/>
                          </a:rPr>
                          <m:t>𝑁</m:t>
                        </m:r>
                      </m:den>
                    </m:f>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51</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4</m:t>
                    </m:r>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𝑆𝑆</m:t>
                        </m:r>
                      </m:e>
                      <m:sub>
                        <m:r>
                          <a:rPr lang="zh-CN" altLang="en-US" sz="2800" i="1">
                            <a:latin typeface="Cambria Math" panose="02040503050406030204" charset="0"/>
                            <a:cs typeface="Cambria Math" panose="02040503050406030204" charset="0"/>
                          </a:rPr>
                          <m:t>总</m:t>
                        </m:r>
                      </m:sub>
                    </m:sSub>
                    <m:r>
                      <a:rPr lang="en-US" altLang="zh-CN" sz="2800" i="1">
                        <a:latin typeface="Cambria Math" panose="02040503050406030204" charset="0"/>
                        <a:cs typeface="Cambria Math" panose="02040503050406030204" charset="0"/>
                      </a:rPr>
                      <m:t>=</m:t>
                    </m:r>
                    <m:nary>
                      <m:naryPr>
                        <m:chr m:val="∑"/>
                        <m:limLoc m:val="undOvr"/>
                        <m:subHide m:val="on"/>
                        <m:supHide m:val="on"/>
                        <m:ctrlPr>
                          <a:rPr lang="en-US" altLang="zh-CN" sz="2800" i="1">
                            <a:latin typeface="Cambria Math" panose="02040503050406030204" charset="0"/>
                            <a:cs typeface="Cambria Math" panose="02040503050406030204" charset="0"/>
                          </a:rPr>
                        </m:ctrlPr>
                      </m:naryPr>
                      <m:sub/>
                      <m:sup/>
                      <m:e>
                        <m:sSup>
                          <m:sSupPr>
                            <m:ctrlPr>
                              <a:rPr lang="en-US" altLang="zh-CN" sz="2800" i="1">
                                <a:latin typeface="Cambria Math" panose="02040503050406030204" charset="0"/>
                                <a:cs typeface="Cambria Math" panose="02040503050406030204" charset="0"/>
                              </a:rPr>
                            </m:ctrlPr>
                          </m:sSupPr>
                          <m:e>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𝑌</m:t>
                            </m:r>
                            <m:r>
                              <a:rPr lang="en-US" altLang="zh-CN" sz="2800" i="1">
                                <a:latin typeface="Cambria Math" panose="02040503050406030204" charset="0"/>
                                <a:cs typeface="Cambria Math" panose="02040503050406030204" charset="0"/>
                              </a:rPr>
                              <m:t>−</m:t>
                            </m:r>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r>
                              <a:rPr lang="en-US" altLang="zh-CN" sz="2800" i="1">
                                <a:latin typeface="Cambria Math" panose="02040503050406030204" charset="0"/>
                                <a:cs typeface="Cambria Math" panose="02040503050406030204" charset="0"/>
                              </a:rPr>
                              <m:t>)</m:t>
                            </m:r>
                          </m:e>
                          <m:sup>
                            <m:r>
                              <a:rPr lang="en-US" altLang="zh-CN" sz="2800" i="1">
                                <a:latin typeface="Cambria Math" panose="02040503050406030204" charset="0"/>
                                <a:cs typeface="Cambria Math" panose="02040503050406030204" charset="0"/>
                              </a:rPr>
                              <m:t>2</m:t>
                            </m:r>
                          </m:sup>
                        </m:sSup>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4086</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51</m:t>
                        </m:r>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𝜐</m:t>
                            </m:r>
                          </m:e>
                          <m:sub>
                            <m:r>
                              <a:rPr lang="zh-CN" altLang="en-US" sz="2800" i="1">
                                <a:latin typeface="Cambria Math" panose="02040503050406030204" charset="0"/>
                                <a:cs typeface="Cambria Math" panose="02040503050406030204" charset="0"/>
                              </a:rPr>
                              <m:t>总</m:t>
                            </m:r>
                          </m:sub>
                        </m:sSub>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𝑁</m:t>
                        </m:r>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1</m:t>
                        </m:r>
                      </m:e>
                    </m:nary>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50</m:t>
                    </m:r>
                  </m:oMath>
                </a14:m>
                <a:endParaRPr lang="zh-CN" altLang="en-US" sz="2800">
                  <a:sym typeface="+mn-ea"/>
                </a:endParaRPr>
              </a:p>
              <a:p>
                <a:pPr marL="571500" indent="-571500">
                  <a:buFont typeface="+mj-lt"/>
                  <a:buAutoNum type="arabicPeriod"/>
                </a:pPr>
                <a14:m>
                  <m:oMath xmlns:m="http://schemas.openxmlformats.org/officeDocument/2006/math">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𝑆𝑆</m:t>
                        </m:r>
                      </m:e>
                      <m:sub>
                        <m:r>
                          <a:rPr lang="zh-CN" altLang="en-US" sz="2800" i="1">
                            <a:latin typeface="Cambria Math" panose="02040503050406030204" charset="0"/>
                            <a:ea typeface="MS Mincho" charset="0"/>
                            <a:cs typeface="Cambria Math" panose="02040503050406030204" charset="0"/>
                          </a:rPr>
                          <m:t>组内</m:t>
                        </m:r>
                      </m:sub>
                    </m:sSub>
                    <m:r>
                      <a:rPr lang="en-US" altLang="zh-CN" sz="2800" i="1">
                        <a:latin typeface="Cambria Math" panose="02040503050406030204" charset="0"/>
                        <a:cs typeface="Cambria Math" panose="02040503050406030204" charset="0"/>
                      </a:rPr>
                      <m:t>=</m:t>
                    </m:r>
                    <m:nary>
                      <m:naryPr>
                        <m:chr m:val="∑"/>
                        <m:limLoc m:val="undOvr"/>
                        <m:ctrlPr>
                          <a:rPr lang="en-US" altLang="zh-CN" sz="2800" i="1">
                            <a:latin typeface="Cambria Math" panose="02040503050406030204" charset="0"/>
                            <a:cs typeface="Cambria Math" panose="02040503050406030204" charset="0"/>
                          </a:rPr>
                        </m:ctrlPr>
                      </m:naryPr>
                      <m:sub>
                        <m:r>
                          <a:rPr lang="en-US" altLang="zh-CN" sz="2800" i="1">
                            <a:latin typeface="Cambria Math" panose="02040503050406030204" charset="0"/>
                            <a:cs typeface="Cambria Math" panose="02040503050406030204" charset="0"/>
                          </a:rPr>
                          <m:t>𝑖</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1</m:t>
                        </m:r>
                      </m:sub>
                      <m:sup>
                        <m:r>
                          <a:rPr lang="en-US" altLang="zh-CN" sz="2800" i="1">
                            <a:latin typeface="Cambria Math" panose="02040503050406030204" charset="0"/>
                            <a:cs typeface="Cambria Math" panose="02040503050406030204" charset="0"/>
                          </a:rPr>
                          <m:t>𝑎</m:t>
                        </m:r>
                      </m:sup>
                      <m:e>
                        <m:nary>
                          <m:naryPr>
                            <m:chr m:val="∑"/>
                            <m:limLoc m:val="undOvr"/>
                            <m:ctrlPr>
                              <a:rPr lang="en-US" altLang="zh-CN" sz="2800" i="1">
                                <a:latin typeface="Cambria Math" panose="02040503050406030204" charset="0"/>
                                <a:cs typeface="Cambria Math" panose="02040503050406030204" charset="0"/>
                              </a:rPr>
                            </m:ctrlPr>
                          </m:naryPr>
                          <m:sub>
                            <m:r>
                              <a:rPr lang="en-US" altLang="zh-CN" sz="2800" i="1">
                                <a:latin typeface="Cambria Math" panose="02040503050406030204" charset="0"/>
                                <a:cs typeface="Cambria Math" panose="02040503050406030204" charset="0"/>
                              </a:rPr>
                              <m:t>𝑗</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1</m:t>
                            </m:r>
                          </m:sub>
                          <m:sup>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𝑛</m:t>
                                </m:r>
                              </m:e>
                              <m:sub>
                                <m:r>
                                  <a:rPr lang="en-US" altLang="zh-CN" sz="2800" i="1">
                                    <a:latin typeface="Cambria Math" panose="02040503050406030204" charset="0"/>
                                    <a:cs typeface="Cambria Math" panose="02040503050406030204" charset="0"/>
                                  </a:rPr>
                                  <m:t>𝑖</m:t>
                                </m:r>
                              </m:sub>
                            </m:sSub>
                          </m:sup>
                          <m:e>
                            <m:sSup>
                              <m:sSupPr>
                                <m:ctrlPr>
                                  <a:rPr lang="en-US" altLang="zh-CN" sz="2800" i="1">
                                    <a:latin typeface="Cambria Math" panose="02040503050406030204" charset="0"/>
                                    <a:cs typeface="Cambria Math" panose="02040503050406030204" charset="0"/>
                                  </a:rPr>
                                </m:ctrlPr>
                              </m:sSupPr>
                              <m:e>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𝑌</m:t>
                                        </m:r>
                                      </m:e>
                                      <m:sub>
                                        <m:r>
                                          <a:rPr lang="en-US" altLang="zh-CN" sz="2800" i="1">
                                            <a:latin typeface="Cambria Math" panose="02040503050406030204" charset="0"/>
                                            <a:cs typeface="Cambria Math" panose="02040503050406030204" charset="0"/>
                                          </a:rPr>
                                          <m:t>𝑖𝑗</m:t>
                                        </m:r>
                                      </m:sub>
                                    </m:sSub>
                                    <m:r>
                                      <a:rPr lang="en-US" altLang="zh-CN" sz="2800" i="1">
                                        <a:latin typeface="Cambria Math" panose="02040503050406030204" charset="0"/>
                                        <a:cs typeface="Cambria Math" panose="02040503050406030204" charset="0"/>
                                      </a:rPr>
                                      <m:t>−</m:t>
                                    </m:r>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e>
                              <m:sup>
                                <m:r>
                                  <a:rPr lang="en-US" altLang="zh-CN" sz="2800" i="1">
                                    <a:latin typeface="Cambria Math" panose="02040503050406030204" charset="0"/>
                                    <a:cs typeface="Cambria Math" panose="02040503050406030204" charset="0"/>
                                  </a:rPr>
                                  <m:t>2</m:t>
                                </m:r>
                              </m:sup>
                            </m:sSup>
                          </m:e>
                        </m:nary>
                      </m:e>
                    </m:nary>
                  </m:oMath>
                </a14:m>
                <a:endParaRPr lang="en-US" altLang="zh-CN" sz="2800" i="1">
                  <a:latin typeface="Cambria Math" panose="02040503050406030204" charset="0"/>
                  <a:cs typeface="Cambria Math" panose="02040503050406030204" charset="0"/>
                </a:endParaRPr>
              </a:p>
              <a:p>
                <a:pPr marL="0" indent="0">
                  <a:buFont typeface="+mj-lt"/>
                  <a:buNone/>
                </a:pPr>
                <a:r>
                  <a:rPr lang="en-US" altLang="zh-CN" sz="2800">
                    <a:latin typeface="Cambria Math" panose="02040503050406030204" charset="0"/>
                    <a:cs typeface="Cambria Math" panose="02040503050406030204" charset="0"/>
                  </a:rPr>
                  <a:t>                 </a:t>
                </a:r>
                <a14:m>
                  <m:oMath xmlns:m="http://schemas.openxmlformats.org/officeDocument/2006/math">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𝑛</m:t>
                        </m:r>
                      </m:e>
                      <m:sub>
                        <m:r>
                          <a:rPr lang="en-US" altLang="zh-CN" sz="2800" i="1">
                            <a:latin typeface="Cambria Math" panose="02040503050406030204" charset="0"/>
                            <a:cs typeface="Cambria Math" panose="02040503050406030204" charset="0"/>
                          </a:rPr>
                          <m:t>1</m:t>
                        </m:r>
                      </m:sub>
                    </m:sSub>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1</m:t>
                    </m:r>
                    <m:r>
                      <a:rPr lang="en-US" altLang="zh-CN" sz="2800" i="1">
                        <a:latin typeface="Cambria Math" panose="02040503050406030204" charset="0"/>
                        <a:cs typeface="Cambria Math" panose="02040503050406030204" charset="0"/>
                      </a:rPr>
                      <m:t>)</m:t>
                    </m:r>
                    <m:sSubSup>
                      <m:sSubSupPr>
                        <m:ctrlPr>
                          <a:rPr lang="en-US" altLang="zh-CN" sz="2800" i="1">
                            <a:latin typeface="Cambria Math" panose="02040503050406030204" charset="0"/>
                            <a:cs typeface="Cambria Math" panose="02040503050406030204" charset="0"/>
                          </a:rPr>
                        </m:ctrlPr>
                      </m:sSubSupPr>
                      <m:e>
                        <m:r>
                          <a:rPr lang="en-US" altLang="zh-CN" sz="2800" i="1">
                            <a:latin typeface="Cambria Math" panose="02040503050406030204" charset="0"/>
                            <a:cs typeface="Cambria Math" panose="02040503050406030204" charset="0"/>
                          </a:rPr>
                          <m:t>𝑠</m:t>
                        </m:r>
                      </m:e>
                      <m:sub>
                        <m:r>
                          <a:rPr lang="en-US" altLang="zh-CN" sz="2800" i="1">
                            <a:latin typeface="Cambria Math" panose="02040503050406030204" charset="0"/>
                            <a:cs typeface="Cambria Math" panose="02040503050406030204" charset="0"/>
                          </a:rPr>
                          <m:t>1</m:t>
                        </m:r>
                      </m:sub>
                      <m:sup>
                        <m:r>
                          <a:rPr lang="en-US" altLang="zh-CN" sz="2800" i="1">
                            <a:latin typeface="Cambria Math" panose="02040503050406030204" charset="0"/>
                            <a:cs typeface="Cambria Math" panose="02040503050406030204" charset="0"/>
                          </a:rPr>
                          <m:t>2</m:t>
                        </m:r>
                      </m:sup>
                    </m:sSubSup>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𝑛</m:t>
                        </m:r>
                      </m:e>
                      <m:sub>
                        <m:r>
                          <a:rPr lang="en-US" altLang="zh-CN" sz="2800" i="1">
                            <a:latin typeface="Cambria Math" panose="02040503050406030204" charset="0"/>
                            <a:cs typeface="Cambria Math" panose="02040503050406030204" charset="0"/>
                          </a:rPr>
                          <m:t>2</m:t>
                        </m:r>
                      </m:sub>
                    </m:sSub>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1</m:t>
                    </m:r>
                    <m:r>
                      <a:rPr lang="en-US" altLang="zh-CN" sz="2800" i="1">
                        <a:latin typeface="Cambria Math" panose="02040503050406030204" charset="0"/>
                        <a:cs typeface="Cambria Math" panose="02040503050406030204" charset="0"/>
                      </a:rPr>
                      <m:t>)</m:t>
                    </m:r>
                    <m:sSubSup>
                      <m:sSubSupPr>
                        <m:ctrlPr>
                          <a:rPr lang="en-US" altLang="zh-CN" sz="2800" i="1">
                            <a:latin typeface="Cambria Math" panose="02040503050406030204" charset="0"/>
                            <a:cs typeface="Cambria Math" panose="02040503050406030204" charset="0"/>
                          </a:rPr>
                        </m:ctrlPr>
                      </m:sSubSupPr>
                      <m:e>
                        <m:r>
                          <a:rPr lang="en-US" altLang="zh-CN" sz="2800" i="1">
                            <a:latin typeface="Cambria Math" panose="02040503050406030204" charset="0"/>
                            <a:cs typeface="Cambria Math" panose="02040503050406030204" charset="0"/>
                          </a:rPr>
                          <m:t>𝑠</m:t>
                        </m:r>
                      </m:e>
                      <m:sub>
                        <m:r>
                          <a:rPr lang="en-US" altLang="zh-CN" sz="2800" i="1">
                            <a:latin typeface="Cambria Math" panose="02040503050406030204" charset="0"/>
                            <a:cs typeface="Cambria Math" panose="02040503050406030204" charset="0"/>
                          </a:rPr>
                          <m:t>2</m:t>
                        </m:r>
                      </m:sub>
                      <m:sup>
                        <m:r>
                          <a:rPr lang="en-US" altLang="zh-CN" sz="2800" i="1">
                            <a:latin typeface="Cambria Math" panose="02040503050406030204" charset="0"/>
                            <a:cs typeface="Cambria Math" panose="02040503050406030204" charset="0"/>
                          </a:rPr>
                          <m:t>2</m:t>
                        </m:r>
                      </m:sup>
                    </m:sSubSup>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𝑛</m:t>
                        </m:r>
                      </m:e>
                      <m:sub>
                        <m:r>
                          <a:rPr lang="en-US" altLang="zh-CN" sz="2800" i="1">
                            <a:latin typeface="Cambria Math" panose="02040503050406030204" charset="0"/>
                            <a:cs typeface="Cambria Math" panose="02040503050406030204" charset="0"/>
                          </a:rPr>
                          <m:t>3</m:t>
                        </m:r>
                      </m:sub>
                    </m:sSub>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1</m:t>
                    </m:r>
                    <m:r>
                      <a:rPr lang="en-US" altLang="zh-CN" sz="2800" i="1">
                        <a:latin typeface="Cambria Math" panose="02040503050406030204" charset="0"/>
                        <a:cs typeface="Cambria Math" panose="02040503050406030204" charset="0"/>
                      </a:rPr>
                      <m:t>)</m:t>
                    </m:r>
                    <m:sSubSup>
                      <m:sSubSupPr>
                        <m:ctrlPr>
                          <a:rPr lang="en-US" altLang="zh-CN" sz="2800" i="1">
                            <a:latin typeface="Cambria Math" panose="02040503050406030204" charset="0"/>
                            <a:cs typeface="Cambria Math" panose="02040503050406030204" charset="0"/>
                          </a:rPr>
                        </m:ctrlPr>
                      </m:sSubSupPr>
                      <m:e>
                        <m:r>
                          <a:rPr lang="en-US" altLang="zh-CN" sz="2800" i="1">
                            <a:latin typeface="Cambria Math" panose="02040503050406030204" charset="0"/>
                            <a:cs typeface="Cambria Math" panose="02040503050406030204" charset="0"/>
                          </a:rPr>
                          <m:t>𝑠</m:t>
                        </m:r>
                      </m:e>
                      <m:sub>
                        <m:r>
                          <a:rPr lang="en-US" altLang="zh-CN" sz="2800" i="1">
                            <a:latin typeface="Cambria Math" panose="02040503050406030204" charset="0"/>
                            <a:cs typeface="Cambria Math" panose="02040503050406030204" charset="0"/>
                          </a:rPr>
                          <m:t>3</m:t>
                        </m:r>
                      </m:sub>
                      <m:sup>
                        <m:r>
                          <a:rPr lang="en-US" altLang="zh-CN" sz="2800" i="1">
                            <a:latin typeface="Cambria Math" panose="02040503050406030204" charset="0"/>
                            <a:cs typeface="Cambria Math" panose="02040503050406030204" charset="0"/>
                          </a:rPr>
                          <m:t>2</m:t>
                        </m:r>
                      </m:sup>
                    </m:sSubSup>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3290</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454</m:t>
                    </m:r>
                  </m:oMath>
                </a14:m>
                <a:endParaRPr lang="en-US" altLang="zh-CN" sz="2800" i="1">
                  <a:latin typeface="Cambria Math" panose="02040503050406030204" charset="0"/>
                  <a:cs typeface="Cambria Math" panose="02040503050406030204" charset="0"/>
                </a:endParaRPr>
              </a:p>
              <a:p>
                <a:pPr marL="0" indent="0">
                  <a:buFont typeface="+mj-lt"/>
                  <a:buNone/>
                </a:pPr>
                <a:r>
                  <a:rPr lang="en-US" altLang="zh-CN" sz="2800">
                    <a:latin typeface="Cambria Math" panose="02040503050406030204" charset="0"/>
                    <a:cs typeface="Cambria Math" panose="02040503050406030204" charset="0"/>
                  </a:rPr>
                  <a:t>      </a:t>
                </a:r>
                <a14:m>
                  <m:oMath xmlns:m="http://schemas.openxmlformats.org/officeDocument/2006/math">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𝑆𝑆</m:t>
                        </m:r>
                      </m:e>
                      <m:sub>
                        <m:r>
                          <a:rPr lang="zh-CN" altLang="en-US" sz="2800" i="1">
                            <a:latin typeface="Cambria Math" panose="02040503050406030204" charset="0"/>
                            <a:ea typeface="MS Mincho" charset="0"/>
                            <a:cs typeface="Cambria Math" panose="02040503050406030204" charset="0"/>
                          </a:rPr>
                          <m:t>组间</m:t>
                        </m:r>
                      </m:sub>
                    </m:sSub>
                    <m:r>
                      <a:rPr lang="en-US" altLang="zh-CN" sz="2800" i="1">
                        <a:latin typeface="Cambria Math" panose="02040503050406030204" charset="0"/>
                        <a:cs typeface="Cambria Math" panose="02040503050406030204" charset="0"/>
                      </a:rPr>
                      <m:t>=</m:t>
                    </m:r>
                    <m:nary>
                      <m:naryPr>
                        <m:chr m:val="∑"/>
                        <m:limLoc m:val="undOvr"/>
                        <m:ctrlPr>
                          <a:rPr lang="en-US" altLang="zh-CN" sz="2800" i="1">
                            <a:latin typeface="Cambria Math" panose="02040503050406030204" charset="0"/>
                            <a:cs typeface="Cambria Math" panose="02040503050406030204" charset="0"/>
                          </a:rPr>
                        </m:ctrlPr>
                      </m:naryPr>
                      <m:sub>
                        <m:r>
                          <a:rPr lang="en-US" altLang="zh-CN" sz="2800" i="1">
                            <a:latin typeface="Cambria Math" panose="02040503050406030204" charset="0"/>
                            <a:cs typeface="Cambria Math" panose="02040503050406030204" charset="0"/>
                          </a:rPr>
                          <m:t>𝑖</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1</m:t>
                        </m:r>
                      </m:sub>
                      <m:sup>
                        <m:r>
                          <a:rPr lang="en-US" altLang="zh-CN" sz="2800" i="1">
                            <a:latin typeface="Cambria Math" panose="02040503050406030204" charset="0"/>
                            <a:cs typeface="Cambria Math" panose="02040503050406030204" charset="0"/>
                          </a:rPr>
                          <m:t>𝑎</m:t>
                        </m:r>
                      </m:sup>
                      <m:e>
                        <m:sSup>
                          <m:sSupPr>
                            <m:ctrlPr>
                              <a:rPr lang="en-US" altLang="zh-CN" sz="2800" i="1">
                                <a:latin typeface="Cambria Math" panose="02040503050406030204" charset="0"/>
                                <a:cs typeface="Cambria Math" panose="02040503050406030204" charset="0"/>
                              </a:rPr>
                            </m:ctrlPr>
                          </m:sSupPr>
                          <m:e>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𝑛</m:t>
                                </m:r>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e>
                              <m:sub>
                                <m:r>
                                  <a:rPr lang="en-US" altLang="zh-CN" sz="2800" i="1">
                                    <a:latin typeface="Cambria Math" panose="02040503050406030204" charset="0"/>
                                    <a:cs typeface="Cambria Math" panose="02040503050406030204" charset="0"/>
                                  </a:rPr>
                                  <m:t>𝑖</m:t>
                                </m:r>
                              </m:sub>
                            </m:sSub>
                            <m:r>
                              <a:rPr lang="en-US" altLang="zh-CN" sz="2800" i="1">
                                <a:latin typeface="Cambria Math" panose="02040503050406030204" charset="0"/>
                                <a:cs typeface="Cambria Math" panose="02040503050406030204" charset="0"/>
                              </a:rPr>
                              <m:t>−</m:t>
                            </m:r>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r>
                              <a:rPr lang="en-US" altLang="zh-CN" sz="2800" i="1">
                                <a:latin typeface="Cambria Math" panose="02040503050406030204" charset="0"/>
                                <a:cs typeface="Cambria Math" panose="02040503050406030204" charset="0"/>
                              </a:rPr>
                              <m:t>)</m:t>
                            </m:r>
                          </m:e>
                          <m:sup>
                            <m:r>
                              <a:rPr lang="en-US" altLang="zh-CN" sz="2800" i="1">
                                <a:latin typeface="Cambria Math" panose="02040503050406030204" charset="0"/>
                                <a:cs typeface="Cambria Math" panose="02040503050406030204" charset="0"/>
                              </a:rPr>
                              <m:t>2</m:t>
                            </m:r>
                          </m:sup>
                        </m:sSup>
                      </m:e>
                    </m:nary>
                  </m:oMath>
                </a14:m>
                <a:endParaRPr lang="en-US" altLang="zh-CN" sz="2800" i="1">
                  <a:latin typeface="Cambria Math" panose="02040503050406030204" charset="0"/>
                  <a:cs typeface="Cambria Math" panose="02040503050406030204" charset="0"/>
                </a:endParaRPr>
              </a:p>
              <a:p>
                <a:pPr marL="0" indent="0">
                  <a:buFont typeface="+mj-lt"/>
                  <a:buNone/>
                </a:pPr>
                <a:r>
                  <a:rPr lang="en-US" altLang="zh-CN" sz="2800" i="1">
                    <a:latin typeface="Cambria Math" panose="02040503050406030204" charset="0"/>
                    <a:cs typeface="Cambria Math" panose="02040503050406030204" charset="0"/>
                  </a:rPr>
                  <a:t>                 </a:t>
                </a:r>
                <a14:m>
                  <m:oMath xmlns:m="http://schemas.openxmlformats.org/officeDocument/2006/math">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19</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56</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47</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51</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4</m:t>
                        </m:r>
                        <m:r>
                          <a:rPr lang="en-US" altLang="zh-CN" sz="2000" i="1">
                            <a:latin typeface="Cambria Math" panose="02040503050406030204" charset="0"/>
                            <a:cs typeface="Cambria Math" panose="02040503050406030204" charset="0"/>
                          </a:rPr>
                          <m:t>)</m:t>
                        </m:r>
                      </m:e>
                      <m:sup>
                        <m:r>
                          <a:rPr lang="en-US" altLang="zh-CN" sz="2000" i="1">
                            <a:latin typeface="Cambria Math" panose="02040503050406030204" charset="0"/>
                            <a:cs typeface="Cambria Math" panose="02040503050406030204" charset="0"/>
                          </a:rPr>
                          <m:t>2</m:t>
                        </m:r>
                      </m:sup>
                    </m:sSup>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17</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47</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59</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51</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4</m:t>
                        </m:r>
                        <m:r>
                          <a:rPr lang="en-US" altLang="zh-CN" sz="2000" i="1">
                            <a:latin typeface="Cambria Math" panose="02040503050406030204" charset="0"/>
                            <a:cs typeface="Cambria Math" panose="02040503050406030204" charset="0"/>
                          </a:rPr>
                          <m:t>)</m:t>
                        </m:r>
                      </m:e>
                      <m:sup>
                        <m:r>
                          <a:rPr lang="en-US" altLang="zh-CN" sz="2000" i="1">
                            <a:latin typeface="Cambria Math" panose="02040503050406030204" charset="0"/>
                            <a:cs typeface="Cambria Math" panose="02040503050406030204" charset="0"/>
                          </a:rPr>
                          <m:t>2</m:t>
                        </m:r>
                      </m:sup>
                    </m:sSup>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15</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49</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4</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51</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4</m:t>
                        </m:r>
                        <m:r>
                          <a:rPr lang="en-US" altLang="zh-CN" sz="2000" i="1">
                            <a:latin typeface="Cambria Math" panose="02040503050406030204" charset="0"/>
                            <a:cs typeface="Cambria Math" panose="02040503050406030204" charset="0"/>
                          </a:rPr>
                          <m:t>)</m:t>
                        </m:r>
                      </m:e>
                      <m:sup>
                        <m:r>
                          <a:rPr lang="en-US" altLang="zh-CN" sz="2000" i="1">
                            <a:latin typeface="Cambria Math" panose="02040503050406030204" charset="0"/>
                            <a:cs typeface="Cambria Math" panose="02040503050406030204" charset="0"/>
                          </a:rPr>
                          <m:t>2</m:t>
                        </m:r>
                      </m:sup>
                    </m:sSup>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796</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056</m:t>
                    </m:r>
                  </m:oMath>
                </a14:m>
                <a:endParaRPr lang="en-US" altLang="zh-CN" sz="2000" i="1">
                  <a:latin typeface="Cambria Math" panose="02040503050406030204" charset="0"/>
                  <a:ea typeface="MS Mincho" charset="0"/>
                  <a:cs typeface="Cambria Math" panose="02040503050406030204" charset="0"/>
                </a:endParaRPr>
              </a:p>
              <a:p>
                <a:pPr marL="0" indent="0">
                  <a:buFont typeface="+mj-lt"/>
                  <a:buNone/>
                </a:pPr>
                <a:r>
                  <a:rPr lang="en-US" altLang="zh-CN" sz="2800" i="1">
                    <a:latin typeface="Cambria Math" panose="02040503050406030204" charset="0"/>
                    <a:ea typeface="MS Mincho" charset="0"/>
                    <a:cs typeface="Cambria Math" panose="02040503050406030204" charset="0"/>
                    <a:sym typeface="+mn-ea"/>
                  </a:rPr>
                  <a:t>3.  </a:t>
                </a:r>
                <a:r>
                  <a:rPr lang="en-US" altLang="zh-CN" sz="2800">
                    <a:latin typeface="Times New Roman" panose="02020603050405020304" charset="0"/>
                    <a:cs typeface="Times New Roman" panose="02020603050405020304" charset="0"/>
                    <a:sym typeface="+mn-ea"/>
                  </a:rPr>
                  <a:t>υ</a:t>
                </a:r>
                <a:r>
                  <a:rPr lang="zh-CN" altLang="en-US" sz="2800" baseline="-25000">
                    <a:sym typeface="+mn-ea"/>
                  </a:rPr>
                  <a:t>组间</a:t>
                </a:r>
                <a:r>
                  <a:rPr lang="en-US" altLang="zh-CN" sz="2800">
                    <a:sym typeface="+mn-ea"/>
                  </a:rPr>
                  <a:t>=a-1=3-1=2, </a:t>
                </a:r>
                <a:r>
                  <a:rPr lang="en-US" altLang="zh-CN" sz="2800">
                    <a:latin typeface="Times New Roman" panose="02020603050405020304" charset="0"/>
                    <a:cs typeface="Times New Roman" panose="02020603050405020304" charset="0"/>
                    <a:sym typeface="+mn-ea"/>
                  </a:rPr>
                  <a:t>υ</a:t>
                </a:r>
                <a:r>
                  <a:rPr lang="zh-CN" altLang="en-US" sz="2800" baseline="-25000">
                    <a:sym typeface="+mn-ea"/>
                  </a:rPr>
                  <a:t>组内</a:t>
                </a:r>
                <a:r>
                  <a:rPr lang="en-US" altLang="zh-CN" sz="2800">
                    <a:sym typeface="+mn-ea"/>
                  </a:rPr>
                  <a:t>=N-a=51-3=48</a:t>
                </a:r>
                <a:endParaRPr lang="en-US" altLang="zh-CN" sz="2800" i="1">
                  <a:latin typeface="Cambria Math" panose="02040503050406030204" charset="0"/>
                  <a:ea typeface="MS Mincho" charset="0"/>
                  <a:cs typeface="Cambria Math" panose="02040503050406030204" charset="0"/>
                  <a:sym typeface="+mn-ea"/>
                </a:endParaRPr>
              </a:p>
            </p:txBody>
          </p:sp>
        </mc:Choice>
        <mc:Fallback>
          <p:sp>
            <p:nvSpPr>
              <p:cNvPr id="5" name="内容占位符 4"/>
              <p:cNvSpPr>
                <a:spLocks noRot="1" noChangeAspect="1" noMove="1" noResize="1" noEditPoints="1" noAdjustHandles="1" noChangeArrowheads="1" noChangeShapeType="1" noTextEdit="1"/>
              </p:cNvSpPr>
              <p:nvPr>
                <p:ph idx="1"/>
              </p:nvPr>
            </p:nvSpPr>
            <p:spPr>
              <a:xfrm>
                <a:off x="187960" y="1515745"/>
                <a:ext cx="11899265" cy="4859655"/>
              </a:xfrm>
              <a:blipFill rotWithShape="1">
                <a:blip r:embed="rId1"/>
                <a:stretch>
                  <a:fillRect/>
                </a:stretch>
              </a:blipFill>
            </p:spPr>
            <p:txBody>
              <a:bodyPr/>
              <a:lstStyle/>
              <a:p>
                <a:r>
                  <a:rPr lang="zh-CN" altLang="en-US">
                    <a:noFill/>
                  </a:rPr>
                  <a:t> </a:t>
                </a:r>
              </a:p>
            </p:txBody>
          </p:sp>
        </mc:Fallback>
      </mc:AlternateContent>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5" name="内容占位符 4"/>
              <p:cNvSpPr>
                <a:spLocks noGrp="1"/>
              </p:cNvSpPr>
              <p:nvPr>
                <p:ph idx="1"/>
              </p:nvPr>
            </p:nvSpPr>
            <p:spPr>
              <a:xfrm>
                <a:off x="710565" y="584835"/>
                <a:ext cx="10314940" cy="5801995"/>
              </a:xfrm>
            </p:spPr>
            <p:txBody>
              <a:bodyPr>
                <a:normAutofit lnSpcReduction="10000"/>
              </a:bodyPr>
              <a:p>
                <a:pPr marL="0" indent="0">
                  <a:buFont typeface="+mj-lt"/>
                  <a:buNone/>
                </a:pPr>
                <a:r>
                  <a:rPr lang="en-US" altLang="zh-CN" sz="2800">
                    <a:sym typeface="+mn-ea"/>
                  </a:rPr>
                  <a:t> 4. </a:t>
                </a:r>
                <a:r>
                  <a:rPr lang="zh-CN" altLang="en-US" sz="2800">
                    <a:sym typeface="+mn-ea"/>
                  </a:rPr>
                  <a:t>变异除以相应自由度得到均方</a:t>
                </a:r>
                <a:r>
                  <a:rPr lang="en-US" altLang="zh-CN" sz="2800">
                    <a:sym typeface="+mn-ea"/>
                  </a:rPr>
                  <a:t>(Mean </a:t>
                </a:r>
                <a:r>
                  <a:rPr lang="en-US" altLang="zh-CN" sz="2800">
                    <a:sym typeface="+mn-ea"/>
                  </a:rPr>
                  <a:t>Square,MS)</a:t>
                </a:r>
                <a:endParaRPr lang="zh-CN" altLang="en-US" sz="2800">
                  <a:sym typeface="+mn-ea"/>
                </a:endParaRPr>
              </a:p>
              <a:p>
                <a:pPr marL="0" indent="0">
                  <a:buFont typeface="+mj-lt"/>
                  <a:buNone/>
                </a:pPr>
                <a:r>
                  <a:rPr lang="en-US" altLang="zh-CN" sz="2800">
                    <a:latin typeface="Cambria Math" panose="02040503050406030204" charset="0"/>
                    <a:cs typeface="Cambria Math" panose="02040503050406030204" charset="0"/>
                  </a:rPr>
                  <a:t>      </a:t>
                </a:r>
                <a14:m>
                  <m:oMath xmlns:m="http://schemas.openxmlformats.org/officeDocument/2006/math">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𝑀𝑆</m:t>
                        </m:r>
                      </m:e>
                      <m:sub>
                        <m:r>
                          <a:rPr lang="zh-CN" altLang="en-US" sz="2800" i="1">
                            <a:latin typeface="Cambria Math" panose="02040503050406030204" charset="0"/>
                            <a:ea typeface="MS Mincho" charset="0"/>
                            <a:cs typeface="Cambria Math" panose="02040503050406030204" charset="0"/>
                          </a:rPr>
                          <m:t>组间</m:t>
                        </m:r>
                      </m:sub>
                    </m:sSub>
                    <m:r>
                      <a:rPr lang="en-US" altLang="zh-CN" sz="2800" i="1">
                        <a:latin typeface="Cambria Math" panose="02040503050406030204" charset="0"/>
                        <a:ea typeface="MS Mincho" charset="0"/>
                        <a:cs typeface="Cambria Math" panose="02040503050406030204" charset="0"/>
                      </a:rPr>
                      <m:t>=</m:t>
                    </m:r>
                    <m:f>
                      <m:fPr>
                        <m:ctrlPr>
                          <a:rPr lang="en-US" altLang="zh-CN" sz="2800" i="1">
                            <a:latin typeface="Cambria Math" panose="02040503050406030204" charset="0"/>
                            <a:ea typeface="MS Mincho" charset="0"/>
                            <a:cs typeface="Cambria Math" panose="02040503050406030204" charset="0"/>
                          </a:rPr>
                        </m:ctrlPr>
                      </m:fPr>
                      <m:num>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𝑆𝑆</m:t>
                            </m:r>
                          </m:e>
                          <m:sub>
                            <m:r>
                              <a:rPr lang="zh-CN" altLang="en-US" sz="2800" i="1">
                                <a:latin typeface="Cambria Math" panose="02040503050406030204" charset="0"/>
                                <a:ea typeface="MS Mincho" charset="0"/>
                                <a:cs typeface="Cambria Math" panose="02040503050406030204" charset="0"/>
                              </a:rPr>
                              <m:t>组间</m:t>
                            </m:r>
                          </m:sub>
                        </m:sSub>
                      </m:num>
                      <m:den>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𝜐</m:t>
                            </m:r>
                          </m:e>
                          <m:sub>
                            <m:r>
                              <a:rPr lang="zh-CN" altLang="en-US" sz="2800" i="1">
                                <a:latin typeface="Cambria Math" panose="02040503050406030204" charset="0"/>
                                <a:ea typeface="MS Mincho" charset="0"/>
                                <a:cs typeface="Cambria Math" panose="02040503050406030204" charset="0"/>
                              </a:rPr>
                              <m:t>组间</m:t>
                            </m:r>
                          </m:sub>
                        </m:sSub>
                      </m:den>
                    </m:f>
                    <m:r>
                      <a:rPr lang="en-US" altLang="zh-CN" sz="2800" i="1">
                        <a:latin typeface="Cambria Math" panose="02040503050406030204" charset="0"/>
                        <a:ea typeface="MS Mincho" charset="0"/>
                        <a:cs typeface="Cambria Math" panose="02040503050406030204" charset="0"/>
                      </a:rPr>
                      <m:t>=</m:t>
                    </m:r>
                    <m:f>
                      <m:fPr>
                        <m:ctrlPr>
                          <a:rPr lang="en-US" altLang="zh-CN" sz="2800" i="1">
                            <a:latin typeface="Cambria Math" panose="02040503050406030204" charset="0"/>
                            <a:ea typeface="MS Mincho" charset="0"/>
                            <a:cs typeface="Cambria Math" panose="02040503050406030204" charset="0"/>
                          </a:rPr>
                        </m:ctrlPr>
                      </m:fPr>
                      <m:num>
                        <m:r>
                          <a:rPr lang="en-US" altLang="zh-CN" sz="2800" i="1">
                            <a:latin typeface="Cambria Math" panose="02040503050406030204" charset="0"/>
                            <a:ea typeface="MS Mincho" charset="0"/>
                            <a:cs typeface="Cambria Math" panose="02040503050406030204" charset="0"/>
                          </a:rPr>
                          <m:t>796</m:t>
                        </m:r>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056</m:t>
                        </m:r>
                      </m:num>
                      <m:den>
                        <m:r>
                          <a:rPr lang="en-US" altLang="zh-CN" sz="2800" i="1">
                            <a:latin typeface="Cambria Math" panose="02040503050406030204" charset="0"/>
                            <a:ea typeface="MS Mincho" charset="0"/>
                            <a:cs typeface="Cambria Math" panose="02040503050406030204" charset="0"/>
                          </a:rPr>
                          <m:t>2</m:t>
                        </m:r>
                      </m:den>
                    </m:f>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398</m:t>
                    </m:r>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028</m:t>
                    </m:r>
                  </m:oMath>
                </a14:m>
                <a:endParaRPr lang="en-US" altLang="zh-CN" sz="2800" i="1">
                  <a:latin typeface="Cambria Math" panose="02040503050406030204" charset="0"/>
                  <a:ea typeface="MS Mincho" charset="0"/>
                  <a:cs typeface="Cambria Math" panose="02040503050406030204" charset="0"/>
                </a:endParaRPr>
              </a:p>
              <a:p>
                <a:pPr marL="0" indent="0">
                  <a:buFont typeface="+mj-lt"/>
                  <a:buNone/>
                </a:pPr>
                <a:r>
                  <a:rPr lang="en-US" altLang="zh-CN" sz="2800">
                    <a:latin typeface="Cambria Math" panose="02040503050406030204" charset="0"/>
                    <a:cs typeface="Cambria Math" panose="02040503050406030204" charset="0"/>
                  </a:rPr>
                  <a:t>      </a:t>
                </a:r>
                <a14:m>
                  <m:oMath xmlns:m="http://schemas.openxmlformats.org/officeDocument/2006/math">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𝑀𝑆</m:t>
                        </m:r>
                      </m:e>
                      <m:sub>
                        <m:r>
                          <a:rPr lang="zh-CN" altLang="en-US" sz="2800" i="1">
                            <a:latin typeface="Cambria Math" panose="02040503050406030204" charset="0"/>
                            <a:ea typeface="MS Mincho" charset="0"/>
                            <a:cs typeface="Cambria Math" panose="02040503050406030204" charset="0"/>
                          </a:rPr>
                          <m:t>组内</m:t>
                        </m:r>
                      </m:sub>
                    </m:sSub>
                    <m:r>
                      <a:rPr lang="en-US" altLang="zh-CN" sz="2800" i="1">
                        <a:latin typeface="Cambria Math" panose="02040503050406030204" charset="0"/>
                        <a:ea typeface="MS Mincho" charset="0"/>
                        <a:cs typeface="Cambria Math" panose="02040503050406030204" charset="0"/>
                      </a:rPr>
                      <m:t>=</m:t>
                    </m:r>
                    <m:f>
                      <m:fPr>
                        <m:ctrlPr>
                          <a:rPr lang="en-US" altLang="zh-CN" sz="2800" i="1">
                            <a:latin typeface="Cambria Math" panose="02040503050406030204" charset="0"/>
                            <a:ea typeface="MS Mincho" charset="0"/>
                            <a:cs typeface="Cambria Math" panose="02040503050406030204" charset="0"/>
                          </a:rPr>
                        </m:ctrlPr>
                      </m:fPr>
                      <m:num>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𝑆𝑆</m:t>
                            </m:r>
                          </m:e>
                          <m:sub>
                            <m:r>
                              <a:rPr lang="zh-CN" altLang="en-US" sz="2800" i="1">
                                <a:latin typeface="Cambria Math" panose="02040503050406030204" charset="0"/>
                                <a:ea typeface="MS Mincho" charset="0"/>
                                <a:cs typeface="Cambria Math" panose="02040503050406030204" charset="0"/>
                              </a:rPr>
                              <m:t>组内</m:t>
                            </m:r>
                          </m:sub>
                        </m:sSub>
                      </m:num>
                      <m:den>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𝜐</m:t>
                            </m:r>
                          </m:e>
                          <m:sub>
                            <m:r>
                              <a:rPr lang="zh-CN" altLang="en-US" sz="2800" i="1">
                                <a:latin typeface="Cambria Math" panose="02040503050406030204" charset="0"/>
                                <a:ea typeface="MS Mincho" charset="0"/>
                                <a:cs typeface="Cambria Math" panose="02040503050406030204" charset="0"/>
                              </a:rPr>
                              <m:t>组内</m:t>
                            </m:r>
                          </m:sub>
                        </m:sSub>
                      </m:den>
                    </m:f>
                    <m:r>
                      <a:rPr lang="en-US" altLang="zh-CN" sz="2800" i="1">
                        <a:latin typeface="Cambria Math" panose="02040503050406030204" charset="0"/>
                        <a:ea typeface="MS Mincho" charset="0"/>
                        <a:cs typeface="Cambria Math" panose="02040503050406030204" charset="0"/>
                      </a:rPr>
                      <m:t>=</m:t>
                    </m:r>
                    <m:f>
                      <m:fPr>
                        <m:ctrlPr>
                          <a:rPr lang="en-US" altLang="zh-CN" sz="2800" i="1">
                            <a:latin typeface="Cambria Math" panose="02040503050406030204" charset="0"/>
                            <a:ea typeface="MS Mincho" charset="0"/>
                            <a:cs typeface="Cambria Math" panose="02040503050406030204" charset="0"/>
                          </a:rPr>
                        </m:ctrlPr>
                      </m:fPr>
                      <m:num>
                        <m:r>
                          <a:rPr lang="en-US" altLang="zh-CN" sz="2800" i="1">
                            <a:latin typeface="Cambria Math" panose="02040503050406030204" charset="0"/>
                            <a:ea typeface="MS Mincho" charset="0"/>
                            <a:cs typeface="Cambria Math" panose="02040503050406030204" charset="0"/>
                          </a:rPr>
                          <m:t>3290</m:t>
                        </m:r>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454</m:t>
                        </m:r>
                      </m:num>
                      <m:den>
                        <m:r>
                          <a:rPr lang="en-US" altLang="zh-CN" sz="2800" i="1">
                            <a:latin typeface="Cambria Math" panose="02040503050406030204" charset="0"/>
                            <a:ea typeface="MS Mincho" charset="0"/>
                            <a:cs typeface="Cambria Math" panose="02040503050406030204" charset="0"/>
                          </a:rPr>
                          <m:t>48</m:t>
                        </m:r>
                      </m:den>
                    </m:f>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68</m:t>
                    </m:r>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551</m:t>
                    </m:r>
                  </m:oMath>
                </a14:m>
                <a:endParaRPr lang="en-US" altLang="zh-CN" sz="2800" i="1">
                  <a:latin typeface="Cambria Math" panose="02040503050406030204" charset="0"/>
                  <a:ea typeface="MS Mincho" charset="0"/>
                  <a:cs typeface="Cambria Math" panose="02040503050406030204" charset="0"/>
                </a:endParaRPr>
              </a:p>
              <a:p>
                <a:pPr marL="0" indent="0">
                  <a:buFont typeface="+mj-lt"/>
                  <a:buNone/>
                </a:pPr>
                <a:r>
                  <a:rPr lang="en-US" altLang="zh-CN" sz="2800">
                    <a:sym typeface="+mn-ea"/>
                  </a:rPr>
                  <a:t>5.  </a:t>
                </a:r>
                <a14:m>
                  <m:oMath xmlns:m="http://schemas.openxmlformats.org/officeDocument/2006/math">
                    <m:r>
                      <a:rPr lang="en-US" altLang="zh-CN" sz="2800" i="1">
                        <a:latin typeface="Cambria Math" panose="02040503050406030204" charset="0"/>
                        <a:cs typeface="Cambria Math" panose="02040503050406030204" charset="0"/>
                      </a:rPr>
                      <m:t>𝐹</m:t>
                    </m:r>
                    <m:r>
                      <a:rPr lang="en-US" altLang="zh-CN" sz="2800" i="1">
                        <a:latin typeface="Cambria Math" panose="02040503050406030204" charset="0"/>
                        <a:cs typeface="Cambria Math" panose="02040503050406030204" charset="0"/>
                      </a:rPr>
                      <m:t>=</m:t>
                    </m:r>
                    <m:f>
                      <m:fPr>
                        <m:ctrlPr>
                          <a:rPr lang="en-US" altLang="zh-CN" sz="2800" i="1">
                            <a:latin typeface="Cambria Math" panose="02040503050406030204" charset="0"/>
                            <a:cs typeface="Cambria Math" panose="02040503050406030204" charset="0"/>
                          </a:rPr>
                        </m:ctrlPr>
                      </m:fPr>
                      <m:num>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𝑀𝑆</m:t>
                            </m:r>
                          </m:e>
                          <m:sub>
                            <m:r>
                              <a:rPr lang="zh-CN" altLang="en-US" sz="2800" i="1">
                                <a:latin typeface="Cambria Math" panose="02040503050406030204" charset="0"/>
                                <a:ea typeface="MS Mincho" charset="0"/>
                                <a:cs typeface="Cambria Math" panose="02040503050406030204" charset="0"/>
                              </a:rPr>
                              <m:t>组间</m:t>
                            </m:r>
                          </m:sub>
                        </m:sSub>
                      </m:num>
                      <m:den>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𝑀𝑆</m:t>
                            </m:r>
                          </m:e>
                          <m:sub>
                            <m:r>
                              <a:rPr lang="zh-CN" altLang="en-US" sz="2800" i="1">
                                <a:latin typeface="Cambria Math" panose="02040503050406030204" charset="0"/>
                                <a:ea typeface="MS Mincho" charset="0"/>
                                <a:cs typeface="Cambria Math" panose="02040503050406030204" charset="0"/>
                              </a:rPr>
                              <m:t>组内</m:t>
                            </m:r>
                          </m:sub>
                        </m:sSub>
                      </m:den>
                    </m:f>
                    <m:r>
                      <a:rPr lang="en-US" altLang="zh-CN" sz="2800" i="1">
                        <a:latin typeface="Cambria Math" panose="02040503050406030204" charset="0"/>
                        <a:cs typeface="Cambria Math" panose="02040503050406030204" charset="0"/>
                      </a:rPr>
                      <m:t>=</m:t>
                    </m:r>
                    <m:f>
                      <m:fPr>
                        <m:ctrlPr>
                          <a:rPr lang="en-US" altLang="zh-CN" sz="2800" i="1">
                            <a:latin typeface="Cambria Math" panose="02040503050406030204" charset="0"/>
                            <a:cs typeface="Cambria Math" panose="02040503050406030204" charset="0"/>
                          </a:rPr>
                        </m:ctrlPr>
                      </m:fPr>
                      <m:num>
                        <m:r>
                          <a:rPr lang="en-US" altLang="zh-CN" sz="2800" i="1">
                            <a:latin typeface="Cambria Math" panose="02040503050406030204" charset="0"/>
                            <a:cs typeface="Cambria Math" panose="02040503050406030204" charset="0"/>
                          </a:rPr>
                          <m:t>398</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028</m:t>
                        </m:r>
                      </m:num>
                      <m:den>
                        <m:r>
                          <a:rPr lang="en-US" altLang="zh-CN" sz="2800" i="1">
                            <a:latin typeface="Cambria Math" panose="02040503050406030204" charset="0"/>
                            <a:cs typeface="Cambria Math" panose="02040503050406030204" charset="0"/>
                          </a:rPr>
                          <m:t>68</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551</m:t>
                        </m:r>
                      </m:den>
                    </m:f>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5</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806</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𝐹</m:t>
                    </m:r>
                    <m:r>
                      <a:rPr lang="en-US" altLang="zh-CN" sz="2800" i="1">
                        <a:latin typeface="Cambria Math" panose="02040503050406030204" charset="0"/>
                        <a:cs typeface="Cambria Math" panose="02040503050406030204" charset="0"/>
                      </a:rPr>
                      <m:t>(</m:t>
                    </m:r>
                    <m:r>
                      <a:rPr lang="en-US" sz="2800" i="1">
                        <a:latin typeface="Cambria Math" panose="02040503050406030204" charset="0"/>
                        <a:cs typeface="Cambria Math" panose="02040503050406030204" charset="0"/>
                      </a:rPr>
                      <m:t>2</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48</m:t>
                    </m:r>
                    <m:r>
                      <a:rPr lang="en-US" altLang="zh-CN" sz="2800" i="1">
                        <a:latin typeface="Cambria Math" panose="02040503050406030204" charset="0"/>
                        <a:cs typeface="Cambria Math" panose="02040503050406030204" charset="0"/>
                      </a:rPr>
                      <m:t>)</m:t>
                    </m:r>
                  </m:oMath>
                </a14:m>
                <a:endParaRPr lang="en-US" altLang="zh-CN" sz="2800" i="1">
                  <a:latin typeface="Cambria Math" panose="02040503050406030204" charset="0"/>
                  <a:cs typeface="Cambria Math" panose="02040503050406030204" charset="0"/>
                </a:endParaRPr>
              </a:p>
              <a:p>
                <a:pPr marL="0" indent="0">
                  <a:buFont typeface="+mj-lt"/>
                  <a:buNone/>
                </a:pPr>
                <a:r>
                  <a:rPr lang="en-US" altLang="zh-CN" sz="2800">
                    <a:sym typeface="+mn-ea"/>
                  </a:rPr>
                  <a:t>6. </a:t>
                </a:r>
                <a:r>
                  <a:rPr lang="zh-CN" altLang="en-US" sz="2800">
                    <a:sym typeface="+mn-ea"/>
                  </a:rPr>
                  <a:t>查表知</a:t>
                </a:r>
                <a:r>
                  <a:rPr lang="en-US" altLang="zh-CN" sz="2800">
                    <a:sym typeface="+mn-ea"/>
                  </a:rPr>
                  <a:t>F</a:t>
                </a:r>
                <a:r>
                  <a:rPr lang="en-US" altLang="zh-CN" sz="2800" baseline="-25000">
                    <a:sym typeface="+mn-ea"/>
                  </a:rPr>
                  <a:t>0.05,2,48</a:t>
                </a:r>
                <a:r>
                  <a:rPr lang="en-US" altLang="zh-CN" sz="2800">
                    <a:sym typeface="+mn-ea"/>
                  </a:rPr>
                  <a:t>=3.19</a:t>
                </a:r>
                <a:r>
                  <a:rPr lang="zh-CN" altLang="en-US" sz="2800">
                    <a:sym typeface="+mn-ea"/>
                  </a:rPr>
                  <a:t>，</a:t>
                </a:r>
                <a:r>
                  <a:rPr lang="en-US" altLang="zh-CN" sz="2800">
                    <a:sym typeface="+mn-ea"/>
                  </a:rPr>
                  <a:t>F=5.806&gt;3.19</a:t>
                </a:r>
                <a:r>
                  <a:rPr lang="zh-CN" altLang="en-US" sz="2800">
                    <a:sym typeface="+mn-ea"/>
                  </a:rPr>
                  <a:t>，</a:t>
                </a:r>
                <a:r>
                  <a:rPr lang="en-US" altLang="zh-CN" sz="2800">
                    <a:sym typeface="+mn-ea"/>
                  </a:rPr>
                  <a:t>P&lt;0.05</a:t>
                </a:r>
                <a:r>
                  <a:rPr lang="zh-CN" altLang="en-US" sz="2800">
                    <a:sym typeface="+mn-ea"/>
                  </a:rPr>
                  <a:t>，下结论</a:t>
                </a:r>
                <a:endParaRPr lang="en-US" altLang="zh-CN" sz="2800" i="1">
                  <a:latin typeface="Cambria Math" panose="02040503050406030204" charset="0"/>
                  <a:cs typeface="Cambria Math" panose="02040503050406030204" charset="0"/>
                </a:endParaRPr>
              </a:p>
              <a:p>
                <a:pPr marL="0" indent="0">
                  <a:buFont typeface="+mj-lt"/>
                  <a:buNone/>
                </a:pPr>
                <a:endParaRPr lang="en-US" altLang="zh-CN" sz="2800">
                  <a:sym typeface="+mn-ea"/>
                </a:endParaRPr>
              </a:p>
              <a:p>
                <a:pPr marL="0" indent="0">
                  <a:buFont typeface="+mj-lt"/>
                  <a:buNone/>
                </a:pPr>
                <a:endParaRPr lang="en-US" altLang="zh-CN" sz="2800">
                  <a:sym typeface="+mn-ea"/>
                </a:endParaRPr>
              </a:p>
            </p:txBody>
          </p:sp>
        </mc:Choice>
        <mc:Fallback>
          <p:sp>
            <p:nvSpPr>
              <p:cNvPr id="5" name="内容占位符 4"/>
              <p:cNvSpPr>
                <a:spLocks noRot="1" noChangeAspect="1" noMove="1" noResize="1" noEditPoints="1" noAdjustHandles="1" noChangeArrowheads="1" noChangeShapeType="1" noTextEdit="1"/>
              </p:cNvSpPr>
              <p:nvPr>
                <p:ph idx="1"/>
              </p:nvPr>
            </p:nvSpPr>
            <p:spPr>
              <a:xfrm>
                <a:off x="710565" y="584835"/>
                <a:ext cx="10314940" cy="5801995"/>
              </a:xfrm>
              <a:blipFill rotWithShape="1">
                <a:blip r:embed="rId1"/>
                <a:stretch>
                  <a:fillRect/>
                </a:stretch>
              </a:blipFill>
            </p:spPr>
            <p:txBody>
              <a:bodyPr/>
              <a:lstStyle/>
              <a:p>
                <a:r>
                  <a:rPr lang="zh-CN" altLang="en-US">
                    <a:noFill/>
                  </a:rPr>
                  <a:t> </a:t>
                </a:r>
              </a:p>
            </p:txBody>
          </p:sp>
        </mc:Fallback>
      </mc:AlternateContent>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36295"/>
            <a:ext cx="10969200" cy="705600"/>
          </a:xfrm>
        </p:spPr>
        <p:txBody>
          <a:bodyPr>
            <a:normAutofit/>
          </a:bodyPr>
          <a:p>
            <a:r>
              <a:rPr lang="zh-CN" altLang="en-US">
                <a:sym typeface="+mn-ea"/>
              </a:rPr>
              <a:t>例</a:t>
            </a:r>
            <a:r>
              <a:rPr lang="en-US" altLang="zh-CN">
                <a:sym typeface="+mn-ea"/>
              </a:rPr>
              <a:t>10.1</a:t>
            </a:r>
            <a:r>
              <a:rPr lang="zh-CN" altLang="en-US">
                <a:sym typeface="+mn-ea"/>
              </a:rPr>
              <a:t>的检验</a:t>
            </a:r>
            <a:r>
              <a:rPr lang="zh-CN" altLang="en-US">
                <a:sym typeface="+mn-ea"/>
              </a:rPr>
              <a:t>过程</a:t>
            </a:r>
            <a:endParaRPr lang="zh-CN" altLang="en-US">
              <a:sym typeface="+mn-ea"/>
            </a:endParaRPr>
          </a:p>
        </p:txBody>
      </p:sp>
      <mc:AlternateContent xmlns:mc="http://schemas.openxmlformats.org/markup-compatibility/2006">
        <mc:Choice xmlns:a14="http://schemas.microsoft.com/office/drawing/2010/main" Requires="a14">
          <p:sp>
            <p:nvSpPr>
              <p:cNvPr id="7" name="文本框 6"/>
              <p:cNvSpPr txBox="1"/>
              <p:nvPr/>
            </p:nvSpPr>
            <p:spPr>
              <a:xfrm>
                <a:off x="662805" y="1587119"/>
                <a:ext cx="2652395" cy="46037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𝐻</m:t>
                          </m:r>
                        </m:e>
                        <m:sub>
                          <m:r>
                            <a:rPr lang="en-US" altLang="zh-CN" sz="2400" i="1">
                              <a:latin typeface="Cambria Math" panose="02040503050406030204" charset="0"/>
                              <a:cs typeface="Cambria Math" panose="02040503050406030204" charset="0"/>
                            </a:rPr>
                            <m:t>0</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𝜇</m:t>
                          </m:r>
                        </m:e>
                        <m:sub>
                          <m:r>
                            <a:rPr lang="en-US" altLang="zh-CN" sz="2400" i="1">
                              <a:latin typeface="Cambria Math" panose="02040503050406030204" charset="0"/>
                              <a:cs typeface="Cambria Math" panose="02040503050406030204" charset="0"/>
                            </a:rPr>
                            <m:t>1</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𝜇</m:t>
                          </m:r>
                        </m:e>
                        <m:sub>
                          <m:r>
                            <a:rPr lang="en-US" altLang="zh-CN" sz="2400" i="1">
                              <a:latin typeface="Cambria Math" panose="02040503050406030204" charset="0"/>
                              <a:cs typeface="Cambria Math" panose="02040503050406030204" charset="0"/>
                            </a:rPr>
                            <m:t>2</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𝜇</m:t>
                          </m:r>
                        </m:e>
                        <m:sub>
                          <m:r>
                            <a:rPr lang="en-US" altLang="zh-CN" sz="2400" i="1">
                              <a:latin typeface="Cambria Math" panose="02040503050406030204" charset="0"/>
                              <a:cs typeface="Cambria Math" panose="02040503050406030204" charset="0"/>
                            </a:rPr>
                            <m:t>3</m:t>
                          </m:r>
                        </m:sub>
                      </m:sSub>
                    </m:oMath>
                  </m:oMathPara>
                </a14:m>
                <a:endParaRPr lang="en-US" altLang="zh-CN" sz="2400" i="1">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662805" y="1587119"/>
                <a:ext cx="2652395" cy="460375"/>
              </a:xfrm>
              <a:prstGeom prst="rect">
                <a:avLst/>
              </a:prstGeom>
              <a:blipFill rotWithShape="1">
                <a:blip r:embed="rId1"/>
                <a:stretch>
                  <a:fillRect l="-19" t="-55" r="19"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3769225" y="1592199"/>
                <a:ext cx="4030980" cy="450850"/>
              </a:xfrm>
              <a:prstGeom prst="rect">
                <a:avLst/>
              </a:prstGeom>
              <a:noFill/>
            </p:spPr>
            <p:txBody>
              <a:bodyPr wrap="none" rtlCol="0" anchor="t">
                <a:spAutoFit/>
              </a:bodyPr>
              <a:p>
                <a:pPr algn="l"/>
                <a14:m>
                  <m:oMathPara xmlns:m="http://schemas.openxmlformats.org/officeDocument/2006/math">
                    <m:oMathParaPr>
                      <m:jc m:val="left"/>
                    </m:oMathParaPr>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𝐻</m:t>
                          </m:r>
                        </m:e>
                        <m:sub>
                          <m:r>
                            <a:rPr lang="en-US" altLang="zh-CN" sz="2400" i="1">
                              <a:latin typeface="Cambria Math" panose="02040503050406030204" charset="0"/>
                              <a:cs typeface="Cambria Math" panose="02040503050406030204" charset="0"/>
                            </a:rPr>
                            <m:t>1</m:t>
                          </m:r>
                        </m:sub>
                      </m:sSub>
                      <m:r>
                        <a:rPr lang="en-US" altLang="zh-CN" sz="2400" i="1">
                          <a:latin typeface="Cambria Math" panose="02040503050406030204" charset="0"/>
                          <a:cs typeface="Cambria Math" panose="02040503050406030204" charset="0"/>
                        </a:rPr>
                        <m:t>:</m:t>
                      </m:r>
                      <m:r>
                        <a:rPr lang="zh-CN" sz="2400" i="1">
                          <a:latin typeface="Cambria Math" panose="02040503050406030204" charset="0"/>
                          <a:cs typeface="Cambria Math" panose="02040503050406030204" charset="0"/>
                        </a:rPr>
                        <m:t>总体均数不等或不全相等</m:t>
                      </m:r>
                    </m:oMath>
                  </m:oMathPara>
                </a14:m>
                <a:endParaRPr lang="zh-CN" sz="2400" i="1">
                  <a:latin typeface="Cambria Math" panose="02040503050406030204" charset="0"/>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3769225" y="1592199"/>
                <a:ext cx="4030980" cy="450850"/>
              </a:xfrm>
              <a:prstGeom prst="rect">
                <a:avLst/>
              </a:prstGeom>
              <a:blipFill rotWithShape="1">
                <a:blip r:embed="rId2"/>
                <a:stretch>
                  <a:fillRect l="-12" t="-56" r="12" b="56"/>
                </a:stretch>
              </a:blipFill>
            </p:spPr>
            <p:txBody>
              <a:bodyPr/>
              <a:lstStyle/>
              <a:p>
                <a:r>
                  <a:rPr lang="zh-CN" altLang="en-US">
                    <a:noFill/>
                  </a:rPr>
                  <a:t> </a:t>
                </a:r>
              </a:p>
            </p:txBody>
          </p:sp>
        </mc:Fallback>
      </mc:AlternateContent>
      <p:sp>
        <p:nvSpPr>
          <p:cNvPr id="10" name="文本框 9"/>
          <p:cNvSpPr txBox="1"/>
          <p:nvPr/>
        </p:nvSpPr>
        <p:spPr>
          <a:xfrm>
            <a:off x="835660" y="2236470"/>
            <a:ext cx="1313180" cy="460375"/>
          </a:xfrm>
          <a:prstGeom prst="rect">
            <a:avLst/>
          </a:prstGeom>
          <a:noFill/>
        </p:spPr>
        <p:txBody>
          <a:bodyPr wrap="square" rtlCol="0" anchor="t">
            <a:spAutoFit/>
          </a:bodyPr>
          <a:p>
            <a:r>
              <a:rPr lang="zh-CN" altLang="en-US" sz="2400">
                <a:latin typeface="Times New Roman" panose="02020603050405020304" charset="0"/>
                <a:cs typeface="Times New Roman" panose="02020603050405020304" charset="0"/>
              </a:rPr>
              <a:t>α</a:t>
            </a:r>
            <a:r>
              <a:rPr lang="en-US" altLang="zh-CN" sz="2400">
                <a:latin typeface="Times New Roman" panose="02020603050405020304" charset="0"/>
                <a:cs typeface="Times New Roman" panose="02020603050405020304" charset="0"/>
              </a:rPr>
              <a:t>=0.05</a:t>
            </a:r>
            <a:endParaRPr lang="en-US" altLang="zh-CN" sz="2400">
              <a:latin typeface="Times New Roman" panose="02020603050405020304" charset="0"/>
              <a:cs typeface="Times New Roman" panose="02020603050405020304" charset="0"/>
            </a:endParaRPr>
          </a:p>
        </p:txBody>
      </p:sp>
      <p:graphicFrame>
        <p:nvGraphicFramePr>
          <p:cNvPr id="11" name="表格 10"/>
          <p:cNvGraphicFramePr/>
          <p:nvPr>
            <p:custDataLst>
              <p:tags r:id="rId3"/>
            </p:custDataLst>
          </p:nvPr>
        </p:nvGraphicFramePr>
        <p:xfrm>
          <a:off x="1076325" y="2953385"/>
          <a:ext cx="6530975" cy="1675765"/>
        </p:xfrm>
        <a:graphic>
          <a:graphicData uri="http://schemas.openxmlformats.org/drawingml/2006/table">
            <a:tbl>
              <a:tblPr firstRow="1" bandRow="1">
                <a:tableStyleId>{5C22544A-7EE6-4342-B048-85BDC9FD1C3A}</a:tableStyleId>
              </a:tblPr>
              <a:tblGrid>
                <a:gridCol w="1306195"/>
                <a:gridCol w="1306195"/>
                <a:gridCol w="1306195"/>
                <a:gridCol w="1306195"/>
                <a:gridCol w="1306195"/>
              </a:tblGrid>
              <a:tr h="487045">
                <a:tc>
                  <a:txBody>
                    <a:bodyPr/>
                    <a:p>
                      <a:pPr>
                        <a:buNone/>
                      </a:pPr>
                      <a:r>
                        <a:rPr lang="zh-CN" altLang="en-US" sz="2000">
                          <a:solidFill>
                            <a:schemeClr val="tx1"/>
                          </a:solidFill>
                        </a:rPr>
                        <a:t>变异来源</a:t>
                      </a:r>
                      <a:endParaRPr lang="zh-CN" altLang="en-US" sz="200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r">
                        <a:buNone/>
                      </a:pPr>
                      <a:r>
                        <a:rPr lang="en-US" altLang="zh-CN" sz="2000">
                          <a:solidFill>
                            <a:schemeClr val="tx1"/>
                          </a:solidFill>
                        </a:rPr>
                        <a:t>SS</a:t>
                      </a:r>
                      <a:endParaRPr lang="en-US" altLang="zh-CN" sz="200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r">
                        <a:buNone/>
                      </a:pPr>
                      <a:r>
                        <a:rPr lang="en-US" altLang="zh-CN" sz="2000">
                          <a:solidFill>
                            <a:schemeClr val="tx1"/>
                          </a:solidFill>
                        </a:rPr>
                        <a:t>df</a:t>
                      </a:r>
                      <a:endParaRPr lang="en-US" altLang="zh-CN" sz="200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r">
                        <a:buNone/>
                      </a:pPr>
                      <a:r>
                        <a:rPr lang="en-US" altLang="zh-CN" sz="2000">
                          <a:solidFill>
                            <a:schemeClr val="tx1"/>
                          </a:solidFill>
                        </a:rPr>
                        <a:t>MS</a:t>
                      </a:r>
                      <a:endParaRPr lang="en-US" altLang="zh-CN" sz="200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r">
                        <a:buNone/>
                      </a:pPr>
                      <a:r>
                        <a:rPr lang="en-US" altLang="zh-CN" sz="2000">
                          <a:solidFill>
                            <a:schemeClr val="tx1"/>
                          </a:solidFill>
                        </a:rPr>
                        <a:t>F</a:t>
                      </a:r>
                      <a:endParaRPr lang="en-US" altLang="zh-CN" sz="200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r h="396240">
                <a:tc>
                  <a:txBody>
                    <a:bodyPr/>
                    <a:p>
                      <a:pPr>
                        <a:buNone/>
                      </a:pPr>
                      <a:r>
                        <a:rPr lang="zh-CN" altLang="en-US" sz="2000"/>
                        <a:t>组间</a:t>
                      </a:r>
                      <a:endParaRPr lang="zh-CN" altLang="en-US" sz="2000"/>
                    </a:p>
                  </a:txBody>
                  <a:tcPr>
                    <a:lnL>
                      <a:noFill/>
                    </a:lnL>
                    <a:lnR>
                      <a:noFill/>
                    </a:lnR>
                    <a:lnT w="12700">
                      <a:solidFill>
                        <a:schemeClr val="tx1"/>
                      </a:solidFill>
                      <a:prstDash val="solid"/>
                    </a:lnT>
                    <a:lnB>
                      <a:noFill/>
                    </a:lnB>
                    <a:lnTlToBr>
                      <a:noFill/>
                    </a:lnTlToBr>
                    <a:lnBlToTr>
                      <a:noFill/>
                    </a:lnBlToTr>
                    <a:solidFill>
                      <a:schemeClr val="bg2"/>
                    </a:solidFill>
                  </a:tcPr>
                </a:tc>
                <a:tc>
                  <a:txBody>
                    <a:bodyPr/>
                    <a:p>
                      <a:pPr algn="r">
                        <a:buNone/>
                      </a:pPr>
                      <a:r>
                        <a:rPr lang="en-US" altLang="zh-CN" sz="2000"/>
                        <a:t>796.06</a:t>
                      </a:r>
                      <a:endParaRPr lang="en-US" altLang="zh-CN" sz="2000"/>
                    </a:p>
                  </a:txBody>
                  <a:tcPr>
                    <a:lnL>
                      <a:noFill/>
                    </a:lnL>
                    <a:lnR>
                      <a:noFill/>
                    </a:lnR>
                    <a:lnT w="12700">
                      <a:solidFill>
                        <a:schemeClr val="tx1"/>
                      </a:solidFill>
                      <a:prstDash val="solid"/>
                    </a:lnT>
                    <a:lnB>
                      <a:noFill/>
                    </a:lnB>
                    <a:lnTlToBr>
                      <a:noFill/>
                    </a:lnTlToBr>
                    <a:lnBlToTr>
                      <a:noFill/>
                    </a:lnBlToTr>
                    <a:solidFill>
                      <a:schemeClr val="bg2"/>
                    </a:solidFill>
                  </a:tcPr>
                </a:tc>
                <a:tc>
                  <a:txBody>
                    <a:bodyPr/>
                    <a:p>
                      <a:pPr algn="r">
                        <a:buNone/>
                      </a:pPr>
                      <a:r>
                        <a:rPr lang="en-US" altLang="zh-CN" sz="2000"/>
                        <a:t>2</a:t>
                      </a:r>
                      <a:endParaRPr lang="en-US" altLang="zh-CN" sz="2000"/>
                    </a:p>
                  </a:txBody>
                  <a:tcPr>
                    <a:lnL>
                      <a:noFill/>
                    </a:lnL>
                    <a:lnR>
                      <a:noFill/>
                    </a:lnR>
                    <a:lnT w="12700">
                      <a:solidFill>
                        <a:schemeClr val="tx1"/>
                      </a:solidFill>
                      <a:prstDash val="solid"/>
                    </a:lnT>
                    <a:lnB>
                      <a:noFill/>
                    </a:lnB>
                    <a:lnTlToBr>
                      <a:noFill/>
                    </a:lnTlToBr>
                    <a:lnBlToTr>
                      <a:noFill/>
                    </a:lnBlToTr>
                    <a:solidFill>
                      <a:schemeClr val="bg2"/>
                    </a:solidFill>
                  </a:tcPr>
                </a:tc>
                <a:tc>
                  <a:txBody>
                    <a:bodyPr/>
                    <a:p>
                      <a:pPr algn="r">
                        <a:buNone/>
                      </a:pPr>
                      <a:r>
                        <a:rPr lang="en-US" altLang="zh-CN" sz="2000"/>
                        <a:t>398.03</a:t>
                      </a:r>
                      <a:endParaRPr lang="en-US" altLang="zh-CN" sz="2000"/>
                    </a:p>
                  </a:txBody>
                  <a:tcPr>
                    <a:lnL>
                      <a:noFill/>
                    </a:lnL>
                    <a:lnR>
                      <a:noFill/>
                    </a:lnR>
                    <a:lnT w="12700">
                      <a:solidFill>
                        <a:schemeClr val="tx1"/>
                      </a:solidFill>
                      <a:prstDash val="solid"/>
                    </a:lnT>
                    <a:lnB>
                      <a:noFill/>
                    </a:lnB>
                    <a:lnTlToBr>
                      <a:noFill/>
                    </a:lnTlToBr>
                    <a:lnBlToTr>
                      <a:noFill/>
                    </a:lnBlToTr>
                    <a:solidFill>
                      <a:schemeClr val="bg2"/>
                    </a:solidFill>
                  </a:tcPr>
                </a:tc>
                <a:tc>
                  <a:txBody>
                    <a:bodyPr/>
                    <a:p>
                      <a:pPr algn="r">
                        <a:buNone/>
                      </a:pPr>
                      <a:r>
                        <a:rPr lang="en-US" altLang="zh-CN" sz="2000"/>
                        <a:t>5.806</a:t>
                      </a:r>
                      <a:endParaRPr lang="en-US" altLang="zh-CN" sz="2000"/>
                    </a:p>
                  </a:txBody>
                  <a:tcPr>
                    <a:lnL>
                      <a:noFill/>
                    </a:lnL>
                    <a:lnR>
                      <a:noFill/>
                    </a:lnR>
                    <a:lnT w="12700">
                      <a:solidFill>
                        <a:schemeClr val="tx1"/>
                      </a:solidFill>
                      <a:prstDash val="solid"/>
                    </a:lnT>
                    <a:lnB>
                      <a:noFill/>
                    </a:lnB>
                    <a:lnTlToBr>
                      <a:noFill/>
                    </a:lnTlToBr>
                    <a:lnBlToTr>
                      <a:noFill/>
                    </a:lnBlToTr>
                    <a:solidFill>
                      <a:schemeClr val="bg2"/>
                    </a:solidFill>
                  </a:tcPr>
                </a:tc>
              </a:tr>
              <a:tr h="396240">
                <a:tc>
                  <a:txBody>
                    <a:bodyPr/>
                    <a:p>
                      <a:pPr>
                        <a:buNone/>
                      </a:pPr>
                      <a:r>
                        <a:rPr lang="zh-CN" altLang="en-US" sz="2000"/>
                        <a:t>组内</a:t>
                      </a:r>
                      <a:endParaRPr lang="zh-CN" altLang="en-US" sz="2000"/>
                    </a:p>
                  </a:txBody>
                  <a:tcPr>
                    <a:lnL>
                      <a:noFill/>
                    </a:lnL>
                    <a:lnR>
                      <a:noFill/>
                    </a:lnR>
                    <a:lnT>
                      <a:noFill/>
                    </a:lnT>
                    <a:lnB>
                      <a:noFill/>
                    </a:lnB>
                    <a:lnTlToBr>
                      <a:noFill/>
                    </a:lnTlToBr>
                    <a:lnBlToTr>
                      <a:noFill/>
                    </a:lnBlToTr>
                    <a:solidFill>
                      <a:schemeClr val="bg2"/>
                    </a:solidFill>
                  </a:tcPr>
                </a:tc>
                <a:tc>
                  <a:txBody>
                    <a:bodyPr/>
                    <a:p>
                      <a:pPr algn="r">
                        <a:buNone/>
                      </a:pPr>
                      <a:r>
                        <a:rPr lang="en-US" altLang="zh-CN" sz="2000"/>
                        <a:t>3290.45</a:t>
                      </a:r>
                      <a:endParaRPr lang="en-US" altLang="zh-CN" sz="2000"/>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r">
                        <a:buNone/>
                      </a:pPr>
                      <a:r>
                        <a:rPr lang="en-US" altLang="zh-CN" sz="2000"/>
                        <a:t>48</a:t>
                      </a:r>
                      <a:endParaRPr lang="en-US" altLang="zh-CN" sz="2000"/>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r">
                        <a:buNone/>
                      </a:pPr>
                      <a:r>
                        <a:rPr lang="en-US" altLang="zh-CN" sz="2000"/>
                        <a:t>68.55</a:t>
                      </a:r>
                      <a:endParaRPr lang="en-US" altLang="zh-CN" sz="2000"/>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r">
                        <a:buNone/>
                      </a:pPr>
                      <a:endParaRPr lang="zh-CN" altLang="en-US" sz="2000"/>
                    </a:p>
                  </a:txBody>
                  <a:tcPr>
                    <a:lnL>
                      <a:noFill/>
                    </a:lnL>
                    <a:lnR>
                      <a:noFill/>
                    </a:lnR>
                    <a:lnT>
                      <a:noFill/>
                    </a:lnT>
                    <a:lnB w="12700">
                      <a:solidFill>
                        <a:schemeClr val="tx1"/>
                      </a:solidFill>
                      <a:prstDash val="solid"/>
                    </a:lnB>
                    <a:lnTlToBr>
                      <a:noFill/>
                    </a:lnTlToBr>
                    <a:lnBlToTr>
                      <a:noFill/>
                    </a:lnBlToTr>
                    <a:solidFill>
                      <a:schemeClr val="bg2"/>
                    </a:solidFill>
                  </a:tcPr>
                </a:tc>
              </a:tr>
              <a:tr h="396240">
                <a:tc>
                  <a:txBody>
                    <a:bodyPr/>
                    <a:p>
                      <a:pPr>
                        <a:buNone/>
                      </a:pPr>
                      <a:r>
                        <a:rPr lang="zh-CN" altLang="en-US" sz="2000"/>
                        <a:t>总</a:t>
                      </a:r>
                      <a:endParaRPr lang="zh-CN" altLang="en-US" sz="2000"/>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r">
                        <a:buNone/>
                      </a:pPr>
                      <a:r>
                        <a:rPr lang="en-US" altLang="zh-CN" sz="2000"/>
                        <a:t>4086.51</a:t>
                      </a:r>
                      <a:endParaRPr lang="en-US" altLang="zh-CN" sz="2000"/>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r">
                        <a:buNone/>
                      </a:pPr>
                      <a:r>
                        <a:rPr lang="en-US" altLang="zh-CN" sz="2000"/>
                        <a:t>50</a:t>
                      </a:r>
                      <a:endParaRPr lang="en-US" altLang="zh-CN" sz="2000"/>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r">
                        <a:buNone/>
                      </a:pPr>
                      <a:endParaRPr lang="zh-CN" altLang="en-US" sz="2000"/>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r">
                        <a:buNone/>
                      </a:pPr>
                      <a:endParaRPr lang="zh-CN" altLang="en-US" sz="2000"/>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bl>
          </a:graphicData>
        </a:graphic>
      </p:graphicFrame>
      <p:sp>
        <p:nvSpPr>
          <p:cNvPr id="12" name="文本框 11"/>
          <p:cNvSpPr txBox="1"/>
          <p:nvPr/>
        </p:nvSpPr>
        <p:spPr>
          <a:xfrm>
            <a:off x="2736215" y="2493010"/>
            <a:ext cx="3840480" cy="460375"/>
          </a:xfrm>
          <a:prstGeom prst="rect">
            <a:avLst/>
          </a:prstGeom>
          <a:noFill/>
        </p:spPr>
        <p:txBody>
          <a:bodyPr wrap="none" rtlCol="0" anchor="t">
            <a:spAutoFit/>
          </a:bodyPr>
          <a:p>
            <a:r>
              <a:rPr lang="zh-CN" altLang="en-US" sz="2400">
                <a:sym typeface="+mn-ea"/>
              </a:rPr>
              <a:t>全部测验得分的变异分解表</a:t>
            </a:r>
            <a:endParaRPr lang="zh-CN" altLang="en-US" sz="2400">
              <a:sym typeface="+mn-ea"/>
            </a:endParaRPr>
          </a:p>
        </p:txBody>
      </p:sp>
      <p:sp>
        <p:nvSpPr>
          <p:cNvPr id="13" name="文本框 12"/>
          <p:cNvSpPr txBox="1"/>
          <p:nvPr/>
        </p:nvSpPr>
        <p:spPr>
          <a:xfrm>
            <a:off x="835660" y="4885690"/>
            <a:ext cx="7966075" cy="829945"/>
          </a:xfrm>
          <a:prstGeom prst="rect">
            <a:avLst/>
          </a:prstGeom>
          <a:noFill/>
        </p:spPr>
        <p:txBody>
          <a:bodyPr wrap="square" rtlCol="0" anchor="t">
            <a:spAutoFit/>
          </a:bodyPr>
          <a:p>
            <a:r>
              <a:rPr lang="en-US" altLang="zh-CN" sz="2400">
                <a:latin typeface="Times New Roman" panose="02020603050405020304" charset="0"/>
                <a:cs typeface="Times New Roman" panose="02020603050405020304" charset="0"/>
              </a:rPr>
              <a:t>F=5.806~F(2,48)</a:t>
            </a:r>
            <a:r>
              <a:rPr lang="zh-CN" altLang="en-US" sz="2400">
                <a:latin typeface="Times New Roman" panose="02020603050405020304" charset="0"/>
                <a:cs typeface="Times New Roman" panose="02020603050405020304" charset="0"/>
              </a:rPr>
              <a:t>，</a:t>
            </a:r>
            <a:r>
              <a:rPr lang="en-US" altLang="zh-CN" sz="2400">
                <a:latin typeface="Times New Roman" panose="02020603050405020304" charset="0"/>
                <a:cs typeface="Times New Roman" panose="02020603050405020304" charset="0"/>
              </a:rPr>
              <a:t>P=0.0055, </a:t>
            </a:r>
            <a:r>
              <a:rPr lang="zh-CN" altLang="en-US" sz="2400">
                <a:latin typeface="Times New Roman" panose="02020603050405020304" charset="0"/>
                <a:cs typeface="Times New Roman" panose="02020603050405020304" charset="0"/>
              </a:rPr>
              <a:t>按α</a:t>
            </a:r>
            <a:r>
              <a:rPr lang="en-US" altLang="zh-CN" sz="2400">
                <a:latin typeface="Times New Roman" panose="02020603050405020304" charset="0"/>
                <a:cs typeface="Times New Roman" panose="02020603050405020304" charset="0"/>
              </a:rPr>
              <a:t>=0.05</a:t>
            </a:r>
            <a:r>
              <a:rPr lang="zh-CN" altLang="en-US" sz="2400">
                <a:latin typeface="Times New Roman" panose="02020603050405020304" charset="0"/>
                <a:cs typeface="Times New Roman" panose="02020603050405020304" charset="0"/>
              </a:rPr>
              <a:t>水准，拒绝</a:t>
            </a:r>
            <a:r>
              <a:rPr lang="en-US" altLang="zh-CN" sz="2400">
                <a:latin typeface="Times New Roman" panose="02020603050405020304" charset="0"/>
                <a:cs typeface="Times New Roman" panose="02020603050405020304" charset="0"/>
              </a:rPr>
              <a:t>H</a:t>
            </a:r>
            <a:r>
              <a:rPr lang="en-US" altLang="zh-CN" sz="2400" baseline="-25000">
                <a:latin typeface="Times New Roman" panose="02020603050405020304" charset="0"/>
                <a:cs typeface="Times New Roman" panose="02020603050405020304" charset="0"/>
              </a:rPr>
              <a:t>0</a:t>
            </a:r>
            <a:r>
              <a:rPr lang="zh-CN" altLang="en-US" sz="2400">
                <a:latin typeface="Times New Roman" panose="02020603050405020304" charset="0"/>
                <a:cs typeface="Times New Roman" panose="02020603050405020304" charset="0"/>
              </a:rPr>
              <a:t>，接受</a:t>
            </a:r>
            <a:r>
              <a:rPr lang="en-US" altLang="zh-CN" sz="2400">
                <a:latin typeface="Times New Roman" panose="02020603050405020304" charset="0"/>
                <a:cs typeface="Times New Roman" panose="02020603050405020304" charset="0"/>
              </a:rPr>
              <a:t>H</a:t>
            </a:r>
            <a:r>
              <a:rPr lang="en-US" altLang="zh-CN" sz="2400" baseline="-25000">
                <a:latin typeface="Times New Roman" panose="02020603050405020304" charset="0"/>
                <a:cs typeface="Times New Roman" panose="02020603050405020304" charset="0"/>
              </a:rPr>
              <a:t>1</a:t>
            </a:r>
            <a:r>
              <a:rPr lang="zh-CN" altLang="en-US" sz="2400">
                <a:latin typeface="Times New Roman" panose="02020603050405020304" charset="0"/>
                <a:cs typeface="Times New Roman" panose="02020603050405020304" charset="0"/>
              </a:rPr>
              <a:t>，认为至少两组总体均数</a:t>
            </a:r>
            <a:r>
              <a:rPr lang="zh-CN" altLang="en-US" sz="2400">
                <a:latin typeface="Times New Roman" panose="02020603050405020304" charset="0"/>
                <a:cs typeface="Times New Roman" panose="02020603050405020304" charset="0"/>
              </a:rPr>
              <a:t>不等。</a:t>
            </a:r>
            <a:endParaRPr lang="zh-CN" altLang="en-US" sz="2400">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987550" y="149860"/>
          <a:ext cx="8803005" cy="6558280"/>
        </p:xfrm>
        <a:graphic>
          <a:graphicData uri="http://schemas.openxmlformats.org/presentationml/2006/ole">
            <mc:AlternateContent xmlns:mc="http://schemas.openxmlformats.org/markup-compatibility/2006">
              <mc:Choice xmlns:v="urn:schemas-microsoft-com:vml" Requires="v">
                <p:oleObj spid="_x0000_s5" name="" r:id="rId1" imgW="7677150" imgH="6553200" progId="Paint.Picture">
                  <p:embed/>
                </p:oleObj>
              </mc:Choice>
              <mc:Fallback>
                <p:oleObj name="" r:id="rId1" imgW="7677150" imgH="6553200" progId="Paint.Picture">
                  <p:embed/>
                  <p:pic>
                    <p:nvPicPr>
                      <p:cNvPr id="0" name="图片 4"/>
                      <p:cNvPicPr/>
                      <p:nvPr/>
                    </p:nvPicPr>
                    <p:blipFill>
                      <a:blip r:embed="rId2"/>
                      <a:stretch>
                        <a:fillRect/>
                      </a:stretch>
                    </p:blipFill>
                    <p:spPr>
                      <a:xfrm>
                        <a:off x="1987550" y="149860"/>
                        <a:ext cx="8803005" cy="6558280"/>
                      </a:xfrm>
                      <a:prstGeom prst="rect">
                        <a:avLst/>
                      </a:prstGeom>
                    </p:spPr>
                  </p:pic>
                </p:oleObj>
              </mc:Fallback>
            </mc:AlternateContent>
          </a:graphicData>
        </a:graphic>
      </p:graphicFrame>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1254760" y="290830"/>
          <a:ext cx="9682480" cy="6099175"/>
        </p:xfrm>
        <a:graphic>
          <a:graphicData uri="http://schemas.openxmlformats.org/presentationml/2006/ole">
            <mc:AlternateContent xmlns:mc="http://schemas.openxmlformats.org/markup-compatibility/2006">
              <mc:Choice xmlns:v="urn:schemas-microsoft-com:vml" Requires="v">
                <p:oleObj spid="_x0000_s5" name="" r:id="rId1" imgW="7734300" imgH="5362575" progId="Paint.Picture">
                  <p:embed/>
                </p:oleObj>
              </mc:Choice>
              <mc:Fallback>
                <p:oleObj name="" r:id="rId1" imgW="7734300" imgH="5362575" progId="Paint.Picture">
                  <p:embed/>
                  <p:pic>
                    <p:nvPicPr>
                      <p:cNvPr id="0" name="图片 4"/>
                      <p:cNvPicPr/>
                      <p:nvPr/>
                    </p:nvPicPr>
                    <p:blipFill>
                      <a:blip r:embed="rId2"/>
                      <a:stretch>
                        <a:fillRect/>
                      </a:stretch>
                    </p:blipFill>
                    <p:spPr>
                      <a:xfrm>
                        <a:off x="1254760" y="290830"/>
                        <a:ext cx="9682480" cy="6099175"/>
                      </a:xfrm>
                      <a:prstGeom prst="rect">
                        <a:avLst/>
                      </a:prstGeom>
                    </p:spPr>
                  </p:pic>
                </p:oleObj>
              </mc:Fallback>
            </mc:AlternateContent>
          </a:graphicData>
        </a:graphic>
      </p:graphicFrame>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36295"/>
            <a:ext cx="10969200" cy="705600"/>
          </a:xfrm>
        </p:spPr>
        <p:txBody>
          <a:bodyPr>
            <a:normAutofit/>
          </a:bodyPr>
          <a:p>
            <a:r>
              <a:rPr lang="zh-CN" altLang="en-US">
                <a:sym typeface="+mn-ea"/>
              </a:rPr>
              <a:t>例</a:t>
            </a:r>
            <a:r>
              <a:rPr lang="en-US" altLang="zh-CN">
                <a:sym typeface="+mn-ea"/>
              </a:rPr>
              <a:t>10.1</a:t>
            </a:r>
            <a:r>
              <a:rPr lang="zh-CN" altLang="en-US">
                <a:sym typeface="+mn-ea"/>
              </a:rPr>
              <a:t>的</a:t>
            </a:r>
            <a:r>
              <a:rPr lang="en-US" altLang="zh-CN">
                <a:sym typeface="+mn-ea"/>
              </a:rPr>
              <a:t>Levene</a:t>
            </a:r>
            <a:r>
              <a:rPr lang="zh-CN" altLang="en-US">
                <a:sym typeface="+mn-ea"/>
              </a:rPr>
              <a:t>方差</a:t>
            </a:r>
            <a:r>
              <a:rPr lang="zh-CN" altLang="en-US">
                <a:sym typeface="+mn-ea"/>
              </a:rPr>
              <a:t>齐性检验</a:t>
            </a:r>
            <a:r>
              <a:rPr lang="zh-CN" altLang="en-US">
                <a:sym typeface="+mn-ea"/>
              </a:rPr>
              <a:t>过程</a:t>
            </a:r>
            <a:endParaRPr lang="zh-CN" altLang="en-US">
              <a:sym typeface="+mn-ea"/>
            </a:endParaRPr>
          </a:p>
        </p:txBody>
      </p:sp>
      <mc:AlternateContent xmlns:mc="http://schemas.openxmlformats.org/markup-compatibility/2006">
        <mc:Choice xmlns:a14="http://schemas.microsoft.com/office/drawing/2010/main" Requires="a14">
          <p:sp>
            <p:nvSpPr>
              <p:cNvPr id="7" name="文本框 6"/>
              <p:cNvSpPr txBox="1"/>
              <p:nvPr/>
            </p:nvSpPr>
            <p:spPr>
              <a:xfrm>
                <a:off x="662805" y="1587119"/>
                <a:ext cx="2482215" cy="46228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𝐻</m:t>
                          </m:r>
                        </m:e>
                        <m:sub>
                          <m:r>
                            <a:rPr lang="en-US" altLang="zh-CN" sz="2400" i="1">
                              <a:latin typeface="Cambria Math" panose="02040503050406030204" charset="0"/>
                              <a:cs typeface="Cambria Math" panose="02040503050406030204" charset="0"/>
                            </a:rPr>
                            <m:t>0</m:t>
                          </m:r>
                        </m:sub>
                      </m:sSub>
                      <m:r>
                        <a:rPr lang="en-US" altLang="zh-CN" sz="2400" i="1">
                          <a:latin typeface="Cambria Math" panose="02040503050406030204" charset="0"/>
                          <a:cs typeface="Cambria Math" panose="02040503050406030204" charset="0"/>
                        </a:rPr>
                        <m:t>:</m:t>
                      </m:r>
                      <m:sSubSup>
                        <m:sSubSupPr>
                          <m:ctrlPr>
                            <a:rPr lang="en-US" altLang="zh-CN" sz="2400" i="1">
                              <a:latin typeface="Cambria Math" panose="02040503050406030204" charset="0"/>
                              <a:cs typeface="Cambria Math" panose="02040503050406030204" charset="0"/>
                            </a:rPr>
                          </m:ctrlPr>
                        </m:sSubSupPr>
                        <m:e>
                          <m:r>
                            <a:rPr lang="en-US" altLang="zh-CN" sz="2400" i="1">
                              <a:latin typeface="Cambria Math" panose="02040503050406030204" charset="0"/>
                              <a:cs typeface="Cambria Math" panose="02040503050406030204" charset="0"/>
                            </a:rPr>
                            <m:t>𝜎</m:t>
                          </m:r>
                        </m:e>
                        <m:sub>
                          <m:r>
                            <a:rPr lang="en-US" altLang="zh-CN" sz="2400" i="1">
                              <a:latin typeface="Cambria Math" panose="02040503050406030204" charset="0"/>
                              <a:cs typeface="Cambria Math" panose="02040503050406030204" charset="0"/>
                            </a:rPr>
                            <m:t>1</m:t>
                          </m:r>
                        </m:sub>
                        <m:sup>
                          <m:r>
                            <a:rPr lang="en-US" altLang="zh-CN" sz="2400" i="1">
                              <a:latin typeface="Cambria Math" panose="02040503050406030204" charset="0"/>
                              <a:cs typeface="Cambria Math" panose="02040503050406030204" charset="0"/>
                            </a:rPr>
                            <m:t>2</m:t>
                          </m:r>
                        </m:sup>
                      </m:sSubSup>
                      <m:r>
                        <a:rPr lang="en-US" altLang="zh-CN" sz="2400" i="1">
                          <a:latin typeface="Cambria Math" panose="02040503050406030204" charset="0"/>
                          <a:cs typeface="Cambria Math" panose="02040503050406030204" charset="0"/>
                        </a:rPr>
                        <m:t>=</m:t>
                      </m:r>
                      <m:sSubSup>
                        <m:sSubSupPr>
                          <m:ctrlPr>
                            <a:rPr lang="en-US" altLang="zh-CN" sz="2400" i="1">
                              <a:latin typeface="Cambria Math" panose="02040503050406030204" charset="0"/>
                              <a:cs typeface="Cambria Math" panose="02040503050406030204" charset="0"/>
                            </a:rPr>
                          </m:ctrlPr>
                        </m:sSubSupPr>
                        <m:e>
                          <m:r>
                            <a:rPr lang="en-US" altLang="zh-CN" sz="2400" i="1">
                              <a:latin typeface="Cambria Math" panose="02040503050406030204" charset="0"/>
                              <a:cs typeface="Cambria Math" panose="02040503050406030204" charset="0"/>
                            </a:rPr>
                            <m:t>𝜎</m:t>
                          </m:r>
                        </m:e>
                        <m:sub>
                          <m:r>
                            <a:rPr lang="en-US" altLang="zh-CN" sz="2400" i="1">
                              <a:latin typeface="Cambria Math" panose="02040503050406030204" charset="0"/>
                              <a:cs typeface="Cambria Math" panose="02040503050406030204" charset="0"/>
                            </a:rPr>
                            <m:t>2</m:t>
                          </m:r>
                        </m:sub>
                        <m:sup>
                          <m:r>
                            <a:rPr lang="en-US" altLang="zh-CN" sz="2400" i="1">
                              <a:latin typeface="Cambria Math" panose="02040503050406030204" charset="0"/>
                              <a:cs typeface="Cambria Math" panose="02040503050406030204" charset="0"/>
                            </a:rPr>
                            <m:t>2</m:t>
                          </m:r>
                        </m:sup>
                      </m:sSubSup>
                      <m:r>
                        <a:rPr lang="en-US" altLang="zh-CN" sz="2400" i="1">
                          <a:latin typeface="Cambria Math" panose="02040503050406030204" charset="0"/>
                          <a:cs typeface="Cambria Math" panose="02040503050406030204" charset="0"/>
                        </a:rPr>
                        <m:t>=</m:t>
                      </m:r>
                      <m:sSubSup>
                        <m:sSubSupPr>
                          <m:ctrlPr>
                            <a:rPr lang="en-US" altLang="zh-CN" sz="2400" i="1">
                              <a:latin typeface="Cambria Math" panose="02040503050406030204" charset="0"/>
                              <a:cs typeface="Cambria Math" panose="02040503050406030204" charset="0"/>
                            </a:rPr>
                          </m:ctrlPr>
                        </m:sSubSupPr>
                        <m:e>
                          <m:r>
                            <a:rPr lang="en-US" altLang="zh-CN" sz="2400" i="1">
                              <a:latin typeface="Cambria Math" panose="02040503050406030204" charset="0"/>
                              <a:cs typeface="Cambria Math" panose="02040503050406030204" charset="0"/>
                            </a:rPr>
                            <m:t>𝜎</m:t>
                          </m:r>
                        </m:e>
                        <m:sub>
                          <m:r>
                            <a:rPr lang="en-US" altLang="zh-CN" sz="2400" i="1">
                              <a:latin typeface="Cambria Math" panose="02040503050406030204" charset="0"/>
                              <a:cs typeface="Cambria Math" panose="02040503050406030204" charset="0"/>
                            </a:rPr>
                            <m:t>3</m:t>
                          </m:r>
                        </m:sub>
                        <m:sup>
                          <m:r>
                            <a:rPr lang="en-US" altLang="zh-CN" sz="2400" i="1">
                              <a:latin typeface="Cambria Math" panose="02040503050406030204" charset="0"/>
                              <a:cs typeface="Cambria Math" panose="02040503050406030204" charset="0"/>
                            </a:rPr>
                            <m:t>2</m:t>
                          </m:r>
                        </m:sup>
                      </m:sSubSup>
                    </m:oMath>
                  </m:oMathPara>
                </a14:m>
                <a:endParaRPr lang="en-US" altLang="zh-CN" sz="2400" i="1">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662805" y="1587119"/>
                <a:ext cx="2482215" cy="462280"/>
              </a:xfrm>
              <a:prstGeom prst="rect">
                <a:avLst/>
              </a:prstGeom>
              <a:blipFill rotWithShape="1">
                <a:blip r:embed="rId1"/>
                <a:stretch>
                  <a:fillRect l="-20" t="-55" r="20"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3769225" y="1592199"/>
                <a:ext cx="3726180" cy="445770"/>
              </a:xfrm>
              <a:prstGeom prst="rect">
                <a:avLst/>
              </a:prstGeom>
              <a:noFill/>
            </p:spPr>
            <p:txBody>
              <a:bodyPr wrap="none" rtlCol="0" anchor="t">
                <a:spAutoFit/>
              </a:bodyPr>
              <a:p>
                <a:pPr algn="l"/>
                <a14:m>
                  <m:oMathPara xmlns:m="http://schemas.openxmlformats.org/officeDocument/2006/math">
                    <m:oMathParaPr>
                      <m:jc m:val="left"/>
                    </m:oMathParaPr>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𝐻</m:t>
                          </m:r>
                        </m:e>
                        <m:sub>
                          <m:r>
                            <a:rPr lang="en-US" altLang="zh-CN" sz="2400" i="1">
                              <a:latin typeface="Cambria Math" panose="02040503050406030204" charset="0"/>
                              <a:cs typeface="Cambria Math" panose="02040503050406030204" charset="0"/>
                            </a:rPr>
                            <m:t>1</m:t>
                          </m:r>
                        </m:sub>
                      </m:sSub>
                      <m:r>
                        <a:rPr lang="en-US" altLang="zh-CN" sz="2400" i="1">
                          <a:latin typeface="Cambria Math" panose="02040503050406030204" charset="0"/>
                          <a:cs typeface="Cambria Math" panose="02040503050406030204" charset="0"/>
                        </a:rPr>
                        <m:t>:</m:t>
                      </m:r>
                      <m:r>
                        <a:rPr lang="zh-CN" sz="2400" i="1">
                          <a:latin typeface="Cambria Math" panose="02040503050406030204" charset="0"/>
                          <a:ea typeface="MS Mincho" charset="0"/>
                          <a:cs typeface="Cambria Math" panose="02040503050406030204" charset="0"/>
                        </a:rPr>
                        <m:t>至少两</m:t>
                      </m:r>
                      <m:r>
                        <a:rPr lang="zh-CN" sz="2400" i="1">
                          <a:latin typeface="Cambria Math" panose="02040503050406030204" charset="0"/>
                          <a:ea typeface="MS Mincho" charset="0"/>
                          <a:cs typeface="Cambria Math" panose="02040503050406030204" charset="0"/>
                        </a:rPr>
                        <m:t>组总体方差不同</m:t>
                      </m:r>
                    </m:oMath>
                  </m:oMathPara>
                </a14:m>
                <a:endParaRPr lang="zh-CN" sz="2400" i="1">
                  <a:latin typeface="Cambria Math" panose="02040503050406030204" charset="0"/>
                  <a:ea typeface="MS Mincho" charset="0"/>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3769225" y="1592199"/>
                <a:ext cx="3726180" cy="445770"/>
              </a:xfrm>
              <a:prstGeom prst="rect">
                <a:avLst/>
              </a:prstGeom>
              <a:blipFill rotWithShape="1">
                <a:blip r:embed="rId2"/>
                <a:stretch>
                  <a:fillRect l="-13" t="-57" r="13" b="57"/>
                </a:stretch>
              </a:blipFill>
            </p:spPr>
            <p:txBody>
              <a:bodyPr/>
              <a:lstStyle/>
              <a:p>
                <a:r>
                  <a:rPr lang="zh-CN" altLang="en-US">
                    <a:noFill/>
                  </a:rPr>
                  <a:t> </a:t>
                </a:r>
              </a:p>
            </p:txBody>
          </p:sp>
        </mc:Fallback>
      </mc:AlternateContent>
      <p:sp>
        <p:nvSpPr>
          <p:cNvPr id="10" name="文本框 9"/>
          <p:cNvSpPr txBox="1"/>
          <p:nvPr/>
        </p:nvSpPr>
        <p:spPr>
          <a:xfrm>
            <a:off x="835660" y="2236470"/>
            <a:ext cx="1313180" cy="460375"/>
          </a:xfrm>
          <a:prstGeom prst="rect">
            <a:avLst/>
          </a:prstGeom>
          <a:noFill/>
        </p:spPr>
        <p:txBody>
          <a:bodyPr wrap="square" rtlCol="0" anchor="t">
            <a:spAutoFit/>
          </a:bodyPr>
          <a:p>
            <a:r>
              <a:rPr lang="zh-CN" altLang="en-US" sz="2400">
                <a:latin typeface="Times New Roman" panose="02020603050405020304" charset="0"/>
                <a:cs typeface="Times New Roman" panose="02020603050405020304" charset="0"/>
              </a:rPr>
              <a:t>α</a:t>
            </a:r>
            <a:r>
              <a:rPr lang="en-US" altLang="zh-CN" sz="2400">
                <a:latin typeface="Times New Roman" panose="02020603050405020304" charset="0"/>
                <a:cs typeface="Times New Roman" panose="02020603050405020304" charset="0"/>
              </a:rPr>
              <a:t>=0.10</a:t>
            </a:r>
            <a:endParaRPr lang="en-US" altLang="zh-CN" sz="2400">
              <a:latin typeface="Times New Roman" panose="02020603050405020304" charset="0"/>
              <a:cs typeface="Times New Roman" panose="02020603050405020304" charset="0"/>
            </a:endParaRPr>
          </a:p>
        </p:txBody>
      </p:sp>
      <p:sp>
        <p:nvSpPr>
          <p:cNvPr id="13" name="文本框 12"/>
          <p:cNvSpPr txBox="1"/>
          <p:nvPr/>
        </p:nvSpPr>
        <p:spPr>
          <a:xfrm>
            <a:off x="768985" y="2802890"/>
            <a:ext cx="7966075" cy="1040765"/>
          </a:xfrm>
          <a:prstGeom prst="rect">
            <a:avLst/>
          </a:prstGeom>
          <a:noFill/>
        </p:spPr>
        <p:txBody>
          <a:bodyPr wrap="square" rtlCol="0" anchor="t">
            <a:noAutofit/>
          </a:bodyPr>
          <a:p>
            <a:r>
              <a:rPr lang="en-US" altLang="zh-CN" sz="2400">
                <a:latin typeface="Times New Roman" panose="02020603050405020304" charset="0"/>
                <a:cs typeface="Times New Roman" panose="02020603050405020304" charset="0"/>
              </a:rPr>
              <a:t>F=1.7676~F(2,48)</a:t>
            </a:r>
            <a:r>
              <a:rPr lang="zh-CN" altLang="en-US" sz="2400">
                <a:latin typeface="Times New Roman" panose="02020603050405020304" charset="0"/>
                <a:cs typeface="Times New Roman" panose="02020603050405020304" charset="0"/>
              </a:rPr>
              <a:t>，</a:t>
            </a:r>
            <a:r>
              <a:rPr lang="en-US" altLang="zh-CN" sz="2400">
                <a:latin typeface="Times New Roman" panose="02020603050405020304" charset="0"/>
                <a:cs typeface="Times New Roman" panose="02020603050405020304" charset="0"/>
              </a:rPr>
              <a:t>P=0.1817, </a:t>
            </a:r>
            <a:r>
              <a:rPr lang="zh-CN" altLang="en-US" sz="2400">
                <a:latin typeface="Times New Roman" panose="02020603050405020304" charset="0"/>
                <a:cs typeface="Times New Roman" panose="02020603050405020304" charset="0"/>
              </a:rPr>
              <a:t>按α</a:t>
            </a:r>
            <a:r>
              <a:rPr lang="en-US" altLang="zh-CN" sz="2400">
                <a:latin typeface="Times New Roman" panose="02020603050405020304" charset="0"/>
                <a:cs typeface="Times New Roman" panose="02020603050405020304" charset="0"/>
              </a:rPr>
              <a:t>=0.10</a:t>
            </a:r>
            <a:r>
              <a:rPr lang="zh-CN" altLang="en-US" sz="2400">
                <a:latin typeface="Times New Roman" panose="02020603050405020304" charset="0"/>
                <a:cs typeface="Times New Roman" panose="02020603050405020304" charset="0"/>
              </a:rPr>
              <a:t>水准，不拒绝</a:t>
            </a:r>
            <a:r>
              <a:rPr lang="en-US" altLang="zh-CN" sz="2400">
                <a:latin typeface="Times New Roman" panose="02020603050405020304" charset="0"/>
                <a:cs typeface="Times New Roman" panose="02020603050405020304" charset="0"/>
              </a:rPr>
              <a:t>H</a:t>
            </a:r>
            <a:r>
              <a:rPr lang="en-US" altLang="zh-CN" sz="2400" baseline="-25000">
                <a:latin typeface="Times New Roman" panose="02020603050405020304" charset="0"/>
                <a:cs typeface="Times New Roman" panose="02020603050405020304" charset="0"/>
              </a:rPr>
              <a:t>0</a:t>
            </a:r>
            <a:r>
              <a:rPr lang="zh-CN" altLang="en-US" sz="2400">
                <a:latin typeface="Times New Roman" panose="02020603050405020304" charset="0"/>
                <a:cs typeface="Times New Roman" panose="02020603050405020304" charset="0"/>
              </a:rPr>
              <a:t>，认为三组总体方差</a:t>
            </a:r>
            <a:r>
              <a:rPr lang="zh-CN" altLang="en-US" sz="2400">
                <a:latin typeface="Times New Roman" panose="02020603050405020304" charset="0"/>
                <a:cs typeface="Times New Roman" panose="02020603050405020304" charset="0"/>
              </a:rPr>
              <a:t>相同。</a:t>
            </a:r>
            <a:endParaRPr lang="zh-CN" altLang="en-US" sz="2400">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完全随机设计资料</a:t>
            </a:r>
            <a:r>
              <a:rPr lang="en-US" altLang="zh-CN">
                <a:sym typeface="+mn-ea"/>
              </a:rPr>
              <a:t>(</a:t>
            </a:r>
            <a:r>
              <a:rPr lang="en-US" altLang="zh-CN">
                <a:sym typeface="+mn-ea"/>
              </a:rPr>
              <a:t>P111)</a:t>
            </a:r>
            <a:endParaRPr lang="en-US" altLang="zh-CN">
              <a:sym typeface="+mn-ea"/>
            </a:endParaRPr>
          </a:p>
        </p:txBody>
      </p:sp>
      <p:sp>
        <p:nvSpPr>
          <p:cNvPr id="2" name="内容占位符 1"/>
          <p:cNvSpPr/>
          <p:nvPr>
            <p:ph idx="1"/>
          </p:nvPr>
        </p:nvSpPr>
        <p:spPr>
          <a:xfrm>
            <a:off x="608330" y="1490345"/>
            <a:ext cx="10308590" cy="4759325"/>
          </a:xfrm>
        </p:spPr>
        <p:txBody>
          <a:bodyPr>
            <a:normAutofit lnSpcReduction="10000"/>
          </a:bodyPr>
          <a:p>
            <a:r>
              <a:rPr lang="zh-CN" altLang="en-US" sz="2800">
                <a:sym typeface="+mn-ea"/>
              </a:rPr>
              <a:t>完全随机设计</a:t>
            </a:r>
            <a:r>
              <a:rPr lang="en-US" altLang="zh-CN" sz="2800">
                <a:sym typeface="+mn-ea"/>
              </a:rPr>
              <a:t>(</a:t>
            </a:r>
            <a:r>
              <a:rPr lang="zh-CN" altLang="en-US" sz="2800">
                <a:sym typeface="+mn-ea"/>
              </a:rPr>
              <a:t>completely random design</a:t>
            </a:r>
            <a:r>
              <a:rPr lang="en-US" altLang="zh-CN" sz="2800">
                <a:sym typeface="+mn-ea"/>
              </a:rPr>
              <a:t>)</a:t>
            </a:r>
            <a:r>
              <a:rPr lang="zh-CN" altLang="en-US" sz="2800">
                <a:sym typeface="+mn-ea"/>
              </a:rPr>
              <a:t>是一种单因素设计方案，处理因素可以只有两个或者多个水平，它将同质的观察对象随机分配到各处理水平组</a:t>
            </a:r>
            <a:r>
              <a:rPr lang="zh-CN" altLang="en-US" sz="2800">
                <a:sym typeface="+mn-ea"/>
              </a:rPr>
              <a:t>去。</a:t>
            </a:r>
            <a:endParaRPr lang="zh-CN" altLang="en-US" sz="2800">
              <a:sym typeface="+mn-ea"/>
            </a:endParaRPr>
          </a:p>
          <a:p>
            <a:endParaRPr lang="zh-CN" altLang="en-US" sz="2800">
              <a:sym typeface="+mn-ea"/>
            </a:endParaRPr>
          </a:p>
          <a:p>
            <a:endParaRPr lang="zh-CN" altLang="en-US" sz="2800">
              <a:sym typeface="+mn-ea"/>
            </a:endParaRPr>
          </a:p>
          <a:p>
            <a:endParaRPr lang="zh-CN" altLang="en-US" sz="2800">
              <a:sym typeface="+mn-ea"/>
            </a:endParaRPr>
          </a:p>
          <a:p>
            <a:r>
              <a:rPr lang="zh-CN" altLang="en-US" sz="2800">
                <a:sym typeface="+mn-ea"/>
              </a:rPr>
              <a:t>完全随机设计</a:t>
            </a:r>
            <a:r>
              <a:rPr lang="zh-CN" altLang="en-US" sz="2800">
                <a:sym typeface="+mn-ea"/>
              </a:rPr>
              <a:t>分组设计除处理因素外，各组的其他非处理因素应当保持</a:t>
            </a:r>
            <a:r>
              <a:rPr lang="zh-CN" altLang="en-US" sz="2800">
                <a:sym typeface="+mn-ea"/>
              </a:rPr>
              <a:t>一致。</a:t>
            </a:r>
            <a:endParaRPr lang="zh-CN" altLang="en-US" sz="2800">
              <a:sym typeface="+mn-ea"/>
            </a:endParaRPr>
          </a:p>
        </p:txBody>
      </p:sp>
      <p:graphicFrame>
        <p:nvGraphicFramePr>
          <p:cNvPr id="3" name="对象 2"/>
          <p:cNvGraphicFramePr/>
          <p:nvPr/>
        </p:nvGraphicFramePr>
        <p:xfrm>
          <a:off x="941070" y="3303270"/>
          <a:ext cx="5032375" cy="1527810"/>
        </p:xfrm>
        <a:graphic>
          <a:graphicData uri="http://schemas.openxmlformats.org/presentationml/2006/ole">
            <mc:AlternateContent xmlns:mc="http://schemas.openxmlformats.org/markup-compatibility/2006">
              <mc:Choice xmlns:v="urn:schemas-microsoft-com:vml" Requires="v">
                <p:oleObj spid="_x0000_s7" name="" r:id="rId1" imgW="3248025" imgH="1057275" progId="Paint.Picture">
                  <p:embed/>
                </p:oleObj>
              </mc:Choice>
              <mc:Fallback>
                <p:oleObj name="" r:id="rId1" imgW="3248025" imgH="1057275" progId="Paint.Picture">
                  <p:embed/>
                  <p:pic>
                    <p:nvPicPr>
                      <p:cNvPr id="0" name="图片 6"/>
                      <p:cNvPicPr/>
                      <p:nvPr/>
                    </p:nvPicPr>
                    <p:blipFill>
                      <a:blip r:embed="rId2"/>
                      <a:stretch>
                        <a:fillRect/>
                      </a:stretch>
                    </p:blipFill>
                    <p:spPr>
                      <a:xfrm>
                        <a:off x="941070" y="3303270"/>
                        <a:ext cx="5032375" cy="1527810"/>
                      </a:xfrm>
                      <a:prstGeom prst="rect">
                        <a:avLst/>
                      </a:prstGeom>
                    </p:spPr>
                  </p:pic>
                </p:oleObj>
              </mc:Fallback>
            </mc:AlternateContent>
          </a:graphicData>
        </a:graphic>
      </p:graphicFrame>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en-US" sz="4800"/>
              <a:t>第三节</a:t>
            </a:r>
            <a:r>
              <a:rPr lang="en-US" altLang="zh-CN" sz="4800"/>
              <a:t> </a:t>
            </a:r>
            <a:r>
              <a:rPr lang="zh-CN" altLang="en-US" sz="4800"/>
              <a:t>均数之间的多重</a:t>
            </a:r>
            <a:r>
              <a:rPr lang="zh-CN" altLang="en-US" sz="4800"/>
              <a:t>比较</a:t>
            </a:r>
            <a:endParaRPr lang="zh-CN" altLang="en-US" sz="480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a:xfrm>
            <a:off x="272415" y="660400"/>
            <a:ext cx="11501120" cy="5831205"/>
          </a:xfrm>
        </p:spPr>
        <p:txBody>
          <a:bodyPr>
            <a:normAutofit/>
          </a:bodyPr>
          <a:p>
            <a:pPr marL="0" lvl="0" indent="0">
              <a:buNone/>
            </a:pPr>
            <a:r>
              <a:rPr lang="zh-CN" altLang="en-US" sz="2795">
                <a:sym typeface="+mn-ea"/>
              </a:rPr>
              <a:t>（</a:t>
            </a:r>
            <a:r>
              <a:rPr lang="zh-CN" altLang="en-US" sz="2795">
                <a:sym typeface="+mn-ea"/>
              </a:rPr>
              <a:t>一）</a:t>
            </a:r>
            <a:r>
              <a:rPr lang="en-US" altLang="zh-CN" sz="2795">
                <a:sym typeface="+mn-ea"/>
              </a:rPr>
              <a:t>Bonferroni</a:t>
            </a:r>
            <a:r>
              <a:rPr lang="zh-CN" altLang="en-US" sz="2795">
                <a:sym typeface="+mn-ea"/>
              </a:rPr>
              <a:t>法作进一步作均数间的两两比较</a:t>
            </a:r>
            <a:endParaRPr lang="zh-CN" altLang="en-US" sz="2795">
              <a:sym typeface="+mn-ea"/>
            </a:endParaRPr>
          </a:p>
          <a:p>
            <a:pPr marL="0" lvl="0" indent="0">
              <a:buNone/>
            </a:pPr>
            <a:r>
              <a:rPr lang="en-US" altLang="zh-CN" sz="2795">
                <a:sym typeface="+mn-ea"/>
              </a:rPr>
              <a:t>Bonferroni</a:t>
            </a:r>
            <a:r>
              <a:rPr lang="zh-CN" altLang="en-US" sz="2795">
                <a:sym typeface="+mn-ea"/>
              </a:rPr>
              <a:t>提出，若每次检验水准为</a:t>
            </a:r>
            <a:r>
              <a:rPr lang="zh-CN" altLang="en-US" sz="2795">
                <a:sym typeface="Symbol" panose="05050102010706020507" charset="0"/>
              </a:rPr>
              <a:t></a:t>
            </a:r>
            <a:r>
              <a:rPr lang="en-US" altLang="zh-CN" sz="2795">
                <a:sym typeface="Symbol" panose="05050102010706020507" charset="0"/>
              </a:rPr>
              <a:t>’</a:t>
            </a:r>
            <a:r>
              <a:rPr lang="zh-CN" altLang="en-US" sz="2795">
                <a:sym typeface="Symbol" panose="05050102010706020507" charset="0"/>
              </a:rPr>
              <a:t>，共进行</a:t>
            </a:r>
            <a:r>
              <a:rPr lang="en-US" altLang="zh-CN" sz="2795">
                <a:sym typeface="Symbol" panose="05050102010706020507" charset="0"/>
              </a:rPr>
              <a:t>m</a:t>
            </a:r>
            <a:r>
              <a:rPr lang="zh-CN" altLang="en-US" sz="2795">
                <a:sym typeface="Symbol" panose="05050102010706020507" charset="0"/>
              </a:rPr>
              <a:t>次比较，当</a:t>
            </a:r>
            <a:r>
              <a:rPr lang="en-US" altLang="zh-CN" sz="2795">
                <a:sym typeface="Symbol" panose="05050102010706020507" charset="0"/>
              </a:rPr>
              <a:t>H</a:t>
            </a:r>
            <a:r>
              <a:rPr lang="en-US" altLang="zh-CN" sz="2795" baseline="-25000">
                <a:sym typeface="Symbol" panose="05050102010706020507" charset="0"/>
              </a:rPr>
              <a:t>0</a:t>
            </a:r>
            <a:r>
              <a:rPr lang="zh-CN" altLang="en-US" sz="2795">
                <a:sym typeface="Symbol" panose="05050102010706020507" charset="0"/>
              </a:rPr>
              <a:t>为真时，犯第类错误的累积概率不超过</a:t>
            </a:r>
            <a:r>
              <a:rPr lang="en-US" altLang="zh-CN" sz="2795">
                <a:sym typeface="Symbol" panose="05050102010706020507" charset="0"/>
              </a:rPr>
              <a:t>m</a:t>
            </a:r>
            <a:r>
              <a:rPr lang="zh-CN" altLang="en-US" sz="2795">
                <a:sym typeface="Symbol" panose="05050102010706020507" charset="0"/>
              </a:rPr>
              <a:t></a:t>
            </a:r>
            <a:r>
              <a:rPr lang="en-US" altLang="zh-CN" sz="2795">
                <a:sym typeface="Symbol" panose="05050102010706020507" charset="0"/>
              </a:rPr>
              <a:t>’</a:t>
            </a:r>
            <a:r>
              <a:rPr lang="zh-CN" altLang="en-US" sz="2795">
                <a:sym typeface="Symbol" panose="05050102010706020507" charset="0"/>
              </a:rPr>
              <a:t>，这就是著名的</a:t>
            </a:r>
            <a:r>
              <a:rPr lang="en-US" altLang="zh-CN" sz="2795">
                <a:sym typeface="+mn-ea"/>
              </a:rPr>
              <a:t>Bonferroni</a:t>
            </a:r>
            <a:r>
              <a:rPr lang="zh-CN" altLang="en-US" sz="2795">
                <a:sym typeface="+mn-ea"/>
              </a:rPr>
              <a:t>不等式。据此，欲控制多次比较所犯</a:t>
            </a:r>
            <a:r>
              <a:rPr lang="zh-CN" altLang="en-US" sz="2795">
                <a:sym typeface="Symbol" panose="05050102010706020507" charset="0"/>
              </a:rPr>
              <a:t>第类错误的累积概率不超过，则调整的检验水准为</a:t>
            </a:r>
            <a:r>
              <a:rPr lang="en-US" altLang="zh-CN" sz="2795">
                <a:sym typeface="Symbol" panose="05050102010706020507" charset="0"/>
              </a:rPr>
              <a:t>’=</a:t>
            </a:r>
            <a:r>
              <a:rPr lang="zh-CN" altLang="en-US" sz="2795">
                <a:sym typeface="Symbol" panose="05050102010706020507" charset="0"/>
              </a:rPr>
              <a:t></a:t>
            </a:r>
            <a:r>
              <a:rPr lang="en-US" altLang="zh-CN" sz="2795">
                <a:sym typeface="Symbol" panose="05050102010706020507" charset="0"/>
              </a:rPr>
              <a:t>/m</a:t>
            </a:r>
            <a:r>
              <a:rPr lang="zh-CN" altLang="en-US" sz="2795">
                <a:sym typeface="Symbol" panose="05050102010706020507" charset="0"/>
              </a:rPr>
              <a:t>。例如有</a:t>
            </a:r>
            <a:r>
              <a:rPr lang="en-US" altLang="zh-CN" sz="2795">
                <a:sym typeface="Symbol" panose="05050102010706020507" charset="0"/>
              </a:rPr>
              <a:t>3</a:t>
            </a:r>
            <a:r>
              <a:rPr lang="zh-CN" altLang="en-US" sz="2795">
                <a:sym typeface="Symbol" panose="05050102010706020507" charset="0"/>
              </a:rPr>
              <a:t>组均数进行两两比较，比较的次数</a:t>
            </a:r>
            <a:r>
              <a:rPr lang="en-US" altLang="zh-CN" sz="2795">
                <a:sym typeface="Symbol" panose="05050102010706020507" charset="0"/>
              </a:rPr>
              <a:t>m=3</a:t>
            </a:r>
            <a:r>
              <a:rPr lang="zh-CN" altLang="en-US" sz="2795">
                <a:sym typeface="Symbol" panose="05050102010706020507" charset="0"/>
              </a:rPr>
              <a:t>，则调整的检验水准为</a:t>
            </a:r>
            <a:r>
              <a:rPr lang="en-US" altLang="zh-CN" sz="2795">
                <a:sym typeface="Symbol" panose="05050102010706020507" charset="0"/>
              </a:rPr>
              <a:t>’=0.05/3=0.017</a:t>
            </a:r>
            <a:r>
              <a:rPr lang="zh-CN" altLang="en-US" sz="2795">
                <a:sym typeface="Symbol" panose="05050102010706020507" charset="0"/>
              </a:rPr>
              <a:t>，可保证</a:t>
            </a:r>
            <a:r>
              <a:rPr lang="en-US" altLang="zh-CN" sz="2795">
                <a:sym typeface="Symbol" panose="05050102010706020507" charset="0"/>
              </a:rPr>
              <a:t>3</a:t>
            </a:r>
            <a:r>
              <a:rPr lang="zh-CN" altLang="en-US" sz="2795">
                <a:sym typeface="Symbol" panose="05050102010706020507" charset="0"/>
              </a:rPr>
              <a:t>次比较累积犯错误的概率不超过</a:t>
            </a:r>
            <a:r>
              <a:rPr lang="en-US" altLang="zh-CN" sz="2795">
                <a:sym typeface="Symbol" panose="05050102010706020507" charset="0"/>
              </a:rPr>
              <a:t>0.05</a:t>
            </a:r>
            <a:r>
              <a:rPr lang="zh-CN" altLang="en-US" sz="2795">
                <a:sym typeface="Symbol" panose="05050102010706020507" charset="0"/>
              </a:rPr>
              <a:t>。</a:t>
            </a:r>
            <a:endParaRPr lang="zh-CN" altLang="en-US" sz="2795">
              <a:sym typeface="Symbol" panose="05050102010706020507" charset="0"/>
            </a:endParaRPr>
          </a:p>
          <a:p>
            <a:pPr marL="0" lvl="0" indent="0">
              <a:buNone/>
            </a:pPr>
            <a:endParaRPr lang="zh-CN" altLang="en-US" sz="2795">
              <a:sym typeface="+mn-ea"/>
            </a:endParaRPr>
          </a:p>
          <a:p>
            <a:pPr marL="0" lvl="0" indent="0">
              <a:buNone/>
            </a:pPr>
            <a:r>
              <a:rPr lang="zh-CN" altLang="en-US" sz="2795">
                <a:sym typeface="+mn-ea"/>
              </a:rPr>
              <a:t>或者不调整</a:t>
            </a:r>
            <a:r>
              <a:rPr lang="zh-CN" altLang="en-US" sz="2795">
                <a:sym typeface="Symbol" panose="05050102010706020507" charset="0"/>
              </a:rPr>
              <a:t>检验水准，而对</a:t>
            </a:r>
            <a:r>
              <a:rPr lang="en-US" altLang="zh-CN" sz="2795">
                <a:sym typeface="Symbol" panose="05050102010706020507" charset="0"/>
              </a:rPr>
              <a:t>P</a:t>
            </a:r>
            <a:r>
              <a:rPr lang="zh-CN" altLang="en-US" sz="2795">
                <a:sym typeface="Symbol" panose="05050102010706020507" charset="0"/>
              </a:rPr>
              <a:t>值进行校正，即</a:t>
            </a:r>
            <a:r>
              <a:rPr lang="en-US" altLang="zh-CN" sz="2795">
                <a:sym typeface="Symbol" panose="05050102010706020507" charset="0"/>
              </a:rPr>
              <a:t>adjust P=P</a:t>
            </a:r>
            <a:r>
              <a:rPr lang="en-US" altLang="zh-CN" sz="2795">
                <a:latin typeface="Arial" panose="020B0604020202020204" pitchFamily="34" charset="0"/>
                <a:sym typeface="Symbol" panose="05050102010706020507" charset="0"/>
              </a:rPr>
              <a:t>×m</a:t>
            </a:r>
            <a:r>
              <a:rPr lang="zh-CN" altLang="en-US" sz="2795">
                <a:latin typeface="Arial" panose="020B0604020202020204" pitchFamily="34" charset="0"/>
                <a:sym typeface="Symbol" panose="05050102010706020507" charset="0"/>
              </a:rPr>
              <a:t>。</a:t>
            </a:r>
            <a:r>
              <a:rPr lang="en-US" altLang="zh-CN" sz="2795">
                <a:sym typeface="Symbol" panose="05050102010706020507" charset="0"/>
              </a:rPr>
              <a:t> </a:t>
            </a:r>
            <a:endParaRPr lang="en-US" altLang="zh-CN" sz="2795">
              <a:sym typeface="Symbol" panose="05050102010706020507" charset="0"/>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Bonferroni</a:t>
            </a:r>
            <a:r>
              <a:rPr lang="zh-CN" altLang="en-US">
                <a:sym typeface="+mn-ea"/>
              </a:rPr>
              <a:t>统计</a:t>
            </a:r>
            <a:r>
              <a:rPr lang="zh-CN" altLang="en-US">
                <a:sym typeface="+mn-ea"/>
              </a:rPr>
              <a:t>量</a:t>
            </a:r>
            <a:endParaRPr lang="zh-CN" altLang="en-US">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marL="0" indent="0">
                  <a:buNone/>
                </a:pPr>
                <a14:m>
                  <m:oMathPara xmlns:m="http://schemas.openxmlformats.org/officeDocument/2006/math">
                    <m:oMathParaPr>
                      <m:jc m:val="left"/>
                    </m:oMathParaPr>
                    <m:oMath xmlns:m="http://schemas.openxmlformats.org/officeDocument/2006/math">
                      <m:r>
                        <a:rPr lang="en-US" altLang="zh-CN" sz="2800" i="1">
                          <a:latin typeface="Cambria Math" panose="02040503050406030204" charset="0"/>
                          <a:cs typeface="Cambria Math" panose="02040503050406030204" charset="0"/>
                        </a:rPr>
                        <m:t>𝑡</m:t>
                      </m:r>
                      <m:r>
                        <a:rPr lang="en-US" altLang="zh-CN" sz="2800" i="1">
                          <a:latin typeface="Cambria Math" panose="02040503050406030204" charset="0"/>
                          <a:cs typeface="Cambria Math" panose="02040503050406030204" charset="0"/>
                        </a:rPr>
                        <m:t>=</m:t>
                      </m:r>
                      <m:f>
                        <m:fPr>
                          <m:ctrlPr>
                            <a:rPr lang="en-US" altLang="zh-CN" sz="2800" i="1">
                              <a:latin typeface="Cambria Math" panose="02040503050406030204" charset="0"/>
                              <a:cs typeface="Cambria Math" panose="02040503050406030204" charset="0"/>
                            </a:rPr>
                          </m:ctrlPr>
                        </m:fPr>
                        <m:num>
                          <m:sSub>
                            <m:sSubPr>
                              <m:ctrlPr>
                                <a:rPr lang="en-US" altLang="zh-CN" sz="2800" i="1">
                                  <a:latin typeface="Cambria Math" panose="02040503050406030204" charset="0"/>
                                  <a:cs typeface="Cambria Math" panose="02040503050406030204" charset="0"/>
                                </a:rPr>
                              </m:ctrlPr>
                            </m:sSubPr>
                            <m:e>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e>
                            <m:sub>
                              <m:r>
                                <a:rPr lang="en-US" altLang="zh-CN" sz="2800" i="1">
                                  <a:latin typeface="Cambria Math" panose="02040503050406030204" charset="0"/>
                                  <a:cs typeface="Cambria Math" panose="02040503050406030204" charset="0"/>
                                </a:rPr>
                                <m:t>𝐴</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e>
                            <m:sub>
                              <m:r>
                                <a:rPr lang="en-US" altLang="zh-CN" sz="2800" i="1">
                                  <a:latin typeface="Cambria Math" panose="02040503050406030204" charset="0"/>
                                  <a:cs typeface="Cambria Math" panose="02040503050406030204" charset="0"/>
                                </a:rPr>
                                <m:t>𝐵</m:t>
                              </m:r>
                            </m:sub>
                          </m:sSub>
                        </m:num>
                        <m:den>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𝑠</m:t>
                              </m:r>
                            </m:e>
                            <m:sub>
                              <m:sSub>
                                <m:sSubPr>
                                  <m:ctrlPr>
                                    <a:rPr lang="en-US" altLang="zh-CN" sz="2800" i="1">
                                      <a:latin typeface="Cambria Math" panose="02040503050406030204" charset="0"/>
                                      <a:cs typeface="Cambria Math" panose="02040503050406030204" charset="0"/>
                                    </a:rPr>
                                  </m:ctrlPr>
                                </m:sSubPr>
                                <m:e>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e>
                                <m:sub>
                                  <m:r>
                                    <a:rPr lang="en-US" altLang="zh-CN" sz="2800" i="1">
                                      <a:latin typeface="Cambria Math" panose="02040503050406030204" charset="0"/>
                                      <a:cs typeface="Cambria Math" panose="02040503050406030204" charset="0"/>
                                    </a:rPr>
                                    <m:t>𝐴</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e>
                                <m:sub>
                                  <m:r>
                                    <a:rPr lang="en-US" altLang="zh-CN" sz="2800" i="1">
                                      <a:latin typeface="Cambria Math" panose="02040503050406030204" charset="0"/>
                                      <a:cs typeface="Cambria Math" panose="02040503050406030204" charset="0"/>
                                    </a:rPr>
                                    <m:t>𝐵</m:t>
                                  </m:r>
                                </m:sub>
                              </m:sSub>
                            </m:sub>
                          </m:sSub>
                        </m:den>
                      </m:f>
                      <m:r>
                        <a:rPr lang="en-US" altLang="zh-CN" sz="2800" i="1">
                          <a:latin typeface="Cambria Math" panose="02040503050406030204" charset="0"/>
                          <a:cs typeface="Cambria Math" panose="02040503050406030204" charset="0"/>
                        </a:rPr>
                        <m:t>=</m:t>
                      </m:r>
                      <m:f>
                        <m:fPr>
                          <m:ctrlPr>
                            <a:rPr lang="en-US" altLang="zh-CN" sz="2800" i="1">
                              <a:latin typeface="Cambria Math" panose="02040503050406030204" charset="0"/>
                              <a:cs typeface="Cambria Math" panose="02040503050406030204" charset="0"/>
                            </a:rPr>
                          </m:ctrlPr>
                        </m:fPr>
                        <m:num>
                          <m:sSub>
                            <m:sSubPr>
                              <m:ctrlPr>
                                <a:rPr lang="en-US" altLang="zh-CN" sz="2800" i="1">
                                  <a:latin typeface="Cambria Math" panose="02040503050406030204" charset="0"/>
                                  <a:cs typeface="Cambria Math" panose="02040503050406030204" charset="0"/>
                                </a:rPr>
                              </m:ctrlPr>
                            </m:sSubPr>
                            <m:e>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e>
                            <m:sub>
                              <m:r>
                                <a:rPr lang="en-US" altLang="zh-CN" sz="2800" i="1">
                                  <a:latin typeface="Cambria Math" panose="02040503050406030204" charset="0"/>
                                  <a:cs typeface="Cambria Math" panose="02040503050406030204" charset="0"/>
                                </a:rPr>
                                <m:t>𝐴</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acc>
                                <m:accPr>
                                  <m:chr m:val="̅"/>
                                  <m:ctrlPr>
                                    <a:rPr lang="en-US" altLang="zh-CN" sz="2800" i="1">
                                      <a:latin typeface="Cambria Math" panose="02040503050406030204" charset="0"/>
                                      <a:cs typeface="Cambria Math" panose="02040503050406030204" charset="0"/>
                                    </a:rPr>
                                  </m:ctrlPr>
                                </m:accPr>
                                <m:e>
                                  <m:r>
                                    <a:rPr lang="en-US" altLang="zh-CN" sz="2800" i="1">
                                      <a:latin typeface="Cambria Math" panose="02040503050406030204" charset="0"/>
                                      <a:cs typeface="Cambria Math" panose="02040503050406030204" charset="0"/>
                                    </a:rPr>
                                    <m:t>𝑌</m:t>
                                  </m:r>
                                </m:e>
                              </m:acc>
                            </m:e>
                            <m:sub>
                              <m:r>
                                <a:rPr lang="en-US" altLang="zh-CN" sz="2800" i="1">
                                  <a:latin typeface="Cambria Math" panose="02040503050406030204" charset="0"/>
                                  <a:cs typeface="Cambria Math" panose="02040503050406030204" charset="0"/>
                                </a:rPr>
                                <m:t>𝐵</m:t>
                              </m:r>
                            </m:sub>
                          </m:sSub>
                        </m:num>
                        <m:den>
                          <m:rad>
                            <m:radPr>
                              <m:degHide m:val="on"/>
                              <m:ctrlPr>
                                <a:rPr lang="en-US" altLang="zh-CN" sz="2800" i="1">
                                  <a:latin typeface="Cambria Math" panose="02040503050406030204" charset="0"/>
                                  <a:cs typeface="Cambria Math" panose="02040503050406030204" charset="0"/>
                                </a:rPr>
                              </m:ctrlPr>
                            </m:radPr>
                            <m:deg/>
                            <m:e>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𝑀𝑆</m:t>
                                  </m:r>
                                </m:e>
                                <m:sub>
                                  <m:r>
                                    <a:rPr lang="zh-CN" altLang="en-US" sz="2800" i="1">
                                      <a:latin typeface="Cambria Math" panose="02040503050406030204" charset="0"/>
                                      <a:cs typeface="Cambria Math" panose="02040503050406030204" charset="0"/>
                                    </a:rPr>
                                    <m:t>组内</m:t>
                                  </m:r>
                                </m:sub>
                              </m:sSub>
                              <m:r>
                                <a:rPr lang="en-US" altLang="zh-CN" sz="2800" i="1">
                                  <a:latin typeface="Cambria Math" panose="02040503050406030204" charset="0"/>
                                  <a:cs typeface="Cambria Math" panose="02040503050406030204" charset="0"/>
                                </a:rPr>
                                <m:t>(</m:t>
                              </m:r>
                              <m:f>
                                <m:fPr>
                                  <m:ctrlPr>
                                    <a:rPr lang="en-US" altLang="zh-CN" sz="2800" i="1">
                                      <a:latin typeface="Cambria Math" panose="02040503050406030204" charset="0"/>
                                      <a:cs typeface="Cambria Math" panose="02040503050406030204" charset="0"/>
                                    </a:rPr>
                                  </m:ctrlPr>
                                </m:fPr>
                                <m:num>
                                  <m:r>
                                    <a:rPr lang="en-US" altLang="zh-CN" sz="2800" i="1">
                                      <a:latin typeface="Cambria Math" panose="02040503050406030204" charset="0"/>
                                      <a:cs typeface="Cambria Math" panose="02040503050406030204" charset="0"/>
                                    </a:rPr>
                                    <m:t>1</m:t>
                                  </m:r>
                                </m:num>
                                <m:den>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𝑛</m:t>
                                      </m:r>
                                    </m:e>
                                    <m:sub>
                                      <m:r>
                                        <a:rPr lang="en-US" altLang="zh-CN" sz="2800" i="1">
                                          <a:latin typeface="Cambria Math" panose="02040503050406030204" charset="0"/>
                                          <a:cs typeface="Cambria Math" panose="02040503050406030204" charset="0"/>
                                        </a:rPr>
                                        <m:t>𝐴</m:t>
                                      </m:r>
                                    </m:sub>
                                  </m:sSub>
                                </m:den>
                              </m:f>
                              <m:r>
                                <a:rPr lang="en-US" altLang="zh-CN" sz="2800" i="1">
                                  <a:latin typeface="Cambria Math" panose="02040503050406030204" charset="0"/>
                                  <a:cs typeface="Cambria Math" panose="02040503050406030204" charset="0"/>
                                </a:rPr>
                                <m:t>+</m:t>
                              </m:r>
                              <m:f>
                                <m:fPr>
                                  <m:ctrlPr>
                                    <a:rPr lang="en-US" altLang="zh-CN" sz="2800" i="1">
                                      <a:latin typeface="Cambria Math" panose="02040503050406030204" charset="0"/>
                                      <a:cs typeface="Cambria Math" panose="02040503050406030204" charset="0"/>
                                    </a:rPr>
                                  </m:ctrlPr>
                                </m:fPr>
                                <m:num>
                                  <m:r>
                                    <a:rPr lang="en-US" altLang="zh-CN" sz="2800" i="1">
                                      <a:latin typeface="Cambria Math" panose="02040503050406030204" charset="0"/>
                                      <a:cs typeface="Cambria Math" panose="02040503050406030204" charset="0"/>
                                    </a:rPr>
                                    <m:t>1</m:t>
                                  </m:r>
                                </m:num>
                                <m:den>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𝑛</m:t>
                                      </m:r>
                                    </m:e>
                                    <m:sub>
                                      <m:r>
                                        <a:rPr lang="en-US" altLang="zh-CN" sz="2800" i="1">
                                          <a:latin typeface="Cambria Math" panose="02040503050406030204" charset="0"/>
                                          <a:cs typeface="Cambria Math" panose="02040503050406030204" charset="0"/>
                                        </a:rPr>
                                        <m:t>𝐵</m:t>
                                      </m:r>
                                    </m:sub>
                                  </m:sSub>
                                </m:den>
                              </m:f>
                              <m:r>
                                <a:rPr lang="en-US" altLang="zh-CN" sz="2800" i="1">
                                  <a:latin typeface="Cambria Math" panose="02040503050406030204" charset="0"/>
                                  <a:cs typeface="Cambria Math" panose="02040503050406030204" charset="0"/>
                                </a:rPr>
                                <m:t>)</m:t>
                              </m:r>
                            </m:e>
                          </m:rad>
                        </m:den>
                      </m:f>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𝑡</m:t>
                      </m:r>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charset="0"/>
                              <a:cs typeface="Cambria Math" panose="02040503050406030204" charset="0"/>
                            </a:rPr>
                          </m:ctrlPr>
                        </m:sSubPr>
                        <m:e>
                          <m:r>
                            <a:rPr lang="en-US" altLang="zh-CN" sz="2800" i="1">
                              <a:latin typeface="Cambria Math" panose="02040503050406030204" charset="0"/>
                              <a:cs typeface="Cambria Math" panose="02040503050406030204" charset="0"/>
                            </a:rPr>
                            <m:t>𝜈</m:t>
                          </m:r>
                        </m:e>
                        <m:sub>
                          <m:r>
                            <a:rPr lang="zh-CN" altLang="en-US" sz="2800" i="1">
                              <a:latin typeface="Cambria Math" panose="02040503050406030204" charset="0"/>
                              <a:cs typeface="Cambria Math" panose="02040503050406030204" charset="0"/>
                            </a:rPr>
                            <m:t>组内</m:t>
                          </m:r>
                        </m:sub>
                      </m:sSub>
                      <m:r>
                        <a:rPr lang="en-US" altLang="zh-CN" sz="2800" i="1">
                          <a:latin typeface="Cambria Math" panose="02040503050406030204" charset="0"/>
                          <a:ea typeface="MS Mincho" charset="0"/>
                          <a:cs typeface="Cambria Math" panose="02040503050406030204" charset="0"/>
                        </a:rPr>
                        <m:t>)</m:t>
                      </m:r>
                    </m:oMath>
                  </m:oMathPara>
                </a14:m>
                <a:endParaRPr lang="en-US" altLang="zh-CN" sz="2800" i="1">
                  <a:latin typeface="Cambria Math" panose="02040503050406030204" charset="0"/>
                  <a:ea typeface="MS Mincho"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custDataLst>
              <p:tags r:id="rId1"/>
            </p:custDataLst>
          </p:nvPr>
        </p:nvGraphicFramePr>
        <p:xfrm>
          <a:off x="1815465" y="386080"/>
          <a:ext cx="8560435" cy="6085840"/>
        </p:xfrm>
        <a:graphic>
          <a:graphicData uri="http://schemas.openxmlformats.org/presentationml/2006/ole">
            <mc:AlternateContent xmlns:mc="http://schemas.openxmlformats.org/markup-compatibility/2006">
              <mc:Choice xmlns:v="urn:schemas-microsoft-com:vml" Requires="v">
                <p:oleObj spid="_x0000_s5" name="" r:id="rId2" imgW="4905375" imgH="4162425" progId="Paint.Picture">
                  <p:embed/>
                </p:oleObj>
              </mc:Choice>
              <mc:Fallback>
                <p:oleObj name="" r:id="rId2" imgW="4905375" imgH="4162425" progId="Paint.Picture">
                  <p:embed/>
                  <p:pic>
                    <p:nvPicPr>
                      <p:cNvPr id="0" name="图片 4"/>
                      <p:cNvPicPr/>
                      <p:nvPr/>
                    </p:nvPicPr>
                    <p:blipFill>
                      <a:blip r:embed="rId3"/>
                      <a:stretch>
                        <a:fillRect/>
                      </a:stretch>
                    </p:blipFill>
                    <p:spPr>
                      <a:xfrm>
                        <a:off x="1815465" y="386080"/>
                        <a:ext cx="8560435" cy="6085840"/>
                      </a:xfrm>
                      <a:prstGeom prst="rect">
                        <a:avLst/>
                      </a:prstGeom>
                    </p:spPr>
                  </p:pic>
                </p:oleObj>
              </mc:Fallback>
            </mc:AlternateContent>
          </a:graphicData>
        </a:graphic>
      </p:graphicFrame>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11505" y="513080"/>
            <a:ext cx="10968990" cy="5831205"/>
          </a:xfrm>
        </p:spPr>
        <p:txBody>
          <a:bodyPr>
            <a:normAutofit fontScale="90000"/>
          </a:bodyPr>
          <a:p>
            <a:pPr marL="0" lvl="0" indent="0">
              <a:buNone/>
            </a:pPr>
            <a:r>
              <a:rPr lang="zh-CN" altLang="en-US" sz="2795">
                <a:sym typeface="+mn-ea"/>
              </a:rPr>
              <a:t>对例</a:t>
            </a:r>
            <a:r>
              <a:rPr lang="en-US" altLang="zh-CN" sz="2795">
                <a:sym typeface="+mn-ea"/>
              </a:rPr>
              <a:t>10.1</a:t>
            </a:r>
            <a:r>
              <a:rPr lang="zh-CN" altLang="en-US" sz="2795">
                <a:sym typeface="+mn-ea"/>
              </a:rPr>
              <a:t>用</a:t>
            </a:r>
            <a:r>
              <a:rPr lang="en-US" altLang="zh-CN" sz="2795">
                <a:sym typeface="+mn-ea"/>
              </a:rPr>
              <a:t>Bonferroni</a:t>
            </a:r>
            <a:r>
              <a:rPr lang="zh-CN" altLang="en-US" sz="2795">
                <a:sym typeface="+mn-ea"/>
              </a:rPr>
              <a:t>法作均数间</a:t>
            </a:r>
            <a:r>
              <a:rPr lang="zh-CN" altLang="en-US" sz="2795">
                <a:sym typeface="+mn-ea"/>
              </a:rPr>
              <a:t>两两比较</a:t>
            </a:r>
            <a:endParaRPr lang="en-US" altLang="zh-CN" sz="2795">
              <a:sym typeface="+mn-ea"/>
            </a:endParaRPr>
          </a:p>
          <a:p>
            <a:pPr marL="0" lvl="0" indent="0">
              <a:buNone/>
            </a:pPr>
            <a:endParaRPr lang="zh-CN" altLang="en-US" sz="2795">
              <a:sym typeface="+mn-ea"/>
            </a:endParaRPr>
          </a:p>
          <a:p>
            <a:pPr marL="0" lvl="0" indent="0">
              <a:buNone/>
            </a:pPr>
            <a:r>
              <a:rPr lang="en-US" altLang="zh-CN" sz="2795">
                <a:sym typeface="+mn-ea"/>
              </a:rPr>
              <a:t>1)</a:t>
            </a:r>
            <a:r>
              <a:rPr lang="zh-CN" altLang="en-US" sz="2795">
                <a:sym typeface="+mn-ea"/>
              </a:rPr>
              <a:t>暴露与对照组作比较</a:t>
            </a:r>
            <a:endParaRPr lang="zh-CN" altLang="en-US" sz="2795">
              <a:sym typeface="+mn-ea"/>
            </a:endParaRPr>
          </a:p>
          <a:p>
            <a:pPr marL="0" lvl="0" indent="0">
              <a:buNone/>
            </a:pPr>
            <a:r>
              <a:rPr lang="en-US" altLang="zh-CN" sz="2795">
                <a:sym typeface="+mn-ea"/>
              </a:rPr>
              <a:t>H</a:t>
            </a:r>
            <a:r>
              <a:rPr lang="en-US" altLang="zh-CN" sz="2795" baseline="-25000">
                <a:sym typeface="+mn-ea"/>
              </a:rPr>
              <a:t>0</a:t>
            </a:r>
            <a:r>
              <a:rPr lang="en-US" sz="2795">
                <a:sym typeface="+mn-ea"/>
              </a:rPr>
              <a:t>: </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1</a:t>
            </a:r>
            <a:r>
              <a:rPr lang="en-US" altLang="zh-CN" sz="2795">
                <a:cs typeface="Arial" panose="020B0604020202020204" pitchFamily="34" charset="0"/>
                <a:sym typeface="+mn-ea"/>
              </a:rPr>
              <a:t>=</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2    </a:t>
            </a:r>
            <a:r>
              <a:rPr lang="en-US" altLang="zh-CN" sz="2795">
                <a:sym typeface="+mn-ea"/>
              </a:rPr>
              <a:t>H</a:t>
            </a:r>
            <a:r>
              <a:rPr lang="en-US" altLang="zh-CN" sz="2795" baseline="-25000">
                <a:sym typeface="+mn-ea"/>
              </a:rPr>
              <a:t>1</a:t>
            </a:r>
            <a:r>
              <a:rPr lang="en-US" sz="2795">
                <a:sym typeface="+mn-ea"/>
              </a:rPr>
              <a:t>: </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1</a:t>
            </a:r>
            <a:r>
              <a:rPr lang="en-US" altLang="zh-CN" sz="2795">
                <a:cs typeface="Arial" panose="020B0604020202020204" pitchFamily="34" charset="0"/>
                <a:sym typeface="+mn-ea"/>
              </a:rPr>
              <a:t>≠</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2    </a:t>
            </a:r>
            <a:r>
              <a:rPr lang="zh-CN" altLang="en-US" sz="2795">
                <a:sym typeface="Symbol" panose="05050102010706020507" charset="0"/>
              </a:rPr>
              <a:t></a:t>
            </a:r>
            <a:r>
              <a:rPr lang="en-US" altLang="zh-CN" sz="2795">
                <a:latin typeface="Times New Roman" panose="02020603050405020304" charset="0"/>
                <a:cs typeface="Times New Roman" panose="02020603050405020304" charset="0"/>
                <a:sym typeface="+mn-ea"/>
              </a:rPr>
              <a:t>=0.05</a:t>
            </a:r>
            <a:endParaRPr lang="zh-CN" altLang="en-US" sz="2795">
              <a:sym typeface="+mn-ea"/>
            </a:endParaRPr>
          </a:p>
          <a:p>
            <a:pPr marL="0" lvl="0" indent="0">
              <a:buNone/>
            </a:pPr>
            <a:endParaRPr lang="zh-CN" altLang="en-US" sz="2795">
              <a:sym typeface="+mn-ea"/>
            </a:endParaRPr>
          </a:p>
          <a:p>
            <a:pPr marL="0" lvl="0" indent="0">
              <a:buNone/>
            </a:pPr>
            <a:endParaRPr lang="zh-CN" altLang="en-US" sz="2795">
              <a:sym typeface="+mn-ea"/>
            </a:endParaRPr>
          </a:p>
          <a:p>
            <a:pPr marL="0" lvl="0" indent="0">
              <a:buNone/>
            </a:pPr>
            <a:endParaRPr lang="zh-CN" altLang="en-US" sz="2795">
              <a:sym typeface="+mn-ea"/>
            </a:endParaRPr>
          </a:p>
          <a:p>
            <a:pPr marL="0" lvl="0" indent="0">
              <a:buNone/>
            </a:pPr>
            <a:r>
              <a:rPr lang="zh-CN" altLang="en-US" sz="2795">
                <a:sym typeface="+mn-ea"/>
              </a:rPr>
              <a:t>若</a:t>
            </a:r>
            <a:r>
              <a:rPr lang="en-US" altLang="zh-CN" sz="2795">
                <a:sym typeface="+mn-ea"/>
              </a:rPr>
              <a:t>H</a:t>
            </a:r>
            <a:r>
              <a:rPr lang="en-US" altLang="zh-CN" sz="2795" baseline="-25000">
                <a:sym typeface="+mn-ea"/>
              </a:rPr>
              <a:t>0</a:t>
            </a:r>
            <a:r>
              <a:rPr lang="zh-CN" altLang="en-US" sz="2795">
                <a:sym typeface="+mn-ea"/>
              </a:rPr>
              <a:t>成立，</a:t>
            </a:r>
            <a:r>
              <a:rPr lang="en-US" altLang="zh-CN" sz="2795">
                <a:sym typeface="+mn-ea"/>
              </a:rPr>
              <a:t>t=3.215</a:t>
            </a:r>
            <a:r>
              <a:rPr lang="zh-CN" altLang="en-US" sz="2795">
                <a:sym typeface="+mn-ea"/>
              </a:rPr>
              <a:t>将服从自由度为</a:t>
            </a:r>
            <a:r>
              <a:rPr lang="en-US" sz="2795">
                <a:latin typeface="Times New Roman" panose="02020603050405020304" charset="0"/>
                <a:cs typeface="Times New Roman" panose="02020603050405020304" charset="0"/>
                <a:sym typeface="+mn-ea"/>
              </a:rPr>
              <a:t>48</a:t>
            </a:r>
            <a:r>
              <a:rPr lang="zh-CN" altLang="en-US" sz="2795">
                <a:sym typeface="+mn-ea"/>
              </a:rPr>
              <a:t>的</a:t>
            </a:r>
            <a:r>
              <a:rPr lang="en-US" altLang="zh-CN" sz="2795">
                <a:sym typeface="+mn-ea"/>
              </a:rPr>
              <a:t>t</a:t>
            </a:r>
            <a:r>
              <a:rPr lang="zh-CN" altLang="en-US" sz="2795">
                <a:sym typeface="+mn-ea"/>
              </a:rPr>
              <a:t>分布，调整后</a:t>
            </a:r>
            <a:r>
              <a:rPr lang="zh-CN" altLang="en-US" sz="2795">
                <a:sym typeface="+mn-ea"/>
              </a:rPr>
              <a:t>的双侧</a:t>
            </a:r>
            <a:r>
              <a:rPr lang="en-US" altLang="zh-CN" sz="2795">
                <a:sym typeface="+mn-ea"/>
              </a:rPr>
              <a:t>P</a:t>
            </a:r>
            <a:r>
              <a:rPr lang="zh-CN" altLang="en-US" sz="2795">
                <a:sym typeface="+mn-ea"/>
              </a:rPr>
              <a:t>值为</a:t>
            </a:r>
            <a:r>
              <a:rPr lang="en-US" altLang="zh-CN" sz="2795">
                <a:sym typeface="+mn-ea"/>
              </a:rPr>
              <a:t>0.007</a:t>
            </a:r>
            <a:r>
              <a:rPr lang="en-US" altLang="zh-CN" sz="2795">
                <a:latin typeface="Arial" panose="020B0604020202020204" pitchFamily="34" charset="0"/>
                <a:sym typeface="+mn-ea"/>
              </a:rPr>
              <a:t>&lt;</a:t>
            </a:r>
            <a:r>
              <a:rPr lang="en-US" altLang="zh-CN" sz="2795">
                <a:latin typeface="Times New Roman" panose="02020603050405020304" charset="0"/>
                <a:cs typeface="Times New Roman" panose="02020603050405020304" charset="0"/>
                <a:sym typeface="+mn-ea"/>
              </a:rPr>
              <a:t>0.05</a:t>
            </a:r>
            <a:r>
              <a:rPr lang="zh-CN" altLang="en-US" sz="2795">
                <a:latin typeface="Times New Roman" panose="02020603050405020304" charset="0"/>
                <a:cs typeface="Times New Roman" panose="02020603050405020304" charset="0"/>
                <a:sym typeface="+mn-ea"/>
              </a:rPr>
              <a:t>，拒绝</a:t>
            </a:r>
            <a:r>
              <a:rPr lang="en-US" altLang="zh-CN" sz="2795">
                <a:sym typeface="+mn-ea"/>
              </a:rPr>
              <a:t>H</a:t>
            </a:r>
            <a:r>
              <a:rPr lang="en-US" altLang="zh-CN" sz="2795" baseline="-25000">
                <a:sym typeface="+mn-ea"/>
              </a:rPr>
              <a:t>0</a:t>
            </a:r>
            <a:r>
              <a:rPr lang="zh-CN" altLang="en-US" sz="2795">
                <a:sym typeface="+mn-ea"/>
              </a:rPr>
              <a:t>，接受</a:t>
            </a:r>
            <a:r>
              <a:rPr lang="en-US" altLang="zh-CN" sz="2795">
                <a:sym typeface="+mn-ea"/>
              </a:rPr>
              <a:t>H</a:t>
            </a:r>
            <a:r>
              <a:rPr lang="en-US" sz="2795" baseline="-25000">
                <a:sym typeface="+mn-ea"/>
              </a:rPr>
              <a:t>1</a:t>
            </a:r>
            <a:r>
              <a:rPr lang="zh-CN" altLang="en-US" sz="2795">
                <a:sym typeface="+mn-ea"/>
              </a:rPr>
              <a:t>，认为</a:t>
            </a:r>
            <a:r>
              <a:rPr lang="zh-CN" altLang="en-US" sz="2795">
                <a:sym typeface="+mn-ea"/>
              </a:rPr>
              <a:t>这两组平均得分不同。</a:t>
            </a:r>
            <a:endParaRPr lang="zh-CN" altLang="en-US" sz="2795">
              <a:sym typeface="+mn-ea"/>
            </a:endParaRPr>
          </a:p>
          <a:p>
            <a:pPr marL="0" lvl="0" indent="0">
              <a:buNone/>
            </a:pPr>
            <a:endParaRPr lang="zh-CN" altLang="en-US" sz="2795">
              <a:sym typeface="+mn-ea"/>
            </a:endParaRPr>
          </a:p>
        </p:txBody>
      </p:sp>
      <p:graphicFrame>
        <p:nvGraphicFramePr>
          <p:cNvPr id="6" name="对象 5">
            <a:hlinkClick r:id="" action="ppaction://ole?verb="/>
          </p:cNvPr>
          <p:cNvGraphicFramePr>
            <a:graphicFrameLocks noChangeAspect="1"/>
          </p:cNvGraphicFramePr>
          <p:nvPr/>
        </p:nvGraphicFramePr>
        <p:xfrm>
          <a:off x="624840" y="3324543"/>
          <a:ext cx="7002145" cy="1449070"/>
        </p:xfrm>
        <a:graphic>
          <a:graphicData uri="http://schemas.openxmlformats.org/presentationml/2006/ole">
            <mc:AlternateContent xmlns:mc="http://schemas.openxmlformats.org/markup-compatibility/2006">
              <mc:Choice xmlns:v="urn:schemas-microsoft-com:vml" Requires="v">
                <p:oleObj spid="_x0000_s2049" name="" r:id="rId1" imgW="3251200" imgH="673100" progId="Equation.KSEE3">
                  <p:embed/>
                </p:oleObj>
              </mc:Choice>
              <mc:Fallback>
                <p:oleObj name="" r:id="rId1" imgW="3251200" imgH="673100" progId="Equation.KSEE3">
                  <p:embed/>
                  <p:pic>
                    <p:nvPicPr>
                      <p:cNvPr id="0" name="图片 2048"/>
                      <p:cNvPicPr/>
                      <p:nvPr/>
                    </p:nvPicPr>
                    <p:blipFill>
                      <a:blip r:embed="rId2"/>
                      <a:stretch>
                        <a:fillRect/>
                      </a:stretch>
                    </p:blipFill>
                    <p:spPr>
                      <a:xfrm>
                        <a:off x="624840" y="3324543"/>
                        <a:ext cx="7002145" cy="1449070"/>
                      </a:xfrm>
                      <a:prstGeom prst="rect">
                        <a:avLst/>
                      </a:prstGeom>
                    </p:spPr>
                  </p:pic>
                </p:oleObj>
              </mc:Fallback>
            </mc:AlternateContent>
          </a:graphicData>
        </a:graphic>
      </p:graphicFrame>
      <p:graphicFrame>
        <p:nvGraphicFramePr>
          <p:cNvPr id="4" name="表格 3"/>
          <p:cNvGraphicFramePr>
            <a:graphicFrameLocks noChangeAspect="1"/>
          </p:cNvGraphicFramePr>
          <p:nvPr>
            <p:custDataLst>
              <p:tags r:id="rId3"/>
            </p:custDataLst>
          </p:nvPr>
        </p:nvGraphicFramePr>
        <p:xfrm>
          <a:off x="6840855" y="1106170"/>
          <a:ext cx="4499610" cy="2312670"/>
        </p:xfrm>
        <a:graphic>
          <a:graphicData uri="http://schemas.openxmlformats.org/drawingml/2006/table">
            <a:tbl>
              <a:tblPr firstRow="1" bandRow="1">
                <a:tableStyleId>{5C22544A-7EE6-4342-B048-85BDC9FD1C3A}</a:tableStyleId>
              </a:tblPr>
              <a:tblGrid>
                <a:gridCol w="1859280"/>
                <a:gridCol w="1140460"/>
                <a:gridCol w="1499870"/>
              </a:tblGrid>
              <a:tr h="385445">
                <a:tc>
                  <a:txBody>
                    <a:bodyPr/>
                    <a:p>
                      <a:pPr>
                        <a:buNone/>
                      </a:pPr>
                      <a:r>
                        <a:rPr lang="zh-CN" altLang="en-US">
                          <a:solidFill>
                            <a:schemeClr val="tx1"/>
                          </a:solidFill>
                        </a:rPr>
                        <a:t>分组</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zh-CN" altLang="en-US">
                          <a:solidFill>
                            <a:schemeClr val="tx1"/>
                          </a:solidFill>
                        </a:rPr>
                        <a:t>例数</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zh-CN" altLang="en-US">
                          <a:solidFill>
                            <a:schemeClr val="tx1"/>
                          </a:solidFill>
                        </a:rPr>
                        <a:t>样本均数</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r h="385445">
                <a:tc>
                  <a:txBody>
                    <a:bodyPr/>
                    <a:p>
                      <a:pPr>
                        <a:buNone/>
                      </a:pPr>
                      <a:r>
                        <a:rPr lang="zh-CN" altLang="en-US"/>
                        <a:t>暴露组</a:t>
                      </a:r>
                      <a:r>
                        <a:rPr lang="en-US" altLang="zh-CN"/>
                        <a:t>(g=2)</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17</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47.6</a:t>
                      </a:r>
                      <a:endParaRPr lang="en-US" altLang="zh-CN"/>
                    </a:p>
                  </a:txBody>
                  <a:tcPr>
                    <a:lnL>
                      <a:noFill/>
                    </a:lnL>
                    <a:lnR>
                      <a:noFill/>
                    </a:lnR>
                    <a:lnT>
                      <a:noFill/>
                    </a:lnT>
                    <a:lnB>
                      <a:noFill/>
                    </a:lnB>
                    <a:lnTlToBr>
                      <a:noFill/>
                    </a:lnTlToBr>
                    <a:lnBlToTr>
                      <a:noFill/>
                    </a:lnBlToTr>
                    <a:solidFill>
                      <a:schemeClr val="bg2"/>
                    </a:solidFill>
                  </a:tcPr>
                </a:tc>
              </a:tr>
              <a:tr h="385445">
                <a:tc>
                  <a:txBody>
                    <a:bodyPr/>
                    <a:p>
                      <a:pPr>
                        <a:buNone/>
                      </a:pPr>
                      <a:r>
                        <a:rPr lang="zh-CN" altLang="en-US"/>
                        <a:t>既往暴露组</a:t>
                      </a:r>
                      <a:r>
                        <a:rPr lang="en-US" altLang="zh-CN" sz="1800">
                          <a:sym typeface="+mn-ea"/>
                        </a:rPr>
                        <a:t>(g=3)</a:t>
                      </a:r>
                      <a:endParaRPr lang="zh-CN" altLang="en-US"/>
                    </a:p>
                  </a:txBody>
                  <a:tcPr>
                    <a:lnL>
                      <a:noFill/>
                    </a:lnL>
                    <a:lnR>
                      <a:noFill/>
                    </a:lnR>
                    <a:lnT>
                      <a:noFill/>
                    </a:lnT>
                    <a:lnB>
                      <a:noFill/>
                    </a:lnB>
                    <a:lnTlToBr>
                      <a:noFill/>
                    </a:lnTlToBr>
                    <a:lnBlToTr>
                      <a:noFill/>
                    </a:lnBlToTr>
                    <a:solidFill>
                      <a:schemeClr val="bg2"/>
                    </a:solidFill>
                  </a:tcPr>
                </a:tc>
                <a:tc>
                  <a:txBody>
                    <a:bodyPr/>
                    <a:p>
                      <a:pPr algn="ctr">
                        <a:buNone/>
                      </a:pPr>
                      <a:r>
                        <a:rPr lang="en-US" altLang="zh-CN"/>
                        <a:t>15</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49.4</a:t>
                      </a:r>
                      <a:endParaRPr lang="en-US" altLang="zh-CN"/>
                    </a:p>
                  </a:txBody>
                  <a:tcPr>
                    <a:lnL>
                      <a:noFill/>
                    </a:lnL>
                    <a:lnR>
                      <a:noFill/>
                    </a:lnR>
                    <a:lnT>
                      <a:noFill/>
                    </a:lnT>
                    <a:lnB>
                      <a:noFill/>
                    </a:lnB>
                    <a:lnTlToBr>
                      <a:noFill/>
                    </a:lnTlToBr>
                    <a:lnBlToTr>
                      <a:noFill/>
                    </a:lnBlToTr>
                    <a:solidFill>
                      <a:schemeClr val="bg2"/>
                    </a:solidFill>
                  </a:tcPr>
                </a:tc>
              </a:tr>
              <a:tr h="385445">
                <a:tc>
                  <a:txBody>
                    <a:bodyPr/>
                    <a:p>
                      <a:pPr>
                        <a:buNone/>
                      </a:pPr>
                      <a:r>
                        <a:rPr lang="zh-CN" altLang="en-US"/>
                        <a:t>对照组</a:t>
                      </a:r>
                      <a:r>
                        <a:rPr lang="en-US" altLang="zh-CN" sz="1800">
                          <a:sym typeface="+mn-ea"/>
                        </a:rPr>
                        <a:t>(g=1)</a:t>
                      </a:r>
                      <a:endParaRPr lang="zh-CN" altLang="en-US"/>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ctr">
                        <a:buNone/>
                      </a:pPr>
                      <a:r>
                        <a:rPr lang="en-US" altLang="zh-CN"/>
                        <a:t>19</a:t>
                      </a:r>
                      <a:endParaRPr lang="en-US" altLang="zh-CN"/>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ctr">
                        <a:buNone/>
                      </a:pPr>
                      <a:r>
                        <a:rPr lang="en-US" altLang="zh-CN"/>
                        <a:t>56.5</a:t>
                      </a:r>
                      <a:endParaRPr lang="en-US" altLang="zh-CN"/>
                    </a:p>
                  </a:txBody>
                  <a:tcPr>
                    <a:lnL>
                      <a:noFill/>
                    </a:lnL>
                    <a:lnR>
                      <a:noFill/>
                    </a:lnR>
                    <a:lnT>
                      <a:noFill/>
                    </a:lnT>
                    <a:lnB w="12700">
                      <a:solidFill>
                        <a:schemeClr val="tx1"/>
                      </a:solidFill>
                      <a:prstDash val="solid"/>
                    </a:lnB>
                    <a:lnTlToBr>
                      <a:noFill/>
                    </a:lnTlToBr>
                    <a:lnBlToTr>
                      <a:noFill/>
                    </a:lnBlToTr>
                    <a:solidFill>
                      <a:schemeClr val="bg2"/>
                    </a:solidFill>
                  </a:tcPr>
                </a:tc>
              </a:tr>
              <a:tr h="385445">
                <a:tc>
                  <a:txBody>
                    <a:bodyPr/>
                    <a:p>
                      <a:pPr>
                        <a:buNone/>
                      </a:pPr>
                      <a:r>
                        <a:rPr lang="zh-CN" altLang="en-US"/>
                        <a:t>合计</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en-US" altLang="zh-CN"/>
                        <a:t>51</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en-US" altLang="zh-CN"/>
                        <a:t>51.4</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bl>
          </a:graphicData>
        </a:graphic>
      </p:graphicFrame>
      <p:sp>
        <p:nvSpPr>
          <p:cNvPr id="7" name="文本框 6"/>
          <p:cNvSpPr txBox="1"/>
          <p:nvPr/>
        </p:nvSpPr>
        <p:spPr>
          <a:xfrm>
            <a:off x="7541895" y="603885"/>
            <a:ext cx="3098165" cy="368300"/>
          </a:xfrm>
          <a:prstGeom prst="rect">
            <a:avLst/>
          </a:prstGeom>
          <a:noFill/>
        </p:spPr>
        <p:txBody>
          <a:bodyPr wrap="square" rtlCol="0">
            <a:spAutoFit/>
          </a:bodyPr>
          <a:p>
            <a:r>
              <a:rPr lang="zh-CN" altLang="en-US"/>
              <a:t>三组儿童测验得分的</a:t>
            </a:r>
            <a:r>
              <a:rPr lang="zh-CN" altLang="en-US"/>
              <a:t>比较</a:t>
            </a:r>
            <a:endParaRPr lang="zh-CN" altLang="en-US"/>
          </a:p>
        </p:txBody>
      </p:sp>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11505" y="513080"/>
            <a:ext cx="10968990" cy="5831205"/>
          </a:xfrm>
        </p:spPr>
        <p:txBody>
          <a:bodyPr>
            <a:normAutofit fontScale="90000"/>
          </a:bodyPr>
          <a:p>
            <a:pPr marL="0" lvl="0" indent="0">
              <a:buNone/>
            </a:pPr>
            <a:r>
              <a:rPr lang="zh-CN" altLang="en-US" sz="2795">
                <a:sym typeface="+mn-ea"/>
              </a:rPr>
              <a:t>对例</a:t>
            </a:r>
            <a:r>
              <a:rPr lang="en-US" altLang="zh-CN" sz="2795">
                <a:sym typeface="+mn-ea"/>
              </a:rPr>
              <a:t>10.1</a:t>
            </a:r>
            <a:r>
              <a:rPr lang="zh-CN" altLang="en-US" sz="2795">
                <a:sym typeface="+mn-ea"/>
              </a:rPr>
              <a:t>用</a:t>
            </a:r>
            <a:r>
              <a:rPr lang="en-US" altLang="zh-CN" sz="2795">
                <a:sym typeface="+mn-ea"/>
              </a:rPr>
              <a:t>Bonferroni</a:t>
            </a:r>
            <a:r>
              <a:rPr lang="zh-CN" altLang="en-US" sz="2795">
                <a:sym typeface="+mn-ea"/>
              </a:rPr>
              <a:t>法</a:t>
            </a:r>
            <a:r>
              <a:rPr lang="zh-CN" altLang="en-US" sz="2795">
                <a:sym typeface="+mn-ea"/>
              </a:rPr>
              <a:t>作均数间</a:t>
            </a:r>
            <a:r>
              <a:rPr lang="zh-CN" altLang="en-US" sz="2795">
                <a:sym typeface="+mn-ea"/>
              </a:rPr>
              <a:t>两两比较</a:t>
            </a:r>
            <a:endParaRPr lang="en-US" altLang="zh-CN" sz="2795">
              <a:sym typeface="+mn-ea"/>
            </a:endParaRPr>
          </a:p>
          <a:p>
            <a:pPr marL="0" lvl="0" indent="0">
              <a:buNone/>
            </a:pPr>
            <a:endParaRPr lang="zh-CN" altLang="en-US" sz="2795">
              <a:sym typeface="+mn-ea"/>
            </a:endParaRPr>
          </a:p>
          <a:p>
            <a:pPr marL="0" lvl="0" indent="0">
              <a:buNone/>
            </a:pPr>
            <a:r>
              <a:rPr lang="en-US" altLang="zh-CN" sz="2795">
                <a:sym typeface="+mn-ea"/>
              </a:rPr>
              <a:t>2)</a:t>
            </a:r>
            <a:r>
              <a:rPr lang="zh-CN" altLang="en-US" sz="2795">
                <a:sym typeface="+mn-ea"/>
              </a:rPr>
              <a:t>暴露与既往暴露</a:t>
            </a:r>
            <a:r>
              <a:rPr lang="zh-CN" altLang="en-US" sz="2795">
                <a:sym typeface="+mn-ea"/>
              </a:rPr>
              <a:t>组作比较</a:t>
            </a:r>
            <a:endParaRPr lang="zh-CN" altLang="en-US" sz="2795">
              <a:sym typeface="+mn-ea"/>
            </a:endParaRPr>
          </a:p>
          <a:p>
            <a:pPr marL="0" lvl="0" indent="0">
              <a:buNone/>
            </a:pPr>
            <a:r>
              <a:rPr lang="en-US" altLang="zh-CN" sz="2795">
                <a:sym typeface="+mn-ea"/>
              </a:rPr>
              <a:t>H</a:t>
            </a:r>
            <a:r>
              <a:rPr lang="en-US" altLang="zh-CN" sz="2795" baseline="-25000">
                <a:sym typeface="+mn-ea"/>
              </a:rPr>
              <a:t>0</a:t>
            </a:r>
            <a:r>
              <a:rPr lang="en-US" sz="2795">
                <a:sym typeface="+mn-ea"/>
              </a:rPr>
              <a:t>: </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2</a:t>
            </a:r>
            <a:r>
              <a:rPr lang="en-US" altLang="zh-CN" sz="2795">
                <a:cs typeface="Arial" panose="020B0604020202020204" pitchFamily="34" charset="0"/>
                <a:sym typeface="+mn-ea"/>
              </a:rPr>
              <a:t>=</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3</a:t>
            </a:r>
            <a:r>
              <a:rPr lang="en-US" altLang="zh-CN" sz="2795" baseline="-25000">
                <a:latin typeface="Times New Roman" panose="02020603050405020304" charset="0"/>
                <a:cs typeface="Times New Roman" panose="02020603050405020304" charset="0"/>
                <a:sym typeface="+mn-ea"/>
              </a:rPr>
              <a:t>    </a:t>
            </a:r>
            <a:r>
              <a:rPr lang="en-US" altLang="zh-CN" sz="2795">
                <a:sym typeface="+mn-ea"/>
              </a:rPr>
              <a:t>H</a:t>
            </a:r>
            <a:r>
              <a:rPr lang="en-US" altLang="zh-CN" sz="2795" baseline="-25000">
                <a:sym typeface="+mn-ea"/>
              </a:rPr>
              <a:t>1</a:t>
            </a:r>
            <a:r>
              <a:rPr lang="en-US" sz="2795">
                <a:sym typeface="+mn-ea"/>
              </a:rPr>
              <a:t>: </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2</a:t>
            </a:r>
            <a:r>
              <a:rPr lang="en-US" altLang="zh-CN" sz="2795">
                <a:cs typeface="Arial" panose="020B0604020202020204" pitchFamily="34" charset="0"/>
                <a:sym typeface="+mn-ea"/>
              </a:rPr>
              <a:t>≠</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3</a:t>
            </a:r>
            <a:r>
              <a:rPr lang="en-US" altLang="zh-CN" sz="2795" baseline="-25000">
                <a:latin typeface="Times New Roman" panose="02020603050405020304" charset="0"/>
                <a:cs typeface="Times New Roman" panose="02020603050405020304" charset="0"/>
                <a:sym typeface="+mn-ea"/>
              </a:rPr>
              <a:t>    </a:t>
            </a:r>
            <a:r>
              <a:rPr lang="zh-CN" altLang="en-US" sz="2795">
                <a:latin typeface="Times New Roman" panose="02020603050405020304" charset="0"/>
                <a:cs typeface="Times New Roman" panose="02020603050405020304" charset="0"/>
                <a:sym typeface="+mn-ea"/>
              </a:rPr>
              <a:t>α</a:t>
            </a:r>
            <a:r>
              <a:rPr lang="en-US" altLang="zh-CN" sz="2795">
                <a:latin typeface="Times New Roman" panose="02020603050405020304" charset="0"/>
                <a:cs typeface="Times New Roman" panose="02020603050405020304" charset="0"/>
                <a:sym typeface="+mn-ea"/>
              </a:rPr>
              <a:t>=0.05</a:t>
            </a:r>
            <a:endParaRPr lang="zh-CN" altLang="en-US" sz="2795">
              <a:sym typeface="+mn-ea"/>
            </a:endParaRPr>
          </a:p>
          <a:p>
            <a:pPr marL="0" lvl="0" indent="0">
              <a:buNone/>
            </a:pPr>
            <a:endParaRPr lang="zh-CN" altLang="en-US" sz="2795">
              <a:sym typeface="+mn-ea"/>
            </a:endParaRPr>
          </a:p>
          <a:p>
            <a:pPr marL="0" lvl="0" indent="0">
              <a:buNone/>
            </a:pPr>
            <a:endParaRPr lang="zh-CN" altLang="en-US" sz="2795">
              <a:sym typeface="+mn-ea"/>
            </a:endParaRPr>
          </a:p>
          <a:p>
            <a:pPr marL="0" lvl="0" indent="0">
              <a:buNone/>
            </a:pPr>
            <a:endParaRPr lang="zh-CN" altLang="en-US" sz="2795">
              <a:sym typeface="+mn-ea"/>
            </a:endParaRPr>
          </a:p>
          <a:p>
            <a:pPr marL="0" lvl="0" indent="0">
              <a:buNone/>
            </a:pPr>
            <a:r>
              <a:rPr lang="zh-CN" altLang="en-US" sz="2795">
                <a:sym typeface="+mn-ea"/>
              </a:rPr>
              <a:t>若</a:t>
            </a:r>
            <a:r>
              <a:rPr lang="en-US" altLang="zh-CN" sz="2795">
                <a:sym typeface="+mn-ea"/>
              </a:rPr>
              <a:t>H</a:t>
            </a:r>
            <a:r>
              <a:rPr lang="en-US" altLang="zh-CN" sz="2795" baseline="-25000">
                <a:sym typeface="+mn-ea"/>
              </a:rPr>
              <a:t>0</a:t>
            </a:r>
            <a:r>
              <a:rPr lang="zh-CN" altLang="en-US" sz="2795">
                <a:sym typeface="+mn-ea"/>
              </a:rPr>
              <a:t>成立，</a:t>
            </a:r>
            <a:r>
              <a:rPr lang="en-US" altLang="zh-CN" sz="2795">
                <a:sym typeface="+mn-ea"/>
              </a:rPr>
              <a:t>t=1.615</a:t>
            </a:r>
            <a:r>
              <a:rPr lang="zh-CN" altLang="en-US" sz="2795">
                <a:sym typeface="+mn-ea"/>
              </a:rPr>
              <a:t>将服从自由度为</a:t>
            </a:r>
            <a:r>
              <a:rPr lang="en-US" sz="2795">
                <a:latin typeface="Times New Roman" panose="02020603050405020304" charset="0"/>
                <a:cs typeface="Times New Roman" panose="02020603050405020304" charset="0"/>
                <a:sym typeface="+mn-ea"/>
              </a:rPr>
              <a:t>48</a:t>
            </a:r>
            <a:r>
              <a:rPr lang="zh-CN" altLang="en-US" sz="2795">
                <a:sym typeface="+mn-ea"/>
              </a:rPr>
              <a:t>的</a:t>
            </a:r>
            <a:r>
              <a:rPr lang="en-US" altLang="zh-CN" sz="2795">
                <a:sym typeface="+mn-ea"/>
              </a:rPr>
              <a:t>t</a:t>
            </a:r>
            <a:r>
              <a:rPr lang="zh-CN" altLang="en-US" sz="2795">
                <a:sym typeface="+mn-ea"/>
              </a:rPr>
              <a:t>分布，调整后双侧</a:t>
            </a:r>
            <a:r>
              <a:rPr lang="en-US" altLang="zh-CN" sz="2795">
                <a:sym typeface="+mn-ea"/>
              </a:rPr>
              <a:t>P=</a:t>
            </a:r>
            <a:r>
              <a:rPr lang="en-US" sz="2795">
                <a:sym typeface="+mn-ea"/>
              </a:rPr>
              <a:t>1.00</a:t>
            </a:r>
            <a:r>
              <a:rPr lang="zh-CN" altLang="en-US" sz="2795">
                <a:latin typeface="Times New Roman" panose="02020603050405020304" charset="0"/>
                <a:cs typeface="Times New Roman" panose="02020603050405020304" charset="0"/>
                <a:sym typeface="+mn-ea"/>
              </a:rPr>
              <a:t>，不拒绝</a:t>
            </a:r>
            <a:r>
              <a:rPr lang="en-US" altLang="zh-CN" sz="2795">
                <a:sym typeface="+mn-ea"/>
              </a:rPr>
              <a:t>H</a:t>
            </a:r>
            <a:r>
              <a:rPr lang="en-US" altLang="zh-CN" sz="2795" baseline="-25000">
                <a:sym typeface="+mn-ea"/>
              </a:rPr>
              <a:t>0</a:t>
            </a:r>
            <a:r>
              <a:rPr lang="zh-CN" altLang="en-US" sz="2795">
                <a:sym typeface="+mn-ea"/>
              </a:rPr>
              <a:t>，不</a:t>
            </a:r>
            <a:r>
              <a:rPr lang="zh-CN" altLang="en-US" sz="2795">
                <a:sym typeface="+mn-ea"/>
              </a:rPr>
              <a:t>认为</a:t>
            </a:r>
            <a:r>
              <a:rPr lang="zh-CN" altLang="en-US" sz="2795">
                <a:sym typeface="+mn-ea"/>
              </a:rPr>
              <a:t>这两组平均得分不同。</a:t>
            </a:r>
            <a:endParaRPr lang="zh-CN" altLang="en-US" sz="2795">
              <a:sym typeface="+mn-ea"/>
            </a:endParaRPr>
          </a:p>
          <a:p>
            <a:pPr marL="0" lvl="0" indent="0">
              <a:buNone/>
            </a:pPr>
            <a:endParaRPr lang="zh-CN" altLang="en-US" sz="2795">
              <a:sym typeface="+mn-ea"/>
            </a:endParaRPr>
          </a:p>
        </p:txBody>
      </p:sp>
      <p:graphicFrame>
        <p:nvGraphicFramePr>
          <p:cNvPr id="6" name="对象 5">
            <a:hlinkClick r:id="" action="ppaction://ole?verb="/>
          </p:cNvPr>
          <p:cNvGraphicFramePr>
            <a:graphicFrameLocks noChangeAspect="1"/>
          </p:cNvGraphicFramePr>
          <p:nvPr/>
        </p:nvGraphicFramePr>
        <p:xfrm>
          <a:off x="747395" y="3324543"/>
          <a:ext cx="6757035" cy="1449070"/>
        </p:xfrm>
        <a:graphic>
          <a:graphicData uri="http://schemas.openxmlformats.org/presentationml/2006/ole">
            <mc:AlternateContent xmlns:mc="http://schemas.openxmlformats.org/markup-compatibility/2006">
              <mc:Choice xmlns:v="urn:schemas-microsoft-com:vml" Requires="v">
                <p:oleObj spid="_x0000_s2049" name="" r:id="rId1" imgW="3136900" imgH="673100" progId="Equation.KSEE3">
                  <p:embed/>
                </p:oleObj>
              </mc:Choice>
              <mc:Fallback>
                <p:oleObj name="" r:id="rId1" imgW="3136900" imgH="673100" progId="Equation.KSEE3">
                  <p:embed/>
                  <p:pic>
                    <p:nvPicPr>
                      <p:cNvPr id="0" name="图片 2048"/>
                      <p:cNvPicPr/>
                      <p:nvPr/>
                    </p:nvPicPr>
                    <p:blipFill>
                      <a:blip r:embed="rId2"/>
                      <a:stretch>
                        <a:fillRect/>
                      </a:stretch>
                    </p:blipFill>
                    <p:spPr>
                      <a:xfrm>
                        <a:off x="747395" y="3324543"/>
                        <a:ext cx="6757035" cy="1449070"/>
                      </a:xfrm>
                      <a:prstGeom prst="rect">
                        <a:avLst/>
                      </a:prstGeom>
                    </p:spPr>
                  </p:pic>
                </p:oleObj>
              </mc:Fallback>
            </mc:AlternateContent>
          </a:graphicData>
        </a:graphic>
      </p:graphicFrame>
      <p:graphicFrame>
        <p:nvGraphicFramePr>
          <p:cNvPr id="4" name="表格 3"/>
          <p:cNvGraphicFramePr>
            <a:graphicFrameLocks noChangeAspect="1"/>
          </p:cNvGraphicFramePr>
          <p:nvPr>
            <p:custDataLst>
              <p:tags r:id="rId3"/>
            </p:custDataLst>
          </p:nvPr>
        </p:nvGraphicFramePr>
        <p:xfrm>
          <a:off x="6840855" y="1106170"/>
          <a:ext cx="4499610" cy="2312670"/>
        </p:xfrm>
        <a:graphic>
          <a:graphicData uri="http://schemas.openxmlformats.org/drawingml/2006/table">
            <a:tbl>
              <a:tblPr firstRow="1" bandRow="1">
                <a:tableStyleId>{5C22544A-7EE6-4342-B048-85BDC9FD1C3A}</a:tableStyleId>
              </a:tblPr>
              <a:tblGrid>
                <a:gridCol w="1859280"/>
                <a:gridCol w="1140460"/>
                <a:gridCol w="1499870"/>
              </a:tblGrid>
              <a:tr h="385445">
                <a:tc>
                  <a:txBody>
                    <a:bodyPr/>
                    <a:p>
                      <a:pPr>
                        <a:buNone/>
                      </a:pPr>
                      <a:r>
                        <a:rPr lang="zh-CN" altLang="en-US">
                          <a:solidFill>
                            <a:schemeClr val="tx1"/>
                          </a:solidFill>
                        </a:rPr>
                        <a:t>分组</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zh-CN" altLang="en-US">
                          <a:solidFill>
                            <a:schemeClr val="tx1"/>
                          </a:solidFill>
                        </a:rPr>
                        <a:t>例数</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zh-CN" altLang="en-US">
                          <a:solidFill>
                            <a:schemeClr val="tx1"/>
                          </a:solidFill>
                        </a:rPr>
                        <a:t>样本均数</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r h="385445">
                <a:tc>
                  <a:txBody>
                    <a:bodyPr/>
                    <a:p>
                      <a:pPr>
                        <a:buNone/>
                      </a:pPr>
                      <a:r>
                        <a:rPr lang="zh-CN" altLang="en-US"/>
                        <a:t>暴露组</a:t>
                      </a:r>
                      <a:r>
                        <a:rPr lang="en-US" altLang="zh-CN"/>
                        <a:t>(g=2)</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17</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47.6</a:t>
                      </a:r>
                      <a:endParaRPr lang="en-US" altLang="zh-CN"/>
                    </a:p>
                  </a:txBody>
                  <a:tcPr>
                    <a:lnL>
                      <a:noFill/>
                    </a:lnL>
                    <a:lnR>
                      <a:noFill/>
                    </a:lnR>
                    <a:lnT>
                      <a:noFill/>
                    </a:lnT>
                    <a:lnB>
                      <a:noFill/>
                    </a:lnB>
                    <a:lnTlToBr>
                      <a:noFill/>
                    </a:lnTlToBr>
                    <a:lnBlToTr>
                      <a:noFill/>
                    </a:lnBlToTr>
                    <a:solidFill>
                      <a:schemeClr val="bg2"/>
                    </a:solidFill>
                  </a:tcPr>
                </a:tc>
              </a:tr>
              <a:tr h="385445">
                <a:tc>
                  <a:txBody>
                    <a:bodyPr/>
                    <a:p>
                      <a:pPr>
                        <a:buNone/>
                      </a:pPr>
                      <a:r>
                        <a:rPr lang="zh-CN" altLang="en-US"/>
                        <a:t>既往暴露组</a:t>
                      </a:r>
                      <a:r>
                        <a:rPr lang="en-US" altLang="zh-CN" sz="1800">
                          <a:sym typeface="+mn-ea"/>
                        </a:rPr>
                        <a:t>(g=3)</a:t>
                      </a:r>
                      <a:endParaRPr lang="zh-CN" altLang="en-US"/>
                    </a:p>
                  </a:txBody>
                  <a:tcPr>
                    <a:lnL>
                      <a:noFill/>
                    </a:lnL>
                    <a:lnR>
                      <a:noFill/>
                    </a:lnR>
                    <a:lnT>
                      <a:noFill/>
                    </a:lnT>
                    <a:lnB>
                      <a:noFill/>
                    </a:lnB>
                    <a:lnTlToBr>
                      <a:noFill/>
                    </a:lnTlToBr>
                    <a:lnBlToTr>
                      <a:noFill/>
                    </a:lnBlToTr>
                    <a:solidFill>
                      <a:schemeClr val="bg2"/>
                    </a:solidFill>
                  </a:tcPr>
                </a:tc>
                <a:tc>
                  <a:txBody>
                    <a:bodyPr/>
                    <a:p>
                      <a:pPr algn="ctr">
                        <a:buNone/>
                      </a:pPr>
                      <a:r>
                        <a:rPr lang="en-US" altLang="zh-CN"/>
                        <a:t>15</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49.4</a:t>
                      </a:r>
                      <a:endParaRPr lang="en-US" altLang="zh-CN"/>
                    </a:p>
                  </a:txBody>
                  <a:tcPr>
                    <a:lnL>
                      <a:noFill/>
                    </a:lnL>
                    <a:lnR>
                      <a:noFill/>
                    </a:lnR>
                    <a:lnT>
                      <a:noFill/>
                    </a:lnT>
                    <a:lnB>
                      <a:noFill/>
                    </a:lnB>
                    <a:lnTlToBr>
                      <a:noFill/>
                    </a:lnTlToBr>
                    <a:lnBlToTr>
                      <a:noFill/>
                    </a:lnBlToTr>
                    <a:solidFill>
                      <a:schemeClr val="bg2"/>
                    </a:solidFill>
                  </a:tcPr>
                </a:tc>
              </a:tr>
              <a:tr h="385445">
                <a:tc>
                  <a:txBody>
                    <a:bodyPr/>
                    <a:p>
                      <a:pPr>
                        <a:buNone/>
                      </a:pPr>
                      <a:r>
                        <a:rPr lang="zh-CN" altLang="en-US"/>
                        <a:t>对照组</a:t>
                      </a:r>
                      <a:r>
                        <a:rPr lang="en-US" altLang="zh-CN" sz="1800">
                          <a:sym typeface="+mn-ea"/>
                        </a:rPr>
                        <a:t>(g=1)</a:t>
                      </a:r>
                      <a:endParaRPr lang="zh-CN" altLang="en-US"/>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ctr">
                        <a:buNone/>
                      </a:pPr>
                      <a:r>
                        <a:rPr lang="en-US" altLang="zh-CN"/>
                        <a:t>19</a:t>
                      </a:r>
                      <a:endParaRPr lang="en-US" altLang="zh-CN"/>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ctr">
                        <a:buNone/>
                      </a:pPr>
                      <a:r>
                        <a:rPr lang="en-US" altLang="zh-CN"/>
                        <a:t>56.5</a:t>
                      </a:r>
                      <a:endParaRPr lang="en-US" altLang="zh-CN"/>
                    </a:p>
                  </a:txBody>
                  <a:tcPr>
                    <a:lnL>
                      <a:noFill/>
                    </a:lnL>
                    <a:lnR>
                      <a:noFill/>
                    </a:lnR>
                    <a:lnT>
                      <a:noFill/>
                    </a:lnT>
                    <a:lnB w="12700">
                      <a:solidFill>
                        <a:schemeClr val="tx1"/>
                      </a:solidFill>
                      <a:prstDash val="solid"/>
                    </a:lnB>
                    <a:lnTlToBr>
                      <a:noFill/>
                    </a:lnTlToBr>
                    <a:lnBlToTr>
                      <a:noFill/>
                    </a:lnBlToTr>
                    <a:solidFill>
                      <a:schemeClr val="bg2"/>
                    </a:solidFill>
                  </a:tcPr>
                </a:tc>
              </a:tr>
              <a:tr h="385445">
                <a:tc>
                  <a:txBody>
                    <a:bodyPr/>
                    <a:p>
                      <a:pPr>
                        <a:buNone/>
                      </a:pPr>
                      <a:r>
                        <a:rPr lang="zh-CN" altLang="en-US"/>
                        <a:t>合计</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en-US" altLang="zh-CN"/>
                        <a:t>51</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en-US" altLang="zh-CN"/>
                        <a:t>51.4</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bl>
          </a:graphicData>
        </a:graphic>
      </p:graphicFrame>
      <p:sp>
        <p:nvSpPr>
          <p:cNvPr id="7" name="文本框 6"/>
          <p:cNvSpPr txBox="1"/>
          <p:nvPr/>
        </p:nvSpPr>
        <p:spPr>
          <a:xfrm>
            <a:off x="7541895" y="603885"/>
            <a:ext cx="3098165" cy="368300"/>
          </a:xfrm>
          <a:prstGeom prst="rect">
            <a:avLst/>
          </a:prstGeom>
          <a:noFill/>
        </p:spPr>
        <p:txBody>
          <a:bodyPr wrap="square" rtlCol="0">
            <a:spAutoFit/>
          </a:bodyPr>
          <a:p>
            <a:r>
              <a:rPr lang="zh-CN" altLang="en-US"/>
              <a:t>三组儿童测验得分的</a:t>
            </a:r>
            <a:r>
              <a:rPr lang="zh-CN" altLang="en-US"/>
              <a:t>比较</a:t>
            </a:r>
            <a:endParaRPr lang="zh-CN" altLang="en-US"/>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11505" y="513080"/>
            <a:ext cx="10968990" cy="5831205"/>
          </a:xfrm>
        </p:spPr>
        <p:txBody>
          <a:bodyPr>
            <a:normAutofit fontScale="90000"/>
          </a:bodyPr>
          <a:p>
            <a:pPr marL="0" lvl="0" indent="0">
              <a:buNone/>
            </a:pPr>
            <a:r>
              <a:rPr lang="zh-CN" altLang="en-US" sz="2795">
                <a:sym typeface="+mn-ea"/>
              </a:rPr>
              <a:t>对例</a:t>
            </a:r>
            <a:r>
              <a:rPr lang="en-US" altLang="zh-CN" sz="2795">
                <a:sym typeface="+mn-ea"/>
              </a:rPr>
              <a:t>10.1</a:t>
            </a:r>
            <a:r>
              <a:rPr lang="zh-CN" altLang="en-US" sz="2795">
                <a:sym typeface="+mn-ea"/>
              </a:rPr>
              <a:t>用</a:t>
            </a:r>
            <a:r>
              <a:rPr lang="en-US" altLang="zh-CN" sz="2795">
                <a:sym typeface="+mn-ea"/>
              </a:rPr>
              <a:t>Bonferroni</a:t>
            </a:r>
            <a:r>
              <a:rPr lang="zh-CN" altLang="en-US" sz="2795">
                <a:sym typeface="+mn-ea"/>
              </a:rPr>
              <a:t>法</a:t>
            </a:r>
            <a:r>
              <a:rPr lang="zh-CN" altLang="en-US" sz="2795">
                <a:sym typeface="+mn-ea"/>
              </a:rPr>
              <a:t>作均数间</a:t>
            </a:r>
            <a:r>
              <a:rPr lang="zh-CN" altLang="en-US" sz="2795">
                <a:sym typeface="+mn-ea"/>
              </a:rPr>
              <a:t>两两比较</a:t>
            </a:r>
            <a:endParaRPr lang="en-US" altLang="zh-CN" sz="2795">
              <a:sym typeface="+mn-ea"/>
            </a:endParaRPr>
          </a:p>
          <a:p>
            <a:pPr marL="0" lvl="0" indent="0">
              <a:buNone/>
            </a:pPr>
            <a:endParaRPr lang="zh-CN" altLang="en-US" sz="2795">
              <a:sym typeface="+mn-ea"/>
            </a:endParaRPr>
          </a:p>
          <a:p>
            <a:pPr marL="0" lvl="0" indent="0">
              <a:buNone/>
            </a:pPr>
            <a:r>
              <a:rPr lang="en-US" altLang="zh-CN" sz="2795">
                <a:sym typeface="+mn-ea"/>
              </a:rPr>
              <a:t>3)</a:t>
            </a:r>
            <a:r>
              <a:rPr lang="zh-CN" altLang="en-US" sz="2795">
                <a:sym typeface="+mn-ea"/>
              </a:rPr>
              <a:t>既往暴露与对照</a:t>
            </a:r>
            <a:r>
              <a:rPr lang="zh-CN" altLang="en-US" sz="2795">
                <a:sym typeface="+mn-ea"/>
              </a:rPr>
              <a:t>组作比较</a:t>
            </a:r>
            <a:endParaRPr lang="en-US" altLang="zh-CN" sz="2795">
              <a:sym typeface="+mn-ea"/>
            </a:endParaRPr>
          </a:p>
          <a:p>
            <a:pPr marL="0" lvl="0" indent="0">
              <a:buNone/>
            </a:pPr>
            <a:r>
              <a:rPr lang="en-US" altLang="zh-CN" sz="2795">
                <a:sym typeface="+mn-ea"/>
              </a:rPr>
              <a:t>H</a:t>
            </a:r>
            <a:r>
              <a:rPr lang="en-US" altLang="zh-CN" sz="2795" baseline="-25000">
                <a:sym typeface="+mn-ea"/>
              </a:rPr>
              <a:t>0</a:t>
            </a:r>
            <a:r>
              <a:rPr lang="en-US" sz="2795">
                <a:sym typeface="+mn-ea"/>
              </a:rPr>
              <a:t>: </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1</a:t>
            </a:r>
            <a:r>
              <a:rPr lang="en-US" altLang="zh-CN" sz="2795">
                <a:cs typeface="Arial" panose="020B0604020202020204" pitchFamily="34" charset="0"/>
                <a:sym typeface="+mn-ea"/>
              </a:rPr>
              <a:t>=</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3</a:t>
            </a:r>
            <a:r>
              <a:rPr lang="en-US" altLang="zh-CN" sz="2795" baseline="-25000">
                <a:latin typeface="Times New Roman" panose="02020603050405020304" charset="0"/>
                <a:cs typeface="Times New Roman" panose="02020603050405020304" charset="0"/>
                <a:sym typeface="+mn-ea"/>
              </a:rPr>
              <a:t>    </a:t>
            </a:r>
            <a:r>
              <a:rPr lang="en-US" altLang="zh-CN" sz="2795">
                <a:sym typeface="+mn-ea"/>
              </a:rPr>
              <a:t>H</a:t>
            </a:r>
            <a:r>
              <a:rPr lang="en-US" altLang="zh-CN" sz="2795" baseline="-25000">
                <a:sym typeface="+mn-ea"/>
              </a:rPr>
              <a:t>1</a:t>
            </a:r>
            <a:r>
              <a:rPr lang="en-US" sz="2795">
                <a:sym typeface="+mn-ea"/>
              </a:rPr>
              <a:t>: </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1</a:t>
            </a:r>
            <a:r>
              <a:rPr lang="en-US" altLang="zh-CN" sz="2795">
                <a:cs typeface="Arial" panose="020B0604020202020204" pitchFamily="34" charset="0"/>
                <a:sym typeface="+mn-ea"/>
              </a:rPr>
              <a:t>≠</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3</a:t>
            </a:r>
            <a:r>
              <a:rPr lang="en-US" altLang="zh-CN" sz="2795" baseline="-25000">
                <a:latin typeface="Times New Roman" panose="02020603050405020304" charset="0"/>
                <a:cs typeface="Times New Roman" panose="02020603050405020304" charset="0"/>
                <a:sym typeface="+mn-ea"/>
              </a:rPr>
              <a:t>    </a:t>
            </a:r>
            <a:r>
              <a:rPr lang="zh-CN" altLang="en-US" sz="2795">
                <a:latin typeface="Times New Roman" panose="02020603050405020304" charset="0"/>
                <a:cs typeface="Times New Roman" panose="02020603050405020304" charset="0"/>
                <a:sym typeface="+mn-ea"/>
              </a:rPr>
              <a:t>α</a:t>
            </a:r>
            <a:r>
              <a:rPr lang="en-US" altLang="zh-CN" sz="2795">
                <a:latin typeface="Times New Roman" panose="02020603050405020304" charset="0"/>
                <a:cs typeface="Times New Roman" panose="02020603050405020304" charset="0"/>
                <a:sym typeface="+mn-ea"/>
              </a:rPr>
              <a:t>=0.05</a:t>
            </a:r>
            <a:endParaRPr lang="zh-CN" altLang="en-US" sz="2795">
              <a:sym typeface="+mn-ea"/>
            </a:endParaRPr>
          </a:p>
          <a:p>
            <a:pPr marL="0" lvl="0" indent="0">
              <a:buNone/>
            </a:pPr>
            <a:endParaRPr lang="zh-CN" altLang="en-US" sz="2795">
              <a:sym typeface="+mn-ea"/>
            </a:endParaRPr>
          </a:p>
          <a:p>
            <a:pPr marL="0" lvl="0" indent="0">
              <a:buNone/>
            </a:pPr>
            <a:endParaRPr lang="zh-CN" altLang="en-US" sz="2795">
              <a:sym typeface="+mn-ea"/>
            </a:endParaRPr>
          </a:p>
          <a:p>
            <a:pPr marL="0" lvl="0" indent="0">
              <a:buNone/>
            </a:pPr>
            <a:endParaRPr lang="zh-CN" altLang="en-US" sz="2795">
              <a:sym typeface="+mn-ea"/>
            </a:endParaRPr>
          </a:p>
          <a:p>
            <a:pPr marL="0" lvl="0" indent="0">
              <a:buNone/>
            </a:pPr>
            <a:r>
              <a:rPr lang="zh-CN" altLang="en-US" sz="2795">
                <a:sym typeface="+mn-ea"/>
              </a:rPr>
              <a:t>若</a:t>
            </a:r>
            <a:r>
              <a:rPr lang="en-US" altLang="zh-CN" sz="2795">
                <a:sym typeface="+mn-ea"/>
              </a:rPr>
              <a:t>H</a:t>
            </a:r>
            <a:r>
              <a:rPr lang="en-US" altLang="zh-CN" sz="2795" baseline="-25000">
                <a:sym typeface="+mn-ea"/>
              </a:rPr>
              <a:t>0</a:t>
            </a:r>
            <a:r>
              <a:rPr lang="zh-CN" altLang="en-US" sz="2795">
                <a:sym typeface="+mn-ea"/>
              </a:rPr>
              <a:t>成立，</a:t>
            </a:r>
            <a:r>
              <a:rPr lang="en-US" altLang="zh-CN" sz="2795">
                <a:sym typeface="+mn-ea"/>
              </a:rPr>
              <a:t>t=2.475</a:t>
            </a:r>
            <a:r>
              <a:rPr lang="zh-CN" altLang="en-US" sz="2795">
                <a:sym typeface="+mn-ea"/>
              </a:rPr>
              <a:t>将服从自由度为</a:t>
            </a:r>
            <a:r>
              <a:rPr lang="en-US" sz="2795">
                <a:latin typeface="Times New Roman" panose="02020603050405020304" charset="0"/>
                <a:cs typeface="Times New Roman" panose="02020603050405020304" charset="0"/>
                <a:sym typeface="+mn-ea"/>
              </a:rPr>
              <a:t>48</a:t>
            </a:r>
            <a:r>
              <a:rPr lang="zh-CN" altLang="en-US" sz="2795">
                <a:sym typeface="+mn-ea"/>
              </a:rPr>
              <a:t>的</a:t>
            </a:r>
            <a:r>
              <a:rPr lang="en-US" altLang="zh-CN" sz="2795">
                <a:sym typeface="+mn-ea"/>
              </a:rPr>
              <a:t>t</a:t>
            </a:r>
            <a:r>
              <a:rPr lang="zh-CN" altLang="en-US" sz="2795">
                <a:sym typeface="+mn-ea"/>
              </a:rPr>
              <a:t>分布，</a:t>
            </a:r>
            <a:r>
              <a:rPr lang="zh-CN" altLang="en-US" sz="2795">
                <a:sym typeface="+mn-ea"/>
              </a:rPr>
              <a:t>调整后的双侧</a:t>
            </a:r>
            <a:r>
              <a:rPr lang="en-US" altLang="zh-CN" sz="2795">
                <a:sym typeface="+mn-ea"/>
              </a:rPr>
              <a:t>P</a:t>
            </a:r>
            <a:r>
              <a:rPr lang="zh-CN" altLang="en-US" sz="2795">
                <a:sym typeface="+mn-ea"/>
              </a:rPr>
              <a:t>值为</a:t>
            </a:r>
            <a:r>
              <a:rPr lang="en-US" altLang="zh-CN" sz="2795">
                <a:sym typeface="+mn-ea"/>
              </a:rPr>
              <a:t>0.0509</a:t>
            </a:r>
            <a:r>
              <a:rPr lang="zh-CN" altLang="en-US" sz="2795">
                <a:sym typeface="+mn-ea"/>
              </a:rPr>
              <a:t>，按</a:t>
            </a:r>
            <a:r>
              <a:rPr lang="zh-CN" altLang="en-US" sz="2795">
                <a:latin typeface="Times New Roman" panose="02020603050405020304" charset="0"/>
                <a:cs typeface="Times New Roman" panose="02020603050405020304" charset="0"/>
                <a:sym typeface="+mn-ea"/>
              </a:rPr>
              <a:t>α</a:t>
            </a:r>
            <a:r>
              <a:rPr lang="en-US" altLang="zh-CN" sz="2795">
                <a:latin typeface="Times New Roman" panose="02020603050405020304" charset="0"/>
                <a:cs typeface="Times New Roman" panose="02020603050405020304" charset="0"/>
                <a:sym typeface="+mn-ea"/>
              </a:rPr>
              <a:t>=0.5</a:t>
            </a:r>
            <a:r>
              <a:rPr lang="zh-CN" altLang="en-US" sz="2795">
                <a:latin typeface="Times New Roman" panose="02020603050405020304" charset="0"/>
                <a:cs typeface="Times New Roman" panose="02020603050405020304" charset="0"/>
                <a:sym typeface="+mn-ea"/>
              </a:rPr>
              <a:t>水准，不拒绝</a:t>
            </a:r>
            <a:r>
              <a:rPr lang="en-US" altLang="zh-CN" sz="2795">
                <a:sym typeface="+mn-ea"/>
              </a:rPr>
              <a:t>H</a:t>
            </a:r>
            <a:r>
              <a:rPr lang="en-US" altLang="zh-CN" sz="2795" baseline="-25000">
                <a:sym typeface="+mn-ea"/>
              </a:rPr>
              <a:t>0</a:t>
            </a:r>
            <a:r>
              <a:rPr lang="zh-CN" altLang="en-US" sz="2795">
                <a:sym typeface="+mn-ea"/>
              </a:rPr>
              <a:t>，</a:t>
            </a:r>
            <a:r>
              <a:rPr lang="zh-CN" altLang="en-US" sz="2795">
                <a:sym typeface="+mn-ea"/>
              </a:rPr>
              <a:t>不认为</a:t>
            </a:r>
            <a:r>
              <a:rPr lang="zh-CN" altLang="en-US" sz="2795">
                <a:sym typeface="+mn-ea"/>
              </a:rPr>
              <a:t>这两组平均得分不同。</a:t>
            </a:r>
            <a:endParaRPr lang="zh-CN" altLang="en-US" sz="2795">
              <a:sym typeface="+mn-ea"/>
            </a:endParaRPr>
          </a:p>
          <a:p>
            <a:pPr marL="0" lvl="0" indent="0">
              <a:buNone/>
            </a:pPr>
            <a:endParaRPr lang="zh-CN" altLang="en-US" sz="2795">
              <a:sym typeface="+mn-ea"/>
            </a:endParaRPr>
          </a:p>
        </p:txBody>
      </p:sp>
      <p:graphicFrame>
        <p:nvGraphicFramePr>
          <p:cNvPr id="6" name="对象 5">
            <a:hlinkClick r:id="" action="ppaction://ole?verb="/>
          </p:cNvPr>
          <p:cNvGraphicFramePr>
            <a:graphicFrameLocks noChangeAspect="1"/>
          </p:cNvGraphicFramePr>
          <p:nvPr/>
        </p:nvGraphicFramePr>
        <p:xfrm>
          <a:off x="760730" y="3324543"/>
          <a:ext cx="6730365" cy="1449070"/>
        </p:xfrm>
        <a:graphic>
          <a:graphicData uri="http://schemas.openxmlformats.org/presentationml/2006/ole">
            <mc:AlternateContent xmlns:mc="http://schemas.openxmlformats.org/markup-compatibility/2006">
              <mc:Choice xmlns:v="urn:schemas-microsoft-com:vml" Requires="v">
                <p:oleObj spid="_x0000_s2049" name="" r:id="rId1" imgW="3124200" imgH="673100" progId="Equation.KSEE3">
                  <p:embed/>
                </p:oleObj>
              </mc:Choice>
              <mc:Fallback>
                <p:oleObj name="" r:id="rId1" imgW="3124200" imgH="673100" progId="Equation.KSEE3">
                  <p:embed/>
                  <p:pic>
                    <p:nvPicPr>
                      <p:cNvPr id="0" name="图片 2048"/>
                      <p:cNvPicPr/>
                      <p:nvPr/>
                    </p:nvPicPr>
                    <p:blipFill>
                      <a:blip r:embed="rId2"/>
                      <a:stretch>
                        <a:fillRect/>
                      </a:stretch>
                    </p:blipFill>
                    <p:spPr>
                      <a:xfrm>
                        <a:off x="760730" y="3324543"/>
                        <a:ext cx="6730365" cy="1449070"/>
                      </a:xfrm>
                      <a:prstGeom prst="rect">
                        <a:avLst/>
                      </a:prstGeom>
                    </p:spPr>
                  </p:pic>
                </p:oleObj>
              </mc:Fallback>
            </mc:AlternateContent>
          </a:graphicData>
        </a:graphic>
      </p:graphicFrame>
      <p:graphicFrame>
        <p:nvGraphicFramePr>
          <p:cNvPr id="4" name="表格 3"/>
          <p:cNvGraphicFramePr>
            <a:graphicFrameLocks noChangeAspect="1"/>
          </p:cNvGraphicFramePr>
          <p:nvPr>
            <p:custDataLst>
              <p:tags r:id="rId3"/>
            </p:custDataLst>
          </p:nvPr>
        </p:nvGraphicFramePr>
        <p:xfrm>
          <a:off x="6840855" y="1106170"/>
          <a:ext cx="4499610" cy="2312670"/>
        </p:xfrm>
        <a:graphic>
          <a:graphicData uri="http://schemas.openxmlformats.org/drawingml/2006/table">
            <a:tbl>
              <a:tblPr firstRow="1" bandRow="1">
                <a:tableStyleId>{5C22544A-7EE6-4342-B048-85BDC9FD1C3A}</a:tableStyleId>
              </a:tblPr>
              <a:tblGrid>
                <a:gridCol w="1859280"/>
                <a:gridCol w="1140460"/>
                <a:gridCol w="1499870"/>
              </a:tblGrid>
              <a:tr h="385445">
                <a:tc>
                  <a:txBody>
                    <a:bodyPr/>
                    <a:p>
                      <a:pPr>
                        <a:buNone/>
                      </a:pPr>
                      <a:r>
                        <a:rPr lang="zh-CN" altLang="en-US">
                          <a:solidFill>
                            <a:schemeClr val="tx1"/>
                          </a:solidFill>
                        </a:rPr>
                        <a:t>分组</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zh-CN" altLang="en-US">
                          <a:solidFill>
                            <a:schemeClr val="tx1"/>
                          </a:solidFill>
                        </a:rPr>
                        <a:t>例数</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zh-CN" altLang="en-US">
                          <a:solidFill>
                            <a:schemeClr val="tx1"/>
                          </a:solidFill>
                        </a:rPr>
                        <a:t>样本均数</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r h="385445">
                <a:tc>
                  <a:txBody>
                    <a:bodyPr/>
                    <a:p>
                      <a:pPr>
                        <a:buNone/>
                      </a:pPr>
                      <a:r>
                        <a:rPr lang="zh-CN" altLang="en-US"/>
                        <a:t>暴露组</a:t>
                      </a:r>
                      <a:r>
                        <a:rPr lang="en-US" altLang="zh-CN"/>
                        <a:t>(g=2)</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17</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47.6</a:t>
                      </a:r>
                      <a:endParaRPr lang="en-US" altLang="zh-CN"/>
                    </a:p>
                  </a:txBody>
                  <a:tcPr>
                    <a:lnL>
                      <a:noFill/>
                    </a:lnL>
                    <a:lnR>
                      <a:noFill/>
                    </a:lnR>
                    <a:lnT>
                      <a:noFill/>
                    </a:lnT>
                    <a:lnB>
                      <a:noFill/>
                    </a:lnB>
                    <a:lnTlToBr>
                      <a:noFill/>
                    </a:lnTlToBr>
                    <a:lnBlToTr>
                      <a:noFill/>
                    </a:lnBlToTr>
                    <a:solidFill>
                      <a:schemeClr val="bg2"/>
                    </a:solidFill>
                  </a:tcPr>
                </a:tc>
              </a:tr>
              <a:tr h="385445">
                <a:tc>
                  <a:txBody>
                    <a:bodyPr/>
                    <a:p>
                      <a:pPr>
                        <a:buNone/>
                      </a:pPr>
                      <a:r>
                        <a:rPr lang="zh-CN" altLang="en-US"/>
                        <a:t>既往暴露组</a:t>
                      </a:r>
                      <a:r>
                        <a:rPr lang="en-US" altLang="zh-CN" sz="1800">
                          <a:sym typeface="+mn-ea"/>
                        </a:rPr>
                        <a:t>(g=3)</a:t>
                      </a:r>
                      <a:endParaRPr lang="zh-CN" altLang="en-US"/>
                    </a:p>
                  </a:txBody>
                  <a:tcPr>
                    <a:lnL>
                      <a:noFill/>
                    </a:lnL>
                    <a:lnR>
                      <a:noFill/>
                    </a:lnR>
                    <a:lnT>
                      <a:noFill/>
                    </a:lnT>
                    <a:lnB>
                      <a:noFill/>
                    </a:lnB>
                    <a:lnTlToBr>
                      <a:noFill/>
                    </a:lnTlToBr>
                    <a:lnBlToTr>
                      <a:noFill/>
                    </a:lnBlToTr>
                    <a:solidFill>
                      <a:schemeClr val="bg2"/>
                    </a:solidFill>
                  </a:tcPr>
                </a:tc>
                <a:tc>
                  <a:txBody>
                    <a:bodyPr/>
                    <a:p>
                      <a:pPr algn="ctr">
                        <a:buNone/>
                      </a:pPr>
                      <a:r>
                        <a:rPr lang="en-US" altLang="zh-CN"/>
                        <a:t>15</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49.4</a:t>
                      </a:r>
                      <a:endParaRPr lang="en-US" altLang="zh-CN"/>
                    </a:p>
                  </a:txBody>
                  <a:tcPr>
                    <a:lnL>
                      <a:noFill/>
                    </a:lnL>
                    <a:lnR>
                      <a:noFill/>
                    </a:lnR>
                    <a:lnT>
                      <a:noFill/>
                    </a:lnT>
                    <a:lnB>
                      <a:noFill/>
                    </a:lnB>
                    <a:lnTlToBr>
                      <a:noFill/>
                    </a:lnTlToBr>
                    <a:lnBlToTr>
                      <a:noFill/>
                    </a:lnBlToTr>
                    <a:solidFill>
                      <a:schemeClr val="bg2"/>
                    </a:solidFill>
                  </a:tcPr>
                </a:tc>
              </a:tr>
              <a:tr h="385445">
                <a:tc>
                  <a:txBody>
                    <a:bodyPr/>
                    <a:p>
                      <a:pPr>
                        <a:buNone/>
                      </a:pPr>
                      <a:r>
                        <a:rPr lang="zh-CN" altLang="en-US"/>
                        <a:t>对照组</a:t>
                      </a:r>
                      <a:r>
                        <a:rPr lang="en-US" altLang="zh-CN" sz="1800">
                          <a:sym typeface="+mn-ea"/>
                        </a:rPr>
                        <a:t>(g=1)</a:t>
                      </a:r>
                      <a:endParaRPr lang="zh-CN" altLang="en-US"/>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ctr">
                        <a:buNone/>
                      </a:pPr>
                      <a:r>
                        <a:rPr lang="en-US" altLang="zh-CN"/>
                        <a:t>19</a:t>
                      </a:r>
                      <a:endParaRPr lang="en-US" altLang="zh-CN"/>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ctr">
                        <a:buNone/>
                      </a:pPr>
                      <a:r>
                        <a:rPr lang="en-US" altLang="zh-CN"/>
                        <a:t>56.5</a:t>
                      </a:r>
                      <a:endParaRPr lang="en-US" altLang="zh-CN"/>
                    </a:p>
                  </a:txBody>
                  <a:tcPr>
                    <a:lnL>
                      <a:noFill/>
                    </a:lnL>
                    <a:lnR>
                      <a:noFill/>
                    </a:lnR>
                    <a:lnT>
                      <a:noFill/>
                    </a:lnT>
                    <a:lnB w="12700">
                      <a:solidFill>
                        <a:schemeClr val="tx1"/>
                      </a:solidFill>
                      <a:prstDash val="solid"/>
                    </a:lnB>
                    <a:lnTlToBr>
                      <a:noFill/>
                    </a:lnTlToBr>
                    <a:lnBlToTr>
                      <a:noFill/>
                    </a:lnBlToTr>
                    <a:solidFill>
                      <a:schemeClr val="bg2"/>
                    </a:solidFill>
                  </a:tcPr>
                </a:tc>
              </a:tr>
              <a:tr h="385445">
                <a:tc>
                  <a:txBody>
                    <a:bodyPr/>
                    <a:p>
                      <a:pPr>
                        <a:buNone/>
                      </a:pPr>
                      <a:r>
                        <a:rPr lang="zh-CN" altLang="en-US"/>
                        <a:t>合计</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en-US" altLang="zh-CN"/>
                        <a:t>51</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en-US" altLang="zh-CN"/>
                        <a:t>51.4</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bl>
          </a:graphicData>
        </a:graphic>
      </p:graphicFrame>
      <p:sp>
        <p:nvSpPr>
          <p:cNvPr id="7" name="文本框 6"/>
          <p:cNvSpPr txBox="1"/>
          <p:nvPr/>
        </p:nvSpPr>
        <p:spPr>
          <a:xfrm>
            <a:off x="7541895" y="603885"/>
            <a:ext cx="3098165" cy="368300"/>
          </a:xfrm>
          <a:prstGeom prst="rect">
            <a:avLst/>
          </a:prstGeom>
          <a:noFill/>
        </p:spPr>
        <p:txBody>
          <a:bodyPr wrap="square" rtlCol="0">
            <a:spAutoFit/>
          </a:bodyPr>
          <a:p>
            <a:r>
              <a:rPr lang="zh-CN" altLang="en-US"/>
              <a:t>三组儿童测验得分的</a:t>
            </a:r>
            <a:r>
              <a:rPr lang="zh-CN" altLang="en-US"/>
              <a:t>比较</a:t>
            </a:r>
            <a:endParaRPr lang="zh-CN" altLang="en-US"/>
          </a:p>
        </p:txBody>
      </p:sp>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Bonferroni</a:t>
            </a:r>
            <a:r>
              <a:rPr lang="zh-CN" altLang="en-US">
                <a:sym typeface="+mn-ea"/>
              </a:rPr>
              <a:t>法的注意</a:t>
            </a:r>
            <a:r>
              <a:rPr lang="zh-CN" altLang="en-US">
                <a:sym typeface="+mn-ea"/>
              </a:rPr>
              <a:t>事项</a:t>
            </a:r>
            <a:endParaRPr lang="zh-CN" altLang="en-US">
              <a:sym typeface="+mn-ea"/>
            </a:endParaRPr>
          </a:p>
        </p:txBody>
      </p:sp>
      <p:sp>
        <p:nvSpPr>
          <p:cNvPr id="3" name="内容占位符 2"/>
          <p:cNvSpPr>
            <a:spLocks noGrp="1"/>
          </p:cNvSpPr>
          <p:nvPr>
            <p:ph idx="1"/>
          </p:nvPr>
        </p:nvSpPr>
        <p:spPr/>
        <p:txBody>
          <a:bodyPr/>
          <a:p>
            <a:r>
              <a:rPr lang="zh-CN" altLang="en-US" sz="2800"/>
              <a:t>当比较次数过多，比如</a:t>
            </a:r>
            <a:r>
              <a:rPr lang="en-US" altLang="zh-CN" sz="2800"/>
              <a:t>m</a:t>
            </a:r>
            <a:r>
              <a:rPr lang="zh-CN" altLang="en-US" sz="2800"/>
              <a:t>超过</a:t>
            </a:r>
            <a:r>
              <a:rPr lang="en-US" altLang="zh-CN" sz="2800"/>
              <a:t>10</a:t>
            </a:r>
            <a:r>
              <a:rPr lang="zh-CN" altLang="en-US" sz="2800"/>
              <a:t>次以上时，调整的检验水准会过低，多重比较可能会出现不拒绝</a:t>
            </a:r>
            <a:r>
              <a:rPr lang="en-US" altLang="zh-CN" sz="2800"/>
              <a:t>H0</a:t>
            </a:r>
            <a:r>
              <a:rPr lang="zh-CN" altLang="en-US" sz="2800"/>
              <a:t>的假阴性结果，即会增大犯第</a:t>
            </a:r>
            <a:r>
              <a:rPr lang="en-US" altLang="zh-CN" sz="2800"/>
              <a:t>2</a:t>
            </a:r>
            <a:r>
              <a:rPr lang="zh-CN" altLang="en-US" sz="2800"/>
              <a:t>类错误的概率。此时不建议用</a:t>
            </a:r>
            <a:r>
              <a:rPr lang="en-US" altLang="zh-CN" sz="2800">
                <a:sym typeface="+mn-ea"/>
              </a:rPr>
              <a:t>Bonferroni</a:t>
            </a:r>
            <a:r>
              <a:rPr lang="zh-CN" altLang="en-US" sz="2800">
                <a:sym typeface="+mn-ea"/>
              </a:rPr>
              <a:t>法。</a:t>
            </a:r>
            <a:endParaRPr lang="zh-CN" altLang="en-US" sz="2800">
              <a:sym typeface="+mn-ea"/>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a:xfrm>
            <a:off x="611505" y="513080"/>
            <a:ext cx="10968990" cy="5831205"/>
          </a:xfrm>
        </p:spPr>
        <p:txBody>
          <a:bodyPr>
            <a:normAutofit/>
          </a:bodyPr>
          <a:p>
            <a:pPr marL="0" lvl="0" indent="0">
              <a:buNone/>
            </a:pPr>
            <a:r>
              <a:rPr lang="zh-CN" altLang="en-US" sz="2795">
                <a:sym typeface="+mn-ea"/>
              </a:rPr>
              <a:t>（</a:t>
            </a:r>
            <a:r>
              <a:rPr lang="zh-CN" altLang="en-US" sz="2795">
                <a:sym typeface="+mn-ea"/>
              </a:rPr>
              <a:t>二）</a:t>
            </a:r>
            <a:r>
              <a:rPr lang="en-US" altLang="zh-CN" sz="2795">
                <a:sym typeface="+mn-ea"/>
              </a:rPr>
              <a:t>SNK</a:t>
            </a:r>
            <a:r>
              <a:rPr lang="zh-CN" altLang="en-US" sz="2795">
                <a:sym typeface="+mn-ea"/>
              </a:rPr>
              <a:t>法作进一步作均数间的两两比较</a:t>
            </a:r>
            <a:endParaRPr lang="zh-CN" altLang="en-US" sz="2795">
              <a:sym typeface="+mn-ea"/>
            </a:endParaRPr>
          </a:p>
          <a:p>
            <a:pPr marL="0" lvl="0" indent="0">
              <a:buNone/>
            </a:pPr>
            <a:r>
              <a:rPr lang="zh-CN" altLang="en-US" sz="2795">
                <a:sym typeface="+mn-ea"/>
              </a:rPr>
              <a:t>例</a:t>
            </a:r>
            <a:r>
              <a:rPr lang="en-US" altLang="zh-CN" sz="2795">
                <a:sym typeface="+mn-ea"/>
              </a:rPr>
              <a:t>10.1 </a:t>
            </a:r>
            <a:r>
              <a:rPr lang="zh-CN" altLang="en-US" sz="2795">
                <a:sym typeface="+mn-ea"/>
              </a:rPr>
              <a:t>为研究铅对儿童神经行为的影响，研究者在某铅矿区对儿童的血铅及神经行为评价指标手指敲击测验进行了测定。</a:t>
            </a:r>
            <a:endParaRPr lang="zh-CN" altLang="en-US" sz="2795">
              <a:sym typeface="+mn-ea"/>
            </a:endParaRPr>
          </a:p>
          <a:p>
            <a:pPr marL="0" lvl="0" indent="0">
              <a:buNone/>
            </a:pPr>
            <a:r>
              <a:rPr lang="zh-CN" altLang="en-US" sz="2795">
                <a:sym typeface="+mn-ea"/>
              </a:rPr>
              <a:t>根据两年血铅水平，研究者将</a:t>
            </a:r>
            <a:r>
              <a:rPr lang="en-US" altLang="zh-CN" sz="2795">
                <a:sym typeface="+mn-ea"/>
              </a:rPr>
              <a:t>51</a:t>
            </a:r>
            <a:r>
              <a:rPr lang="zh-CN" altLang="en-US" sz="2795">
                <a:sym typeface="+mn-ea"/>
              </a:rPr>
              <a:t>名儿童分为暴露组、既往暴露组和对照组，经单因素方差分析，</a:t>
            </a:r>
            <a:r>
              <a:rPr lang="en-US" altLang="zh-CN" sz="2795">
                <a:sym typeface="+mn-ea"/>
              </a:rPr>
              <a:t>P&lt;0.05</a:t>
            </a:r>
            <a:r>
              <a:rPr lang="zh-CN" altLang="en-US" sz="2795">
                <a:sym typeface="+mn-ea"/>
              </a:rPr>
              <a:t>，认为至少有两组儿童的平均测验得分有不同</a:t>
            </a:r>
            <a:r>
              <a:rPr lang="en-US" altLang="zh-CN" sz="2795">
                <a:sym typeface="+mn-ea"/>
              </a:rPr>
              <a:t>(</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i</a:t>
            </a:r>
            <a:r>
              <a:rPr lang="en-US" altLang="zh-CN" sz="2795">
                <a:cs typeface="Arial" panose="020B0604020202020204" pitchFamily="34" charset="0"/>
                <a:sym typeface="+mn-ea"/>
              </a:rPr>
              <a:t>≠</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h</a:t>
            </a:r>
            <a:r>
              <a:rPr lang="en-US" altLang="zh-CN" sz="2795">
                <a:sym typeface="+mn-ea"/>
              </a:rPr>
              <a:t>)</a:t>
            </a:r>
            <a:r>
              <a:rPr lang="zh-CN" altLang="en-US" sz="2795">
                <a:sym typeface="+mn-ea"/>
              </a:rPr>
              <a:t>，要求</a:t>
            </a:r>
            <a:r>
              <a:rPr lang="zh-CN" altLang="en-US" sz="2795">
                <a:sym typeface="+mn-ea"/>
              </a:rPr>
              <a:t>进一步作均数间的两两比较。</a:t>
            </a:r>
            <a:endParaRPr lang="zh-CN" altLang="en-US" sz="2795">
              <a:sym typeface="+mn-ea"/>
            </a:endParaRPr>
          </a:p>
          <a:p>
            <a:pPr marL="0" lvl="0" indent="0">
              <a:buNone/>
            </a:pPr>
            <a:endParaRPr lang="en-US" altLang="zh-CN" sz="2795">
              <a:sym typeface="+mn-ea"/>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11505" y="513080"/>
            <a:ext cx="10968990" cy="5831205"/>
          </a:xfrm>
        </p:spPr>
        <p:txBody>
          <a:bodyPr>
            <a:normAutofit lnSpcReduction="10000"/>
          </a:bodyPr>
          <a:p>
            <a:pPr marL="0" lvl="0" indent="0">
              <a:buNone/>
            </a:pPr>
            <a:r>
              <a:rPr lang="en-US" sz="2795">
                <a:sym typeface="+mn-ea"/>
              </a:rPr>
              <a:t>SNK</a:t>
            </a:r>
            <a:r>
              <a:rPr lang="zh-CN" altLang="en-US" sz="2795">
                <a:sym typeface="+mn-ea"/>
              </a:rPr>
              <a:t>法作均数间</a:t>
            </a:r>
            <a:r>
              <a:rPr lang="zh-CN" altLang="en-US" sz="2795">
                <a:sym typeface="+mn-ea"/>
              </a:rPr>
              <a:t>两两比较</a:t>
            </a:r>
            <a:r>
              <a:rPr lang="zh-CN" altLang="en-US" sz="2795">
                <a:sym typeface="+mn-ea"/>
              </a:rPr>
              <a:t>的基本思想</a:t>
            </a:r>
            <a:endParaRPr lang="en-US" altLang="zh-CN" sz="2795">
              <a:sym typeface="+mn-ea"/>
            </a:endParaRPr>
          </a:p>
          <a:p>
            <a:pPr marL="0" lvl="0" indent="0">
              <a:buNone/>
            </a:pPr>
            <a:endParaRPr lang="en-US" altLang="zh-CN" sz="2795">
              <a:sym typeface="+mn-ea"/>
            </a:endParaRPr>
          </a:p>
          <a:p>
            <a:pPr marL="0" lvl="0" indent="0">
              <a:buNone/>
            </a:pPr>
            <a:r>
              <a:rPr lang="en-US" altLang="zh-CN" sz="2795">
                <a:sym typeface="+mn-ea"/>
              </a:rPr>
              <a:t>SNK</a:t>
            </a:r>
            <a:r>
              <a:rPr lang="zh-CN" altLang="en-US" sz="2795">
                <a:sym typeface="+mn-ea"/>
              </a:rPr>
              <a:t>法又称为</a:t>
            </a:r>
            <a:r>
              <a:rPr lang="en-US" altLang="zh-CN" sz="2795">
                <a:sym typeface="+mn-ea"/>
              </a:rPr>
              <a:t>q</a:t>
            </a:r>
            <a:r>
              <a:rPr lang="zh-CN" altLang="en-US" sz="2795">
                <a:sym typeface="+mn-ea"/>
              </a:rPr>
              <a:t>检验，它先将各组均值按由小到大的顺序排列，确定组间跨度</a:t>
            </a:r>
            <a:r>
              <a:rPr lang="en-US" altLang="zh-CN" sz="2795">
                <a:sym typeface="+mn-ea"/>
              </a:rPr>
              <a:t>r</a:t>
            </a:r>
            <a:r>
              <a:rPr lang="zh-CN" altLang="en-US" sz="2795">
                <a:sym typeface="+mn-ea"/>
              </a:rPr>
              <a:t>。第</a:t>
            </a:r>
            <a:r>
              <a:rPr lang="en-US" altLang="zh-CN" sz="2795">
                <a:sym typeface="+mn-ea"/>
              </a:rPr>
              <a:t>i</a:t>
            </a:r>
            <a:r>
              <a:rPr lang="zh-CN" altLang="en-US" sz="2795">
                <a:sym typeface="+mn-ea"/>
              </a:rPr>
              <a:t>和第</a:t>
            </a:r>
            <a:r>
              <a:rPr lang="en-US" altLang="zh-CN" sz="2795">
                <a:sym typeface="+mn-ea"/>
              </a:rPr>
              <a:t>h</a:t>
            </a:r>
            <a:r>
              <a:rPr lang="zh-CN" altLang="en-US" sz="2795">
                <a:sym typeface="+mn-ea"/>
              </a:rPr>
              <a:t>组均数比较时，其</a:t>
            </a:r>
            <a:r>
              <a:rPr lang="en-US" altLang="zh-CN" sz="2795">
                <a:sym typeface="+mn-ea"/>
              </a:rPr>
              <a:t>q</a:t>
            </a:r>
            <a:r>
              <a:rPr lang="zh-CN" altLang="en-US" sz="2795">
                <a:sym typeface="+mn-ea"/>
              </a:rPr>
              <a:t>统计量为</a:t>
            </a:r>
            <a:endParaRPr lang="zh-CN" altLang="en-US" sz="2795">
              <a:sym typeface="+mn-ea"/>
            </a:endParaRPr>
          </a:p>
          <a:p>
            <a:pPr marL="0" lvl="0" indent="0">
              <a:buNone/>
            </a:pPr>
            <a:endParaRPr lang="zh-CN" altLang="en-US" sz="2795">
              <a:sym typeface="+mn-ea"/>
            </a:endParaRPr>
          </a:p>
          <a:p>
            <a:pPr marL="0" lvl="0" indent="0">
              <a:buNone/>
            </a:pPr>
            <a:endParaRPr lang="zh-CN" altLang="en-US" sz="2795">
              <a:sym typeface="+mn-ea"/>
            </a:endParaRPr>
          </a:p>
          <a:p>
            <a:pPr marL="0" lvl="0" indent="0">
              <a:buNone/>
            </a:pPr>
            <a:endParaRPr lang="zh-CN" altLang="en-US" sz="2795">
              <a:sym typeface="+mn-ea"/>
            </a:endParaRPr>
          </a:p>
          <a:p>
            <a:pPr marL="0" lvl="0" indent="0">
              <a:buNone/>
            </a:pPr>
            <a:r>
              <a:rPr lang="zh-CN" altLang="en-US" sz="2795">
                <a:sym typeface="+mn-ea"/>
              </a:rPr>
              <a:t>若</a:t>
            </a:r>
            <a:r>
              <a:rPr lang="en-US" altLang="zh-CN" sz="2795">
                <a:sym typeface="+mn-ea"/>
              </a:rPr>
              <a:t>H</a:t>
            </a:r>
            <a:r>
              <a:rPr lang="en-US" altLang="zh-CN" sz="2795" baseline="-25000">
                <a:solidFill>
                  <a:schemeClr val="tx1">
                    <a:lumMod val="65000"/>
                    <a:lumOff val="35000"/>
                  </a:schemeClr>
                </a:solidFill>
                <a:uFillTx/>
                <a:sym typeface="+mn-ea"/>
              </a:rPr>
              <a:t>0</a:t>
            </a:r>
            <a:r>
              <a:rPr lang="zh-CN" altLang="en-US" sz="2795">
                <a:sym typeface="+mn-ea"/>
              </a:rPr>
              <a:t>成立</a:t>
            </a:r>
            <a:r>
              <a:rPr lang="en-US" altLang="zh-CN" sz="2795">
                <a:sym typeface="+mn-ea"/>
              </a:rPr>
              <a:t>(</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i</a:t>
            </a:r>
            <a:r>
              <a:rPr lang="en-US" altLang="zh-CN" sz="2795">
                <a:cs typeface="Arial" panose="020B0604020202020204" pitchFamily="34" charset="0"/>
                <a:sym typeface="+mn-ea"/>
              </a:rPr>
              <a:t>=</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h</a:t>
            </a:r>
            <a:r>
              <a:rPr lang="en-US" altLang="zh-CN" sz="2795">
                <a:sym typeface="+mn-ea"/>
              </a:rPr>
              <a:t>)</a:t>
            </a:r>
            <a:r>
              <a:rPr lang="zh-CN" altLang="en-US" sz="2795">
                <a:sym typeface="+mn-ea"/>
              </a:rPr>
              <a:t>，</a:t>
            </a:r>
            <a:r>
              <a:rPr lang="en-US" altLang="zh-CN" sz="2795">
                <a:sym typeface="+mn-ea"/>
              </a:rPr>
              <a:t>q</a:t>
            </a:r>
            <a:r>
              <a:rPr lang="zh-CN" altLang="en-US" sz="2795">
                <a:sym typeface="+mn-ea"/>
              </a:rPr>
              <a:t>值将服从跨度</a:t>
            </a:r>
            <a:r>
              <a:rPr lang="en-US" altLang="zh-CN" sz="2795">
                <a:sym typeface="+mn-ea"/>
              </a:rPr>
              <a:t>r, </a:t>
            </a:r>
            <a:r>
              <a:rPr lang="zh-CN" altLang="en-US" sz="2795">
                <a:sym typeface="+mn-ea"/>
              </a:rPr>
              <a:t>自由度为</a:t>
            </a:r>
            <a:r>
              <a:rPr lang="en-US" altLang="zh-CN" sz="2795">
                <a:latin typeface="Times New Roman" panose="02020603050405020304" charset="0"/>
                <a:cs typeface="Times New Roman" panose="02020603050405020304" charset="0"/>
                <a:sym typeface="+mn-ea"/>
              </a:rPr>
              <a:t>ν</a:t>
            </a:r>
            <a:r>
              <a:rPr lang="zh-CN" altLang="en-US" sz="2795" baseline="-25000">
                <a:sym typeface="+mn-ea"/>
              </a:rPr>
              <a:t>组内</a:t>
            </a:r>
            <a:r>
              <a:rPr lang="zh-CN" altLang="en-US" sz="2795">
                <a:sym typeface="+mn-ea"/>
              </a:rPr>
              <a:t>的</a:t>
            </a:r>
            <a:r>
              <a:rPr lang="en-US" altLang="zh-CN" sz="2795">
                <a:sym typeface="+mn-ea"/>
              </a:rPr>
              <a:t>studentized range</a:t>
            </a:r>
            <a:r>
              <a:rPr lang="zh-CN" altLang="en-US" sz="2795">
                <a:sym typeface="+mn-ea"/>
              </a:rPr>
              <a:t>分布，据此</a:t>
            </a:r>
            <a:r>
              <a:rPr lang="en-US" altLang="zh-CN" sz="2795">
                <a:sym typeface="+mn-ea"/>
              </a:rPr>
              <a:t>作出统计推断</a:t>
            </a:r>
            <a:r>
              <a:rPr lang="zh-CN" altLang="en-US" sz="2795">
                <a:sym typeface="+mn-ea"/>
              </a:rPr>
              <a:t>。</a:t>
            </a:r>
            <a:endParaRPr lang="zh-CN" altLang="en-US" sz="2795">
              <a:sym typeface="+mn-ea"/>
            </a:endParaRPr>
          </a:p>
          <a:p>
            <a:pPr marL="0" lvl="0" indent="0">
              <a:buNone/>
            </a:pPr>
            <a:endParaRPr lang="zh-CN" altLang="en-US" sz="2795">
              <a:sym typeface="+mn-ea"/>
            </a:endParaRPr>
          </a:p>
        </p:txBody>
      </p:sp>
      <p:graphicFrame>
        <p:nvGraphicFramePr>
          <p:cNvPr id="6" name="对象 5">
            <a:hlinkClick r:id="" action="ppaction://ole?verb="/>
          </p:cNvPr>
          <p:cNvGraphicFramePr>
            <a:graphicFrameLocks noChangeAspect="1"/>
          </p:cNvGraphicFramePr>
          <p:nvPr/>
        </p:nvGraphicFramePr>
        <p:xfrm>
          <a:off x="704215" y="3133090"/>
          <a:ext cx="3034665" cy="1476375"/>
        </p:xfrm>
        <a:graphic>
          <a:graphicData uri="http://schemas.openxmlformats.org/presentationml/2006/ole">
            <mc:AlternateContent xmlns:mc="http://schemas.openxmlformats.org/markup-compatibility/2006">
              <mc:Choice xmlns:v="urn:schemas-microsoft-com:vml" Requires="v">
                <p:oleObj spid="_x0000_s2049" name="" r:id="rId1" imgW="1409700" imgH="685800" progId="Equation.KSEE3">
                  <p:embed/>
                </p:oleObj>
              </mc:Choice>
              <mc:Fallback>
                <p:oleObj name="" r:id="rId1" imgW="1409700" imgH="685800" progId="Equation.KSEE3">
                  <p:embed/>
                  <p:pic>
                    <p:nvPicPr>
                      <p:cNvPr id="0" name="图片 2048"/>
                      <p:cNvPicPr/>
                      <p:nvPr/>
                    </p:nvPicPr>
                    <p:blipFill>
                      <a:blip r:embed="rId2"/>
                      <a:stretch>
                        <a:fillRect/>
                      </a:stretch>
                    </p:blipFill>
                    <p:spPr>
                      <a:xfrm>
                        <a:off x="704215" y="3133090"/>
                        <a:ext cx="3034665" cy="1476375"/>
                      </a:xfrm>
                      <a:prstGeom prst="rect">
                        <a:avLst/>
                      </a:prstGeom>
                    </p:spPr>
                  </p:pic>
                </p:oleObj>
              </mc:Fallback>
            </mc:AlternateContent>
          </a:graphicData>
        </a:graphic>
      </p:graphicFrame>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2230120" y="2600960"/>
          <a:ext cx="7931785" cy="1397635"/>
        </p:xfrm>
        <a:graphic>
          <a:graphicData uri="http://schemas.openxmlformats.org/drawingml/2006/table">
            <a:tbl>
              <a:tblPr firstRow="1" bandRow="1">
                <a:tableStyleId>{5C22544A-7EE6-4342-B048-85BDC9FD1C3A}</a:tableStyleId>
              </a:tblPr>
              <a:tblGrid>
                <a:gridCol w="2023110"/>
                <a:gridCol w="822325"/>
                <a:gridCol w="1709420"/>
                <a:gridCol w="1688465"/>
                <a:gridCol w="1688465"/>
              </a:tblGrid>
              <a:tr h="483235">
                <a:tc>
                  <a:txBody>
                    <a:bodyPr/>
                    <a:p>
                      <a:pPr>
                        <a:buNone/>
                      </a:pPr>
                      <a:r>
                        <a:rPr lang="zh-CN" altLang="en-US" sz="2400"/>
                        <a:t>分组</a:t>
                      </a:r>
                      <a:endParaRPr lang="zh-CN" altLang="en-US" sz="2400"/>
                    </a:p>
                  </a:txBody>
                  <a:tcPr/>
                </a:tc>
                <a:tc>
                  <a:txBody>
                    <a:bodyPr/>
                    <a:p>
                      <a:pPr algn="r">
                        <a:buNone/>
                      </a:pPr>
                      <a:r>
                        <a:rPr lang="zh-CN" altLang="en-US" sz="2400"/>
                        <a:t>例数</a:t>
                      </a:r>
                      <a:endParaRPr lang="zh-CN" altLang="en-US" sz="2400"/>
                    </a:p>
                  </a:txBody>
                  <a:tcPr/>
                </a:tc>
                <a:tc>
                  <a:txBody>
                    <a:bodyPr/>
                    <a:p>
                      <a:pPr algn="r">
                        <a:buNone/>
                      </a:pPr>
                      <a:r>
                        <a:rPr lang="zh-CN" altLang="en-US" sz="2400"/>
                        <a:t>平均增重</a:t>
                      </a:r>
                      <a:r>
                        <a:rPr lang="en-US" altLang="zh-CN" sz="2400"/>
                        <a:t>(g)</a:t>
                      </a:r>
                      <a:endParaRPr lang="en-US" altLang="zh-CN" sz="2400"/>
                    </a:p>
                  </a:txBody>
                  <a:tcPr/>
                </a:tc>
                <a:tc>
                  <a:txBody>
                    <a:bodyPr/>
                    <a:p>
                      <a:pPr algn="r">
                        <a:buNone/>
                      </a:pPr>
                      <a:r>
                        <a:rPr lang="zh-CN" altLang="en-US" sz="2400"/>
                        <a:t>方差</a:t>
                      </a:r>
                      <a:endParaRPr lang="en-US" altLang="zh-CN" sz="2400"/>
                    </a:p>
                  </a:txBody>
                  <a:tcPr/>
                </a:tc>
                <a:tc>
                  <a:txBody>
                    <a:bodyPr/>
                    <a:p>
                      <a:pPr algn="r">
                        <a:buNone/>
                      </a:pPr>
                      <a:r>
                        <a:rPr lang="zh-CN" altLang="en-US" sz="2400"/>
                        <a:t>标准差</a:t>
                      </a:r>
                      <a:r>
                        <a:rPr lang="en-US" altLang="zh-CN" sz="2400"/>
                        <a:t>(g)</a:t>
                      </a:r>
                      <a:endParaRPr lang="en-US" altLang="zh-CN" sz="2400"/>
                    </a:p>
                  </a:txBody>
                  <a:tcPr/>
                </a:tc>
              </a:tr>
              <a:tr h="400685">
                <a:tc>
                  <a:txBody>
                    <a:bodyPr/>
                    <a:p>
                      <a:pPr>
                        <a:buNone/>
                      </a:pPr>
                      <a:r>
                        <a:rPr lang="zh-CN" altLang="en-US" sz="2400"/>
                        <a:t>高蛋白饲料组</a:t>
                      </a:r>
                      <a:endParaRPr lang="zh-CN" altLang="en-US" sz="2400"/>
                    </a:p>
                  </a:txBody>
                  <a:tcPr/>
                </a:tc>
                <a:tc>
                  <a:txBody>
                    <a:bodyPr/>
                    <a:p>
                      <a:pPr algn="r">
                        <a:buNone/>
                      </a:pPr>
                      <a:r>
                        <a:rPr lang="en-US" altLang="zh-CN" sz="2400"/>
                        <a:t>10</a:t>
                      </a:r>
                      <a:endParaRPr lang="en-US" altLang="zh-CN" sz="2400"/>
                    </a:p>
                  </a:txBody>
                  <a:tcPr/>
                </a:tc>
                <a:tc>
                  <a:txBody>
                    <a:bodyPr/>
                    <a:p>
                      <a:pPr algn="r">
                        <a:buNone/>
                      </a:pPr>
                      <a:r>
                        <a:rPr lang="en-US" altLang="zh-CN" sz="2400"/>
                        <a:t>123</a:t>
                      </a:r>
                      <a:endParaRPr lang="en-US" altLang="zh-CN" sz="2400"/>
                    </a:p>
                  </a:txBody>
                  <a:tcPr/>
                </a:tc>
                <a:tc>
                  <a:txBody>
                    <a:bodyPr/>
                    <a:p>
                      <a:pPr algn="r">
                        <a:buNone/>
                      </a:pPr>
                      <a:r>
                        <a:rPr lang="en-US" altLang="zh-CN" sz="2400"/>
                        <a:t>418</a:t>
                      </a:r>
                      <a:endParaRPr lang="en-US" altLang="zh-CN" sz="2400"/>
                    </a:p>
                  </a:txBody>
                  <a:tcPr/>
                </a:tc>
                <a:tc>
                  <a:txBody>
                    <a:bodyPr/>
                    <a:p>
                      <a:pPr algn="r">
                        <a:buNone/>
                      </a:pPr>
                      <a:r>
                        <a:rPr lang="en-US" altLang="zh-CN" sz="2400"/>
                        <a:t>20.5</a:t>
                      </a:r>
                      <a:endParaRPr lang="en-US" altLang="zh-CN" sz="2400"/>
                    </a:p>
                  </a:txBody>
                  <a:tcPr/>
                </a:tc>
              </a:tr>
              <a:tr h="445135">
                <a:tc>
                  <a:txBody>
                    <a:bodyPr/>
                    <a:p>
                      <a:pPr>
                        <a:buNone/>
                      </a:pPr>
                      <a:r>
                        <a:rPr lang="zh-CN" altLang="en-US" sz="2400"/>
                        <a:t>低蛋白饲料组</a:t>
                      </a:r>
                      <a:endParaRPr lang="zh-CN" altLang="en-US" sz="2400"/>
                    </a:p>
                  </a:txBody>
                  <a:tcPr/>
                </a:tc>
                <a:tc>
                  <a:txBody>
                    <a:bodyPr/>
                    <a:p>
                      <a:pPr algn="r">
                        <a:buNone/>
                      </a:pPr>
                      <a:r>
                        <a:rPr lang="en-US" altLang="zh-CN" sz="2400"/>
                        <a:t>10</a:t>
                      </a:r>
                      <a:endParaRPr lang="en-US" altLang="zh-CN" sz="2400"/>
                    </a:p>
                  </a:txBody>
                  <a:tcPr/>
                </a:tc>
                <a:tc>
                  <a:txBody>
                    <a:bodyPr/>
                    <a:p>
                      <a:pPr algn="r">
                        <a:buNone/>
                      </a:pPr>
                      <a:r>
                        <a:rPr lang="en-US" altLang="zh-CN" sz="2400"/>
                        <a:t>104</a:t>
                      </a:r>
                      <a:endParaRPr lang="en-US" altLang="zh-CN" sz="2400"/>
                    </a:p>
                  </a:txBody>
                  <a:tcPr/>
                </a:tc>
                <a:tc>
                  <a:txBody>
                    <a:bodyPr/>
                    <a:p>
                      <a:pPr algn="r">
                        <a:buNone/>
                      </a:pPr>
                      <a:r>
                        <a:rPr lang="en-US" altLang="zh-CN" sz="2400"/>
                        <a:t>342</a:t>
                      </a:r>
                      <a:endParaRPr lang="en-US" altLang="zh-CN" sz="2400"/>
                    </a:p>
                  </a:txBody>
                  <a:tcPr/>
                </a:tc>
                <a:tc>
                  <a:txBody>
                    <a:bodyPr/>
                    <a:p>
                      <a:pPr algn="r">
                        <a:buNone/>
                      </a:pPr>
                      <a:r>
                        <a:rPr lang="en-US" altLang="zh-CN" sz="2400"/>
                        <a:t>18.5</a:t>
                      </a:r>
                      <a:endParaRPr lang="en-US" altLang="zh-CN" sz="2400"/>
                    </a:p>
                  </a:txBody>
                  <a:tcPr/>
                </a:tc>
              </a:tr>
            </a:tbl>
          </a:graphicData>
        </a:graphic>
      </p:graphicFrame>
      <p:sp>
        <p:nvSpPr>
          <p:cNvPr id="10" name="文本框 9"/>
          <p:cNvSpPr txBox="1"/>
          <p:nvPr/>
        </p:nvSpPr>
        <p:spPr>
          <a:xfrm>
            <a:off x="4030345" y="1858010"/>
            <a:ext cx="4893310" cy="521970"/>
          </a:xfrm>
          <a:prstGeom prst="rect">
            <a:avLst/>
          </a:prstGeom>
          <a:noFill/>
        </p:spPr>
        <p:txBody>
          <a:bodyPr wrap="square" rtlCol="0">
            <a:spAutoFit/>
          </a:bodyPr>
          <a:p>
            <a:r>
              <a:rPr lang="zh-CN" altLang="en-US" sz="2800">
                <a:latin typeface="Times New Roman" panose="02020603050405020304" charset="0"/>
                <a:cs typeface="Times New Roman" panose="02020603050405020304" charset="0"/>
              </a:rPr>
              <a:t>不同饲料组大鼠的增重情况</a:t>
            </a:r>
            <a:endParaRPr lang="zh-CN" altLang="en-US" sz="28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11505" y="513080"/>
            <a:ext cx="10968990" cy="5831205"/>
          </a:xfrm>
        </p:spPr>
        <p:txBody>
          <a:bodyPr>
            <a:normAutofit fontScale="90000"/>
          </a:bodyPr>
          <a:p>
            <a:pPr marL="0" lvl="0" indent="0">
              <a:buNone/>
            </a:pPr>
            <a:r>
              <a:rPr lang="zh-CN" altLang="en-US" sz="2795">
                <a:sym typeface="+mn-ea"/>
              </a:rPr>
              <a:t>对例</a:t>
            </a:r>
            <a:r>
              <a:rPr lang="en-US" altLang="zh-CN" sz="2795">
                <a:sym typeface="+mn-ea"/>
              </a:rPr>
              <a:t>10.1</a:t>
            </a:r>
            <a:r>
              <a:rPr lang="zh-CN" altLang="en-US" sz="2795">
                <a:sym typeface="+mn-ea"/>
              </a:rPr>
              <a:t>用</a:t>
            </a:r>
            <a:r>
              <a:rPr lang="en-US" sz="2795">
                <a:sym typeface="+mn-ea"/>
              </a:rPr>
              <a:t>SNK</a:t>
            </a:r>
            <a:r>
              <a:rPr lang="zh-CN" altLang="en-US" sz="2795">
                <a:sym typeface="+mn-ea"/>
              </a:rPr>
              <a:t>法作均数间</a:t>
            </a:r>
            <a:r>
              <a:rPr lang="zh-CN" altLang="en-US" sz="2795">
                <a:sym typeface="+mn-ea"/>
              </a:rPr>
              <a:t>两两比较</a:t>
            </a:r>
            <a:endParaRPr lang="en-US" altLang="zh-CN" sz="2795">
              <a:sym typeface="+mn-ea"/>
            </a:endParaRPr>
          </a:p>
          <a:p>
            <a:pPr marL="0" lvl="0" indent="0">
              <a:buNone/>
            </a:pPr>
            <a:endParaRPr lang="zh-CN" altLang="en-US" sz="2795">
              <a:sym typeface="+mn-ea"/>
            </a:endParaRPr>
          </a:p>
          <a:p>
            <a:pPr marL="0" lvl="0" indent="0">
              <a:buNone/>
            </a:pPr>
            <a:r>
              <a:rPr lang="en-US" altLang="zh-CN" sz="2795">
                <a:sym typeface="+mn-ea"/>
              </a:rPr>
              <a:t>1)</a:t>
            </a:r>
            <a:r>
              <a:rPr lang="zh-CN" altLang="en-US" sz="2795">
                <a:sym typeface="+mn-ea"/>
              </a:rPr>
              <a:t>暴露与对照组作比较，组间跨度</a:t>
            </a:r>
            <a:r>
              <a:rPr lang="en-US" altLang="zh-CN" sz="2795">
                <a:sym typeface="+mn-ea"/>
              </a:rPr>
              <a:t>r=3</a:t>
            </a:r>
            <a:endParaRPr lang="en-US" altLang="zh-CN" sz="2795">
              <a:sym typeface="+mn-ea"/>
            </a:endParaRPr>
          </a:p>
          <a:p>
            <a:pPr marL="0" lvl="0" indent="0">
              <a:buNone/>
            </a:pPr>
            <a:r>
              <a:rPr lang="en-US" altLang="zh-CN" sz="2795">
                <a:sym typeface="+mn-ea"/>
              </a:rPr>
              <a:t>H</a:t>
            </a:r>
            <a:r>
              <a:rPr lang="en-US" altLang="zh-CN" sz="2795" baseline="-25000">
                <a:sym typeface="+mn-ea"/>
              </a:rPr>
              <a:t>0</a:t>
            </a:r>
            <a:r>
              <a:rPr lang="en-US" sz="2795">
                <a:sym typeface="+mn-ea"/>
              </a:rPr>
              <a:t>: </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1</a:t>
            </a:r>
            <a:r>
              <a:rPr lang="en-US" altLang="zh-CN" sz="2795">
                <a:cs typeface="Arial" panose="020B0604020202020204" pitchFamily="34" charset="0"/>
                <a:sym typeface="+mn-ea"/>
              </a:rPr>
              <a:t>=</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2    </a:t>
            </a:r>
            <a:r>
              <a:rPr lang="en-US" altLang="zh-CN" sz="2795">
                <a:sym typeface="+mn-ea"/>
              </a:rPr>
              <a:t>H</a:t>
            </a:r>
            <a:r>
              <a:rPr lang="en-US" altLang="zh-CN" sz="2795" baseline="-25000">
                <a:sym typeface="+mn-ea"/>
              </a:rPr>
              <a:t>1</a:t>
            </a:r>
            <a:r>
              <a:rPr lang="en-US" sz="2795">
                <a:sym typeface="+mn-ea"/>
              </a:rPr>
              <a:t>: </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1</a:t>
            </a:r>
            <a:r>
              <a:rPr lang="en-US" altLang="zh-CN" sz="2795">
                <a:cs typeface="Arial" panose="020B0604020202020204" pitchFamily="34" charset="0"/>
                <a:sym typeface="+mn-ea"/>
              </a:rPr>
              <a:t>≠</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2    </a:t>
            </a:r>
            <a:r>
              <a:rPr lang="zh-CN" altLang="en-US" sz="2795">
                <a:latin typeface="Times New Roman" panose="02020603050405020304" charset="0"/>
                <a:cs typeface="Times New Roman" panose="02020603050405020304" charset="0"/>
                <a:sym typeface="+mn-ea"/>
              </a:rPr>
              <a:t>α</a:t>
            </a:r>
            <a:r>
              <a:rPr lang="en-US" altLang="zh-CN" sz="2795">
                <a:latin typeface="Times New Roman" panose="02020603050405020304" charset="0"/>
                <a:cs typeface="Times New Roman" panose="02020603050405020304" charset="0"/>
                <a:sym typeface="+mn-ea"/>
              </a:rPr>
              <a:t>=0.05</a:t>
            </a:r>
            <a:endParaRPr lang="zh-CN" altLang="en-US" sz="2795">
              <a:sym typeface="+mn-ea"/>
            </a:endParaRPr>
          </a:p>
          <a:p>
            <a:pPr marL="0" lvl="0" indent="0">
              <a:buNone/>
            </a:pPr>
            <a:endParaRPr lang="zh-CN" altLang="en-US" sz="2795">
              <a:sym typeface="+mn-ea"/>
            </a:endParaRPr>
          </a:p>
          <a:p>
            <a:pPr marL="0" lvl="0" indent="0">
              <a:buNone/>
            </a:pPr>
            <a:endParaRPr lang="zh-CN" altLang="en-US" sz="2795">
              <a:sym typeface="+mn-ea"/>
            </a:endParaRPr>
          </a:p>
          <a:p>
            <a:pPr marL="0" lvl="0" indent="0">
              <a:buNone/>
            </a:pPr>
            <a:endParaRPr lang="zh-CN" altLang="en-US" sz="2795">
              <a:sym typeface="+mn-ea"/>
            </a:endParaRPr>
          </a:p>
          <a:p>
            <a:pPr marL="0" lvl="0" indent="0">
              <a:buNone/>
            </a:pPr>
            <a:r>
              <a:rPr lang="zh-CN" altLang="en-US" sz="2795">
                <a:sym typeface="+mn-ea"/>
              </a:rPr>
              <a:t>若</a:t>
            </a:r>
            <a:r>
              <a:rPr lang="en-US" altLang="zh-CN" sz="2795">
                <a:sym typeface="+mn-ea"/>
              </a:rPr>
              <a:t>H</a:t>
            </a:r>
            <a:r>
              <a:rPr lang="en-US" altLang="zh-CN" sz="2795" baseline="-25000">
                <a:sym typeface="+mn-ea"/>
              </a:rPr>
              <a:t>0</a:t>
            </a:r>
            <a:r>
              <a:rPr lang="zh-CN" altLang="en-US" sz="2795">
                <a:sym typeface="+mn-ea"/>
              </a:rPr>
              <a:t>成立</a:t>
            </a:r>
            <a:r>
              <a:rPr lang="zh-CN" altLang="en-US" sz="2795">
                <a:sym typeface="+mn-ea"/>
              </a:rPr>
              <a:t>，</a:t>
            </a:r>
            <a:r>
              <a:rPr lang="en-US" altLang="zh-CN" sz="2795">
                <a:sym typeface="+mn-ea"/>
              </a:rPr>
              <a:t>q=4.546</a:t>
            </a:r>
            <a:r>
              <a:rPr lang="zh-CN" altLang="en-US" sz="2795">
                <a:sym typeface="+mn-ea"/>
              </a:rPr>
              <a:t>将服从跨度</a:t>
            </a:r>
            <a:r>
              <a:rPr lang="en-US" altLang="zh-CN" sz="2795">
                <a:sym typeface="+mn-ea"/>
              </a:rPr>
              <a:t>3, </a:t>
            </a:r>
            <a:r>
              <a:rPr lang="zh-CN" altLang="en-US" sz="2795">
                <a:sym typeface="+mn-ea"/>
              </a:rPr>
              <a:t>自由度为</a:t>
            </a:r>
            <a:r>
              <a:rPr lang="en-US" sz="2795">
                <a:latin typeface="Times New Roman" panose="02020603050405020304" charset="0"/>
                <a:cs typeface="Times New Roman" panose="02020603050405020304" charset="0"/>
                <a:sym typeface="+mn-ea"/>
              </a:rPr>
              <a:t>48</a:t>
            </a:r>
            <a:r>
              <a:rPr lang="zh-CN" altLang="en-US" sz="2795">
                <a:sym typeface="+mn-ea"/>
              </a:rPr>
              <a:t>的</a:t>
            </a:r>
            <a:r>
              <a:rPr lang="en-US" altLang="zh-CN" sz="2795">
                <a:sym typeface="+mn-ea"/>
              </a:rPr>
              <a:t>studentized range</a:t>
            </a:r>
            <a:r>
              <a:rPr lang="zh-CN" altLang="en-US" sz="2795">
                <a:sym typeface="+mn-ea"/>
              </a:rPr>
              <a:t>分布，</a:t>
            </a:r>
            <a:r>
              <a:rPr lang="en-US" altLang="zh-CN" sz="2795">
                <a:sym typeface="+mn-ea"/>
              </a:rPr>
              <a:t>P=0.006</a:t>
            </a:r>
            <a:r>
              <a:rPr lang="zh-CN" altLang="en-US" sz="2795">
                <a:sym typeface="+mn-ea"/>
              </a:rPr>
              <a:t>，按</a:t>
            </a:r>
            <a:r>
              <a:rPr lang="zh-CN" altLang="en-US" sz="2795">
                <a:latin typeface="Times New Roman" panose="02020603050405020304" charset="0"/>
                <a:cs typeface="Times New Roman" panose="02020603050405020304" charset="0"/>
                <a:sym typeface="+mn-ea"/>
              </a:rPr>
              <a:t>α</a:t>
            </a:r>
            <a:r>
              <a:rPr lang="en-US" altLang="zh-CN" sz="2795">
                <a:latin typeface="Times New Roman" panose="02020603050405020304" charset="0"/>
                <a:cs typeface="Times New Roman" panose="02020603050405020304" charset="0"/>
                <a:sym typeface="+mn-ea"/>
              </a:rPr>
              <a:t>=0.05</a:t>
            </a:r>
            <a:r>
              <a:rPr lang="zh-CN" altLang="en-US" sz="2795">
                <a:latin typeface="Times New Roman" panose="02020603050405020304" charset="0"/>
                <a:cs typeface="Times New Roman" panose="02020603050405020304" charset="0"/>
                <a:sym typeface="+mn-ea"/>
              </a:rPr>
              <a:t>水准，拒绝</a:t>
            </a:r>
            <a:r>
              <a:rPr lang="en-US" altLang="zh-CN" sz="2795">
                <a:sym typeface="+mn-ea"/>
              </a:rPr>
              <a:t>H</a:t>
            </a:r>
            <a:r>
              <a:rPr lang="en-US" altLang="zh-CN" sz="2795" baseline="-25000">
                <a:sym typeface="+mn-ea"/>
              </a:rPr>
              <a:t>0</a:t>
            </a:r>
            <a:r>
              <a:rPr lang="zh-CN" altLang="en-US" sz="2795">
                <a:sym typeface="+mn-ea"/>
              </a:rPr>
              <a:t>，接受</a:t>
            </a:r>
            <a:r>
              <a:rPr lang="en-US" altLang="zh-CN" sz="2795">
                <a:sym typeface="+mn-ea"/>
              </a:rPr>
              <a:t>H</a:t>
            </a:r>
            <a:r>
              <a:rPr lang="en-US" sz="2795" baseline="-25000">
                <a:sym typeface="+mn-ea"/>
              </a:rPr>
              <a:t>1</a:t>
            </a:r>
            <a:r>
              <a:rPr lang="zh-CN" altLang="en-US" sz="2795">
                <a:sym typeface="+mn-ea"/>
              </a:rPr>
              <a:t>，认为</a:t>
            </a:r>
            <a:r>
              <a:rPr lang="zh-CN" altLang="en-US" sz="2795">
                <a:sym typeface="+mn-ea"/>
              </a:rPr>
              <a:t>这两组平均得分不同。</a:t>
            </a:r>
            <a:endParaRPr lang="zh-CN" altLang="en-US" sz="2795">
              <a:sym typeface="+mn-ea"/>
            </a:endParaRPr>
          </a:p>
          <a:p>
            <a:pPr marL="0" lvl="0" indent="0">
              <a:buNone/>
            </a:pPr>
            <a:endParaRPr lang="zh-CN" altLang="en-US" sz="2795">
              <a:sym typeface="+mn-ea"/>
            </a:endParaRPr>
          </a:p>
        </p:txBody>
      </p:sp>
      <p:graphicFrame>
        <p:nvGraphicFramePr>
          <p:cNvPr id="6" name="对象 5">
            <a:hlinkClick r:id="" action="ppaction://ole?verb="/>
          </p:cNvPr>
          <p:cNvGraphicFramePr>
            <a:graphicFrameLocks noChangeAspect="1"/>
          </p:cNvGraphicFramePr>
          <p:nvPr/>
        </p:nvGraphicFramePr>
        <p:xfrm>
          <a:off x="611505" y="3310890"/>
          <a:ext cx="7028815" cy="1476375"/>
        </p:xfrm>
        <a:graphic>
          <a:graphicData uri="http://schemas.openxmlformats.org/presentationml/2006/ole">
            <mc:AlternateContent xmlns:mc="http://schemas.openxmlformats.org/markup-compatibility/2006">
              <mc:Choice xmlns:v="urn:schemas-microsoft-com:vml" Requires="v">
                <p:oleObj spid="_x0000_s2049" name="" r:id="rId1" imgW="3263900" imgH="685800" progId="Equation.KSEE3">
                  <p:embed/>
                </p:oleObj>
              </mc:Choice>
              <mc:Fallback>
                <p:oleObj name="" r:id="rId1" imgW="3263900" imgH="685800" progId="Equation.KSEE3">
                  <p:embed/>
                  <p:pic>
                    <p:nvPicPr>
                      <p:cNvPr id="0" name="图片 2048"/>
                      <p:cNvPicPr/>
                      <p:nvPr/>
                    </p:nvPicPr>
                    <p:blipFill>
                      <a:blip r:embed="rId2"/>
                      <a:stretch>
                        <a:fillRect/>
                      </a:stretch>
                    </p:blipFill>
                    <p:spPr>
                      <a:xfrm>
                        <a:off x="611505" y="3310890"/>
                        <a:ext cx="7028815" cy="1476375"/>
                      </a:xfrm>
                      <a:prstGeom prst="rect">
                        <a:avLst/>
                      </a:prstGeom>
                    </p:spPr>
                  </p:pic>
                </p:oleObj>
              </mc:Fallback>
            </mc:AlternateContent>
          </a:graphicData>
        </a:graphic>
      </p:graphicFrame>
      <p:graphicFrame>
        <p:nvGraphicFramePr>
          <p:cNvPr id="4" name="表格 3"/>
          <p:cNvGraphicFramePr>
            <a:graphicFrameLocks noChangeAspect="1"/>
          </p:cNvGraphicFramePr>
          <p:nvPr>
            <p:custDataLst>
              <p:tags r:id="rId3"/>
            </p:custDataLst>
          </p:nvPr>
        </p:nvGraphicFramePr>
        <p:xfrm>
          <a:off x="6840855" y="1106170"/>
          <a:ext cx="4499610" cy="2312670"/>
        </p:xfrm>
        <a:graphic>
          <a:graphicData uri="http://schemas.openxmlformats.org/drawingml/2006/table">
            <a:tbl>
              <a:tblPr firstRow="1" bandRow="1">
                <a:tableStyleId>{5C22544A-7EE6-4342-B048-85BDC9FD1C3A}</a:tableStyleId>
              </a:tblPr>
              <a:tblGrid>
                <a:gridCol w="1859280"/>
                <a:gridCol w="1140460"/>
                <a:gridCol w="1499870"/>
              </a:tblGrid>
              <a:tr h="385445">
                <a:tc>
                  <a:txBody>
                    <a:bodyPr/>
                    <a:p>
                      <a:pPr>
                        <a:buNone/>
                      </a:pPr>
                      <a:r>
                        <a:rPr lang="zh-CN" altLang="en-US">
                          <a:solidFill>
                            <a:schemeClr val="tx1"/>
                          </a:solidFill>
                        </a:rPr>
                        <a:t>分组</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zh-CN" altLang="en-US">
                          <a:solidFill>
                            <a:schemeClr val="tx1"/>
                          </a:solidFill>
                        </a:rPr>
                        <a:t>例数</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zh-CN" altLang="en-US">
                          <a:solidFill>
                            <a:schemeClr val="tx1"/>
                          </a:solidFill>
                        </a:rPr>
                        <a:t>样本均数</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r h="385445">
                <a:tc>
                  <a:txBody>
                    <a:bodyPr/>
                    <a:p>
                      <a:pPr>
                        <a:buNone/>
                      </a:pPr>
                      <a:r>
                        <a:rPr lang="zh-CN" altLang="en-US"/>
                        <a:t>暴露组</a:t>
                      </a:r>
                      <a:r>
                        <a:rPr lang="en-US" altLang="zh-CN"/>
                        <a:t>(g=2)</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17</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47.6</a:t>
                      </a:r>
                      <a:endParaRPr lang="en-US" altLang="zh-CN"/>
                    </a:p>
                  </a:txBody>
                  <a:tcPr>
                    <a:lnL>
                      <a:noFill/>
                    </a:lnL>
                    <a:lnR>
                      <a:noFill/>
                    </a:lnR>
                    <a:lnT>
                      <a:noFill/>
                    </a:lnT>
                    <a:lnB>
                      <a:noFill/>
                    </a:lnB>
                    <a:lnTlToBr>
                      <a:noFill/>
                    </a:lnTlToBr>
                    <a:lnBlToTr>
                      <a:noFill/>
                    </a:lnBlToTr>
                    <a:solidFill>
                      <a:schemeClr val="bg2"/>
                    </a:solidFill>
                  </a:tcPr>
                </a:tc>
              </a:tr>
              <a:tr h="385445">
                <a:tc>
                  <a:txBody>
                    <a:bodyPr/>
                    <a:p>
                      <a:pPr>
                        <a:buNone/>
                      </a:pPr>
                      <a:r>
                        <a:rPr lang="zh-CN" altLang="en-US"/>
                        <a:t>既往暴露组</a:t>
                      </a:r>
                      <a:r>
                        <a:rPr lang="en-US" altLang="zh-CN" sz="1800">
                          <a:sym typeface="+mn-ea"/>
                        </a:rPr>
                        <a:t>(g=3)</a:t>
                      </a:r>
                      <a:endParaRPr lang="zh-CN" altLang="en-US"/>
                    </a:p>
                  </a:txBody>
                  <a:tcPr>
                    <a:lnL>
                      <a:noFill/>
                    </a:lnL>
                    <a:lnR>
                      <a:noFill/>
                    </a:lnR>
                    <a:lnT>
                      <a:noFill/>
                    </a:lnT>
                    <a:lnB>
                      <a:noFill/>
                    </a:lnB>
                    <a:lnTlToBr>
                      <a:noFill/>
                    </a:lnTlToBr>
                    <a:lnBlToTr>
                      <a:noFill/>
                    </a:lnBlToTr>
                    <a:solidFill>
                      <a:schemeClr val="bg2"/>
                    </a:solidFill>
                  </a:tcPr>
                </a:tc>
                <a:tc>
                  <a:txBody>
                    <a:bodyPr/>
                    <a:p>
                      <a:pPr algn="ctr">
                        <a:buNone/>
                      </a:pPr>
                      <a:r>
                        <a:rPr lang="en-US" altLang="zh-CN"/>
                        <a:t>15</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49.4</a:t>
                      </a:r>
                      <a:endParaRPr lang="en-US" altLang="zh-CN"/>
                    </a:p>
                  </a:txBody>
                  <a:tcPr>
                    <a:lnL>
                      <a:noFill/>
                    </a:lnL>
                    <a:lnR>
                      <a:noFill/>
                    </a:lnR>
                    <a:lnT>
                      <a:noFill/>
                    </a:lnT>
                    <a:lnB>
                      <a:noFill/>
                    </a:lnB>
                    <a:lnTlToBr>
                      <a:noFill/>
                    </a:lnTlToBr>
                    <a:lnBlToTr>
                      <a:noFill/>
                    </a:lnBlToTr>
                    <a:solidFill>
                      <a:schemeClr val="bg2"/>
                    </a:solidFill>
                  </a:tcPr>
                </a:tc>
              </a:tr>
              <a:tr h="385445">
                <a:tc>
                  <a:txBody>
                    <a:bodyPr/>
                    <a:p>
                      <a:pPr>
                        <a:buNone/>
                      </a:pPr>
                      <a:r>
                        <a:rPr lang="zh-CN" altLang="en-US"/>
                        <a:t>对照组</a:t>
                      </a:r>
                      <a:r>
                        <a:rPr lang="en-US" altLang="zh-CN" sz="1800">
                          <a:sym typeface="+mn-ea"/>
                        </a:rPr>
                        <a:t>(g=1)</a:t>
                      </a:r>
                      <a:endParaRPr lang="zh-CN" altLang="en-US"/>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ctr">
                        <a:buNone/>
                      </a:pPr>
                      <a:r>
                        <a:rPr lang="en-US" altLang="zh-CN"/>
                        <a:t>19</a:t>
                      </a:r>
                      <a:endParaRPr lang="en-US" altLang="zh-CN"/>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ctr">
                        <a:buNone/>
                      </a:pPr>
                      <a:r>
                        <a:rPr lang="en-US" altLang="zh-CN"/>
                        <a:t>56.5</a:t>
                      </a:r>
                      <a:endParaRPr lang="en-US" altLang="zh-CN"/>
                    </a:p>
                  </a:txBody>
                  <a:tcPr>
                    <a:lnL>
                      <a:noFill/>
                    </a:lnL>
                    <a:lnR>
                      <a:noFill/>
                    </a:lnR>
                    <a:lnT>
                      <a:noFill/>
                    </a:lnT>
                    <a:lnB w="12700">
                      <a:solidFill>
                        <a:schemeClr val="tx1"/>
                      </a:solidFill>
                      <a:prstDash val="solid"/>
                    </a:lnB>
                    <a:lnTlToBr>
                      <a:noFill/>
                    </a:lnTlToBr>
                    <a:lnBlToTr>
                      <a:noFill/>
                    </a:lnBlToTr>
                    <a:solidFill>
                      <a:schemeClr val="bg2"/>
                    </a:solidFill>
                  </a:tcPr>
                </a:tc>
              </a:tr>
              <a:tr h="385445">
                <a:tc>
                  <a:txBody>
                    <a:bodyPr/>
                    <a:p>
                      <a:pPr>
                        <a:buNone/>
                      </a:pPr>
                      <a:r>
                        <a:rPr lang="zh-CN" altLang="en-US"/>
                        <a:t>合计</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en-US" altLang="zh-CN"/>
                        <a:t>51</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en-US" altLang="zh-CN"/>
                        <a:t>51.4</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bl>
          </a:graphicData>
        </a:graphic>
      </p:graphicFrame>
      <p:sp>
        <p:nvSpPr>
          <p:cNvPr id="7" name="文本框 6"/>
          <p:cNvSpPr txBox="1"/>
          <p:nvPr/>
        </p:nvSpPr>
        <p:spPr>
          <a:xfrm>
            <a:off x="7541895" y="603885"/>
            <a:ext cx="3098165" cy="368300"/>
          </a:xfrm>
          <a:prstGeom prst="rect">
            <a:avLst/>
          </a:prstGeom>
          <a:noFill/>
        </p:spPr>
        <p:txBody>
          <a:bodyPr wrap="square" rtlCol="0">
            <a:spAutoFit/>
          </a:bodyPr>
          <a:p>
            <a:r>
              <a:rPr lang="zh-CN" altLang="en-US"/>
              <a:t>三组儿童测验得分的</a:t>
            </a:r>
            <a:r>
              <a:rPr lang="zh-CN" altLang="en-US"/>
              <a:t>比较</a:t>
            </a:r>
            <a:endParaRPr lang="zh-CN" altLang="en-US"/>
          </a:p>
        </p:txBody>
      </p:sp>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11505" y="513080"/>
            <a:ext cx="10968990" cy="5831205"/>
          </a:xfrm>
        </p:spPr>
        <p:txBody>
          <a:bodyPr>
            <a:normAutofit fontScale="90000"/>
          </a:bodyPr>
          <a:p>
            <a:pPr marL="0" lvl="0" indent="0">
              <a:buNone/>
            </a:pPr>
            <a:r>
              <a:rPr lang="zh-CN" altLang="en-US" sz="2795">
                <a:sym typeface="+mn-ea"/>
              </a:rPr>
              <a:t>对例</a:t>
            </a:r>
            <a:r>
              <a:rPr lang="en-US" altLang="zh-CN" sz="2795">
                <a:sym typeface="+mn-ea"/>
              </a:rPr>
              <a:t>10.1</a:t>
            </a:r>
            <a:r>
              <a:rPr lang="zh-CN" altLang="en-US" sz="2795">
                <a:sym typeface="+mn-ea"/>
              </a:rPr>
              <a:t>用</a:t>
            </a:r>
            <a:r>
              <a:rPr lang="en-US" sz="2795">
                <a:sym typeface="+mn-ea"/>
              </a:rPr>
              <a:t>SNK</a:t>
            </a:r>
            <a:r>
              <a:rPr lang="zh-CN" altLang="en-US" sz="2795">
                <a:sym typeface="+mn-ea"/>
              </a:rPr>
              <a:t>法作均数间</a:t>
            </a:r>
            <a:r>
              <a:rPr lang="zh-CN" altLang="en-US" sz="2795">
                <a:sym typeface="+mn-ea"/>
              </a:rPr>
              <a:t>两两比较</a:t>
            </a:r>
            <a:endParaRPr lang="en-US" altLang="zh-CN" sz="2795">
              <a:sym typeface="+mn-ea"/>
            </a:endParaRPr>
          </a:p>
          <a:p>
            <a:pPr marL="0" lvl="0" indent="0">
              <a:buNone/>
            </a:pPr>
            <a:endParaRPr lang="zh-CN" altLang="en-US" sz="2795">
              <a:sym typeface="+mn-ea"/>
            </a:endParaRPr>
          </a:p>
          <a:p>
            <a:pPr marL="0" lvl="0" indent="0">
              <a:buNone/>
            </a:pPr>
            <a:r>
              <a:rPr lang="en-US" altLang="zh-CN" sz="2795">
                <a:sym typeface="+mn-ea"/>
              </a:rPr>
              <a:t>2)</a:t>
            </a:r>
            <a:r>
              <a:rPr lang="zh-CN" altLang="en-US" sz="2795">
                <a:sym typeface="+mn-ea"/>
              </a:rPr>
              <a:t>暴露与既往暴露</a:t>
            </a:r>
            <a:r>
              <a:rPr lang="zh-CN" altLang="en-US" sz="2795">
                <a:sym typeface="+mn-ea"/>
              </a:rPr>
              <a:t>组作比较，跨度</a:t>
            </a:r>
            <a:r>
              <a:rPr lang="en-US" altLang="zh-CN" sz="2795">
                <a:sym typeface="+mn-ea"/>
              </a:rPr>
              <a:t>r=2</a:t>
            </a:r>
            <a:endParaRPr lang="en-US" altLang="zh-CN" sz="2795">
              <a:sym typeface="+mn-ea"/>
            </a:endParaRPr>
          </a:p>
          <a:p>
            <a:pPr marL="0" lvl="0" indent="0">
              <a:buNone/>
            </a:pPr>
            <a:r>
              <a:rPr lang="en-US" altLang="zh-CN" sz="2795">
                <a:sym typeface="+mn-ea"/>
              </a:rPr>
              <a:t>H</a:t>
            </a:r>
            <a:r>
              <a:rPr lang="en-US" altLang="zh-CN" sz="2795" baseline="-25000">
                <a:sym typeface="+mn-ea"/>
              </a:rPr>
              <a:t>0</a:t>
            </a:r>
            <a:r>
              <a:rPr lang="en-US" sz="2795">
                <a:sym typeface="+mn-ea"/>
              </a:rPr>
              <a:t>: </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2</a:t>
            </a:r>
            <a:r>
              <a:rPr lang="en-US" altLang="zh-CN" sz="2795">
                <a:cs typeface="Arial" panose="020B0604020202020204" pitchFamily="34" charset="0"/>
                <a:sym typeface="+mn-ea"/>
              </a:rPr>
              <a:t>=</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3</a:t>
            </a:r>
            <a:r>
              <a:rPr lang="en-US" altLang="zh-CN" sz="2795" baseline="-25000">
                <a:latin typeface="Times New Roman" panose="02020603050405020304" charset="0"/>
                <a:cs typeface="Times New Roman" panose="02020603050405020304" charset="0"/>
                <a:sym typeface="+mn-ea"/>
              </a:rPr>
              <a:t>    </a:t>
            </a:r>
            <a:r>
              <a:rPr lang="en-US" altLang="zh-CN" sz="2795">
                <a:sym typeface="+mn-ea"/>
              </a:rPr>
              <a:t>H</a:t>
            </a:r>
            <a:r>
              <a:rPr lang="en-US" altLang="zh-CN" sz="2795" baseline="-25000">
                <a:sym typeface="+mn-ea"/>
              </a:rPr>
              <a:t>1</a:t>
            </a:r>
            <a:r>
              <a:rPr lang="en-US" sz="2795">
                <a:sym typeface="+mn-ea"/>
              </a:rPr>
              <a:t>: </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2</a:t>
            </a:r>
            <a:r>
              <a:rPr lang="en-US" altLang="zh-CN" sz="2795">
                <a:cs typeface="Arial" panose="020B0604020202020204" pitchFamily="34" charset="0"/>
                <a:sym typeface="+mn-ea"/>
              </a:rPr>
              <a:t>≠</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3</a:t>
            </a:r>
            <a:r>
              <a:rPr lang="en-US" altLang="zh-CN" sz="2795" baseline="-25000">
                <a:latin typeface="Times New Roman" panose="02020603050405020304" charset="0"/>
                <a:cs typeface="Times New Roman" panose="02020603050405020304" charset="0"/>
                <a:sym typeface="+mn-ea"/>
              </a:rPr>
              <a:t>    </a:t>
            </a:r>
            <a:r>
              <a:rPr lang="zh-CN" altLang="en-US" sz="2795">
                <a:latin typeface="Times New Roman" panose="02020603050405020304" charset="0"/>
                <a:cs typeface="Times New Roman" panose="02020603050405020304" charset="0"/>
                <a:sym typeface="+mn-ea"/>
              </a:rPr>
              <a:t>α</a:t>
            </a:r>
            <a:r>
              <a:rPr lang="en-US" altLang="zh-CN" sz="2795">
                <a:latin typeface="Times New Roman" panose="02020603050405020304" charset="0"/>
                <a:cs typeface="Times New Roman" panose="02020603050405020304" charset="0"/>
                <a:sym typeface="+mn-ea"/>
              </a:rPr>
              <a:t>=0.05</a:t>
            </a:r>
            <a:endParaRPr lang="zh-CN" altLang="en-US" sz="2795">
              <a:sym typeface="+mn-ea"/>
            </a:endParaRPr>
          </a:p>
          <a:p>
            <a:pPr marL="0" lvl="0" indent="0">
              <a:buNone/>
            </a:pPr>
            <a:endParaRPr lang="zh-CN" altLang="en-US" sz="2795">
              <a:sym typeface="+mn-ea"/>
            </a:endParaRPr>
          </a:p>
          <a:p>
            <a:pPr marL="0" lvl="0" indent="0">
              <a:buNone/>
            </a:pPr>
            <a:endParaRPr lang="zh-CN" altLang="en-US" sz="2795">
              <a:sym typeface="+mn-ea"/>
            </a:endParaRPr>
          </a:p>
          <a:p>
            <a:pPr marL="0" lvl="0" indent="0">
              <a:buNone/>
            </a:pPr>
            <a:endParaRPr lang="zh-CN" altLang="en-US" sz="2795">
              <a:sym typeface="+mn-ea"/>
            </a:endParaRPr>
          </a:p>
          <a:p>
            <a:pPr marL="0" lvl="0" indent="0">
              <a:buNone/>
            </a:pPr>
            <a:r>
              <a:rPr lang="zh-CN" altLang="en-US" sz="2795">
                <a:sym typeface="+mn-ea"/>
              </a:rPr>
              <a:t>若</a:t>
            </a:r>
            <a:r>
              <a:rPr lang="en-US" altLang="zh-CN" sz="2795">
                <a:sym typeface="+mn-ea"/>
              </a:rPr>
              <a:t>H</a:t>
            </a:r>
            <a:r>
              <a:rPr lang="en-US" altLang="zh-CN" sz="2795" baseline="-25000">
                <a:sym typeface="+mn-ea"/>
              </a:rPr>
              <a:t>0</a:t>
            </a:r>
            <a:r>
              <a:rPr lang="zh-CN" altLang="en-US" sz="2795">
                <a:sym typeface="+mn-ea"/>
              </a:rPr>
              <a:t>成立，</a:t>
            </a:r>
            <a:r>
              <a:rPr lang="en-US" altLang="zh-CN" sz="2795">
                <a:sym typeface="+mn-ea"/>
              </a:rPr>
              <a:t>q=0.87</a:t>
            </a:r>
            <a:r>
              <a:rPr lang="zh-CN" altLang="en-US" sz="2795">
                <a:sym typeface="+mn-ea"/>
              </a:rPr>
              <a:t>将服从跨度</a:t>
            </a:r>
            <a:r>
              <a:rPr lang="en-US" altLang="zh-CN" sz="2795">
                <a:sym typeface="+mn-ea"/>
              </a:rPr>
              <a:t>2, </a:t>
            </a:r>
            <a:r>
              <a:rPr lang="zh-CN" altLang="en-US" sz="2795">
                <a:sym typeface="+mn-ea"/>
              </a:rPr>
              <a:t>自由度为</a:t>
            </a:r>
            <a:r>
              <a:rPr lang="en-US" sz="2795">
                <a:latin typeface="Times New Roman" panose="02020603050405020304" charset="0"/>
                <a:cs typeface="Times New Roman" panose="02020603050405020304" charset="0"/>
                <a:sym typeface="+mn-ea"/>
              </a:rPr>
              <a:t>48</a:t>
            </a:r>
            <a:r>
              <a:rPr lang="zh-CN" altLang="en-US" sz="2795">
                <a:sym typeface="+mn-ea"/>
              </a:rPr>
              <a:t>的</a:t>
            </a:r>
            <a:r>
              <a:rPr lang="en-US" altLang="zh-CN" sz="2795">
                <a:sym typeface="+mn-ea"/>
              </a:rPr>
              <a:t>studentized range</a:t>
            </a:r>
            <a:r>
              <a:rPr lang="zh-CN" altLang="en-US" sz="2795">
                <a:sym typeface="+mn-ea"/>
              </a:rPr>
              <a:t>分布，</a:t>
            </a:r>
            <a:r>
              <a:rPr lang="en-US" altLang="zh-CN" sz="2795">
                <a:sym typeface="+mn-ea"/>
              </a:rPr>
              <a:t>P=0.54</a:t>
            </a:r>
            <a:r>
              <a:rPr lang="zh-CN" altLang="en-US" sz="2795">
                <a:sym typeface="+mn-ea"/>
              </a:rPr>
              <a:t>，按</a:t>
            </a:r>
            <a:r>
              <a:rPr lang="zh-CN" altLang="en-US" sz="2795">
                <a:latin typeface="Times New Roman" panose="02020603050405020304" charset="0"/>
                <a:cs typeface="Times New Roman" panose="02020603050405020304" charset="0"/>
                <a:sym typeface="+mn-ea"/>
              </a:rPr>
              <a:t>α</a:t>
            </a:r>
            <a:r>
              <a:rPr lang="en-US" altLang="zh-CN" sz="2795">
                <a:latin typeface="Times New Roman" panose="02020603050405020304" charset="0"/>
                <a:cs typeface="Times New Roman" panose="02020603050405020304" charset="0"/>
                <a:sym typeface="+mn-ea"/>
              </a:rPr>
              <a:t>=0.05</a:t>
            </a:r>
            <a:r>
              <a:rPr lang="zh-CN" altLang="en-US" sz="2795">
                <a:latin typeface="Times New Roman" panose="02020603050405020304" charset="0"/>
                <a:cs typeface="Times New Roman" panose="02020603050405020304" charset="0"/>
                <a:sym typeface="+mn-ea"/>
              </a:rPr>
              <a:t>水准，不拒绝</a:t>
            </a:r>
            <a:r>
              <a:rPr lang="en-US" altLang="zh-CN" sz="2795">
                <a:sym typeface="+mn-ea"/>
              </a:rPr>
              <a:t>H</a:t>
            </a:r>
            <a:r>
              <a:rPr lang="en-US" altLang="zh-CN" sz="2795" baseline="-25000">
                <a:sym typeface="+mn-ea"/>
              </a:rPr>
              <a:t>0</a:t>
            </a:r>
            <a:r>
              <a:rPr lang="zh-CN" altLang="en-US" sz="2795">
                <a:sym typeface="+mn-ea"/>
              </a:rPr>
              <a:t>，不</a:t>
            </a:r>
            <a:r>
              <a:rPr lang="zh-CN" altLang="en-US" sz="2795">
                <a:sym typeface="+mn-ea"/>
              </a:rPr>
              <a:t>认为</a:t>
            </a:r>
            <a:r>
              <a:rPr lang="zh-CN" altLang="en-US" sz="2795">
                <a:sym typeface="+mn-ea"/>
              </a:rPr>
              <a:t>这两组平均得分不同。</a:t>
            </a:r>
            <a:endParaRPr lang="zh-CN" altLang="en-US" sz="2795">
              <a:sym typeface="+mn-ea"/>
            </a:endParaRPr>
          </a:p>
          <a:p>
            <a:pPr marL="0" lvl="0" indent="0">
              <a:buNone/>
            </a:pPr>
            <a:endParaRPr lang="zh-CN" altLang="en-US" sz="2795">
              <a:sym typeface="+mn-ea"/>
            </a:endParaRPr>
          </a:p>
        </p:txBody>
      </p:sp>
      <p:graphicFrame>
        <p:nvGraphicFramePr>
          <p:cNvPr id="6" name="对象 5">
            <a:hlinkClick r:id="" action="ppaction://ole?verb="/>
          </p:cNvPr>
          <p:cNvGraphicFramePr>
            <a:graphicFrameLocks noChangeAspect="1"/>
          </p:cNvGraphicFramePr>
          <p:nvPr/>
        </p:nvGraphicFramePr>
        <p:xfrm>
          <a:off x="679450" y="3310890"/>
          <a:ext cx="6892925" cy="1476375"/>
        </p:xfrm>
        <a:graphic>
          <a:graphicData uri="http://schemas.openxmlformats.org/presentationml/2006/ole">
            <mc:AlternateContent xmlns:mc="http://schemas.openxmlformats.org/markup-compatibility/2006">
              <mc:Choice xmlns:v="urn:schemas-microsoft-com:vml" Requires="v">
                <p:oleObj spid="_x0000_s2049" name="" r:id="rId1" imgW="3200400" imgH="685800" progId="Equation.KSEE3">
                  <p:embed/>
                </p:oleObj>
              </mc:Choice>
              <mc:Fallback>
                <p:oleObj name="" r:id="rId1" imgW="3200400" imgH="685800" progId="Equation.KSEE3">
                  <p:embed/>
                  <p:pic>
                    <p:nvPicPr>
                      <p:cNvPr id="0" name="图片 2048"/>
                      <p:cNvPicPr/>
                      <p:nvPr/>
                    </p:nvPicPr>
                    <p:blipFill>
                      <a:blip r:embed="rId2"/>
                      <a:stretch>
                        <a:fillRect/>
                      </a:stretch>
                    </p:blipFill>
                    <p:spPr>
                      <a:xfrm>
                        <a:off x="679450" y="3310890"/>
                        <a:ext cx="6892925" cy="1476375"/>
                      </a:xfrm>
                      <a:prstGeom prst="rect">
                        <a:avLst/>
                      </a:prstGeom>
                    </p:spPr>
                  </p:pic>
                </p:oleObj>
              </mc:Fallback>
            </mc:AlternateContent>
          </a:graphicData>
        </a:graphic>
      </p:graphicFrame>
      <p:graphicFrame>
        <p:nvGraphicFramePr>
          <p:cNvPr id="4" name="表格 3"/>
          <p:cNvGraphicFramePr>
            <a:graphicFrameLocks noChangeAspect="1"/>
          </p:cNvGraphicFramePr>
          <p:nvPr>
            <p:custDataLst>
              <p:tags r:id="rId3"/>
            </p:custDataLst>
          </p:nvPr>
        </p:nvGraphicFramePr>
        <p:xfrm>
          <a:off x="6840855" y="1106170"/>
          <a:ext cx="4499610" cy="2312670"/>
        </p:xfrm>
        <a:graphic>
          <a:graphicData uri="http://schemas.openxmlformats.org/drawingml/2006/table">
            <a:tbl>
              <a:tblPr firstRow="1" bandRow="1">
                <a:tableStyleId>{5C22544A-7EE6-4342-B048-85BDC9FD1C3A}</a:tableStyleId>
              </a:tblPr>
              <a:tblGrid>
                <a:gridCol w="1859280"/>
                <a:gridCol w="1140460"/>
                <a:gridCol w="1499870"/>
              </a:tblGrid>
              <a:tr h="385445">
                <a:tc>
                  <a:txBody>
                    <a:bodyPr/>
                    <a:p>
                      <a:pPr>
                        <a:buNone/>
                      </a:pPr>
                      <a:r>
                        <a:rPr lang="zh-CN" altLang="en-US">
                          <a:solidFill>
                            <a:schemeClr val="tx1"/>
                          </a:solidFill>
                        </a:rPr>
                        <a:t>分组</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zh-CN" altLang="en-US">
                          <a:solidFill>
                            <a:schemeClr val="tx1"/>
                          </a:solidFill>
                        </a:rPr>
                        <a:t>例数</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zh-CN" altLang="en-US">
                          <a:solidFill>
                            <a:schemeClr val="tx1"/>
                          </a:solidFill>
                        </a:rPr>
                        <a:t>样本均数</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r h="385445">
                <a:tc>
                  <a:txBody>
                    <a:bodyPr/>
                    <a:p>
                      <a:pPr>
                        <a:buNone/>
                      </a:pPr>
                      <a:r>
                        <a:rPr lang="zh-CN" altLang="en-US"/>
                        <a:t>暴露组</a:t>
                      </a:r>
                      <a:r>
                        <a:rPr lang="en-US" altLang="zh-CN"/>
                        <a:t>(g=2)</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17</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47.6</a:t>
                      </a:r>
                      <a:endParaRPr lang="en-US" altLang="zh-CN"/>
                    </a:p>
                  </a:txBody>
                  <a:tcPr>
                    <a:lnL>
                      <a:noFill/>
                    </a:lnL>
                    <a:lnR>
                      <a:noFill/>
                    </a:lnR>
                    <a:lnT>
                      <a:noFill/>
                    </a:lnT>
                    <a:lnB>
                      <a:noFill/>
                    </a:lnB>
                    <a:lnTlToBr>
                      <a:noFill/>
                    </a:lnTlToBr>
                    <a:lnBlToTr>
                      <a:noFill/>
                    </a:lnBlToTr>
                    <a:solidFill>
                      <a:schemeClr val="bg2"/>
                    </a:solidFill>
                  </a:tcPr>
                </a:tc>
              </a:tr>
              <a:tr h="385445">
                <a:tc>
                  <a:txBody>
                    <a:bodyPr/>
                    <a:p>
                      <a:pPr>
                        <a:buNone/>
                      </a:pPr>
                      <a:r>
                        <a:rPr lang="zh-CN" altLang="en-US"/>
                        <a:t>既往暴露组</a:t>
                      </a:r>
                      <a:r>
                        <a:rPr lang="en-US" altLang="zh-CN" sz="1800">
                          <a:sym typeface="+mn-ea"/>
                        </a:rPr>
                        <a:t>(g=3)</a:t>
                      </a:r>
                      <a:endParaRPr lang="zh-CN" altLang="en-US"/>
                    </a:p>
                  </a:txBody>
                  <a:tcPr>
                    <a:lnL>
                      <a:noFill/>
                    </a:lnL>
                    <a:lnR>
                      <a:noFill/>
                    </a:lnR>
                    <a:lnT>
                      <a:noFill/>
                    </a:lnT>
                    <a:lnB>
                      <a:noFill/>
                    </a:lnB>
                    <a:lnTlToBr>
                      <a:noFill/>
                    </a:lnTlToBr>
                    <a:lnBlToTr>
                      <a:noFill/>
                    </a:lnBlToTr>
                    <a:solidFill>
                      <a:schemeClr val="bg2"/>
                    </a:solidFill>
                  </a:tcPr>
                </a:tc>
                <a:tc>
                  <a:txBody>
                    <a:bodyPr/>
                    <a:p>
                      <a:pPr algn="ctr">
                        <a:buNone/>
                      </a:pPr>
                      <a:r>
                        <a:rPr lang="en-US" altLang="zh-CN"/>
                        <a:t>15</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49.4</a:t>
                      </a:r>
                      <a:endParaRPr lang="en-US" altLang="zh-CN"/>
                    </a:p>
                  </a:txBody>
                  <a:tcPr>
                    <a:lnL>
                      <a:noFill/>
                    </a:lnL>
                    <a:lnR>
                      <a:noFill/>
                    </a:lnR>
                    <a:lnT>
                      <a:noFill/>
                    </a:lnT>
                    <a:lnB>
                      <a:noFill/>
                    </a:lnB>
                    <a:lnTlToBr>
                      <a:noFill/>
                    </a:lnTlToBr>
                    <a:lnBlToTr>
                      <a:noFill/>
                    </a:lnBlToTr>
                    <a:solidFill>
                      <a:schemeClr val="bg2"/>
                    </a:solidFill>
                  </a:tcPr>
                </a:tc>
              </a:tr>
              <a:tr h="385445">
                <a:tc>
                  <a:txBody>
                    <a:bodyPr/>
                    <a:p>
                      <a:pPr>
                        <a:buNone/>
                      </a:pPr>
                      <a:r>
                        <a:rPr lang="zh-CN" altLang="en-US"/>
                        <a:t>对照组</a:t>
                      </a:r>
                      <a:r>
                        <a:rPr lang="en-US" altLang="zh-CN" sz="1800">
                          <a:sym typeface="+mn-ea"/>
                        </a:rPr>
                        <a:t>(g=1)</a:t>
                      </a:r>
                      <a:endParaRPr lang="zh-CN" altLang="en-US"/>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ctr">
                        <a:buNone/>
                      </a:pPr>
                      <a:r>
                        <a:rPr lang="en-US" altLang="zh-CN"/>
                        <a:t>19</a:t>
                      </a:r>
                      <a:endParaRPr lang="en-US" altLang="zh-CN"/>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ctr">
                        <a:buNone/>
                      </a:pPr>
                      <a:r>
                        <a:rPr lang="en-US" altLang="zh-CN"/>
                        <a:t>56.5</a:t>
                      </a:r>
                      <a:endParaRPr lang="en-US" altLang="zh-CN"/>
                    </a:p>
                  </a:txBody>
                  <a:tcPr>
                    <a:lnL>
                      <a:noFill/>
                    </a:lnL>
                    <a:lnR>
                      <a:noFill/>
                    </a:lnR>
                    <a:lnT>
                      <a:noFill/>
                    </a:lnT>
                    <a:lnB w="12700">
                      <a:solidFill>
                        <a:schemeClr val="tx1"/>
                      </a:solidFill>
                      <a:prstDash val="solid"/>
                    </a:lnB>
                    <a:lnTlToBr>
                      <a:noFill/>
                    </a:lnTlToBr>
                    <a:lnBlToTr>
                      <a:noFill/>
                    </a:lnBlToTr>
                    <a:solidFill>
                      <a:schemeClr val="bg2"/>
                    </a:solidFill>
                  </a:tcPr>
                </a:tc>
              </a:tr>
              <a:tr h="385445">
                <a:tc>
                  <a:txBody>
                    <a:bodyPr/>
                    <a:p>
                      <a:pPr>
                        <a:buNone/>
                      </a:pPr>
                      <a:r>
                        <a:rPr lang="zh-CN" altLang="en-US"/>
                        <a:t>合计</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en-US" altLang="zh-CN"/>
                        <a:t>51</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en-US" altLang="zh-CN"/>
                        <a:t>51.4</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bl>
          </a:graphicData>
        </a:graphic>
      </p:graphicFrame>
      <p:sp>
        <p:nvSpPr>
          <p:cNvPr id="7" name="文本框 6"/>
          <p:cNvSpPr txBox="1"/>
          <p:nvPr/>
        </p:nvSpPr>
        <p:spPr>
          <a:xfrm>
            <a:off x="7541895" y="603885"/>
            <a:ext cx="3098165" cy="368300"/>
          </a:xfrm>
          <a:prstGeom prst="rect">
            <a:avLst/>
          </a:prstGeom>
          <a:noFill/>
        </p:spPr>
        <p:txBody>
          <a:bodyPr wrap="square" rtlCol="0">
            <a:spAutoFit/>
          </a:bodyPr>
          <a:p>
            <a:r>
              <a:rPr lang="zh-CN" altLang="en-US"/>
              <a:t>三组儿童测验得分的</a:t>
            </a:r>
            <a:r>
              <a:rPr lang="zh-CN" altLang="en-US"/>
              <a:t>比较</a:t>
            </a:r>
            <a:endParaRPr lang="zh-CN" altLang="en-US"/>
          </a:p>
        </p:txBody>
      </p:sp>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11505" y="513080"/>
            <a:ext cx="10968990" cy="5831205"/>
          </a:xfrm>
        </p:spPr>
        <p:txBody>
          <a:bodyPr>
            <a:normAutofit fontScale="90000"/>
          </a:bodyPr>
          <a:p>
            <a:pPr marL="0" lvl="0" indent="0">
              <a:buNone/>
            </a:pPr>
            <a:r>
              <a:rPr lang="zh-CN" altLang="en-US" sz="2795">
                <a:sym typeface="+mn-ea"/>
              </a:rPr>
              <a:t>对例</a:t>
            </a:r>
            <a:r>
              <a:rPr lang="en-US" altLang="zh-CN" sz="2795">
                <a:sym typeface="+mn-ea"/>
              </a:rPr>
              <a:t>10.1</a:t>
            </a:r>
            <a:r>
              <a:rPr lang="zh-CN" altLang="en-US" sz="2795">
                <a:sym typeface="+mn-ea"/>
              </a:rPr>
              <a:t>用</a:t>
            </a:r>
            <a:r>
              <a:rPr lang="en-US" sz="2795">
                <a:sym typeface="+mn-ea"/>
              </a:rPr>
              <a:t>SNK</a:t>
            </a:r>
            <a:r>
              <a:rPr lang="zh-CN" altLang="en-US" sz="2795">
                <a:sym typeface="+mn-ea"/>
              </a:rPr>
              <a:t>法作均数间</a:t>
            </a:r>
            <a:r>
              <a:rPr lang="zh-CN" altLang="en-US" sz="2795">
                <a:sym typeface="+mn-ea"/>
              </a:rPr>
              <a:t>两两比较</a:t>
            </a:r>
            <a:endParaRPr lang="en-US" altLang="zh-CN" sz="2795">
              <a:sym typeface="+mn-ea"/>
            </a:endParaRPr>
          </a:p>
          <a:p>
            <a:pPr marL="0" lvl="0" indent="0">
              <a:buNone/>
            </a:pPr>
            <a:endParaRPr lang="zh-CN" altLang="en-US" sz="2795">
              <a:sym typeface="+mn-ea"/>
            </a:endParaRPr>
          </a:p>
          <a:p>
            <a:pPr marL="0" lvl="0" indent="0">
              <a:buNone/>
            </a:pPr>
            <a:r>
              <a:rPr lang="en-US" altLang="zh-CN" sz="2795">
                <a:sym typeface="+mn-ea"/>
              </a:rPr>
              <a:t>3)</a:t>
            </a:r>
            <a:r>
              <a:rPr lang="zh-CN" altLang="en-US" sz="2795">
                <a:sym typeface="+mn-ea"/>
              </a:rPr>
              <a:t>既往暴露与对照</a:t>
            </a:r>
            <a:r>
              <a:rPr lang="zh-CN" altLang="en-US" sz="2795">
                <a:sym typeface="+mn-ea"/>
              </a:rPr>
              <a:t>组作比较，跨度</a:t>
            </a:r>
            <a:r>
              <a:rPr lang="en-US" altLang="zh-CN" sz="2795">
                <a:sym typeface="+mn-ea"/>
              </a:rPr>
              <a:t>r=2</a:t>
            </a:r>
            <a:endParaRPr lang="en-US" altLang="zh-CN" sz="2795">
              <a:sym typeface="+mn-ea"/>
            </a:endParaRPr>
          </a:p>
          <a:p>
            <a:pPr marL="0" lvl="0" indent="0">
              <a:buNone/>
            </a:pPr>
            <a:r>
              <a:rPr lang="en-US" altLang="zh-CN" sz="2795">
                <a:sym typeface="+mn-ea"/>
              </a:rPr>
              <a:t>H</a:t>
            </a:r>
            <a:r>
              <a:rPr lang="en-US" altLang="zh-CN" sz="2795" baseline="-25000">
                <a:sym typeface="+mn-ea"/>
              </a:rPr>
              <a:t>0</a:t>
            </a:r>
            <a:r>
              <a:rPr lang="en-US" sz="2795">
                <a:sym typeface="+mn-ea"/>
              </a:rPr>
              <a:t>: </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1</a:t>
            </a:r>
            <a:r>
              <a:rPr lang="en-US" altLang="zh-CN" sz="2795">
                <a:cs typeface="Arial" panose="020B0604020202020204" pitchFamily="34" charset="0"/>
                <a:sym typeface="+mn-ea"/>
              </a:rPr>
              <a:t>=</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3</a:t>
            </a:r>
            <a:r>
              <a:rPr lang="en-US" altLang="zh-CN" sz="2795" baseline="-25000">
                <a:latin typeface="Times New Roman" panose="02020603050405020304" charset="0"/>
                <a:cs typeface="Times New Roman" panose="02020603050405020304" charset="0"/>
                <a:sym typeface="+mn-ea"/>
              </a:rPr>
              <a:t>    </a:t>
            </a:r>
            <a:r>
              <a:rPr lang="en-US" altLang="zh-CN" sz="2795">
                <a:sym typeface="+mn-ea"/>
              </a:rPr>
              <a:t>H</a:t>
            </a:r>
            <a:r>
              <a:rPr lang="en-US" altLang="zh-CN" sz="2795" baseline="-25000">
                <a:sym typeface="+mn-ea"/>
              </a:rPr>
              <a:t>1</a:t>
            </a:r>
            <a:r>
              <a:rPr lang="en-US" sz="2795">
                <a:sym typeface="+mn-ea"/>
              </a:rPr>
              <a:t>: </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1</a:t>
            </a:r>
            <a:r>
              <a:rPr lang="en-US" altLang="zh-CN" sz="2795">
                <a:cs typeface="Arial" panose="020B0604020202020204" pitchFamily="34" charset="0"/>
                <a:sym typeface="+mn-ea"/>
              </a:rPr>
              <a:t>≠</a:t>
            </a:r>
            <a:r>
              <a:rPr lang="en-US" altLang="zh-CN" sz="2795">
                <a:latin typeface="Times New Roman" panose="02020603050405020304" charset="0"/>
                <a:cs typeface="Times New Roman" panose="02020603050405020304" charset="0"/>
                <a:sym typeface="+mn-ea"/>
              </a:rPr>
              <a:t>μ</a:t>
            </a:r>
            <a:r>
              <a:rPr lang="en-US" altLang="zh-CN" sz="2795" baseline="-25000">
                <a:latin typeface="Times New Roman" panose="02020603050405020304" charset="0"/>
                <a:cs typeface="Times New Roman" panose="02020603050405020304" charset="0"/>
                <a:sym typeface="+mn-ea"/>
              </a:rPr>
              <a:t>3</a:t>
            </a:r>
            <a:r>
              <a:rPr lang="en-US" altLang="zh-CN" sz="2795" baseline="-25000">
                <a:latin typeface="Times New Roman" panose="02020603050405020304" charset="0"/>
                <a:cs typeface="Times New Roman" panose="02020603050405020304" charset="0"/>
                <a:sym typeface="+mn-ea"/>
              </a:rPr>
              <a:t>    </a:t>
            </a:r>
            <a:r>
              <a:rPr lang="zh-CN" altLang="en-US" sz="2795">
                <a:latin typeface="Times New Roman" panose="02020603050405020304" charset="0"/>
                <a:cs typeface="Times New Roman" panose="02020603050405020304" charset="0"/>
                <a:sym typeface="+mn-ea"/>
              </a:rPr>
              <a:t>α</a:t>
            </a:r>
            <a:r>
              <a:rPr lang="en-US" altLang="zh-CN" sz="2795">
                <a:latin typeface="Times New Roman" panose="02020603050405020304" charset="0"/>
                <a:cs typeface="Times New Roman" panose="02020603050405020304" charset="0"/>
                <a:sym typeface="+mn-ea"/>
              </a:rPr>
              <a:t>=0.05</a:t>
            </a:r>
            <a:endParaRPr lang="zh-CN" altLang="en-US" sz="2795">
              <a:sym typeface="+mn-ea"/>
            </a:endParaRPr>
          </a:p>
          <a:p>
            <a:pPr marL="0" lvl="0" indent="0">
              <a:buNone/>
            </a:pPr>
            <a:endParaRPr lang="zh-CN" altLang="en-US" sz="2795">
              <a:sym typeface="+mn-ea"/>
            </a:endParaRPr>
          </a:p>
          <a:p>
            <a:pPr marL="0" lvl="0" indent="0">
              <a:buNone/>
            </a:pPr>
            <a:endParaRPr lang="zh-CN" altLang="en-US" sz="2795">
              <a:sym typeface="+mn-ea"/>
            </a:endParaRPr>
          </a:p>
          <a:p>
            <a:pPr marL="0" lvl="0" indent="0">
              <a:buNone/>
            </a:pPr>
            <a:endParaRPr lang="zh-CN" altLang="en-US" sz="2795">
              <a:sym typeface="+mn-ea"/>
            </a:endParaRPr>
          </a:p>
          <a:p>
            <a:pPr marL="0" lvl="0" indent="0">
              <a:buNone/>
            </a:pPr>
            <a:r>
              <a:rPr lang="zh-CN" altLang="en-US" sz="2795">
                <a:sym typeface="+mn-ea"/>
              </a:rPr>
              <a:t>若</a:t>
            </a:r>
            <a:r>
              <a:rPr lang="en-US" altLang="zh-CN" sz="2795">
                <a:sym typeface="+mn-ea"/>
              </a:rPr>
              <a:t>H</a:t>
            </a:r>
            <a:r>
              <a:rPr lang="en-US" altLang="zh-CN" sz="2795" baseline="-25000">
                <a:sym typeface="+mn-ea"/>
              </a:rPr>
              <a:t>0</a:t>
            </a:r>
            <a:r>
              <a:rPr lang="zh-CN" altLang="en-US" sz="2795">
                <a:sym typeface="+mn-ea"/>
              </a:rPr>
              <a:t>成立，</a:t>
            </a:r>
            <a:r>
              <a:rPr lang="en-US" altLang="zh-CN" sz="2795">
                <a:sym typeface="+mn-ea"/>
              </a:rPr>
              <a:t>q=3.50</a:t>
            </a:r>
            <a:r>
              <a:rPr lang="zh-CN" altLang="en-US" sz="2795">
                <a:sym typeface="+mn-ea"/>
              </a:rPr>
              <a:t>将服从跨度</a:t>
            </a:r>
            <a:r>
              <a:rPr lang="en-US" altLang="zh-CN" sz="2795">
                <a:sym typeface="+mn-ea"/>
              </a:rPr>
              <a:t>2, </a:t>
            </a:r>
            <a:r>
              <a:rPr lang="zh-CN" altLang="en-US" sz="2795">
                <a:sym typeface="+mn-ea"/>
              </a:rPr>
              <a:t>自由度为</a:t>
            </a:r>
            <a:r>
              <a:rPr lang="en-US" sz="2795">
                <a:latin typeface="Times New Roman" panose="02020603050405020304" charset="0"/>
                <a:cs typeface="Times New Roman" panose="02020603050405020304" charset="0"/>
                <a:sym typeface="+mn-ea"/>
              </a:rPr>
              <a:t>48</a:t>
            </a:r>
            <a:r>
              <a:rPr lang="zh-CN" altLang="en-US" sz="2795">
                <a:sym typeface="+mn-ea"/>
              </a:rPr>
              <a:t>的</a:t>
            </a:r>
            <a:r>
              <a:rPr lang="en-US" altLang="zh-CN" sz="2795">
                <a:sym typeface="+mn-ea"/>
              </a:rPr>
              <a:t>studentized range</a:t>
            </a:r>
            <a:r>
              <a:rPr lang="zh-CN" altLang="en-US" sz="2795">
                <a:sym typeface="+mn-ea"/>
              </a:rPr>
              <a:t>分布，</a:t>
            </a:r>
            <a:r>
              <a:rPr lang="en-US" altLang="zh-CN" sz="2795">
                <a:sym typeface="+mn-ea"/>
              </a:rPr>
              <a:t>P=0.017</a:t>
            </a:r>
            <a:r>
              <a:rPr lang="zh-CN" altLang="en-US" sz="2795">
                <a:sym typeface="+mn-ea"/>
              </a:rPr>
              <a:t>，按</a:t>
            </a:r>
            <a:r>
              <a:rPr lang="zh-CN" altLang="en-US" sz="2795">
                <a:latin typeface="Times New Roman" panose="02020603050405020304" charset="0"/>
                <a:cs typeface="Times New Roman" panose="02020603050405020304" charset="0"/>
                <a:sym typeface="+mn-ea"/>
              </a:rPr>
              <a:t>α</a:t>
            </a:r>
            <a:r>
              <a:rPr lang="en-US" altLang="zh-CN" sz="2795">
                <a:latin typeface="Times New Roman" panose="02020603050405020304" charset="0"/>
                <a:cs typeface="Times New Roman" panose="02020603050405020304" charset="0"/>
                <a:sym typeface="+mn-ea"/>
              </a:rPr>
              <a:t>=0.05</a:t>
            </a:r>
            <a:r>
              <a:rPr lang="zh-CN" altLang="en-US" sz="2795">
                <a:latin typeface="Times New Roman" panose="02020603050405020304" charset="0"/>
                <a:cs typeface="Times New Roman" panose="02020603050405020304" charset="0"/>
                <a:sym typeface="+mn-ea"/>
              </a:rPr>
              <a:t>水准，拒绝</a:t>
            </a:r>
            <a:r>
              <a:rPr lang="en-US" altLang="zh-CN" sz="2795">
                <a:sym typeface="+mn-ea"/>
              </a:rPr>
              <a:t>H</a:t>
            </a:r>
            <a:r>
              <a:rPr lang="en-US" altLang="zh-CN" sz="2795" baseline="-25000">
                <a:sym typeface="+mn-ea"/>
              </a:rPr>
              <a:t>0</a:t>
            </a:r>
            <a:r>
              <a:rPr lang="zh-CN" altLang="en-US" sz="2795">
                <a:sym typeface="+mn-ea"/>
              </a:rPr>
              <a:t>，</a:t>
            </a:r>
            <a:r>
              <a:rPr lang="zh-CN" altLang="en-US" sz="2795">
                <a:sym typeface="+mn-ea"/>
              </a:rPr>
              <a:t>接受</a:t>
            </a:r>
            <a:r>
              <a:rPr lang="en-US" altLang="zh-CN" sz="2795">
                <a:sym typeface="+mn-ea"/>
              </a:rPr>
              <a:t>H</a:t>
            </a:r>
            <a:r>
              <a:rPr lang="en-US" sz="2795" baseline="-25000">
                <a:sym typeface="+mn-ea"/>
              </a:rPr>
              <a:t>1</a:t>
            </a:r>
            <a:r>
              <a:rPr lang="zh-CN" altLang="en-US" sz="2795">
                <a:sym typeface="+mn-ea"/>
              </a:rPr>
              <a:t>，</a:t>
            </a:r>
            <a:r>
              <a:rPr lang="zh-CN" altLang="en-US" sz="2795">
                <a:sym typeface="+mn-ea"/>
              </a:rPr>
              <a:t>认为</a:t>
            </a:r>
            <a:r>
              <a:rPr lang="zh-CN" altLang="en-US" sz="2795">
                <a:sym typeface="+mn-ea"/>
              </a:rPr>
              <a:t>这两组平均得分不同。</a:t>
            </a:r>
            <a:endParaRPr lang="zh-CN" altLang="en-US" sz="2795">
              <a:sym typeface="+mn-ea"/>
            </a:endParaRPr>
          </a:p>
          <a:p>
            <a:pPr marL="0" lvl="0" indent="0">
              <a:buNone/>
            </a:pPr>
            <a:endParaRPr lang="zh-CN" altLang="en-US" sz="2795">
              <a:sym typeface="+mn-ea"/>
            </a:endParaRPr>
          </a:p>
        </p:txBody>
      </p:sp>
      <p:graphicFrame>
        <p:nvGraphicFramePr>
          <p:cNvPr id="6" name="对象 5">
            <a:hlinkClick r:id="" action="ppaction://ole?verb="/>
          </p:cNvPr>
          <p:cNvGraphicFramePr>
            <a:graphicFrameLocks noChangeAspect="1"/>
          </p:cNvGraphicFramePr>
          <p:nvPr/>
        </p:nvGraphicFramePr>
        <p:xfrm>
          <a:off x="706755" y="3310890"/>
          <a:ext cx="6838315" cy="1476375"/>
        </p:xfrm>
        <a:graphic>
          <a:graphicData uri="http://schemas.openxmlformats.org/presentationml/2006/ole">
            <mc:AlternateContent xmlns:mc="http://schemas.openxmlformats.org/markup-compatibility/2006">
              <mc:Choice xmlns:v="urn:schemas-microsoft-com:vml" Requires="v">
                <p:oleObj spid="_x0000_s2049" name="" r:id="rId1" imgW="3175000" imgH="685800" progId="Equation.KSEE3">
                  <p:embed/>
                </p:oleObj>
              </mc:Choice>
              <mc:Fallback>
                <p:oleObj name="" r:id="rId1" imgW="3175000" imgH="685800" progId="Equation.KSEE3">
                  <p:embed/>
                  <p:pic>
                    <p:nvPicPr>
                      <p:cNvPr id="0" name="图片 2048"/>
                      <p:cNvPicPr/>
                      <p:nvPr/>
                    </p:nvPicPr>
                    <p:blipFill>
                      <a:blip r:embed="rId2"/>
                      <a:stretch>
                        <a:fillRect/>
                      </a:stretch>
                    </p:blipFill>
                    <p:spPr>
                      <a:xfrm>
                        <a:off x="706755" y="3310890"/>
                        <a:ext cx="6838315" cy="1476375"/>
                      </a:xfrm>
                      <a:prstGeom prst="rect">
                        <a:avLst/>
                      </a:prstGeom>
                    </p:spPr>
                  </p:pic>
                </p:oleObj>
              </mc:Fallback>
            </mc:AlternateContent>
          </a:graphicData>
        </a:graphic>
      </p:graphicFrame>
      <p:graphicFrame>
        <p:nvGraphicFramePr>
          <p:cNvPr id="4" name="表格 3"/>
          <p:cNvGraphicFramePr>
            <a:graphicFrameLocks noChangeAspect="1"/>
          </p:cNvGraphicFramePr>
          <p:nvPr>
            <p:custDataLst>
              <p:tags r:id="rId3"/>
            </p:custDataLst>
          </p:nvPr>
        </p:nvGraphicFramePr>
        <p:xfrm>
          <a:off x="6840855" y="1106170"/>
          <a:ext cx="4499610" cy="2312670"/>
        </p:xfrm>
        <a:graphic>
          <a:graphicData uri="http://schemas.openxmlformats.org/drawingml/2006/table">
            <a:tbl>
              <a:tblPr firstRow="1" bandRow="1">
                <a:tableStyleId>{5C22544A-7EE6-4342-B048-85BDC9FD1C3A}</a:tableStyleId>
              </a:tblPr>
              <a:tblGrid>
                <a:gridCol w="1859280"/>
                <a:gridCol w="1140460"/>
                <a:gridCol w="1499870"/>
              </a:tblGrid>
              <a:tr h="385445">
                <a:tc>
                  <a:txBody>
                    <a:bodyPr/>
                    <a:p>
                      <a:pPr>
                        <a:buNone/>
                      </a:pPr>
                      <a:r>
                        <a:rPr lang="zh-CN" altLang="en-US">
                          <a:solidFill>
                            <a:schemeClr val="tx1"/>
                          </a:solidFill>
                        </a:rPr>
                        <a:t>分组</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zh-CN" altLang="en-US">
                          <a:solidFill>
                            <a:schemeClr val="tx1"/>
                          </a:solidFill>
                        </a:rPr>
                        <a:t>例数</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zh-CN" altLang="en-US">
                          <a:solidFill>
                            <a:schemeClr val="tx1"/>
                          </a:solidFill>
                        </a:rPr>
                        <a:t>样本均数</a:t>
                      </a:r>
                      <a:endParaRPr lang="zh-CN" altLang="en-US">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r h="385445">
                <a:tc>
                  <a:txBody>
                    <a:bodyPr/>
                    <a:p>
                      <a:pPr>
                        <a:buNone/>
                      </a:pPr>
                      <a:r>
                        <a:rPr lang="zh-CN" altLang="en-US"/>
                        <a:t>暴露组</a:t>
                      </a:r>
                      <a:r>
                        <a:rPr lang="en-US" altLang="zh-CN"/>
                        <a:t>(g=2)</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17</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47.6</a:t>
                      </a:r>
                      <a:endParaRPr lang="en-US" altLang="zh-CN"/>
                    </a:p>
                  </a:txBody>
                  <a:tcPr>
                    <a:lnL>
                      <a:noFill/>
                    </a:lnL>
                    <a:lnR>
                      <a:noFill/>
                    </a:lnR>
                    <a:lnT>
                      <a:noFill/>
                    </a:lnT>
                    <a:lnB>
                      <a:noFill/>
                    </a:lnB>
                    <a:lnTlToBr>
                      <a:noFill/>
                    </a:lnTlToBr>
                    <a:lnBlToTr>
                      <a:noFill/>
                    </a:lnBlToTr>
                    <a:solidFill>
                      <a:schemeClr val="bg2"/>
                    </a:solidFill>
                  </a:tcPr>
                </a:tc>
              </a:tr>
              <a:tr h="385445">
                <a:tc>
                  <a:txBody>
                    <a:bodyPr/>
                    <a:p>
                      <a:pPr>
                        <a:buNone/>
                      </a:pPr>
                      <a:r>
                        <a:rPr lang="zh-CN" altLang="en-US"/>
                        <a:t>既往暴露组</a:t>
                      </a:r>
                      <a:r>
                        <a:rPr lang="en-US" altLang="zh-CN" sz="1800">
                          <a:sym typeface="+mn-ea"/>
                        </a:rPr>
                        <a:t>(g=3)</a:t>
                      </a:r>
                      <a:endParaRPr lang="zh-CN" altLang="en-US"/>
                    </a:p>
                  </a:txBody>
                  <a:tcPr>
                    <a:lnL>
                      <a:noFill/>
                    </a:lnL>
                    <a:lnR>
                      <a:noFill/>
                    </a:lnR>
                    <a:lnT>
                      <a:noFill/>
                    </a:lnT>
                    <a:lnB>
                      <a:noFill/>
                    </a:lnB>
                    <a:lnTlToBr>
                      <a:noFill/>
                    </a:lnTlToBr>
                    <a:lnBlToTr>
                      <a:noFill/>
                    </a:lnBlToTr>
                    <a:solidFill>
                      <a:schemeClr val="bg2"/>
                    </a:solidFill>
                  </a:tcPr>
                </a:tc>
                <a:tc>
                  <a:txBody>
                    <a:bodyPr/>
                    <a:p>
                      <a:pPr algn="ctr">
                        <a:buNone/>
                      </a:pPr>
                      <a:r>
                        <a:rPr lang="en-US" altLang="zh-CN"/>
                        <a:t>15</a:t>
                      </a:r>
                      <a:endParaRPr lang="en-US" altLang="zh-CN"/>
                    </a:p>
                  </a:txBody>
                  <a:tcPr>
                    <a:lnL>
                      <a:noFill/>
                    </a:lnL>
                    <a:lnR>
                      <a:noFill/>
                    </a:lnR>
                    <a:lnT>
                      <a:noFill/>
                    </a:lnT>
                    <a:lnB>
                      <a:noFill/>
                    </a:lnB>
                    <a:lnTlToBr>
                      <a:noFill/>
                    </a:lnTlToBr>
                    <a:lnBlToTr>
                      <a:noFill/>
                    </a:lnBlToTr>
                    <a:solidFill>
                      <a:schemeClr val="bg2"/>
                    </a:solidFill>
                  </a:tcPr>
                </a:tc>
                <a:tc>
                  <a:txBody>
                    <a:bodyPr/>
                    <a:p>
                      <a:pPr algn="ctr">
                        <a:buNone/>
                      </a:pPr>
                      <a:r>
                        <a:rPr lang="en-US" altLang="zh-CN"/>
                        <a:t>49.4</a:t>
                      </a:r>
                      <a:endParaRPr lang="en-US" altLang="zh-CN"/>
                    </a:p>
                  </a:txBody>
                  <a:tcPr>
                    <a:lnL>
                      <a:noFill/>
                    </a:lnL>
                    <a:lnR>
                      <a:noFill/>
                    </a:lnR>
                    <a:lnT>
                      <a:noFill/>
                    </a:lnT>
                    <a:lnB>
                      <a:noFill/>
                    </a:lnB>
                    <a:lnTlToBr>
                      <a:noFill/>
                    </a:lnTlToBr>
                    <a:lnBlToTr>
                      <a:noFill/>
                    </a:lnBlToTr>
                    <a:solidFill>
                      <a:schemeClr val="bg2"/>
                    </a:solidFill>
                  </a:tcPr>
                </a:tc>
              </a:tr>
              <a:tr h="385445">
                <a:tc>
                  <a:txBody>
                    <a:bodyPr/>
                    <a:p>
                      <a:pPr>
                        <a:buNone/>
                      </a:pPr>
                      <a:r>
                        <a:rPr lang="zh-CN" altLang="en-US"/>
                        <a:t>对照组</a:t>
                      </a:r>
                      <a:r>
                        <a:rPr lang="en-US" altLang="zh-CN" sz="1800">
                          <a:sym typeface="+mn-ea"/>
                        </a:rPr>
                        <a:t>(g=1)</a:t>
                      </a:r>
                      <a:endParaRPr lang="zh-CN" altLang="en-US"/>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ctr">
                        <a:buNone/>
                      </a:pPr>
                      <a:r>
                        <a:rPr lang="en-US" altLang="zh-CN"/>
                        <a:t>19</a:t>
                      </a:r>
                      <a:endParaRPr lang="en-US" altLang="zh-CN"/>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ctr">
                        <a:buNone/>
                      </a:pPr>
                      <a:r>
                        <a:rPr lang="en-US" altLang="zh-CN"/>
                        <a:t>56.5</a:t>
                      </a:r>
                      <a:endParaRPr lang="en-US" altLang="zh-CN"/>
                    </a:p>
                  </a:txBody>
                  <a:tcPr>
                    <a:lnL>
                      <a:noFill/>
                    </a:lnL>
                    <a:lnR>
                      <a:noFill/>
                    </a:lnR>
                    <a:lnT>
                      <a:noFill/>
                    </a:lnT>
                    <a:lnB w="12700">
                      <a:solidFill>
                        <a:schemeClr val="tx1"/>
                      </a:solidFill>
                      <a:prstDash val="solid"/>
                    </a:lnB>
                    <a:lnTlToBr>
                      <a:noFill/>
                    </a:lnTlToBr>
                    <a:lnBlToTr>
                      <a:noFill/>
                    </a:lnBlToTr>
                    <a:solidFill>
                      <a:schemeClr val="bg2"/>
                    </a:solidFill>
                  </a:tcPr>
                </a:tc>
              </a:tr>
              <a:tr h="385445">
                <a:tc>
                  <a:txBody>
                    <a:bodyPr/>
                    <a:p>
                      <a:pPr>
                        <a:buNone/>
                      </a:pPr>
                      <a:r>
                        <a:rPr lang="zh-CN" altLang="en-US"/>
                        <a:t>合计</a:t>
                      </a:r>
                      <a:endParaRPr lang="zh-CN" altLang="en-US"/>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en-US" altLang="zh-CN"/>
                        <a:t>51</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ctr">
                        <a:buNone/>
                      </a:pPr>
                      <a:r>
                        <a:rPr lang="en-US" altLang="zh-CN"/>
                        <a:t>51.4</a:t>
                      </a:r>
                      <a:endParaRPr lang="en-US" altLang="zh-CN"/>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bl>
          </a:graphicData>
        </a:graphic>
      </p:graphicFrame>
      <p:sp>
        <p:nvSpPr>
          <p:cNvPr id="7" name="文本框 6"/>
          <p:cNvSpPr txBox="1"/>
          <p:nvPr/>
        </p:nvSpPr>
        <p:spPr>
          <a:xfrm>
            <a:off x="7541895" y="603885"/>
            <a:ext cx="3098165" cy="368300"/>
          </a:xfrm>
          <a:prstGeom prst="rect">
            <a:avLst/>
          </a:prstGeom>
          <a:noFill/>
        </p:spPr>
        <p:txBody>
          <a:bodyPr wrap="square" rtlCol="0">
            <a:spAutoFit/>
          </a:bodyPr>
          <a:p>
            <a:r>
              <a:rPr lang="zh-CN" altLang="en-US"/>
              <a:t>三组儿童测验得分的</a:t>
            </a:r>
            <a:r>
              <a:rPr lang="zh-CN" altLang="en-US"/>
              <a:t>比较</a:t>
            </a:r>
            <a:endParaRPr lang="zh-CN" altLang="en-US"/>
          </a:p>
        </p:txBody>
      </p:sp>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611505" y="513080"/>
            <a:ext cx="10968990" cy="5831205"/>
          </a:xfrm>
        </p:spPr>
        <p:txBody>
          <a:bodyPr>
            <a:normAutofit/>
          </a:bodyPr>
          <a:p>
            <a:pPr marL="0" lvl="0" indent="0">
              <a:buNone/>
            </a:pPr>
            <a:r>
              <a:rPr lang="zh-CN" altLang="en-US" sz="2795">
                <a:sym typeface="+mn-ea"/>
              </a:rPr>
              <a:t>例</a:t>
            </a:r>
            <a:r>
              <a:rPr lang="en-US" altLang="zh-CN" sz="2795">
                <a:sym typeface="+mn-ea"/>
              </a:rPr>
              <a:t>10.1</a:t>
            </a:r>
            <a:r>
              <a:rPr lang="zh-CN" altLang="en-US" sz="2795">
                <a:sym typeface="+mn-ea"/>
              </a:rPr>
              <a:t>用</a:t>
            </a:r>
            <a:r>
              <a:rPr lang="en-US" sz="2795">
                <a:sym typeface="+mn-ea"/>
              </a:rPr>
              <a:t>SNK</a:t>
            </a:r>
            <a:r>
              <a:rPr lang="zh-CN" altLang="en-US" sz="2795">
                <a:sym typeface="+mn-ea"/>
              </a:rPr>
              <a:t>法作均数间两两比较的结论</a:t>
            </a:r>
            <a:endParaRPr lang="en-US" altLang="zh-CN" sz="2795">
              <a:sym typeface="+mn-ea"/>
            </a:endParaRPr>
          </a:p>
          <a:p>
            <a:pPr marL="0" lvl="0" indent="0">
              <a:buNone/>
            </a:pPr>
            <a:endParaRPr lang="zh-CN" altLang="en-US" sz="2795">
              <a:sym typeface="+mn-ea"/>
            </a:endParaRPr>
          </a:p>
          <a:p>
            <a:pPr marL="0" lvl="0" indent="0">
              <a:buNone/>
            </a:pPr>
            <a:r>
              <a:rPr lang="zh-CN" altLang="en-US" sz="2795">
                <a:sym typeface="+mn-ea"/>
              </a:rPr>
              <a:t>经检验，</a:t>
            </a:r>
            <a:r>
              <a:rPr lang="zh-CN" altLang="en-US" sz="2795">
                <a:sym typeface="+mn-ea"/>
              </a:rPr>
              <a:t>不认为</a:t>
            </a:r>
            <a:r>
              <a:rPr lang="zh-CN" altLang="en-US" sz="2795">
                <a:sym typeface="+mn-ea"/>
              </a:rPr>
              <a:t>暴露组与既往暴露组的</a:t>
            </a:r>
            <a:r>
              <a:rPr lang="zh-CN" altLang="en-US" sz="2795">
                <a:sym typeface="+mn-ea"/>
              </a:rPr>
              <a:t>平均得分不同</a:t>
            </a:r>
            <a:endParaRPr lang="zh-CN" altLang="en-US" sz="2795">
              <a:sym typeface="+mn-ea"/>
            </a:endParaRPr>
          </a:p>
          <a:p>
            <a:pPr marL="0" lvl="0" indent="0">
              <a:buNone/>
            </a:pPr>
            <a:r>
              <a:rPr lang="zh-CN" altLang="en-US" sz="2795">
                <a:sym typeface="+mn-ea"/>
              </a:rPr>
              <a:t>认为</a:t>
            </a:r>
            <a:r>
              <a:rPr lang="zh-CN" altLang="en-US" sz="2795">
                <a:sym typeface="+mn-ea"/>
              </a:rPr>
              <a:t>暴露组与对照组、既往</a:t>
            </a:r>
            <a:r>
              <a:rPr lang="zh-CN" altLang="en-US" sz="2795">
                <a:sym typeface="+mn-ea"/>
              </a:rPr>
              <a:t>暴露组与对照组</a:t>
            </a:r>
            <a:r>
              <a:rPr lang="zh-CN" altLang="en-US" sz="2795">
                <a:sym typeface="+mn-ea"/>
              </a:rPr>
              <a:t>的平均得分不同</a:t>
            </a:r>
            <a:r>
              <a:rPr lang="zh-CN" altLang="en-US" sz="2795">
                <a:sym typeface="+mn-ea"/>
              </a:rPr>
              <a:t>。</a:t>
            </a:r>
            <a:endParaRPr lang="zh-CN" altLang="en-US" sz="2795">
              <a:sym typeface="+mn-ea"/>
            </a:endParaRPr>
          </a:p>
          <a:p>
            <a:pPr marL="0" lvl="0" indent="0">
              <a:buNone/>
            </a:pPr>
            <a:r>
              <a:rPr lang="zh-CN" altLang="en-US" sz="2795">
                <a:sym typeface="+mn-ea"/>
              </a:rPr>
              <a:t>结合三组的样本平均得分的大小，暴露</a:t>
            </a:r>
            <a:r>
              <a:rPr lang="en-US" altLang="zh-CN" sz="2795">
                <a:sym typeface="+mn-ea"/>
              </a:rPr>
              <a:t>&lt;</a:t>
            </a:r>
            <a:r>
              <a:rPr lang="zh-CN" altLang="en-US" sz="2795">
                <a:sym typeface="+mn-ea"/>
              </a:rPr>
              <a:t>既往暴露</a:t>
            </a:r>
            <a:r>
              <a:rPr lang="en-US" altLang="zh-CN" sz="2795">
                <a:sym typeface="+mn-ea"/>
              </a:rPr>
              <a:t>&lt;</a:t>
            </a:r>
            <a:r>
              <a:rPr lang="zh-CN" altLang="en-US" sz="2795">
                <a:sym typeface="+mn-ea"/>
              </a:rPr>
              <a:t>对照</a:t>
            </a:r>
            <a:endParaRPr lang="zh-CN" altLang="en-US" sz="2795">
              <a:sym typeface="+mn-ea"/>
            </a:endParaRPr>
          </a:p>
          <a:p>
            <a:pPr marL="0" lvl="0" indent="0">
              <a:buNone/>
            </a:pPr>
            <a:endParaRPr lang="zh-CN" altLang="en-US" sz="2795">
              <a:sym typeface="+mn-ea"/>
            </a:endParaRPr>
          </a:p>
          <a:p>
            <a:pPr marL="0" lvl="0" indent="0">
              <a:buNone/>
            </a:pPr>
            <a:r>
              <a:rPr lang="zh-CN" altLang="en-US" sz="2795">
                <a:sym typeface="+mn-ea"/>
              </a:rPr>
              <a:t>提示铅污染可以使儿童神经行为反应性降低，脱离铅污染环境一年的儿童</a:t>
            </a:r>
            <a:r>
              <a:rPr lang="zh-CN" altLang="en-US" sz="2795">
                <a:sym typeface="+mn-ea"/>
              </a:rPr>
              <a:t>神经行为反应性没有恢复到正常水平。</a:t>
            </a:r>
            <a:endParaRPr lang="zh-CN" altLang="en-US" sz="2795">
              <a:sym typeface="+mn-ea"/>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en-US" sz="4800"/>
              <a:t>第六节</a:t>
            </a:r>
            <a:r>
              <a:rPr lang="en-US" altLang="zh-CN" sz="4800"/>
              <a:t> </a:t>
            </a:r>
            <a:r>
              <a:rPr lang="zh-CN" altLang="en-US" sz="4800"/>
              <a:t>随机区组设计的方差</a:t>
            </a:r>
            <a:r>
              <a:rPr lang="zh-CN" altLang="en-US" sz="4800"/>
              <a:t>分析</a:t>
            </a:r>
            <a:endParaRPr lang="zh-CN" altLang="en-US" sz="4800"/>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a:xfrm>
            <a:off x="611505" y="1129030"/>
            <a:ext cx="10968990" cy="5215255"/>
          </a:xfrm>
        </p:spPr>
        <p:txBody>
          <a:bodyPr>
            <a:normAutofit lnSpcReduction="20000"/>
          </a:bodyPr>
          <a:p>
            <a:pPr marL="0" lvl="0" indent="0">
              <a:buNone/>
            </a:pPr>
            <a:r>
              <a:rPr lang="zh-CN" altLang="en-US" sz="2795">
                <a:sym typeface="+mn-ea"/>
              </a:rPr>
              <a:t>复习：配对设计</a:t>
            </a:r>
            <a:r>
              <a:rPr lang="zh-CN" altLang="en-US" sz="2795">
                <a:sym typeface="+mn-ea"/>
              </a:rPr>
              <a:t>资料</a:t>
            </a:r>
            <a:endParaRPr lang="zh-CN" altLang="en-US" sz="2795">
              <a:sym typeface="+mn-ea"/>
            </a:endParaRPr>
          </a:p>
          <a:p>
            <a:pPr marL="0" lvl="0" indent="0">
              <a:buNone/>
            </a:pPr>
            <a:r>
              <a:rPr lang="zh-CN" altLang="en-US" sz="2795">
                <a:sym typeface="+mn-ea"/>
              </a:rPr>
              <a:t> </a:t>
            </a:r>
            <a:endParaRPr lang="zh-CN" altLang="en-US" sz="2795">
              <a:sym typeface="+mn-ea"/>
            </a:endParaRPr>
          </a:p>
          <a:p>
            <a:pPr marL="0" lvl="0" indent="0">
              <a:buNone/>
            </a:pPr>
            <a:endParaRPr lang="zh-CN" altLang="en-US" sz="2795">
              <a:sym typeface="+mn-ea"/>
            </a:endParaRPr>
          </a:p>
          <a:p>
            <a:pPr marL="0" indent="0">
              <a:buNone/>
            </a:pPr>
            <a:endParaRPr lang="zh-CN" altLang="en-US" sz="3600">
              <a:sym typeface="+mn-ea"/>
            </a:endParaRPr>
          </a:p>
        </p:txBody>
      </p:sp>
      <p:grpSp>
        <p:nvGrpSpPr>
          <p:cNvPr id="23" name="组合 22"/>
          <p:cNvGrpSpPr/>
          <p:nvPr/>
        </p:nvGrpSpPr>
        <p:grpSpPr>
          <a:xfrm>
            <a:off x="4141470" y="2809240"/>
            <a:ext cx="6393180" cy="2987040"/>
            <a:chOff x="2059" y="6096"/>
            <a:chExt cx="10068" cy="4704"/>
          </a:xfrm>
        </p:grpSpPr>
        <p:sp>
          <p:nvSpPr>
            <p:cNvPr id="7" name="矩形 6"/>
            <p:cNvSpPr/>
            <p:nvPr/>
          </p:nvSpPr>
          <p:spPr>
            <a:xfrm>
              <a:off x="2599" y="6263"/>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观察对象</a:t>
              </a:r>
              <a:endParaRPr lang="zh-CN" altLang="en-US"/>
            </a:p>
          </p:txBody>
        </p:sp>
        <p:sp>
          <p:nvSpPr>
            <p:cNvPr id="8" name="矩形 7"/>
            <p:cNvSpPr/>
            <p:nvPr/>
          </p:nvSpPr>
          <p:spPr>
            <a:xfrm>
              <a:off x="4983" y="6263"/>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观察对象</a:t>
              </a:r>
              <a:endParaRPr lang="zh-CN" altLang="en-US"/>
            </a:p>
          </p:txBody>
        </p:sp>
        <p:sp>
          <p:nvSpPr>
            <p:cNvPr id="11" name="圆角矩形 10"/>
            <p:cNvSpPr/>
            <p:nvPr/>
          </p:nvSpPr>
          <p:spPr>
            <a:xfrm>
              <a:off x="2059" y="6096"/>
              <a:ext cx="10068" cy="116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2599" y="7765"/>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4983" y="7765"/>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2059" y="7598"/>
              <a:ext cx="10068" cy="116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2599" y="9802"/>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4983" y="9802"/>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2059" y="9635"/>
              <a:ext cx="10068" cy="116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2680" y="8774"/>
              <a:ext cx="4325" cy="580"/>
            </a:xfrm>
            <a:prstGeom prst="rect">
              <a:avLst/>
            </a:prstGeom>
            <a:noFill/>
          </p:spPr>
          <p:txBody>
            <a:bodyPr wrap="square" rtlCol="0">
              <a:spAutoFit/>
            </a:bodyPr>
            <a:p>
              <a:pPr algn="ctr"/>
              <a:r>
                <a:rPr lang="en-US" altLang="zh-CN"/>
                <a:t>....</a:t>
              </a:r>
              <a:endParaRPr lang="en-US" altLang="zh-CN"/>
            </a:p>
          </p:txBody>
        </p:sp>
      </p:grpSp>
      <p:sp>
        <p:nvSpPr>
          <p:cNvPr id="24" name="左大括号 23"/>
          <p:cNvSpPr/>
          <p:nvPr/>
        </p:nvSpPr>
        <p:spPr>
          <a:xfrm>
            <a:off x="3811905" y="3025775"/>
            <a:ext cx="231775" cy="25990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文本框 25"/>
          <p:cNvSpPr txBox="1"/>
          <p:nvPr/>
        </p:nvSpPr>
        <p:spPr>
          <a:xfrm>
            <a:off x="3150870" y="4128135"/>
            <a:ext cx="649605" cy="368300"/>
          </a:xfrm>
          <a:prstGeom prst="rect">
            <a:avLst/>
          </a:prstGeom>
          <a:noFill/>
        </p:spPr>
        <p:txBody>
          <a:bodyPr wrap="square" rtlCol="0">
            <a:spAutoFit/>
          </a:bodyPr>
          <a:p>
            <a:r>
              <a:rPr lang="en-US" altLang="zh-CN"/>
              <a:t>n</a:t>
            </a:r>
            <a:r>
              <a:rPr lang="zh-CN" altLang="en-US"/>
              <a:t>个</a:t>
            </a:r>
            <a:endParaRPr lang="zh-CN" altLang="en-US"/>
          </a:p>
        </p:txBody>
      </p:sp>
      <p:sp>
        <p:nvSpPr>
          <p:cNvPr id="27" name="左大括号 26"/>
          <p:cNvSpPr/>
          <p:nvPr/>
        </p:nvSpPr>
        <p:spPr>
          <a:xfrm rot="5400000">
            <a:off x="5716270" y="1363980"/>
            <a:ext cx="384175" cy="25057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8" name="文本框 27"/>
          <p:cNvSpPr txBox="1"/>
          <p:nvPr/>
        </p:nvSpPr>
        <p:spPr>
          <a:xfrm>
            <a:off x="5205730" y="2055495"/>
            <a:ext cx="1955165" cy="368300"/>
          </a:xfrm>
          <a:prstGeom prst="rect">
            <a:avLst/>
          </a:prstGeom>
          <a:noFill/>
        </p:spPr>
        <p:txBody>
          <a:bodyPr wrap="square" rtlCol="0">
            <a:spAutoFit/>
          </a:bodyPr>
          <a:p>
            <a:r>
              <a:rPr lang="zh-CN" altLang="en-US"/>
              <a:t>处理的</a:t>
            </a:r>
            <a:r>
              <a:rPr lang="en-US" altLang="zh-CN"/>
              <a:t>2</a:t>
            </a:r>
            <a:r>
              <a:rPr lang="zh-CN" altLang="en-US"/>
              <a:t>个水平</a:t>
            </a:r>
            <a:endParaRPr lang="zh-CN" altLang="en-US"/>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a:xfrm>
            <a:off x="611505" y="513080"/>
            <a:ext cx="10968990" cy="5831205"/>
          </a:xfrm>
        </p:spPr>
        <p:txBody>
          <a:bodyPr>
            <a:normAutofit lnSpcReduction="20000"/>
          </a:bodyPr>
          <a:p>
            <a:pPr marL="0" lvl="0" indent="0">
              <a:buNone/>
            </a:pPr>
            <a:r>
              <a:rPr lang="en-US" altLang="zh-CN" sz="2795">
                <a:sym typeface="+mn-ea"/>
              </a:rPr>
              <a:t>1. </a:t>
            </a:r>
            <a:r>
              <a:rPr lang="zh-CN" altLang="en-US" sz="2795">
                <a:sym typeface="+mn-ea"/>
              </a:rPr>
              <a:t>随机区组设计的概念</a:t>
            </a:r>
            <a:endParaRPr lang="zh-CN" altLang="en-US" sz="2795">
              <a:sym typeface="+mn-ea"/>
            </a:endParaRPr>
          </a:p>
          <a:p>
            <a:pPr marL="0" lvl="0" indent="0">
              <a:buNone/>
            </a:pPr>
            <a:r>
              <a:rPr lang="zh-CN" altLang="en-US" sz="2795">
                <a:sym typeface="+mn-ea"/>
              </a:rPr>
              <a:t>随机区组设计</a:t>
            </a:r>
            <a:r>
              <a:rPr lang="en-US" altLang="zh-CN" sz="2795">
                <a:sym typeface="+mn-ea"/>
              </a:rPr>
              <a:t>(randomized block design)</a:t>
            </a:r>
            <a:r>
              <a:rPr lang="zh-CN" altLang="en-US" sz="2795">
                <a:sym typeface="+mn-ea"/>
              </a:rPr>
              <a:t>又称为配伍组设计，它是配对设计的扩展。它先将非处理因素基本一致的</a:t>
            </a:r>
            <a:r>
              <a:rPr lang="en-US" altLang="zh-CN" sz="2795">
                <a:sym typeface="+mn-ea"/>
              </a:rPr>
              <a:t>a</a:t>
            </a:r>
            <a:r>
              <a:rPr lang="zh-CN" altLang="en-US" sz="2795">
                <a:sym typeface="+mn-ea"/>
              </a:rPr>
              <a:t>名观察对象组成一个区组，然后随机分配</a:t>
            </a:r>
            <a:r>
              <a:rPr lang="en-US" altLang="zh-CN" sz="2795">
                <a:sym typeface="+mn-ea"/>
              </a:rPr>
              <a:t>a</a:t>
            </a:r>
            <a:r>
              <a:rPr lang="zh-CN" altLang="en-US" sz="2795">
                <a:sym typeface="+mn-ea"/>
              </a:rPr>
              <a:t>种不同处理。这样的区组数有</a:t>
            </a:r>
            <a:r>
              <a:rPr lang="en-US" altLang="zh-CN" sz="2795">
                <a:sym typeface="+mn-ea"/>
              </a:rPr>
              <a:t>n</a:t>
            </a:r>
            <a:r>
              <a:rPr lang="zh-CN" altLang="en-US" sz="2795">
                <a:sym typeface="+mn-ea"/>
              </a:rPr>
              <a:t>个，共有</a:t>
            </a:r>
            <a:r>
              <a:rPr lang="en-US" altLang="zh-CN" sz="2795">
                <a:sym typeface="+mn-ea"/>
              </a:rPr>
              <a:t>na</a:t>
            </a:r>
            <a:r>
              <a:rPr lang="zh-CN" altLang="en-US" sz="2795">
                <a:sym typeface="+mn-ea"/>
              </a:rPr>
              <a:t>名观察对象。</a:t>
            </a:r>
            <a:r>
              <a:rPr lang="zh-CN" altLang="en-US" sz="2795">
                <a:sym typeface="+mn-ea"/>
              </a:rPr>
              <a:t> </a:t>
            </a:r>
            <a:endParaRPr lang="zh-CN" altLang="en-US" sz="2795">
              <a:sym typeface="+mn-ea"/>
            </a:endParaRPr>
          </a:p>
          <a:p>
            <a:pPr marL="0" lvl="0" indent="0">
              <a:buNone/>
            </a:pPr>
            <a:endParaRPr lang="zh-CN" altLang="en-US" sz="2795">
              <a:sym typeface="+mn-ea"/>
            </a:endParaRPr>
          </a:p>
          <a:p>
            <a:pPr marL="0" indent="0">
              <a:buNone/>
            </a:pPr>
            <a:endParaRPr lang="zh-CN" altLang="en-US" sz="3600">
              <a:sym typeface="+mn-ea"/>
            </a:endParaRPr>
          </a:p>
        </p:txBody>
      </p:sp>
      <p:grpSp>
        <p:nvGrpSpPr>
          <p:cNvPr id="23" name="组合 22"/>
          <p:cNvGrpSpPr/>
          <p:nvPr/>
        </p:nvGrpSpPr>
        <p:grpSpPr>
          <a:xfrm>
            <a:off x="4951095" y="3338195"/>
            <a:ext cx="6393180" cy="2986405"/>
            <a:chOff x="2059" y="6096"/>
            <a:chExt cx="10068" cy="4703"/>
          </a:xfrm>
        </p:grpSpPr>
        <p:sp>
          <p:nvSpPr>
            <p:cNvPr id="7" name="矩形 6"/>
            <p:cNvSpPr/>
            <p:nvPr/>
          </p:nvSpPr>
          <p:spPr>
            <a:xfrm>
              <a:off x="2599" y="6263"/>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观察对象</a:t>
              </a:r>
              <a:endParaRPr lang="zh-CN" altLang="en-US"/>
            </a:p>
          </p:txBody>
        </p:sp>
        <p:sp>
          <p:nvSpPr>
            <p:cNvPr id="8" name="矩形 7"/>
            <p:cNvSpPr/>
            <p:nvPr/>
          </p:nvSpPr>
          <p:spPr>
            <a:xfrm>
              <a:off x="4983" y="6263"/>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观察对象</a:t>
              </a:r>
              <a:endParaRPr lang="zh-CN" altLang="en-US"/>
            </a:p>
          </p:txBody>
        </p:sp>
        <p:sp>
          <p:nvSpPr>
            <p:cNvPr id="9" name="矩形 8"/>
            <p:cNvSpPr/>
            <p:nvPr/>
          </p:nvSpPr>
          <p:spPr>
            <a:xfrm>
              <a:off x="7555" y="6263"/>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a:t>
              </a:r>
              <a:endParaRPr lang="en-US" altLang="zh-CN"/>
            </a:p>
          </p:txBody>
        </p:sp>
        <p:sp>
          <p:nvSpPr>
            <p:cNvPr id="10" name="矩形 9"/>
            <p:cNvSpPr/>
            <p:nvPr/>
          </p:nvSpPr>
          <p:spPr>
            <a:xfrm>
              <a:off x="9939" y="6263"/>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观察对象</a:t>
              </a:r>
              <a:endParaRPr lang="zh-CN" altLang="en-US"/>
            </a:p>
          </p:txBody>
        </p:sp>
        <p:sp>
          <p:nvSpPr>
            <p:cNvPr id="11" name="圆角矩形 10"/>
            <p:cNvSpPr/>
            <p:nvPr/>
          </p:nvSpPr>
          <p:spPr>
            <a:xfrm>
              <a:off x="2059" y="6096"/>
              <a:ext cx="10068" cy="116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2599" y="7765"/>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4983" y="7765"/>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7555" y="7765"/>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9939" y="7765"/>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2059" y="7598"/>
              <a:ext cx="10068" cy="116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2599" y="9802"/>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4983" y="9802"/>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7555" y="9802"/>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9939" y="9802"/>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2059" y="9635"/>
              <a:ext cx="10068" cy="116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5061" y="8909"/>
              <a:ext cx="4325" cy="580"/>
            </a:xfrm>
            <a:prstGeom prst="rect">
              <a:avLst/>
            </a:prstGeom>
            <a:noFill/>
          </p:spPr>
          <p:txBody>
            <a:bodyPr wrap="square" rtlCol="0">
              <a:spAutoFit/>
            </a:bodyPr>
            <a:p>
              <a:pPr algn="ctr"/>
              <a:r>
                <a:rPr lang="en-US" altLang="zh-CN"/>
                <a:t>....</a:t>
              </a:r>
              <a:endParaRPr lang="en-US" altLang="zh-CN"/>
            </a:p>
          </p:txBody>
        </p:sp>
      </p:grpSp>
      <p:sp>
        <p:nvSpPr>
          <p:cNvPr id="24" name="左大括号 23"/>
          <p:cNvSpPr/>
          <p:nvPr/>
        </p:nvSpPr>
        <p:spPr>
          <a:xfrm>
            <a:off x="4621530" y="3543935"/>
            <a:ext cx="231775" cy="25990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文本框 25"/>
          <p:cNvSpPr txBox="1"/>
          <p:nvPr/>
        </p:nvSpPr>
        <p:spPr>
          <a:xfrm>
            <a:off x="3960495" y="4646295"/>
            <a:ext cx="649605" cy="368300"/>
          </a:xfrm>
          <a:prstGeom prst="rect">
            <a:avLst/>
          </a:prstGeom>
          <a:noFill/>
        </p:spPr>
        <p:txBody>
          <a:bodyPr wrap="square" rtlCol="0">
            <a:spAutoFit/>
          </a:bodyPr>
          <a:p>
            <a:r>
              <a:rPr lang="en-US" altLang="zh-CN"/>
              <a:t>n</a:t>
            </a:r>
            <a:r>
              <a:rPr lang="zh-CN" altLang="en-US"/>
              <a:t>个</a:t>
            </a:r>
            <a:endParaRPr lang="zh-CN" altLang="en-US"/>
          </a:p>
        </p:txBody>
      </p:sp>
      <p:sp>
        <p:nvSpPr>
          <p:cNvPr id="27" name="左大括号 26"/>
          <p:cNvSpPr/>
          <p:nvPr/>
        </p:nvSpPr>
        <p:spPr>
          <a:xfrm rot="5400000">
            <a:off x="8147685" y="259715"/>
            <a:ext cx="287020" cy="56527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8" name="文本框 27"/>
          <p:cNvSpPr txBox="1"/>
          <p:nvPr/>
        </p:nvSpPr>
        <p:spPr>
          <a:xfrm>
            <a:off x="7536180" y="2574290"/>
            <a:ext cx="1955165" cy="368300"/>
          </a:xfrm>
          <a:prstGeom prst="rect">
            <a:avLst/>
          </a:prstGeom>
          <a:noFill/>
        </p:spPr>
        <p:txBody>
          <a:bodyPr wrap="square" rtlCol="0">
            <a:spAutoFit/>
          </a:bodyPr>
          <a:p>
            <a:r>
              <a:rPr lang="zh-CN" altLang="en-US"/>
              <a:t>处理的</a:t>
            </a:r>
            <a:r>
              <a:rPr lang="en-US" altLang="zh-CN"/>
              <a:t>a</a:t>
            </a:r>
            <a:r>
              <a:rPr lang="zh-CN" altLang="en-US"/>
              <a:t>个水平</a:t>
            </a:r>
            <a:endParaRPr lang="zh-CN"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a:xfrm>
            <a:off x="611505" y="433070"/>
            <a:ext cx="10968990" cy="5831205"/>
          </a:xfrm>
        </p:spPr>
        <p:txBody>
          <a:bodyPr>
            <a:normAutofit lnSpcReduction="20000"/>
          </a:bodyPr>
          <a:p>
            <a:pPr marL="0" lvl="0" indent="0">
              <a:buNone/>
            </a:pPr>
            <a:r>
              <a:rPr lang="zh-CN" altLang="en-US" sz="2795">
                <a:sym typeface="+mn-ea"/>
              </a:rPr>
              <a:t>例</a:t>
            </a:r>
            <a:r>
              <a:rPr lang="en-US" altLang="zh-CN" sz="2795">
                <a:sym typeface="+mn-ea"/>
              </a:rPr>
              <a:t>10.4 </a:t>
            </a:r>
            <a:r>
              <a:rPr lang="zh-CN" altLang="en-US" sz="2795">
                <a:sym typeface="+mn-ea"/>
              </a:rPr>
              <a:t>为了研究酵解作用对血糖浓度的影响，从</a:t>
            </a:r>
            <a:r>
              <a:rPr lang="en-US" altLang="zh-CN" sz="2795">
                <a:sym typeface="+mn-ea"/>
              </a:rPr>
              <a:t>8</a:t>
            </a:r>
            <a:r>
              <a:rPr lang="zh-CN" altLang="en-US" sz="2795">
                <a:sym typeface="+mn-ea"/>
              </a:rPr>
              <a:t>名健康人中抽取了血液并制备成血滤液，每一个受试者的血滤液又分成</a:t>
            </a:r>
            <a:r>
              <a:rPr lang="en-US" altLang="zh-CN" sz="2795">
                <a:sym typeface="+mn-ea"/>
              </a:rPr>
              <a:t>4</a:t>
            </a:r>
            <a:r>
              <a:rPr lang="zh-CN" altLang="en-US" sz="2795">
                <a:sym typeface="+mn-ea"/>
              </a:rPr>
              <a:t>份，然后随机地把</a:t>
            </a:r>
            <a:r>
              <a:rPr lang="en-US" altLang="zh-CN" sz="2795">
                <a:sym typeface="+mn-ea"/>
              </a:rPr>
              <a:t>4</a:t>
            </a:r>
            <a:r>
              <a:rPr lang="zh-CN" altLang="en-US" sz="2795">
                <a:sym typeface="+mn-ea"/>
              </a:rPr>
              <a:t>份血滤液分别放置</a:t>
            </a:r>
            <a:r>
              <a:rPr lang="en-US" altLang="zh-CN" sz="2795">
                <a:sym typeface="+mn-ea"/>
              </a:rPr>
              <a:t>0,45,90</a:t>
            </a:r>
            <a:r>
              <a:rPr lang="zh-CN" altLang="en-US" sz="2795">
                <a:sym typeface="+mn-ea"/>
              </a:rPr>
              <a:t>和</a:t>
            </a:r>
            <a:r>
              <a:rPr lang="en-US" altLang="zh-CN" sz="2795">
                <a:sym typeface="+mn-ea"/>
              </a:rPr>
              <a:t>135</a:t>
            </a:r>
            <a:r>
              <a:rPr lang="zh-CN" altLang="en-US" sz="2795">
                <a:sym typeface="+mn-ea"/>
              </a:rPr>
              <a:t>分钟，测定其中血糖浓度</a:t>
            </a:r>
            <a:r>
              <a:rPr lang="en-US" altLang="zh-CN" sz="2795">
                <a:sym typeface="+mn-ea"/>
              </a:rPr>
              <a:t>y</a:t>
            </a:r>
            <a:r>
              <a:rPr lang="en-US" altLang="zh-CN" sz="2795" baseline="-25000">
                <a:solidFill>
                  <a:schemeClr val="tx1">
                    <a:lumMod val="65000"/>
                    <a:lumOff val="35000"/>
                  </a:schemeClr>
                </a:solidFill>
                <a:uFillTx/>
                <a:sym typeface="+mn-ea"/>
              </a:rPr>
              <a:t>ji</a:t>
            </a:r>
            <a:r>
              <a:rPr lang="zh-CN" altLang="en-US" sz="2795">
                <a:sym typeface="+mn-ea"/>
              </a:rPr>
              <a:t>（</a:t>
            </a:r>
            <a:r>
              <a:rPr lang="en-US" altLang="zh-CN" sz="2795">
                <a:sym typeface="+mn-ea"/>
              </a:rPr>
              <a:t>i=1,..4,j=1,2..8</a:t>
            </a:r>
            <a:r>
              <a:rPr lang="zh-CN" altLang="en-US" sz="2795">
                <a:sym typeface="+mn-ea"/>
              </a:rPr>
              <a:t>）。问</a:t>
            </a:r>
            <a:r>
              <a:rPr lang="zh-CN" altLang="en-US" sz="2795"/>
              <a:t>不同放置时间</a:t>
            </a:r>
            <a:r>
              <a:rPr lang="zh-CN" altLang="en-US" sz="2795"/>
              <a:t>的平均血糖浓度是否相同？</a:t>
            </a:r>
            <a:r>
              <a:rPr lang="zh-CN" altLang="en-US" sz="2795">
                <a:sym typeface="+mn-ea"/>
              </a:rPr>
              <a:t> </a:t>
            </a:r>
            <a:endParaRPr lang="zh-CN" altLang="en-US" sz="2795">
              <a:sym typeface="+mn-ea"/>
            </a:endParaRPr>
          </a:p>
          <a:p>
            <a:pPr marL="0" lvl="0" indent="0">
              <a:buNone/>
            </a:pPr>
            <a:endParaRPr lang="zh-CN" altLang="en-US" sz="2795">
              <a:sym typeface="+mn-ea"/>
            </a:endParaRPr>
          </a:p>
          <a:p>
            <a:pPr marL="0" indent="0">
              <a:buNone/>
            </a:pPr>
            <a:endParaRPr lang="zh-CN" altLang="en-US" sz="3600">
              <a:sym typeface="+mn-ea"/>
            </a:endParaRPr>
          </a:p>
        </p:txBody>
      </p:sp>
      <p:grpSp>
        <p:nvGrpSpPr>
          <p:cNvPr id="23" name="组合 22"/>
          <p:cNvGrpSpPr/>
          <p:nvPr/>
        </p:nvGrpSpPr>
        <p:grpSpPr>
          <a:xfrm>
            <a:off x="4951095" y="3327400"/>
            <a:ext cx="6393180" cy="2986405"/>
            <a:chOff x="2059" y="6096"/>
            <a:chExt cx="10068" cy="4703"/>
          </a:xfrm>
        </p:grpSpPr>
        <p:sp>
          <p:nvSpPr>
            <p:cNvPr id="7" name="矩形 6"/>
            <p:cNvSpPr/>
            <p:nvPr/>
          </p:nvSpPr>
          <p:spPr>
            <a:xfrm>
              <a:off x="2599" y="6263"/>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血糖浓度</a:t>
              </a:r>
              <a:r>
                <a:rPr lang="en-US" altLang="zh-CN" sz="1400"/>
                <a:t>y</a:t>
              </a:r>
              <a:r>
                <a:rPr lang="en-US" altLang="zh-CN" sz="1400" baseline="-25000">
                  <a:solidFill>
                    <a:schemeClr val="bg2"/>
                  </a:solidFill>
                  <a:uFillTx/>
                </a:rPr>
                <a:t>11</a:t>
              </a:r>
              <a:endParaRPr lang="en-US" altLang="zh-CN" sz="1400" baseline="-25000">
                <a:solidFill>
                  <a:schemeClr val="bg2"/>
                </a:solidFill>
                <a:uFillTx/>
              </a:endParaRPr>
            </a:p>
          </p:txBody>
        </p:sp>
        <p:sp>
          <p:nvSpPr>
            <p:cNvPr id="8" name="矩形 7"/>
            <p:cNvSpPr/>
            <p:nvPr/>
          </p:nvSpPr>
          <p:spPr>
            <a:xfrm>
              <a:off x="4983" y="6263"/>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血糖浓度</a:t>
              </a:r>
              <a:r>
                <a:rPr lang="en-US" altLang="zh-CN" sz="1400">
                  <a:sym typeface="+mn-ea"/>
                </a:rPr>
                <a:t>y</a:t>
              </a:r>
              <a:r>
                <a:rPr lang="en-US" altLang="zh-CN" sz="1400" baseline="-25000">
                  <a:solidFill>
                    <a:schemeClr val="bg2"/>
                  </a:solidFill>
                  <a:uFillTx/>
                  <a:sym typeface="+mn-ea"/>
                </a:rPr>
                <a:t>12</a:t>
              </a:r>
              <a:endParaRPr lang="en-US" altLang="zh-CN" sz="1400" baseline="-25000">
                <a:solidFill>
                  <a:schemeClr val="bg2"/>
                </a:solidFill>
                <a:uFillTx/>
                <a:sym typeface="+mn-ea"/>
              </a:endParaRPr>
            </a:p>
          </p:txBody>
        </p:sp>
        <p:sp>
          <p:nvSpPr>
            <p:cNvPr id="9" name="矩形 8"/>
            <p:cNvSpPr/>
            <p:nvPr/>
          </p:nvSpPr>
          <p:spPr>
            <a:xfrm>
              <a:off x="7555" y="6263"/>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血糖浓度</a:t>
              </a:r>
              <a:r>
                <a:rPr lang="en-US" altLang="zh-CN" sz="1400">
                  <a:sym typeface="+mn-ea"/>
                </a:rPr>
                <a:t>y</a:t>
              </a:r>
              <a:r>
                <a:rPr lang="en-US" altLang="zh-CN" sz="1400" baseline="-25000">
                  <a:solidFill>
                    <a:schemeClr val="bg2"/>
                  </a:solidFill>
                  <a:uFillTx/>
                  <a:sym typeface="+mn-ea"/>
                </a:rPr>
                <a:t>13</a:t>
              </a:r>
              <a:endParaRPr lang="en-US" altLang="zh-CN" sz="1400" baseline="-25000">
                <a:solidFill>
                  <a:schemeClr val="bg2"/>
                </a:solidFill>
                <a:uFillTx/>
                <a:sym typeface="+mn-ea"/>
              </a:endParaRPr>
            </a:p>
          </p:txBody>
        </p:sp>
        <p:sp>
          <p:nvSpPr>
            <p:cNvPr id="10" name="矩形 9"/>
            <p:cNvSpPr/>
            <p:nvPr/>
          </p:nvSpPr>
          <p:spPr>
            <a:xfrm>
              <a:off x="9939" y="6263"/>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血糖浓度</a:t>
              </a:r>
              <a:r>
                <a:rPr lang="en-US" altLang="zh-CN" sz="1400">
                  <a:sym typeface="+mn-ea"/>
                </a:rPr>
                <a:t>y</a:t>
              </a:r>
              <a:r>
                <a:rPr lang="en-US" altLang="zh-CN" sz="1400" baseline="-25000">
                  <a:solidFill>
                    <a:schemeClr val="bg2"/>
                  </a:solidFill>
                  <a:uFillTx/>
                  <a:sym typeface="+mn-ea"/>
                </a:rPr>
                <a:t>14</a:t>
              </a:r>
              <a:endParaRPr lang="en-US" altLang="zh-CN" sz="1400" baseline="-25000">
                <a:solidFill>
                  <a:schemeClr val="bg2"/>
                </a:solidFill>
                <a:uFillTx/>
              </a:endParaRPr>
            </a:p>
          </p:txBody>
        </p:sp>
        <p:sp>
          <p:nvSpPr>
            <p:cNvPr id="11" name="圆角矩形 10"/>
            <p:cNvSpPr/>
            <p:nvPr/>
          </p:nvSpPr>
          <p:spPr>
            <a:xfrm>
              <a:off x="2059" y="6096"/>
              <a:ext cx="10068" cy="116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2599" y="7765"/>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4983" y="7765"/>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7555" y="7765"/>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9939" y="7765"/>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2059" y="7598"/>
              <a:ext cx="10068" cy="116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2599" y="9802"/>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血糖浓度</a:t>
              </a:r>
              <a:r>
                <a:rPr lang="en-US" altLang="zh-CN" sz="1400">
                  <a:sym typeface="+mn-ea"/>
                </a:rPr>
                <a:t>y</a:t>
              </a:r>
              <a:r>
                <a:rPr lang="en-US" altLang="zh-CN" sz="1400" baseline="-25000">
                  <a:solidFill>
                    <a:schemeClr val="bg2"/>
                  </a:solidFill>
                  <a:uFillTx/>
                  <a:sym typeface="+mn-ea"/>
                </a:rPr>
                <a:t>81</a:t>
              </a:r>
              <a:endParaRPr lang="en-US" altLang="zh-CN" sz="1400" baseline="-25000">
                <a:solidFill>
                  <a:schemeClr val="bg2"/>
                </a:solidFill>
                <a:uFillTx/>
                <a:sym typeface="+mn-ea"/>
              </a:endParaRPr>
            </a:p>
          </p:txBody>
        </p:sp>
        <p:sp>
          <p:nvSpPr>
            <p:cNvPr id="18" name="矩形 17"/>
            <p:cNvSpPr/>
            <p:nvPr/>
          </p:nvSpPr>
          <p:spPr>
            <a:xfrm>
              <a:off x="4983" y="9802"/>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血糖浓度</a:t>
              </a:r>
              <a:r>
                <a:rPr lang="en-US" altLang="zh-CN" sz="1400">
                  <a:sym typeface="+mn-ea"/>
                </a:rPr>
                <a:t>y</a:t>
              </a:r>
              <a:r>
                <a:rPr lang="en-US" altLang="zh-CN" sz="1400" baseline="-25000">
                  <a:solidFill>
                    <a:schemeClr val="bg2"/>
                  </a:solidFill>
                  <a:uFillTx/>
                  <a:sym typeface="+mn-ea"/>
                </a:rPr>
                <a:t>82</a:t>
              </a:r>
              <a:endParaRPr lang="en-US" altLang="zh-CN" sz="1400" baseline="-25000">
                <a:solidFill>
                  <a:schemeClr val="bg2"/>
                </a:solidFill>
                <a:uFillTx/>
                <a:sym typeface="+mn-ea"/>
              </a:endParaRPr>
            </a:p>
          </p:txBody>
        </p:sp>
        <p:sp>
          <p:nvSpPr>
            <p:cNvPr id="19" name="矩形 18"/>
            <p:cNvSpPr/>
            <p:nvPr/>
          </p:nvSpPr>
          <p:spPr>
            <a:xfrm>
              <a:off x="7555" y="9802"/>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血糖浓度</a:t>
              </a:r>
              <a:r>
                <a:rPr lang="en-US" altLang="zh-CN" sz="1400">
                  <a:sym typeface="+mn-ea"/>
                </a:rPr>
                <a:t>y</a:t>
              </a:r>
              <a:r>
                <a:rPr lang="en-US" altLang="zh-CN" sz="1400" baseline="-25000">
                  <a:solidFill>
                    <a:schemeClr val="bg2"/>
                  </a:solidFill>
                  <a:uFillTx/>
                  <a:sym typeface="+mn-ea"/>
                </a:rPr>
                <a:t>83</a:t>
              </a:r>
              <a:endParaRPr lang="en-US" altLang="zh-CN" sz="1400" baseline="-25000">
                <a:solidFill>
                  <a:schemeClr val="bg2"/>
                </a:solidFill>
                <a:uFillTx/>
                <a:sym typeface="+mn-ea"/>
              </a:endParaRPr>
            </a:p>
          </p:txBody>
        </p:sp>
        <p:sp>
          <p:nvSpPr>
            <p:cNvPr id="20" name="矩形 19"/>
            <p:cNvSpPr/>
            <p:nvPr/>
          </p:nvSpPr>
          <p:spPr>
            <a:xfrm>
              <a:off x="9939" y="9802"/>
              <a:ext cx="1831" cy="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血糖浓度</a:t>
              </a:r>
              <a:r>
                <a:rPr lang="en-US" altLang="zh-CN" sz="1400">
                  <a:sym typeface="+mn-ea"/>
                </a:rPr>
                <a:t>y</a:t>
              </a:r>
              <a:r>
                <a:rPr lang="en-US" altLang="zh-CN" sz="1400" baseline="-25000">
                  <a:solidFill>
                    <a:schemeClr val="bg2"/>
                  </a:solidFill>
                  <a:uFillTx/>
                  <a:sym typeface="+mn-ea"/>
                </a:rPr>
                <a:t>84</a:t>
              </a:r>
              <a:endParaRPr lang="en-US" altLang="zh-CN" sz="1400" baseline="-25000">
                <a:solidFill>
                  <a:schemeClr val="bg2"/>
                </a:solidFill>
                <a:uFillTx/>
                <a:sym typeface="+mn-ea"/>
              </a:endParaRPr>
            </a:p>
          </p:txBody>
        </p:sp>
        <p:sp>
          <p:nvSpPr>
            <p:cNvPr id="21" name="圆角矩形 20"/>
            <p:cNvSpPr/>
            <p:nvPr/>
          </p:nvSpPr>
          <p:spPr>
            <a:xfrm>
              <a:off x="2059" y="9635"/>
              <a:ext cx="10068" cy="116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5061" y="8909"/>
              <a:ext cx="4325" cy="580"/>
            </a:xfrm>
            <a:prstGeom prst="rect">
              <a:avLst/>
            </a:prstGeom>
            <a:noFill/>
          </p:spPr>
          <p:txBody>
            <a:bodyPr wrap="square" rtlCol="0">
              <a:spAutoFit/>
            </a:bodyPr>
            <a:p>
              <a:pPr algn="ctr"/>
              <a:r>
                <a:rPr lang="en-US" altLang="zh-CN"/>
                <a:t>....</a:t>
              </a:r>
              <a:endParaRPr lang="en-US" altLang="zh-CN"/>
            </a:p>
          </p:txBody>
        </p:sp>
      </p:grpSp>
      <p:sp>
        <p:nvSpPr>
          <p:cNvPr id="24" name="左大括号 23"/>
          <p:cNvSpPr/>
          <p:nvPr/>
        </p:nvSpPr>
        <p:spPr>
          <a:xfrm>
            <a:off x="4621530" y="3543935"/>
            <a:ext cx="231775" cy="25990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6" name="文本框 25"/>
          <p:cNvSpPr txBox="1"/>
          <p:nvPr/>
        </p:nvSpPr>
        <p:spPr>
          <a:xfrm>
            <a:off x="3960495" y="4646295"/>
            <a:ext cx="649605" cy="368300"/>
          </a:xfrm>
          <a:prstGeom prst="rect">
            <a:avLst/>
          </a:prstGeom>
          <a:noFill/>
        </p:spPr>
        <p:txBody>
          <a:bodyPr wrap="square" rtlCol="0">
            <a:spAutoFit/>
          </a:bodyPr>
          <a:p>
            <a:r>
              <a:rPr lang="en-US" altLang="zh-CN"/>
              <a:t>8</a:t>
            </a:r>
            <a:r>
              <a:rPr lang="zh-CN" altLang="en-US"/>
              <a:t>个</a:t>
            </a:r>
            <a:endParaRPr lang="zh-CN" altLang="en-US"/>
          </a:p>
        </p:txBody>
      </p:sp>
      <p:sp>
        <p:nvSpPr>
          <p:cNvPr id="27" name="左大括号 26"/>
          <p:cNvSpPr/>
          <p:nvPr/>
        </p:nvSpPr>
        <p:spPr>
          <a:xfrm rot="5400000">
            <a:off x="8147685" y="259715"/>
            <a:ext cx="287020" cy="56527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8" name="文本框 27"/>
          <p:cNvSpPr txBox="1"/>
          <p:nvPr/>
        </p:nvSpPr>
        <p:spPr>
          <a:xfrm>
            <a:off x="7304405" y="2574290"/>
            <a:ext cx="2778760" cy="368300"/>
          </a:xfrm>
          <a:prstGeom prst="rect">
            <a:avLst/>
          </a:prstGeom>
          <a:noFill/>
        </p:spPr>
        <p:txBody>
          <a:bodyPr wrap="square" rtlCol="0">
            <a:spAutoFit/>
          </a:bodyPr>
          <a:p>
            <a:r>
              <a:rPr lang="zh-CN" altLang="en-US"/>
              <a:t>处理的</a:t>
            </a:r>
            <a:r>
              <a:rPr lang="en-US" altLang="zh-CN"/>
              <a:t>4</a:t>
            </a:r>
            <a:r>
              <a:rPr lang="zh-CN" altLang="en-US"/>
              <a:t>个水平</a:t>
            </a:r>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2624455" y="1380490"/>
          <a:ext cx="6506845" cy="3543300"/>
        </p:xfrm>
        <a:graphic>
          <a:graphicData uri="http://schemas.openxmlformats.org/drawingml/2006/table">
            <a:tbl>
              <a:tblPr firstRow="1" bandRow="1">
                <a:tableStyleId>{5C22544A-7EE6-4342-B048-85BDC9FD1C3A}</a:tableStyleId>
              </a:tblPr>
              <a:tblGrid>
                <a:gridCol w="1054100"/>
                <a:gridCol w="1099820"/>
                <a:gridCol w="1076960"/>
                <a:gridCol w="1076960"/>
                <a:gridCol w="1076960"/>
                <a:gridCol w="1122045"/>
              </a:tblGrid>
              <a:tr h="354330">
                <a:tc>
                  <a:txBody>
                    <a:bodyPr/>
                    <a:p>
                      <a:pPr indent="0">
                        <a:buNone/>
                      </a:pPr>
                      <a:r>
                        <a:rPr lang="zh-CN" altLang="en-US" sz="2000" b="0">
                          <a:solidFill>
                            <a:srgbClr val="000000"/>
                          </a:solidFill>
                          <a:latin typeface="宋体" panose="02010600030101010101" pitchFamily="2" charset="-122"/>
                        </a:rPr>
                        <a:t>区组号</a:t>
                      </a:r>
                      <a:endParaRPr lang="zh-CN" altLang="en-US" sz="2000" b="0">
                        <a:solidFill>
                          <a:srgbClr val="000000"/>
                        </a:solidFill>
                        <a:latin typeface="宋体" panose="02010600030101010101" pitchFamily="2" charset="-122"/>
                      </a:endParaRPr>
                    </a:p>
                  </a:txBody>
                  <a:tcPr marL="12700" marR="12700" marT="12700" vert="horz" anchor="ctr" anchorCtr="0">
                    <a:lnL>
                      <a:noFill/>
                    </a:lnL>
                    <a:lnR>
                      <a:noFill/>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r">
                        <a:buNone/>
                      </a:pPr>
                      <a:r>
                        <a:rPr lang="zh-CN" altLang="en-US" sz="2000" b="0">
                          <a:solidFill>
                            <a:srgbClr val="000000"/>
                          </a:solidFill>
                          <a:latin typeface="宋体" panose="02010600030101010101" pitchFamily="2" charset="-122"/>
                        </a:rPr>
                        <a:t>处理</a:t>
                      </a:r>
                      <a:r>
                        <a:rPr lang="zh-CN" altLang="en-US" sz="2000" b="0">
                          <a:solidFill>
                            <a:srgbClr val="000000"/>
                          </a:solidFill>
                          <a:latin typeface="宋体" panose="02010600030101010101" pitchFamily="2" charset="-122"/>
                        </a:rPr>
                        <a:t>1</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r">
                        <a:buNone/>
                      </a:pPr>
                      <a:r>
                        <a:rPr lang="zh-CN" altLang="en-US" sz="2000" b="0">
                          <a:solidFill>
                            <a:srgbClr val="000000"/>
                          </a:solidFill>
                          <a:latin typeface="宋体" panose="02010600030101010101" pitchFamily="2" charset="-122"/>
                          <a:sym typeface="+mn-ea"/>
                        </a:rPr>
                        <a:t>处理</a:t>
                      </a:r>
                      <a:r>
                        <a:rPr lang="en-US" altLang="zh-CN" sz="2000" b="0">
                          <a:solidFill>
                            <a:srgbClr val="000000"/>
                          </a:solidFill>
                          <a:latin typeface="宋体" panose="02010600030101010101" pitchFamily="2" charset="-122"/>
                          <a:sym typeface="+mn-ea"/>
                        </a:rPr>
                        <a:t>2</a:t>
                      </a:r>
                      <a:endParaRPr lang="en-US" altLang="zh-CN" sz="2000" b="0">
                        <a:solidFill>
                          <a:srgbClr val="000000"/>
                        </a:solidFill>
                        <a:latin typeface="宋体" panose="02010600030101010101" pitchFamily="2" charset="-122"/>
                        <a:sym typeface="+mn-ea"/>
                      </a:endParaRPr>
                    </a:p>
                  </a:txBody>
                  <a:tcPr marL="12700" marR="12700" marT="12700" vert="horz" anchor="ctr" anchorCtr="0">
                    <a:lnL>
                      <a:noFill/>
                    </a:lnL>
                    <a:lnR>
                      <a:noFill/>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r">
                        <a:buNone/>
                      </a:pPr>
                      <a:r>
                        <a:rPr lang="zh-CN" altLang="en-US" sz="2000" b="0">
                          <a:solidFill>
                            <a:srgbClr val="000000"/>
                          </a:solidFill>
                          <a:latin typeface="宋体" panose="02010600030101010101" pitchFamily="2" charset="-122"/>
                          <a:sym typeface="+mn-ea"/>
                        </a:rPr>
                        <a:t>处理</a:t>
                      </a:r>
                      <a:r>
                        <a:rPr lang="en-US" altLang="zh-CN" sz="2000" b="0">
                          <a:solidFill>
                            <a:srgbClr val="000000"/>
                          </a:solidFill>
                          <a:latin typeface="宋体" panose="02010600030101010101" pitchFamily="2" charset="-122"/>
                          <a:sym typeface="+mn-ea"/>
                        </a:rPr>
                        <a:t>3</a:t>
                      </a:r>
                      <a:endParaRPr lang="en-US" altLang="zh-CN" sz="2000" b="0">
                        <a:solidFill>
                          <a:srgbClr val="000000"/>
                        </a:solidFill>
                        <a:latin typeface="宋体" panose="02010600030101010101" pitchFamily="2" charset="-122"/>
                        <a:sym typeface="+mn-ea"/>
                      </a:endParaRPr>
                    </a:p>
                  </a:txBody>
                  <a:tcPr marL="12700" marR="12700" marT="12700" vert="horz" anchor="ctr" anchorCtr="0">
                    <a:lnL>
                      <a:noFill/>
                    </a:lnL>
                    <a:lnR>
                      <a:noFill/>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r">
                        <a:buNone/>
                      </a:pPr>
                      <a:r>
                        <a:rPr lang="zh-CN" altLang="en-US" sz="2000" b="0">
                          <a:solidFill>
                            <a:srgbClr val="000000"/>
                          </a:solidFill>
                          <a:latin typeface="宋体" panose="02010600030101010101" pitchFamily="2" charset="-122"/>
                          <a:sym typeface="+mn-ea"/>
                        </a:rPr>
                        <a:t>处理</a:t>
                      </a:r>
                      <a:r>
                        <a:rPr lang="en-US" altLang="zh-CN" sz="2000" b="0">
                          <a:solidFill>
                            <a:srgbClr val="000000"/>
                          </a:solidFill>
                          <a:latin typeface="宋体" panose="02010600030101010101" pitchFamily="2" charset="-122"/>
                          <a:sym typeface="+mn-ea"/>
                        </a:rPr>
                        <a:t>4</a:t>
                      </a:r>
                      <a:endParaRPr lang="en-US" altLang="zh-CN" sz="2000" b="0">
                        <a:solidFill>
                          <a:srgbClr val="000000"/>
                        </a:solidFill>
                        <a:latin typeface="宋体" panose="02010600030101010101" pitchFamily="2" charset="-122"/>
                        <a:sym typeface="+mn-ea"/>
                      </a:endParaRPr>
                    </a:p>
                  </a:txBody>
                  <a:tcPr marL="12700" marR="12700" marT="12700" vert="horz" anchor="ctr" anchorCtr="0">
                    <a:lnL>
                      <a:noFill/>
                    </a:lnL>
                    <a:lnR>
                      <a:noFill/>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r">
                        <a:buNone/>
                      </a:pPr>
                      <a:r>
                        <a:rPr lang="zh-CN" altLang="en-US" sz="2000" b="0">
                          <a:solidFill>
                            <a:srgbClr val="000000"/>
                          </a:solidFill>
                          <a:latin typeface="宋体" panose="02010600030101010101" pitchFamily="2" charset="-122"/>
                        </a:rPr>
                        <a:t>行平均</a:t>
                      </a:r>
                      <a:endParaRPr lang="zh-CN" altLang="en-US" sz="2000" b="0">
                        <a:solidFill>
                          <a:srgbClr val="000000"/>
                        </a:solidFill>
                        <a:latin typeface="宋体" panose="02010600030101010101" pitchFamily="2" charset="-122"/>
                      </a:endParaRPr>
                    </a:p>
                  </a:txBody>
                  <a:tcPr marL="12700" marR="12700" marT="12700" vert="horz" anchor="ctr" anchorCtr="0">
                    <a:lnL>
                      <a:noFill/>
                    </a:lnL>
                    <a:lnR cap="flat">
                      <a:noFill/>
                    </a:lnR>
                    <a:lnT w="12700" cap="flat">
                      <a:solidFill>
                        <a:schemeClr val="tx1"/>
                      </a:solidFill>
                      <a:prstDash val="solid"/>
                    </a:lnT>
                    <a:lnB w="12700" cap="flat">
                      <a:solidFill>
                        <a:schemeClr val="tx1"/>
                      </a:solidFill>
                      <a:prstDash val="solid"/>
                    </a:lnB>
                    <a:lnTlToBr>
                      <a:noFill/>
                    </a:lnTlToBr>
                    <a:lnBlToTr>
                      <a:noFill/>
                    </a:lnBlToTr>
                    <a:noFill/>
                  </a:tcPr>
                </a:tc>
              </a:tr>
              <a:tr h="354330">
                <a:tc>
                  <a:txBody>
                    <a:bodyPr/>
                    <a:p>
                      <a:pPr indent="0">
                        <a:buNone/>
                      </a:pPr>
                      <a:r>
                        <a:rPr lang="en-US" sz="2800" b="0">
                          <a:solidFill>
                            <a:srgbClr val="000000"/>
                          </a:solidFill>
                          <a:latin typeface="宋体" panose="02010600030101010101" pitchFamily="2" charset="-122"/>
                        </a:rPr>
                        <a:t>1</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w="12700" cap="flat">
                      <a:solidFill>
                        <a:schemeClr val="tx1"/>
                      </a:solidFill>
                      <a:prstDash val="solid"/>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95</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w="12700" cap="flat">
                      <a:solidFill>
                        <a:schemeClr val="tx1"/>
                      </a:solidFill>
                      <a:prstDash val="solid"/>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95</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w="12700" cap="flat">
                      <a:solidFill>
                        <a:schemeClr val="tx1"/>
                      </a:solidFill>
                      <a:prstDash val="solid"/>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89</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w="12700" cap="flat">
                      <a:solidFill>
                        <a:schemeClr val="tx1"/>
                      </a:solidFill>
                      <a:prstDash val="solid"/>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83</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w="12700" cap="flat">
                      <a:solidFill>
                        <a:schemeClr val="tx1"/>
                      </a:solidFill>
                      <a:prstDash val="solid"/>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90.5 </a:t>
                      </a:r>
                      <a:endParaRPr lang="en-US" altLang="en-US" sz="2800" b="0">
                        <a:solidFill>
                          <a:srgbClr val="000000"/>
                        </a:solidFill>
                        <a:latin typeface="宋体" panose="02010600030101010101" pitchFamily="2" charset="-122"/>
                      </a:endParaRPr>
                    </a:p>
                  </a:txBody>
                  <a:tcPr marL="12700" marR="12700" marT="12700" vert="horz" anchor="ctr" anchorCtr="0">
                    <a:lnL>
                      <a:noFill/>
                    </a:lnL>
                    <a:lnR cap="flat">
                      <a:noFill/>
                    </a:lnR>
                    <a:lnT w="12700" cap="flat">
                      <a:solidFill>
                        <a:schemeClr val="tx1"/>
                      </a:solidFill>
                      <a:prstDash val="solid"/>
                    </a:lnT>
                    <a:lnB cap="flat">
                      <a:noFill/>
                    </a:lnB>
                    <a:lnTlToBr>
                      <a:noFill/>
                    </a:lnTlToBr>
                    <a:lnBlToTr>
                      <a:noFill/>
                    </a:lnBlToTr>
                    <a:noFill/>
                  </a:tcPr>
                </a:tc>
              </a:tr>
              <a:tr h="354330">
                <a:tc>
                  <a:txBody>
                    <a:bodyPr/>
                    <a:p>
                      <a:pPr indent="0">
                        <a:buNone/>
                      </a:pPr>
                      <a:r>
                        <a:rPr lang="en-US" sz="2800" b="0">
                          <a:solidFill>
                            <a:srgbClr val="000000"/>
                          </a:solidFill>
                          <a:latin typeface="宋体" panose="02010600030101010101" pitchFamily="2" charset="-122"/>
                        </a:rPr>
                        <a:t>2</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95</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94</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88</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84</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90.3 </a:t>
                      </a:r>
                      <a:endParaRPr lang="en-US" altLang="en-US" sz="2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54330">
                <a:tc>
                  <a:txBody>
                    <a:bodyPr/>
                    <a:p>
                      <a:pPr indent="0">
                        <a:buNone/>
                      </a:pPr>
                      <a:r>
                        <a:rPr lang="en-US" sz="2800" b="0">
                          <a:solidFill>
                            <a:srgbClr val="000000"/>
                          </a:solidFill>
                          <a:latin typeface="宋体" panose="02010600030101010101" pitchFamily="2" charset="-122"/>
                        </a:rPr>
                        <a:t>3</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106</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105</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97</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90</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99.5 </a:t>
                      </a:r>
                      <a:endParaRPr lang="en-US" altLang="en-US" sz="2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54330">
                <a:tc>
                  <a:txBody>
                    <a:bodyPr/>
                    <a:p>
                      <a:pPr indent="0">
                        <a:buNone/>
                      </a:pPr>
                      <a:r>
                        <a:rPr lang="en-US" sz="2800" b="0">
                          <a:solidFill>
                            <a:srgbClr val="000000"/>
                          </a:solidFill>
                          <a:latin typeface="宋体" panose="02010600030101010101" pitchFamily="2" charset="-122"/>
                        </a:rPr>
                        <a:t>4</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98</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97</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95</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90</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95.0 </a:t>
                      </a:r>
                      <a:endParaRPr lang="en-US" altLang="en-US" sz="2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54330">
                <a:tc>
                  <a:txBody>
                    <a:bodyPr/>
                    <a:p>
                      <a:pPr indent="0">
                        <a:buNone/>
                      </a:pPr>
                      <a:r>
                        <a:rPr lang="en-US" sz="2800" b="0">
                          <a:solidFill>
                            <a:srgbClr val="000000"/>
                          </a:solidFill>
                          <a:latin typeface="宋体" panose="02010600030101010101" pitchFamily="2" charset="-122"/>
                        </a:rPr>
                        <a:t>5</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102</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98</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97</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88</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96.3 </a:t>
                      </a:r>
                      <a:endParaRPr lang="en-US" altLang="en-US" sz="2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54330">
                <a:tc>
                  <a:txBody>
                    <a:bodyPr/>
                    <a:p>
                      <a:pPr indent="0">
                        <a:buNone/>
                      </a:pPr>
                      <a:r>
                        <a:rPr lang="en-US" sz="2800" b="0">
                          <a:solidFill>
                            <a:srgbClr val="000000"/>
                          </a:solidFill>
                          <a:latin typeface="宋体" panose="02010600030101010101" pitchFamily="2" charset="-122"/>
                        </a:rPr>
                        <a:t>6</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112</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112</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101</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94</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104.8 </a:t>
                      </a:r>
                      <a:endParaRPr lang="en-US" altLang="en-US" sz="2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54330">
                <a:tc>
                  <a:txBody>
                    <a:bodyPr/>
                    <a:p>
                      <a:pPr indent="0">
                        <a:buNone/>
                      </a:pPr>
                      <a:r>
                        <a:rPr lang="en-US" sz="2800" b="0">
                          <a:solidFill>
                            <a:srgbClr val="000000"/>
                          </a:solidFill>
                          <a:latin typeface="宋体" panose="02010600030101010101" pitchFamily="2" charset="-122"/>
                        </a:rPr>
                        <a:t>7</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105</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103</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97</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88</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98.3 </a:t>
                      </a:r>
                      <a:endParaRPr lang="en-US" altLang="en-US" sz="2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54330">
                <a:tc>
                  <a:txBody>
                    <a:bodyPr/>
                    <a:p>
                      <a:pPr indent="0">
                        <a:buNone/>
                      </a:pPr>
                      <a:r>
                        <a:rPr lang="en-US" sz="2800" b="0">
                          <a:solidFill>
                            <a:srgbClr val="000000"/>
                          </a:solidFill>
                          <a:latin typeface="宋体" panose="02010600030101010101" pitchFamily="2" charset="-122"/>
                        </a:rPr>
                        <a:t>8</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95</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w="12700" cap="flat">
                      <a:solidFill>
                        <a:schemeClr val="tx1"/>
                      </a:solidFill>
                      <a:prstDash val="solid"/>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92</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w="12700" cap="flat">
                      <a:solidFill>
                        <a:schemeClr val="tx1"/>
                      </a:solidFill>
                      <a:prstDash val="solid"/>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90</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w="12700" cap="flat">
                      <a:solidFill>
                        <a:schemeClr val="tx1"/>
                      </a:solidFill>
                      <a:prstDash val="solid"/>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80</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cap="flat">
                      <a:noFill/>
                    </a:lnT>
                    <a:lnB w="12700" cap="flat">
                      <a:solidFill>
                        <a:schemeClr val="tx1"/>
                      </a:solidFill>
                      <a:prstDash val="solid"/>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89.3 </a:t>
                      </a:r>
                      <a:endParaRPr lang="en-US" altLang="en-US" sz="28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w="12700" cap="flat">
                      <a:solidFill>
                        <a:schemeClr val="tx1"/>
                      </a:solidFill>
                      <a:prstDash val="solid"/>
                    </a:lnB>
                    <a:lnTlToBr>
                      <a:noFill/>
                    </a:lnTlToBr>
                    <a:lnBlToTr>
                      <a:noFill/>
                    </a:lnBlToTr>
                    <a:noFill/>
                  </a:tcPr>
                </a:tc>
              </a:tr>
              <a:tr h="354330">
                <a:tc>
                  <a:txBody>
                    <a:bodyPr/>
                    <a:p>
                      <a:pPr indent="0">
                        <a:buNone/>
                      </a:pPr>
                      <a:r>
                        <a:rPr lang="zh-CN" altLang="en-US" sz="2000" b="0">
                          <a:solidFill>
                            <a:srgbClr val="000000"/>
                          </a:solidFill>
                          <a:latin typeface="宋体" panose="02010600030101010101" pitchFamily="2" charset="-122"/>
                        </a:rPr>
                        <a:t>列平均</a:t>
                      </a:r>
                      <a:endParaRPr lang="zh-CN" altLang="en-US" sz="2000" b="0">
                        <a:solidFill>
                          <a:srgbClr val="000000"/>
                        </a:solidFill>
                        <a:latin typeface="宋体" panose="02010600030101010101" pitchFamily="2" charset="-122"/>
                      </a:endParaRPr>
                    </a:p>
                  </a:txBody>
                  <a:tcPr marL="12700" marR="12700" marT="12700" vert="horz" anchor="ctr" anchorCtr="0">
                    <a:lnL>
                      <a:noFill/>
                    </a:lnL>
                    <a:lnR>
                      <a:noFill/>
                    </a:lnR>
                    <a:lnT cap="flat">
                      <a:noFill/>
                    </a:lnT>
                    <a:lnB w="12700" cap="flat">
                      <a:solidFill>
                        <a:schemeClr val="tx1"/>
                      </a:solidFill>
                      <a:prstDash val="solid"/>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101.0 </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99.5 </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94.3 </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87.1 </a:t>
                      </a:r>
                      <a:endParaRPr lang="en-US" altLang="en-US" sz="2800" b="0">
                        <a:solidFill>
                          <a:srgbClr val="000000"/>
                        </a:solidFill>
                        <a:latin typeface="宋体" panose="02010600030101010101" pitchFamily="2" charset="-122"/>
                      </a:endParaRPr>
                    </a:p>
                  </a:txBody>
                  <a:tcPr marL="12700" marR="12700" marT="12700" vert="horz" anchor="ctr" anchorCtr="0">
                    <a:lnL>
                      <a:noFill/>
                    </a:lnL>
                    <a:lnR>
                      <a:noFill/>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r">
                        <a:buNone/>
                      </a:pPr>
                      <a:r>
                        <a:rPr lang="en-US" sz="2800" b="0">
                          <a:solidFill>
                            <a:srgbClr val="000000"/>
                          </a:solidFill>
                          <a:latin typeface="宋体" panose="02010600030101010101" pitchFamily="2" charset="-122"/>
                        </a:rPr>
                        <a:t>95.5 </a:t>
                      </a:r>
                      <a:endParaRPr lang="en-US" altLang="en-US" sz="2800" b="0">
                        <a:solidFill>
                          <a:srgbClr val="000000"/>
                        </a:solidFill>
                        <a:latin typeface="宋体" panose="02010600030101010101" pitchFamily="2" charset="-122"/>
                      </a:endParaRPr>
                    </a:p>
                  </a:txBody>
                  <a:tcPr marL="12700" marR="12700" marT="12700" vert="horz" anchor="ctr" anchorCtr="0">
                    <a:lnL>
                      <a:noFill/>
                    </a:lnL>
                    <a:lnR cap="flat">
                      <a:noFill/>
                    </a:lnR>
                    <a:lnT w="12700" cap="flat">
                      <a:solidFill>
                        <a:schemeClr val="tx1"/>
                      </a:solidFill>
                      <a:prstDash val="solid"/>
                    </a:lnT>
                    <a:lnB w="12700" cap="flat">
                      <a:solidFill>
                        <a:schemeClr val="tx1"/>
                      </a:solidFill>
                      <a:prstDash val="solid"/>
                    </a:lnB>
                    <a:lnTlToBr>
                      <a:noFill/>
                    </a:lnTlToBr>
                    <a:lnBlToTr>
                      <a:noFill/>
                    </a:lnBlToTr>
                    <a:noFill/>
                  </a:tcPr>
                </a:tc>
              </a:tr>
            </a:tbl>
          </a:graphicData>
        </a:graphic>
      </p:graphicFrame>
      <p:sp>
        <p:nvSpPr>
          <p:cNvPr id="28" name="文本框 27"/>
          <p:cNvSpPr txBox="1"/>
          <p:nvPr/>
        </p:nvSpPr>
        <p:spPr>
          <a:xfrm>
            <a:off x="3361055" y="737235"/>
            <a:ext cx="5243195" cy="460375"/>
          </a:xfrm>
          <a:prstGeom prst="rect">
            <a:avLst/>
          </a:prstGeom>
          <a:noFill/>
        </p:spPr>
        <p:txBody>
          <a:bodyPr wrap="square" rtlCol="0">
            <a:spAutoFit/>
          </a:bodyPr>
          <a:p>
            <a:r>
              <a:rPr lang="zh-CN" altLang="en-US" sz="2400"/>
              <a:t>不同放置时间的血滤液中的血糖浓度</a:t>
            </a:r>
            <a:endParaRPr lang="zh-CN" altLang="en-US" sz="2400"/>
          </a:p>
        </p:txBody>
      </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181850" y="2442210"/>
            <a:ext cx="1748155" cy="368300"/>
          </a:xfrm>
          <a:prstGeom prst="rect">
            <a:avLst/>
          </a:prstGeom>
          <a:noFill/>
        </p:spPr>
        <p:txBody>
          <a:bodyPr wrap="square" rtlCol="0">
            <a:spAutoFit/>
          </a:bodyPr>
          <a:p>
            <a:r>
              <a:rPr lang="zh-CN" altLang="en-US"/>
              <a:t>其他因素</a:t>
            </a:r>
            <a:r>
              <a:rPr lang="en-US" altLang="zh-CN"/>
              <a:t>e</a:t>
            </a:r>
            <a:endParaRPr lang="en-US" altLang="zh-CN"/>
          </a:p>
        </p:txBody>
      </p:sp>
      <p:sp>
        <p:nvSpPr>
          <p:cNvPr id="5" name="文本框 4"/>
          <p:cNvSpPr txBox="1"/>
          <p:nvPr/>
        </p:nvSpPr>
        <p:spPr>
          <a:xfrm>
            <a:off x="3272155" y="1523365"/>
            <a:ext cx="2329815" cy="368300"/>
          </a:xfrm>
          <a:prstGeom prst="rect">
            <a:avLst/>
          </a:prstGeom>
          <a:noFill/>
        </p:spPr>
        <p:txBody>
          <a:bodyPr wrap="square" rtlCol="0">
            <a:spAutoFit/>
          </a:bodyPr>
          <a:p>
            <a:r>
              <a:rPr lang="zh-CN" altLang="en-US"/>
              <a:t>处理因素</a:t>
            </a:r>
            <a:r>
              <a:rPr lang="zh-CN" altLang="en-US">
                <a:latin typeface="Times New Roman" panose="02020603050405020304" charset="0"/>
                <a:cs typeface="Times New Roman" panose="02020603050405020304" charset="0"/>
              </a:rPr>
              <a:t>α</a:t>
            </a:r>
            <a:r>
              <a:rPr lang="en-US" altLang="zh-CN" baseline="-25000">
                <a:latin typeface="Times New Roman" panose="02020603050405020304" charset="0"/>
                <a:cs typeface="Times New Roman" panose="02020603050405020304" charset="0"/>
              </a:rPr>
              <a:t>i</a:t>
            </a:r>
            <a:r>
              <a:rPr lang="en-US" altLang="zh-CN">
                <a:latin typeface="Times New Roman" panose="02020603050405020304" charset="0"/>
                <a:cs typeface="Times New Roman" panose="02020603050405020304" charset="0"/>
              </a:rPr>
              <a:t>(i=1,2,..a)</a:t>
            </a:r>
            <a:endParaRPr lang="en-US" altLang="zh-CN">
              <a:latin typeface="Times New Roman" panose="02020603050405020304" charset="0"/>
              <a:cs typeface="Times New Roman" panose="02020603050405020304" charset="0"/>
            </a:endParaRPr>
          </a:p>
        </p:txBody>
      </p:sp>
      <p:sp>
        <p:nvSpPr>
          <p:cNvPr id="6" name="文本框 5"/>
          <p:cNvSpPr txBox="1"/>
          <p:nvPr/>
        </p:nvSpPr>
        <p:spPr>
          <a:xfrm>
            <a:off x="3271520" y="3361055"/>
            <a:ext cx="2241550" cy="368300"/>
          </a:xfrm>
          <a:prstGeom prst="rect">
            <a:avLst/>
          </a:prstGeom>
          <a:noFill/>
        </p:spPr>
        <p:txBody>
          <a:bodyPr wrap="square" rtlCol="0">
            <a:spAutoFit/>
          </a:bodyPr>
          <a:p>
            <a:r>
              <a:rPr lang="zh-CN" altLang="en-US"/>
              <a:t>区组因素</a:t>
            </a:r>
            <a:r>
              <a:rPr lang="zh-CN" altLang="en-US">
                <a:latin typeface="Times New Roman" panose="02020603050405020304" charset="0"/>
                <a:cs typeface="Times New Roman" panose="02020603050405020304" charset="0"/>
              </a:rPr>
              <a:t>β</a:t>
            </a:r>
            <a:r>
              <a:rPr lang="en-US" altLang="zh-CN" baseline="-25000">
                <a:latin typeface="Times New Roman" panose="02020603050405020304" charset="0"/>
                <a:cs typeface="Times New Roman" panose="02020603050405020304" charset="0"/>
              </a:rPr>
              <a:t>j</a:t>
            </a:r>
            <a:r>
              <a:rPr lang="en-US" altLang="zh-CN">
                <a:latin typeface="Times New Roman" panose="02020603050405020304" charset="0"/>
                <a:cs typeface="Times New Roman" panose="02020603050405020304" charset="0"/>
              </a:rPr>
              <a:t>(j=1,2,..n)</a:t>
            </a:r>
            <a:endParaRPr lang="en-US" altLang="zh-CN">
              <a:latin typeface="Times New Roman" panose="02020603050405020304" charset="0"/>
              <a:cs typeface="Times New Roman" panose="02020603050405020304" charset="0"/>
            </a:endParaRPr>
          </a:p>
        </p:txBody>
      </p:sp>
      <p:sp>
        <p:nvSpPr>
          <p:cNvPr id="7" name="文本框 6"/>
          <p:cNvSpPr txBox="1"/>
          <p:nvPr/>
        </p:nvSpPr>
        <p:spPr>
          <a:xfrm>
            <a:off x="5221605" y="2442210"/>
            <a:ext cx="1748155" cy="368300"/>
          </a:xfrm>
          <a:prstGeom prst="rect">
            <a:avLst/>
          </a:prstGeom>
          <a:noFill/>
        </p:spPr>
        <p:txBody>
          <a:bodyPr wrap="square" rtlCol="0">
            <a:spAutoFit/>
          </a:bodyPr>
          <a:p>
            <a:r>
              <a:rPr lang="zh-CN" altLang="en-US"/>
              <a:t>血糖浓度</a:t>
            </a:r>
            <a:r>
              <a:rPr lang="en-US" altLang="zh-CN"/>
              <a:t>Y</a:t>
            </a:r>
            <a:endParaRPr lang="en-US" altLang="zh-CN"/>
          </a:p>
        </p:txBody>
      </p:sp>
      <p:cxnSp>
        <p:nvCxnSpPr>
          <p:cNvPr id="8" name="直接箭头连接符 7"/>
          <p:cNvCxnSpPr/>
          <p:nvPr/>
        </p:nvCxnSpPr>
        <p:spPr>
          <a:xfrm>
            <a:off x="4862830" y="2061210"/>
            <a:ext cx="369570" cy="369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4963160" y="2860675"/>
            <a:ext cx="370205" cy="449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6461760" y="2625725"/>
            <a:ext cx="605155"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文本框 10"/>
              <p:cNvSpPr txBox="1"/>
              <p:nvPr/>
            </p:nvSpPr>
            <p:spPr>
              <a:xfrm>
                <a:off x="4778375" y="4279900"/>
                <a:ext cx="2634615" cy="36131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𝑌</m:t>
                          </m:r>
                        </m:e>
                        <m:sub>
                          <m:r>
                            <a:rPr lang="en-US" altLang="zh-CN" i="1">
                              <a:latin typeface="Cambria Math" panose="02040503050406030204" charset="0"/>
                              <a:cs typeface="Cambria Math" panose="02040503050406030204" charset="0"/>
                              <a:sym typeface="+mn-ea"/>
                            </a:rPr>
                            <m:t>𝑗𝑖</m:t>
                          </m:r>
                        </m:sub>
                      </m:sSub>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𝜇</m:t>
                      </m:r>
                      <m:r>
                        <a:rPr lang="en-US" altLang="zh-CN" i="1">
                          <a:latin typeface="Cambria Math" panose="02040503050406030204" charset="0"/>
                          <a:cs typeface="Cambria Math" panose="02040503050406030204" charset="0"/>
                          <a:sym typeface="+mn-ea"/>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𝛼</m:t>
                          </m:r>
                        </m:e>
                        <m:sub>
                          <m:r>
                            <a:rPr lang="en-US" altLang="zh-CN" i="1">
                              <a:latin typeface="Cambria Math" panose="02040503050406030204" charset="0"/>
                              <a:cs typeface="Cambria Math" panose="02040503050406030204" charset="0"/>
                              <a:sym typeface="+mn-ea"/>
                            </a:rPr>
                            <m:t>𝑖</m:t>
                          </m:r>
                        </m:sub>
                      </m:sSub>
                      <m:r>
                        <a:rPr lang="en-US" altLang="zh-CN" i="1">
                          <a:latin typeface="Cambria Math" panose="02040503050406030204" charset="0"/>
                          <a:cs typeface="Cambria Math" panose="02040503050406030204" charset="0"/>
                          <a:sym typeface="+mn-ea"/>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𝛽</m:t>
                          </m:r>
                        </m:e>
                        <m:sub>
                          <m:r>
                            <a:rPr lang="en-US" altLang="zh-CN" i="1">
                              <a:latin typeface="Cambria Math" panose="02040503050406030204" charset="0"/>
                              <a:cs typeface="Cambria Math" panose="02040503050406030204" charset="0"/>
                              <a:sym typeface="+mn-ea"/>
                            </a:rPr>
                            <m:t>𝑗</m:t>
                          </m:r>
                        </m:sub>
                      </m:sSub>
                      <m:r>
                        <a:rPr lang="en-US" altLang="zh-CN" i="1">
                          <a:latin typeface="Cambria Math" panose="02040503050406030204" charset="0"/>
                          <a:cs typeface="Cambria Math" panose="02040503050406030204" charset="0"/>
                          <a:sym typeface="+mn-ea"/>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𝑒</m:t>
                          </m:r>
                        </m:e>
                        <m:sub>
                          <m:r>
                            <a:rPr lang="en-US" altLang="zh-CN" i="1">
                              <a:latin typeface="Cambria Math" panose="02040503050406030204" charset="0"/>
                              <a:cs typeface="Cambria Math" panose="02040503050406030204" charset="0"/>
                              <a:sym typeface="+mn-ea"/>
                            </a:rPr>
                            <m:t>𝑖𝑗</m:t>
                          </m:r>
                        </m:sub>
                      </m:sSub>
                    </m:oMath>
                  </m:oMathPara>
                </a14:m>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4778375" y="4279900"/>
                <a:ext cx="2634615" cy="361315"/>
              </a:xfrm>
              <a:prstGeom prst="rect">
                <a:avLst/>
              </a:prstGeom>
              <a:blipFill rotWithShape="1">
                <a:blip r:embed="rId1"/>
                <a:stretch>
                  <a:fillRect/>
                </a:stretch>
              </a:blipFill>
            </p:spPr>
            <p:txBody>
              <a:bodyPr/>
              <a:lstStyle/>
              <a:p>
                <a:r>
                  <a:rPr lang="zh-CN" altLang="en-US">
                    <a:noFill/>
                  </a:rPr>
                  <a:t> </a:t>
                </a:r>
              </a:p>
            </p:txBody>
          </p:sp>
        </mc:Fallback>
      </mc:AlternateContent>
      <p:sp>
        <p:nvSpPr>
          <p:cNvPr id="12" name="文本框 11"/>
          <p:cNvSpPr txBox="1"/>
          <p:nvPr/>
        </p:nvSpPr>
        <p:spPr>
          <a:xfrm>
            <a:off x="3272155" y="1891665"/>
            <a:ext cx="1433830" cy="368300"/>
          </a:xfrm>
          <a:prstGeom prst="rect">
            <a:avLst/>
          </a:prstGeom>
          <a:noFill/>
        </p:spPr>
        <p:txBody>
          <a:bodyPr wrap="square" rtlCol="0">
            <a:spAutoFit/>
          </a:bodyPr>
          <a:p>
            <a:r>
              <a:rPr lang="en-US" altLang="zh-CN"/>
              <a:t>(</a:t>
            </a:r>
            <a:r>
              <a:rPr lang="zh-CN" altLang="en-US"/>
              <a:t>固定效应</a:t>
            </a:r>
            <a:r>
              <a:rPr lang="en-US" altLang="zh-CN"/>
              <a:t>)</a:t>
            </a:r>
            <a:endParaRPr lang="en-US" altLang="zh-CN"/>
          </a:p>
        </p:txBody>
      </p:sp>
      <p:sp>
        <p:nvSpPr>
          <p:cNvPr id="13" name="文本框 12"/>
          <p:cNvSpPr txBox="1"/>
          <p:nvPr/>
        </p:nvSpPr>
        <p:spPr>
          <a:xfrm>
            <a:off x="3344545" y="3740785"/>
            <a:ext cx="1433830" cy="368300"/>
          </a:xfrm>
          <a:prstGeom prst="rect">
            <a:avLst/>
          </a:prstGeom>
          <a:noFill/>
        </p:spPr>
        <p:txBody>
          <a:bodyPr wrap="square" rtlCol="0">
            <a:spAutoFit/>
          </a:bodyPr>
          <a:p>
            <a:r>
              <a:rPr lang="en-US" altLang="zh-CN"/>
              <a:t>(</a:t>
            </a:r>
            <a:r>
              <a:rPr lang="zh-CN" altLang="en-US"/>
              <a:t>固定效应</a:t>
            </a:r>
            <a:r>
              <a:rPr lang="en-US" altLang="zh-CN"/>
              <a:t>)</a:t>
            </a:r>
            <a:endParaRPr lang="en-US" altLang="zh-CN"/>
          </a:p>
        </p:txBody>
      </p:sp>
      <p:sp>
        <p:nvSpPr>
          <p:cNvPr id="14" name="文本框 13"/>
          <p:cNvSpPr txBox="1"/>
          <p:nvPr/>
        </p:nvSpPr>
        <p:spPr>
          <a:xfrm>
            <a:off x="7179945" y="2810510"/>
            <a:ext cx="1433830" cy="368300"/>
          </a:xfrm>
          <a:prstGeom prst="rect">
            <a:avLst/>
          </a:prstGeom>
          <a:noFill/>
        </p:spPr>
        <p:txBody>
          <a:bodyPr wrap="square" rtlCol="0">
            <a:spAutoFit/>
          </a:bodyPr>
          <a:p>
            <a:r>
              <a:rPr lang="en-US" altLang="zh-CN"/>
              <a:t>(</a:t>
            </a:r>
            <a:r>
              <a:rPr lang="zh-CN" altLang="en-US"/>
              <a:t>随机变异</a:t>
            </a:r>
            <a:r>
              <a:rPr lang="en-US" altLang="zh-CN"/>
              <a:t>)</a:t>
            </a:r>
            <a:endParaRPr lang="en-US" altLang="zh-CN"/>
          </a:p>
        </p:txBody>
      </p:sp>
      <mc:AlternateContent xmlns:mc="http://schemas.openxmlformats.org/markup-compatibility/2006">
        <mc:Choice xmlns:a14="http://schemas.microsoft.com/office/drawing/2010/main" Requires="a14">
          <p:sp>
            <p:nvSpPr>
              <p:cNvPr id="15" name="文本框 14"/>
              <p:cNvSpPr txBox="1"/>
              <p:nvPr/>
            </p:nvSpPr>
            <p:spPr>
              <a:xfrm>
                <a:off x="4862830" y="4907280"/>
                <a:ext cx="5563870" cy="69088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𝜇</m:t>
                          </m:r>
                        </m:e>
                      </m:acc>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𝑌</m:t>
                          </m:r>
                        </m:e>
                      </m:acc>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𝛼</m:t>
                              </m:r>
                            </m:e>
                          </m:acc>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𝑌</m:t>
                              </m:r>
                            </m:e>
                          </m:acc>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𝑌</m:t>
                          </m:r>
                        </m:e>
                      </m:acc>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𝛽</m:t>
                              </m:r>
                            </m:e>
                          </m:acc>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𝑌</m:t>
                              </m:r>
                            </m:e>
                          </m:acc>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𝑌</m:t>
                          </m:r>
                        </m:e>
                      </m:acc>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𝑒</m:t>
                              </m:r>
                            </m:e>
                          </m:acc>
                        </m:e>
                        <m:sub>
                          <m:r>
                            <a:rPr lang="en-US" altLang="zh-CN" i="1">
                              <a:latin typeface="Cambria Math" panose="02040503050406030204" charset="0"/>
                              <a:cs typeface="Cambria Math" panose="02040503050406030204" charset="0"/>
                            </a:rPr>
                            <m:t>𝑖𝑗</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𝑖𝑗</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𝑌</m:t>
                              </m:r>
                            </m:e>
                          </m:acc>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𝑌</m:t>
                              </m:r>
                            </m:e>
                          </m:acc>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𝑌</m:t>
                          </m:r>
                        </m:e>
                      </m:acc>
                    </m:oMath>
                  </m:oMathPara>
                </a14:m>
                <a:endParaRPr lang="zh-CN" altLang="en-US"/>
              </a:p>
              <a:p>
                <a:pPr algn="l"/>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4862830" y="4907280"/>
                <a:ext cx="5563870" cy="690880"/>
              </a:xfrm>
              <a:prstGeom prst="rect">
                <a:avLst/>
              </a:prstGeo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819785" y="448310"/>
          <a:ext cx="10552430" cy="5662295"/>
        </p:xfrm>
        <a:graphic>
          <a:graphicData uri="http://schemas.openxmlformats.org/presentationml/2006/ole">
            <mc:AlternateContent xmlns:mc="http://schemas.openxmlformats.org/markup-compatibility/2006">
              <mc:Choice xmlns:v="urn:schemas-microsoft-com:vml" Requires="v">
                <p:oleObj spid="_x0000_s5" name="" r:id="rId1" imgW="7200900" imgH="3705225" progId="Paint.Picture">
                  <p:embed/>
                </p:oleObj>
              </mc:Choice>
              <mc:Fallback>
                <p:oleObj name="" r:id="rId1" imgW="7200900" imgH="3705225" progId="Paint.Picture">
                  <p:embed/>
                  <p:pic>
                    <p:nvPicPr>
                      <p:cNvPr id="0" name="图片 4"/>
                      <p:cNvPicPr/>
                      <p:nvPr/>
                    </p:nvPicPr>
                    <p:blipFill>
                      <a:blip r:embed="rId2"/>
                      <a:stretch>
                        <a:fillRect/>
                      </a:stretch>
                    </p:blipFill>
                    <p:spPr>
                      <a:xfrm>
                        <a:off x="819785" y="448310"/>
                        <a:ext cx="10552430" cy="5662295"/>
                      </a:xfrm>
                      <a:prstGeom prst="rect">
                        <a:avLst/>
                      </a:prstGeom>
                    </p:spPr>
                  </p:pic>
                </p:oleObj>
              </mc:Fallback>
            </mc:AlternateContent>
          </a:graphicData>
        </a:graphic>
      </p:graphicFrame>
    </p:spTree>
    <p:custDataLst>
      <p:tags r:id="rId3"/>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7077710" y="0"/>
            <a:ext cx="2009140" cy="368300"/>
          </a:xfrm>
          <a:prstGeom prst="rect">
            <a:avLst/>
          </a:prstGeom>
          <a:noFill/>
        </p:spPr>
        <p:txBody>
          <a:bodyPr wrap="square" rtlCol="0" anchor="t">
            <a:spAutoFit/>
          </a:bodyPr>
          <a:p>
            <a:r>
              <a:rPr lang="zh-CN" altLang="en-US">
                <a:latin typeface="Calibri" panose="020F0502020204030204" charset="0"/>
              </a:rPr>
              <a:t>①处理效应</a:t>
            </a:r>
            <a:r>
              <a:rPr lang="zh-CN" altLang="en-US">
                <a:latin typeface="Calibri" panose="020F0502020204030204" charset="0"/>
              </a:rPr>
              <a:t>估计</a:t>
            </a:r>
            <a:endParaRPr lang="zh-CN" altLang="en-US">
              <a:latin typeface="Calibri" panose="020F0502020204030204" charset="0"/>
            </a:endParaRPr>
          </a:p>
        </p:txBody>
      </p:sp>
      <p:sp>
        <p:nvSpPr>
          <p:cNvPr id="14" name="文本框 13"/>
          <p:cNvSpPr txBox="1"/>
          <p:nvPr/>
        </p:nvSpPr>
        <p:spPr>
          <a:xfrm>
            <a:off x="8786495" y="0"/>
            <a:ext cx="2116455" cy="368300"/>
          </a:xfrm>
          <a:prstGeom prst="rect">
            <a:avLst/>
          </a:prstGeom>
          <a:noFill/>
        </p:spPr>
        <p:txBody>
          <a:bodyPr wrap="square" rtlCol="0" anchor="t">
            <a:spAutoFit/>
          </a:bodyPr>
          <a:p>
            <a:r>
              <a:rPr lang="zh-CN" altLang="en-US">
                <a:latin typeface="Calibri" panose="020F0502020204030204" charset="0"/>
              </a:rPr>
              <a:t>②区组效应</a:t>
            </a:r>
            <a:r>
              <a:rPr lang="zh-CN" altLang="en-US">
                <a:latin typeface="Calibri" panose="020F0502020204030204" charset="0"/>
              </a:rPr>
              <a:t>估计</a:t>
            </a:r>
            <a:endParaRPr lang="zh-CN" altLang="en-US">
              <a:latin typeface="Calibri" panose="020F0502020204030204" charset="0"/>
            </a:endParaRPr>
          </a:p>
        </p:txBody>
      </p:sp>
      <p:sp>
        <p:nvSpPr>
          <p:cNvPr id="15" name="文本框 14"/>
          <p:cNvSpPr txBox="1"/>
          <p:nvPr/>
        </p:nvSpPr>
        <p:spPr>
          <a:xfrm>
            <a:off x="10597515" y="24130"/>
            <a:ext cx="1475740" cy="368300"/>
          </a:xfrm>
          <a:prstGeom prst="rect">
            <a:avLst/>
          </a:prstGeom>
          <a:noFill/>
        </p:spPr>
        <p:txBody>
          <a:bodyPr wrap="square" rtlCol="0" anchor="t">
            <a:spAutoFit/>
          </a:bodyPr>
          <a:p>
            <a:r>
              <a:rPr lang="zh-CN" altLang="en-US">
                <a:latin typeface="Calibri" panose="020F0502020204030204" charset="0"/>
              </a:rPr>
              <a:t>③随机</a:t>
            </a:r>
            <a:r>
              <a:rPr lang="zh-CN" altLang="en-US">
                <a:latin typeface="Calibri" panose="020F0502020204030204" charset="0"/>
              </a:rPr>
              <a:t>误差</a:t>
            </a:r>
            <a:endParaRPr lang="zh-CN" altLang="en-US">
              <a:latin typeface="Calibri" panose="020F0502020204030204" charset="0"/>
            </a:endParaRPr>
          </a:p>
        </p:txBody>
      </p:sp>
      <p:graphicFrame>
        <p:nvGraphicFramePr>
          <p:cNvPr id="17" name="对象 16"/>
          <p:cNvGraphicFramePr/>
          <p:nvPr/>
        </p:nvGraphicFramePr>
        <p:xfrm>
          <a:off x="1372870" y="368300"/>
          <a:ext cx="9735185" cy="6304280"/>
        </p:xfrm>
        <a:graphic>
          <a:graphicData uri="http://schemas.openxmlformats.org/presentationml/2006/ole">
            <mc:AlternateContent xmlns:mc="http://schemas.openxmlformats.org/markup-compatibility/2006">
              <mc:Choice xmlns:v="urn:schemas-microsoft-com:vml" Requires="v">
                <p:oleObj spid="_x0000_s18" name="" r:id="rId1" imgW="5114925" imgH="5029200" progId="Paint.Picture">
                  <p:embed/>
                </p:oleObj>
              </mc:Choice>
              <mc:Fallback>
                <p:oleObj name="" r:id="rId1" imgW="5114925" imgH="5029200" progId="Paint.Picture">
                  <p:embed/>
                  <p:pic>
                    <p:nvPicPr>
                      <p:cNvPr id="0" name="图片 17"/>
                      <p:cNvPicPr/>
                      <p:nvPr/>
                    </p:nvPicPr>
                    <p:blipFill>
                      <a:blip r:embed="rId2"/>
                      <a:stretch>
                        <a:fillRect/>
                      </a:stretch>
                    </p:blipFill>
                    <p:spPr>
                      <a:xfrm>
                        <a:off x="1372870" y="368300"/>
                        <a:ext cx="9735185" cy="6304280"/>
                      </a:xfrm>
                      <a:prstGeom prst="rect">
                        <a:avLst/>
                      </a:prstGeom>
                    </p:spPr>
                  </p:pic>
                </p:oleObj>
              </mc:Fallback>
            </mc:AlternateContent>
          </a:graphicData>
        </a:graphic>
      </p:graphicFrame>
      <p:sp>
        <p:nvSpPr>
          <p:cNvPr id="19" name="文本框 18"/>
          <p:cNvSpPr txBox="1"/>
          <p:nvPr/>
        </p:nvSpPr>
        <p:spPr>
          <a:xfrm>
            <a:off x="4432300" y="24130"/>
            <a:ext cx="1407160" cy="368300"/>
          </a:xfrm>
          <a:prstGeom prst="rect">
            <a:avLst/>
          </a:prstGeom>
          <a:noFill/>
        </p:spPr>
        <p:txBody>
          <a:bodyPr wrap="square" rtlCol="0" anchor="t">
            <a:spAutoFit/>
          </a:bodyPr>
          <a:p>
            <a:r>
              <a:rPr lang="zh-CN" altLang="en-US">
                <a:latin typeface="Calibri" panose="020F0502020204030204" charset="0"/>
              </a:rPr>
              <a:t>总</a:t>
            </a:r>
            <a:r>
              <a:rPr lang="zh-CN" altLang="en-US">
                <a:latin typeface="Calibri" panose="020F0502020204030204" charset="0"/>
              </a:rPr>
              <a:t>平均</a:t>
            </a:r>
            <a:endParaRPr lang="zh-CN" altLang="en-US">
              <a:latin typeface="Calibri" panose="020F0502020204030204" charset="0"/>
            </a:endParaRPr>
          </a:p>
        </p:txBody>
      </p:sp>
      <p:sp>
        <p:nvSpPr>
          <p:cNvPr id="20" name="文本框 19"/>
          <p:cNvSpPr txBox="1"/>
          <p:nvPr/>
        </p:nvSpPr>
        <p:spPr>
          <a:xfrm>
            <a:off x="1786890" y="24130"/>
            <a:ext cx="1407160" cy="368300"/>
          </a:xfrm>
          <a:prstGeom prst="rect">
            <a:avLst/>
          </a:prstGeom>
          <a:noFill/>
        </p:spPr>
        <p:txBody>
          <a:bodyPr wrap="square" rtlCol="0" anchor="t">
            <a:spAutoFit/>
          </a:bodyPr>
          <a:p>
            <a:r>
              <a:rPr lang="zh-CN" altLang="en-US">
                <a:latin typeface="Calibri" panose="020F0502020204030204" charset="0"/>
              </a:rPr>
              <a:t>观测值</a:t>
            </a:r>
            <a:endParaRPr lang="zh-CN" altLang="en-US">
              <a:latin typeface="Calibri" panose="020F0502020204030204" charset="0"/>
            </a:endParaRPr>
          </a:p>
        </p:txBody>
      </p:sp>
    </p:spTree>
    <p:custDataLst>
      <p:tags r:id="rId3"/>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5" name="内容占位符 4"/>
              <p:cNvSpPr>
                <a:spLocks noGrp="1"/>
              </p:cNvSpPr>
              <p:nvPr>
                <p:ph idx="1"/>
              </p:nvPr>
            </p:nvSpPr>
            <p:spPr>
              <a:xfrm>
                <a:off x="438150" y="419735"/>
                <a:ext cx="11429365" cy="5831205"/>
              </a:xfrm>
            </p:spPr>
            <p:txBody>
              <a:bodyPr>
                <a:normAutofit lnSpcReduction="20000"/>
              </a:bodyPr>
              <a:p>
                <a:pPr marL="0" indent="0" algn="l">
                  <a:buNone/>
                </a:pPr>
                <a:r>
                  <a:rPr lang="zh-CN" altLang="en-US" sz="2800">
                    <a:sym typeface="+mn-ea"/>
                  </a:rPr>
                  <a:t>第</a:t>
                </a:r>
                <a:r>
                  <a:rPr lang="en-US" altLang="zh-CN" sz="2800">
                    <a:sym typeface="+mn-ea"/>
                  </a:rPr>
                  <a:t>j</a:t>
                </a:r>
                <a:r>
                  <a:rPr lang="zh-CN" altLang="en-US" sz="2800">
                    <a:sym typeface="+mn-ea"/>
                  </a:rPr>
                  <a:t>名受试者第</a:t>
                </a:r>
                <a:r>
                  <a:rPr lang="en-US" altLang="zh-CN" sz="2800">
                    <a:sym typeface="+mn-ea"/>
                  </a:rPr>
                  <a:t>i</a:t>
                </a:r>
                <a:r>
                  <a:rPr lang="zh-CN" altLang="en-US" sz="2800">
                    <a:sym typeface="+mn-ea"/>
                  </a:rPr>
                  <a:t>个放置时间的血糖浓度用</a:t>
                </a:r>
                <a:r>
                  <a:rPr lang="en-US" altLang="zh-CN" sz="2800">
                    <a:sym typeface="+mn-ea"/>
                  </a:rPr>
                  <a:t>Y</a:t>
                </a:r>
                <a:r>
                  <a:rPr lang="en-US" altLang="zh-CN" sz="2800" baseline="-25000">
                    <a:solidFill>
                      <a:schemeClr val="tx1">
                        <a:lumMod val="65000"/>
                        <a:lumOff val="35000"/>
                      </a:schemeClr>
                    </a:solidFill>
                    <a:uFillTx/>
                    <a:sym typeface="+mn-ea"/>
                  </a:rPr>
                  <a:t>j</a:t>
                </a:r>
                <a:r>
                  <a:rPr lang="en-US" altLang="zh-CN" sz="2800" baseline="-25000">
                    <a:solidFill>
                      <a:schemeClr val="tx1">
                        <a:lumMod val="65000"/>
                        <a:lumOff val="35000"/>
                      </a:schemeClr>
                    </a:solidFill>
                    <a:uFillTx/>
                    <a:sym typeface="+mn-ea"/>
                  </a:rPr>
                  <a:t>i</a:t>
                </a:r>
                <a:r>
                  <a:rPr lang="zh-CN" altLang="en-US" sz="2800">
                    <a:sym typeface="+mn-ea"/>
                  </a:rPr>
                  <a:t>表示，其值大小受区组因素、处理因素和随机误差的</a:t>
                </a:r>
                <a:r>
                  <a:rPr lang="zh-CN" altLang="en-US" sz="2800">
                    <a:sym typeface="+mn-ea"/>
                  </a:rPr>
                  <a:t>影响，记作：</a:t>
                </a:r>
                <a:endParaRPr lang="zh-CN" altLang="en-US" sz="2800">
                  <a:sym typeface="+mn-ea"/>
                </a:endParaRPr>
              </a:p>
              <a:p>
                <a:pPr marL="0" indent="0" algn="l">
                  <a:buNone/>
                </a:pPr>
                <a14:m>
                  <m:oMathPara xmlns:m="http://schemas.openxmlformats.org/officeDocument/2006/math">
                    <m:oMathParaPr>
                      <m:jc m:val="left"/>
                    </m:oMathParaPr>
                    <m:oMath xmlns:m="http://schemas.openxmlformats.org/officeDocument/2006/math">
                      <m:sSub>
                        <m:sSubPr>
                          <m:ctrlPr>
                            <a:rPr lang="en-US" altLang="zh-CN"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𝑌</m:t>
                          </m:r>
                        </m:e>
                        <m:sub>
                          <m:r>
                            <a:rPr lang="en-US" altLang="zh-CN" sz="2800" i="1">
                              <a:latin typeface="Cambria Math" panose="02040503050406030204" charset="0"/>
                              <a:cs typeface="Cambria Math" panose="02040503050406030204" charset="0"/>
                              <a:sym typeface="+mn-ea"/>
                            </a:rPr>
                            <m:t>𝑗𝑖</m:t>
                          </m:r>
                        </m:sub>
                      </m:sSub>
                      <m:r>
                        <a:rPr lang="en-US" altLang="zh-CN" sz="2800" i="1">
                          <a:latin typeface="Cambria Math" panose="02040503050406030204" charset="0"/>
                          <a:cs typeface="Cambria Math" panose="02040503050406030204" charset="0"/>
                          <a:sym typeface="+mn-ea"/>
                        </a:rPr>
                        <m:t>=</m:t>
                      </m:r>
                      <m:sSub>
                        <m:sSubPr>
                          <m:ctrlPr>
                            <a:rPr lang="en-US" altLang="zh-CN"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𝜇</m:t>
                          </m:r>
                        </m:e>
                        <m:sub>
                          <m:r>
                            <a:rPr lang="en-US" altLang="zh-CN" sz="2800" i="1">
                              <a:latin typeface="Cambria Math" panose="02040503050406030204" charset="0"/>
                              <a:cs typeface="Cambria Math" panose="02040503050406030204" charset="0"/>
                              <a:sym typeface="+mn-ea"/>
                            </a:rPr>
                            <m:t>𝑗</m:t>
                          </m:r>
                          <m:r>
                            <a:rPr lang="en-US" altLang="zh-CN" sz="2800" i="1">
                              <a:latin typeface="Cambria Math" panose="02040503050406030204" charset="0"/>
                              <a:cs typeface="Cambria Math" panose="02040503050406030204" charset="0"/>
                              <a:sym typeface="+mn-ea"/>
                            </a:rPr>
                            <m:t>𝑖</m:t>
                          </m:r>
                        </m:sub>
                      </m:sSub>
                      <m:r>
                        <a:rPr lang="en-US" altLang="zh-CN" sz="2800" i="1">
                          <a:latin typeface="Cambria Math" panose="02040503050406030204" charset="0"/>
                          <a:cs typeface="Cambria Math" panose="02040503050406030204" charset="0"/>
                          <a:sym typeface="+mn-ea"/>
                        </a:rPr>
                        <m:t>+</m:t>
                      </m:r>
                      <m:sSub>
                        <m:sSubPr>
                          <m:ctrlPr>
                            <a:rPr lang="en-US" altLang="zh-CN"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𝑒</m:t>
                          </m:r>
                        </m:e>
                        <m:sub>
                          <m:r>
                            <a:rPr lang="en-US" altLang="zh-CN" sz="2800" i="1">
                              <a:latin typeface="Cambria Math" panose="02040503050406030204" charset="0"/>
                              <a:cs typeface="Cambria Math" panose="02040503050406030204" charset="0"/>
                              <a:sym typeface="+mn-ea"/>
                            </a:rPr>
                            <m:t>𝑖𝑗</m:t>
                          </m:r>
                        </m:sub>
                      </m:sSub>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𝑗</m:t>
                      </m:r>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1</m:t>
                      </m:r>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2</m:t>
                      </m:r>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𝑛</m:t>
                      </m:r>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𝑖</m:t>
                      </m:r>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1</m:t>
                      </m:r>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2</m:t>
                      </m:r>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𝑎</m:t>
                      </m:r>
                      <m:r>
                        <a:rPr lang="en-US" altLang="zh-CN" sz="2800" i="1">
                          <a:latin typeface="Cambria Math" panose="02040503050406030204" charset="0"/>
                          <a:cs typeface="Cambria Math" panose="02040503050406030204" charset="0"/>
                          <a:sym typeface="+mn-ea"/>
                        </a:rPr>
                        <m:t>,</m:t>
                      </m:r>
                      <m:sSub>
                        <m:sSubPr>
                          <m:ctrlPr>
                            <a:rPr lang="en-US" altLang="zh-CN"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𝑒</m:t>
                          </m:r>
                        </m:e>
                        <m:sub>
                          <m:r>
                            <a:rPr lang="en-US" altLang="zh-CN" sz="2800" i="1">
                              <a:latin typeface="Cambria Math" panose="02040503050406030204" charset="0"/>
                              <a:cs typeface="Cambria Math" panose="02040503050406030204" charset="0"/>
                              <a:sym typeface="+mn-ea"/>
                            </a:rPr>
                            <m:t>𝑖𝑗</m:t>
                          </m:r>
                        </m:sub>
                      </m:sSub>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𝑁</m:t>
                      </m:r>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0</m:t>
                      </m:r>
                      <m:r>
                        <a:rPr lang="en-US" altLang="zh-CN" sz="2800" i="1">
                          <a:latin typeface="Cambria Math" panose="02040503050406030204" charset="0"/>
                          <a:cs typeface="Cambria Math" panose="02040503050406030204" charset="0"/>
                          <a:sym typeface="+mn-ea"/>
                        </a:rPr>
                        <m:t>,</m:t>
                      </m:r>
                      <m:sSubSup>
                        <m:sSubSupPr>
                          <m:ctrlPr>
                            <a:rPr lang="en-US" altLang="zh-CN" sz="2800" i="1">
                              <a:latin typeface="Cambria Math" panose="02040503050406030204" charset="0"/>
                              <a:cs typeface="Cambria Math" panose="02040503050406030204" charset="0"/>
                              <a:sym typeface="+mn-ea"/>
                            </a:rPr>
                          </m:ctrlPr>
                        </m:sSubSupPr>
                        <m:e>
                          <m:r>
                            <a:rPr lang="en-US" altLang="zh-CN" sz="2800" i="1">
                              <a:latin typeface="Cambria Math" panose="02040503050406030204" charset="0"/>
                              <a:cs typeface="Cambria Math" panose="02040503050406030204" charset="0"/>
                              <a:sym typeface="+mn-ea"/>
                            </a:rPr>
                            <m:t>𝜎</m:t>
                          </m:r>
                        </m:e>
                        <m:sub>
                          <m:r>
                            <a:rPr lang="en-US" altLang="zh-CN" sz="2800" i="1">
                              <a:latin typeface="Cambria Math" panose="02040503050406030204" charset="0"/>
                              <a:cs typeface="Cambria Math" panose="02040503050406030204" charset="0"/>
                              <a:sym typeface="+mn-ea"/>
                            </a:rPr>
                            <m:t>𝑒</m:t>
                          </m:r>
                        </m:sub>
                        <m:sup>
                          <m:r>
                            <a:rPr lang="en-US" altLang="zh-CN" sz="2800" i="1">
                              <a:latin typeface="Cambria Math" panose="02040503050406030204" charset="0"/>
                              <a:cs typeface="Cambria Math" panose="02040503050406030204" charset="0"/>
                              <a:sym typeface="+mn-ea"/>
                            </a:rPr>
                            <m:t>2</m:t>
                          </m:r>
                        </m:sup>
                      </m:sSubSup>
                      <m:r>
                        <a:rPr lang="en-US" altLang="zh-CN" sz="2800" i="1">
                          <a:latin typeface="Cambria Math" panose="02040503050406030204" charset="0"/>
                          <a:cs typeface="Cambria Math" panose="02040503050406030204" charset="0"/>
                          <a:sym typeface="+mn-ea"/>
                        </a:rPr>
                        <m:t>)</m:t>
                      </m:r>
                    </m:oMath>
                  </m:oMathPara>
                </a14:m>
                <a:endParaRPr lang="zh-CN" altLang="en-US" sz="2800">
                  <a:sym typeface="+mn-ea"/>
                </a:endParaRPr>
              </a:p>
              <a:p>
                <a:pPr marL="0" indent="0" algn="l">
                  <a:buNone/>
                </a:pPr>
                <a14:m>
                  <m:oMathPara xmlns:m="http://schemas.openxmlformats.org/officeDocument/2006/math">
                    <m:oMathParaPr>
                      <m:jc m:val="left"/>
                    </m:oMathParaPr>
                    <m:oMath xmlns:m="http://schemas.openxmlformats.org/officeDocument/2006/math">
                      <m:sSub>
                        <m:sSubPr>
                          <m:ctrlPr>
                            <a:rPr lang="en-US" altLang="zh-CN"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𝜇</m:t>
                          </m:r>
                        </m:e>
                        <m:sub>
                          <m:r>
                            <a:rPr lang="en-US" altLang="zh-CN" sz="2800" i="1">
                              <a:latin typeface="Cambria Math" panose="02040503050406030204" charset="0"/>
                              <a:cs typeface="Cambria Math" panose="02040503050406030204" charset="0"/>
                              <a:sym typeface="+mn-ea"/>
                            </a:rPr>
                            <m:t>𝑗</m:t>
                          </m:r>
                          <m:r>
                            <a:rPr lang="en-US" altLang="zh-CN" sz="2800" i="1">
                              <a:latin typeface="Cambria Math" panose="02040503050406030204" charset="0"/>
                              <a:cs typeface="Cambria Math" panose="02040503050406030204" charset="0"/>
                              <a:sym typeface="+mn-ea"/>
                            </a:rPr>
                            <m:t>𝑖</m:t>
                          </m:r>
                        </m:sub>
                      </m:sSub>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𝜇</m:t>
                      </m:r>
                      <m:r>
                        <a:rPr lang="en-US" altLang="zh-CN" sz="2800" i="1">
                          <a:latin typeface="Cambria Math" panose="02040503050406030204" charset="0"/>
                          <a:cs typeface="Cambria Math" panose="02040503050406030204" charset="0"/>
                          <a:sym typeface="+mn-ea"/>
                        </a:rPr>
                        <m:t>+</m:t>
                      </m:r>
                      <m:sSub>
                        <m:sSubPr>
                          <m:ctrlPr>
                            <a:rPr lang="en-US" altLang="zh-CN"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𝛼</m:t>
                          </m:r>
                        </m:e>
                        <m:sub>
                          <m:r>
                            <a:rPr lang="en-US" altLang="zh-CN" sz="2800" i="1">
                              <a:latin typeface="Cambria Math" panose="02040503050406030204" charset="0"/>
                              <a:cs typeface="Cambria Math" panose="02040503050406030204" charset="0"/>
                              <a:sym typeface="+mn-ea"/>
                            </a:rPr>
                            <m:t>𝑖</m:t>
                          </m:r>
                        </m:sub>
                      </m:sSub>
                      <m:r>
                        <a:rPr lang="en-US" altLang="zh-CN" sz="2800" i="1">
                          <a:latin typeface="Cambria Math" panose="02040503050406030204" charset="0"/>
                          <a:cs typeface="Cambria Math" panose="02040503050406030204" charset="0"/>
                          <a:sym typeface="+mn-ea"/>
                        </a:rPr>
                        <m:t>+</m:t>
                      </m:r>
                      <m:sSub>
                        <m:sSubPr>
                          <m:ctrlPr>
                            <a:rPr lang="en-US" altLang="zh-CN"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𝛽</m:t>
                          </m:r>
                        </m:e>
                        <m:sub>
                          <m:r>
                            <a:rPr lang="en-US" altLang="zh-CN" sz="2800" i="1">
                              <a:latin typeface="Cambria Math" panose="02040503050406030204" charset="0"/>
                              <a:cs typeface="Cambria Math" panose="02040503050406030204" charset="0"/>
                              <a:sym typeface="+mn-ea"/>
                            </a:rPr>
                            <m:t>𝑗</m:t>
                          </m:r>
                        </m:sub>
                      </m:sSub>
                    </m:oMath>
                  </m:oMathPara>
                </a14:m>
                <a:endParaRPr lang="en-US" altLang="zh-CN" sz="2800" i="1">
                  <a:latin typeface="Cambria Math" panose="02040503050406030204" charset="0"/>
                  <a:cs typeface="Cambria Math" panose="02040503050406030204" charset="0"/>
                  <a:sym typeface="+mn-ea"/>
                </a:endParaRPr>
              </a:p>
              <a:p>
                <a:pPr marL="0" indent="0" algn="l">
                  <a:buNone/>
                </a:pPr>
                <a14:m>
                  <m:oMathPara xmlns:m="http://schemas.openxmlformats.org/officeDocument/2006/math">
                    <m:oMathParaPr>
                      <m:jc m:val="left"/>
                    </m:oMathParaPr>
                    <m:oMath xmlns:m="http://schemas.openxmlformats.org/officeDocument/2006/math">
                      <m:acc>
                        <m:accPr>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𝜇</m:t>
                          </m:r>
                        </m:e>
                      </m:acc>
                      <m:r>
                        <a:rPr lang="en-US" altLang="zh-CN" sz="2800" i="1">
                          <a:latin typeface="Cambria Math" panose="02040503050406030204" charset="0"/>
                          <a:cs typeface="Cambria Math" panose="02040503050406030204" charset="0"/>
                          <a:sym typeface="+mn-ea"/>
                        </a:rPr>
                        <m:t>=</m:t>
                      </m:r>
                      <m:acc>
                        <m:accPr>
                          <m:chr m:val="̅"/>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𝑌</m:t>
                          </m:r>
                        </m:e>
                      </m:acc>
                      <m:r>
                        <a:rPr lang="en-US" altLang="zh-CN" sz="2800" i="1">
                          <a:latin typeface="Cambria Math" panose="02040503050406030204" charset="0"/>
                          <a:cs typeface="Cambria Math" panose="02040503050406030204" charset="0"/>
                          <a:sym typeface="+mn-ea"/>
                        </a:rPr>
                        <m:t>, </m:t>
                      </m:r>
                      <m:sSub>
                        <m:sSubPr>
                          <m:ctrlPr>
                            <a:rPr lang="en-US" altLang="zh-CN" sz="2800" i="1">
                              <a:latin typeface="Cambria Math" panose="02040503050406030204" charset="0"/>
                              <a:cs typeface="Cambria Math" panose="02040503050406030204" charset="0"/>
                              <a:sym typeface="+mn-ea"/>
                            </a:rPr>
                          </m:ctrlPr>
                        </m:sSubPr>
                        <m:e>
                          <m:acc>
                            <m:accPr>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𝛼</m:t>
                              </m:r>
                            </m:e>
                          </m:acc>
                        </m:e>
                        <m:sub>
                          <m:r>
                            <a:rPr lang="en-US" altLang="zh-CN" sz="2800" i="1">
                              <a:latin typeface="Cambria Math" panose="02040503050406030204" charset="0"/>
                              <a:cs typeface="Cambria Math" panose="02040503050406030204" charset="0"/>
                              <a:sym typeface="+mn-ea"/>
                            </a:rPr>
                            <m:t>𝑖</m:t>
                          </m:r>
                        </m:sub>
                      </m:sSub>
                      <m:r>
                        <a:rPr lang="en-US" altLang="zh-CN" sz="2800" i="1">
                          <a:latin typeface="Cambria Math" panose="02040503050406030204" charset="0"/>
                          <a:cs typeface="Cambria Math" panose="02040503050406030204" charset="0"/>
                          <a:sym typeface="+mn-ea"/>
                        </a:rPr>
                        <m:t>=</m:t>
                      </m:r>
                      <m:sSub>
                        <m:sSubPr>
                          <m:ctrlPr>
                            <a:rPr lang="en-US" altLang="zh-CN" sz="2800" i="1">
                              <a:latin typeface="Cambria Math" panose="02040503050406030204" charset="0"/>
                              <a:cs typeface="Cambria Math" panose="02040503050406030204" charset="0"/>
                              <a:sym typeface="+mn-ea"/>
                            </a:rPr>
                          </m:ctrlPr>
                        </m:sSubPr>
                        <m:e>
                          <m:acc>
                            <m:accPr>
                              <m:chr m:val="̅"/>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𝑌</m:t>
                              </m:r>
                            </m:e>
                          </m:acc>
                        </m:e>
                        <m:sub>
                          <m:r>
                            <a:rPr lang="en-US" altLang="zh-CN" sz="2800" i="1">
                              <a:latin typeface="Cambria Math" panose="02040503050406030204" charset="0"/>
                              <a:cs typeface="Cambria Math" panose="02040503050406030204" charset="0"/>
                              <a:sym typeface="+mn-ea"/>
                            </a:rPr>
                            <m:t>𝑖</m:t>
                          </m:r>
                        </m:sub>
                      </m:sSub>
                      <m:r>
                        <a:rPr lang="en-US" altLang="zh-CN" sz="2800" i="1">
                          <a:latin typeface="Cambria Math" panose="02040503050406030204" charset="0"/>
                          <a:cs typeface="Cambria Math" panose="02040503050406030204" charset="0"/>
                          <a:sym typeface="+mn-ea"/>
                        </a:rPr>
                        <m:t>−</m:t>
                      </m:r>
                      <m:acc>
                        <m:accPr>
                          <m:chr m:val="̅"/>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𝑌</m:t>
                          </m:r>
                        </m:e>
                      </m:acc>
                      <m:r>
                        <a:rPr lang="en-US" altLang="zh-CN" sz="2800" i="1">
                          <a:latin typeface="Cambria Math" panose="02040503050406030204" charset="0"/>
                          <a:cs typeface="Cambria Math" panose="02040503050406030204" charset="0"/>
                          <a:sym typeface="+mn-ea"/>
                        </a:rPr>
                        <m:t>,</m:t>
                      </m:r>
                      <m:sSub>
                        <m:sSubPr>
                          <m:ctrlPr>
                            <a:rPr lang="en-US" altLang="zh-CN" sz="2800" i="1">
                              <a:latin typeface="Cambria Math" panose="02040503050406030204" charset="0"/>
                              <a:cs typeface="Cambria Math" panose="02040503050406030204" charset="0"/>
                              <a:sym typeface="+mn-ea"/>
                            </a:rPr>
                          </m:ctrlPr>
                        </m:sSubPr>
                        <m:e>
                          <m:acc>
                            <m:accPr>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𝛽</m:t>
                              </m:r>
                            </m:e>
                          </m:acc>
                        </m:e>
                        <m:sub>
                          <m:r>
                            <a:rPr lang="en-US" altLang="zh-CN" sz="2800" i="1">
                              <a:latin typeface="Cambria Math" panose="02040503050406030204" charset="0"/>
                              <a:cs typeface="Cambria Math" panose="02040503050406030204" charset="0"/>
                              <a:sym typeface="+mn-ea"/>
                            </a:rPr>
                            <m:t>𝑗</m:t>
                          </m:r>
                        </m:sub>
                      </m:sSub>
                      <m:r>
                        <a:rPr lang="en-US" altLang="zh-CN" sz="2800" i="1">
                          <a:latin typeface="Cambria Math" panose="02040503050406030204" charset="0"/>
                          <a:cs typeface="Cambria Math" panose="02040503050406030204" charset="0"/>
                          <a:sym typeface="+mn-ea"/>
                        </a:rPr>
                        <m:t>=</m:t>
                      </m:r>
                      <m:sSub>
                        <m:sSubPr>
                          <m:ctrlPr>
                            <a:rPr lang="en-US" altLang="zh-CN" sz="2800" i="1">
                              <a:latin typeface="Cambria Math" panose="02040503050406030204" charset="0"/>
                              <a:cs typeface="Cambria Math" panose="02040503050406030204" charset="0"/>
                              <a:sym typeface="+mn-ea"/>
                            </a:rPr>
                          </m:ctrlPr>
                        </m:sSubPr>
                        <m:e>
                          <m:acc>
                            <m:accPr>
                              <m:chr m:val="̅"/>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𝑌</m:t>
                              </m:r>
                            </m:e>
                          </m:acc>
                        </m:e>
                        <m:sub>
                          <m:r>
                            <a:rPr lang="en-US" altLang="zh-CN" sz="2800" i="1">
                              <a:latin typeface="Cambria Math" panose="02040503050406030204" charset="0"/>
                              <a:cs typeface="Cambria Math" panose="02040503050406030204" charset="0"/>
                              <a:sym typeface="+mn-ea"/>
                            </a:rPr>
                            <m:t>𝑗</m:t>
                          </m:r>
                        </m:sub>
                      </m:sSub>
                      <m:r>
                        <a:rPr lang="en-US" altLang="zh-CN" sz="2800" i="1">
                          <a:latin typeface="Cambria Math" panose="02040503050406030204" charset="0"/>
                          <a:cs typeface="Cambria Math" panose="02040503050406030204" charset="0"/>
                          <a:sym typeface="+mn-ea"/>
                        </a:rPr>
                        <m:t>−</m:t>
                      </m:r>
                      <m:acc>
                        <m:accPr>
                          <m:chr m:val="̅"/>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𝑌</m:t>
                          </m:r>
                        </m:e>
                      </m:acc>
                      <m:r>
                        <a:rPr lang="en-US" altLang="zh-CN" sz="2800" i="1">
                          <a:latin typeface="Cambria Math" panose="02040503050406030204" charset="0"/>
                          <a:cs typeface="Cambria Math" panose="02040503050406030204" charset="0"/>
                          <a:sym typeface="+mn-ea"/>
                        </a:rPr>
                        <m:t>,</m:t>
                      </m:r>
                      <m:sSub>
                        <m:sSubPr>
                          <m:ctrlPr>
                            <a:rPr lang="en-US" altLang="zh-CN" sz="2800" i="1">
                              <a:latin typeface="Cambria Math" panose="02040503050406030204" charset="0"/>
                              <a:cs typeface="Cambria Math" panose="02040503050406030204" charset="0"/>
                              <a:sym typeface="+mn-ea"/>
                            </a:rPr>
                          </m:ctrlPr>
                        </m:sSubPr>
                        <m:e>
                          <m:r>
                            <a:rPr lang="en-US" altLang="zh-CN" sz="2800" i="1">
                              <a:latin typeface="Cambria Math" panose="02040503050406030204" charset="0"/>
                              <a:cs typeface="Cambria Math" panose="02040503050406030204" charset="0"/>
                              <a:sym typeface="+mn-ea"/>
                            </a:rPr>
                            <m:t>𝑒</m:t>
                          </m:r>
                        </m:e>
                        <m:sub>
                          <m:r>
                            <a:rPr lang="en-US" altLang="zh-CN" sz="2800" i="1">
                              <a:latin typeface="Cambria Math" panose="02040503050406030204" charset="0"/>
                              <a:cs typeface="Cambria Math" panose="02040503050406030204" charset="0"/>
                              <a:sym typeface="+mn-ea"/>
                            </a:rPr>
                            <m:t>𝑖𝑗</m:t>
                          </m:r>
                        </m:sub>
                      </m:sSub>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𝑌</m:t>
                      </m:r>
                      <m:r>
                        <a:rPr lang="en-US" altLang="zh-CN" sz="2800" i="1">
                          <a:latin typeface="Cambria Math" panose="02040503050406030204" charset="0"/>
                          <a:cs typeface="Cambria Math" panose="02040503050406030204" charset="0"/>
                          <a:sym typeface="+mn-ea"/>
                        </a:rPr>
                        <m:t>−</m:t>
                      </m:r>
                      <m:sSub>
                        <m:sSubPr>
                          <m:ctrlPr>
                            <a:rPr lang="en-US" altLang="zh-CN" sz="2800" i="1">
                              <a:latin typeface="Cambria Math" panose="02040503050406030204" charset="0"/>
                              <a:cs typeface="Cambria Math" panose="02040503050406030204" charset="0"/>
                              <a:sym typeface="+mn-ea"/>
                            </a:rPr>
                          </m:ctrlPr>
                        </m:sSubPr>
                        <m:e>
                          <m:acc>
                            <m:accPr>
                              <m:chr m:val="̅"/>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𝑌</m:t>
                              </m:r>
                            </m:e>
                          </m:acc>
                        </m:e>
                        <m:sub>
                          <m:r>
                            <a:rPr lang="en-US" altLang="zh-CN" sz="2800" i="1">
                              <a:latin typeface="Cambria Math" panose="02040503050406030204" charset="0"/>
                              <a:cs typeface="Cambria Math" panose="02040503050406030204" charset="0"/>
                              <a:sym typeface="+mn-ea"/>
                            </a:rPr>
                            <m:t>𝑖</m:t>
                          </m:r>
                        </m:sub>
                      </m:sSub>
                      <m:r>
                        <a:rPr lang="en-US" altLang="zh-CN" sz="2800" i="1">
                          <a:latin typeface="Cambria Math" panose="02040503050406030204" charset="0"/>
                          <a:cs typeface="Cambria Math" panose="02040503050406030204" charset="0"/>
                          <a:sym typeface="+mn-ea"/>
                        </a:rPr>
                        <m:t>−</m:t>
                      </m:r>
                      <m:sSub>
                        <m:sSubPr>
                          <m:ctrlPr>
                            <a:rPr lang="en-US" altLang="zh-CN" sz="2800" i="1">
                              <a:latin typeface="Cambria Math" panose="02040503050406030204" charset="0"/>
                              <a:cs typeface="Cambria Math" panose="02040503050406030204" charset="0"/>
                              <a:sym typeface="+mn-ea"/>
                            </a:rPr>
                          </m:ctrlPr>
                        </m:sSubPr>
                        <m:e>
                          <m:acc>
                            <m:accPr>
                              <m:chr m:val="̅"/>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𝑌</m:t>
                              </m:r>
                            </m:e>
                          </m:acc>
                        </m:e>
                        <m:sub>
                          <m:r>
                            <a:rPr lang="en-US" altLang="zh-CN" sz="2800" i="1">
                              <a:latin typeface="Cambria Math" panose="02040503050406030204" charset="0"/>
                              <a:cs typeface="Cambria Math" panose="02040503050406030204" charset="0"/>
                              <a:sym typeface="+mn-ea"/>
                            </a:rPr>
                            <m:t>𝑗</m:t>
                          </m:r>
                        </m:sub>
                      </m:sSub>
                      <m:r>
                        <a:rPr lang="en-US" altLang="zh-CN" sz="2800" i="1">
                          <a:latin typeface="Cambria Math" panose="02040503050406030204" charset="0"/>
                          <a:cs typeface="Cambria Math" panose="02040503050406030204" charset="0"/>
                          <a:sym typeface="+mn-ea"/>
                        </a:rPr>
                        <m:t>+</m:t>
                      </m:r>
                      <m:acc>
                        <m:accPr>
                          <m:chr m:val="̅"/>
                          <m:ctrlPr>
                            <a:rPr lang="en-US" altLang="zh-CN" sz="2800" i="1">
                              <a:latin typeface="Cambria Math" panose="02040503050406030204" charset="0"/>
                              <a:cs typeface="Cambria Math" panose="02040503050406030204" charset="0"/>
                              <a:sym typeface="+mn-ea"/>
                            </a:rPr>
                          </m:ctrlPr>
                        </m:accPr>
                        <m:e>
                          <m:r>
                            <a:rPr lang="en-US" altLang="zh-CN" sz="2800" i="1">
                              <a:latin typeface="Cambria Math" panose="02040503050406030204" charset="0"/>
                              <a:cs typeface="Cambria Math" panose="02040503050406030204" charset="0"/>
                              <a:sym typeface="+mn-ea"/>
                            </a:rPr>
                            <m:t>𝑌</m:t>
                          </m:r>
                        </m:e>
                      </m:acc>
                    </m:oMath>
                  </m:oMathPara>
                </a14:m>
                <a:endParaRPr lang="en-US" altLang="zh-CN" sz="2800" i="1">
                  <a:latin typeface="Cambria Math" panose="02040503050406030204" charset="0"/>
                  <a:cs typeface="Cambria Math" panose="02040503050406030204" charset="0"/>
                  <a:sym typeface="+mn-ea"/>
                </a:endParaRPr>
              </a:p>
              <a:p>
                <a:pPr marL="0" indent="0" algn="l">
                  <a:buNone/>
                </a:pPr>
                <a:endParaRPr lang="zh-CN" altLang="en-US" sz="2800">
                  <a:sym typeface="+mn-ea"/>
                </a:endParaRPr>
              </a:p>
              <a:p>
                <a:pPr marL="0" indent="0" algn="l">
                  <a:buNone/>
                </a:pPr>
                <a:r>
                  <a:rPr lang="zh-CN" altLang="en-US" sz="2800">
                    <a:sym typeface="+mn-ea"/>
                  </a:rPr>
                  <a:t>随机区组设计方差分析是</a:t>
                </a:r>
                <a:r>
                  <a:rPr lang="zh-CN" altLang="en-US" sz="2800">
                    <a:sym typeface="+mn-ea"/>
                  </a:rPr>
                  <a:t>无重复数据的</a:t>
                </a:r>
                <a:r>
                  <a:rPr lang="zh-CN" altLang="en-US" sz="2800">
                    <a:sym typeface="+mn-ea"/>
                  </a:rPr>
                  <a:t>两因素方差分析</a:t>
                </a:r>
                <a:r>
                  <a:rPr lang="en-US" altLang="zh-CN" sz="2800">
                    <a:sym typeface="+mn-ea"/>
                  </a:rPr>
                  <a:t>(two-way ANOVA)</a:t>
                </a:r>
                <a:r>
                  <a:rPr lang="zh-CN" altLang="en-US" sz="2800">
                    <a:sym typeface="+mn-ea"/>
                  </a:rPr>
                  <a:t>。它可以分别检验处理因素、受试者因素</a:t>
                </a:r>
                <a:r>
                  <a:rPr lang="zh-CN" altLang="en-US" sz="2800">
                    <a:sym typeface="+mn-ea"/>
                  </a:rPr>
                  <a:t>。前者的假设</a:t>
                </a:r>
                <a:r>
                  <a:rPr lang="zh-CN" altLang="en-US" sz="2800">
                    <a:sym typeface="+mn-ea"/>
                  </a:rPr>
                  <a:t>是：</a:t>
                </a:r>
                <a:endParaRPr lang="zh-CN" altLang="en-US" sz="2800">
                  <a:sym typeface="+mn-ea"/>
                </a:endParaRPr>
              </a:p>
              <a:p>
                <a:pPr marL="0" indent="0" algn="l">
                  <a:buNone/>
                </a:pPr>
                <a:r>
                  <a:rPr lang="en-US" altLang="zh-CN" sz="2800">
                    <a:sym typeface="+mn-ea"/>
                  </a:rPr>
                  <a:t>H</a:t>
                </a:r>
                <a:r>
                  <a:rPr lang="en-US" altLang="zh-CN" sz="2800" baseline="-25000">
                    <a:solidFill>
                      <a:schemeClr val="tx1">
                        <a:lumMod val="65000"/>
                        <a:lumOff val="35000"/>
                      </a:schemeClr>
                    </a:solidFill>
                    <a:uFillTx/>
                    <a:sym typeface="+mn-ea"/>
                  </a:rPr>
                  <a:t>0</a:t>
                </a:r>
                <a:r>
                  <a:rPr lang="en-US" altLang="zh-CN" sz="2800">
                    <a:sym typeface="+mn-ea"/>
                  </a:rPr>
                  <a:t>: </a:t>
                </a:r>
                <a:r>
                  <a:rPr lang="en-US" altLang="zh-CN" sz="2800">
                    <a:sym typeface="Symbol" panose="05050102010706020507" charset="0"/>
                  </a:rPr>
                  <a:t></a:t>
                </a:r>
                <a:r>
                  <a:rPr lang="en-US" altLang="zh-CN" sz="2800" baseline="-25000">
                    <a:solidFill>
                      <a:schemeClr val="tx1">
                        <a:lumMod val="65000"/>
                        <a:lumOff val="35000"/>
                      </a:schemeClr>
                    </a:solidFill>
                    <a:uFillTx/>
                    <a:sym typeface="Symbol" panose="05050102010706020507" charset="0"/>
                  </a:rPr>
                  <a:t>1</a:t>
                </a:r>
                <a:r>
                  <a:rPr lang="en-US" altLang="zh-CN" sz="2800">
                    <a:sym typeface="Symbol" panose="05050102010706020507" charset="0"/>
                  </a:rPr>
                  <a:t>=</a:t>
                </a:r>
                <a:r>
                  <a:rPr lang="en-US" altLang="zh-CN" sz="2800" baseline="-25000">
                    <a:sym typeface="Symbol" panose="05050102010706020507" charset="0"/>
                  </a:rPr>
                  <a:t>2</a:t>
                </a:r>
                <a:r>
                  <a:rPr lang="en-US" altLang="zh-CN" sz="2800">
                    <a:sym typeface="Symbol" panose="05050102010706020507" charset="0"/>
                  </a:rPr>
                  <a:t>=...=</a:t>
                </a:r>
                <a:r>
                  <a:rPr lang="en-US" altLang="zh-CN" sz="2800" baseline="-25000">
                    <a:sym typeface="Symbol" panose="05050102010706020507" charset="0"/>
                  </a:rPr>
                  <a:t>a</a:t>
                </a:r>
                <a:r>
                  <a:rPr lang="zh-CN" altLang="en-US" sz="2800">
                    <a:solidFill>
                      <a:schemeClr val="tx1">
                        <a:lumMod val="65000"/>
                        <a:lumOff val="35000"/>
                      </a:schemeClr>
                    </a:solidFill>
                    <a:uFillTx/>
                    <a:sym typeface="Symbol" panose="05050102010706020507" charset="0"/>
                  </a:rPr>
                  <a:t>，即</a:t>
                </a:r>
                <a:r>
                  <a:rPr lang="zh-CN" altLang="en-US" sz="2800">
                    <a:sym typeface="+mn-ea"/>
                  </a:rPr>
                  <a:t>处理效应不存在，不同时间平均血糖浓度相同</a:t>
                </a:r>
                <a:r>
                  <a:rPr lang="en-US" altLang="zh-CN" sz="2800">
                    <a:sym typeface="+mn-ea"/>
                  </a:rPr>
                  <a:t>  </a:t>
                </a:r>
                <a:endParaRPr lang="en-US" altLang="zh-CN" sz="2800">
                  <a:sym typeface="+mn-ea"/>
                </a:endParaRPr>
              </a:p>
              <a:p>
                <a:pPr marL="0" indent="0" algn="l">
                  <a:buNone/>
                </a:pPr>
                <a:r>
                  <a:rPr lang="en-US" altLang="zh-CN" sz="2800">
                    <a:sym typeface="+mn-ea"/>
                  </a:rPr>
                  <a:t>H</a:t>
                </a:r>
                <a:r>
                  <a:rPr lang="en-US" altLang="zh-CN" sz="2800" baseline="-25000">
                    <a:sym typeface="+mn-ea"/>
                  </a:rPr>
                  <a:t>1</a:t>
                </a:r>
                <a:r>
                  <a:rPr lang="en-US" altLang="zh-CN" sz="2800">
                    <a:sym typeface="+mn-ea"/>
                  </a:rPr>
                  <a:t>: </a:t>
                </a:r>
                <a:r>
                  <a:rPr lang="en-US" altLang="zh-CN" sz="2800">
                    <a:sym typeface="Symbol" panose="05050102010706020507" charset="0"/>
                  </a:rPr>
                  <a:t></a:t>
                </a:r>
                <a:r>
                  <a:rPr lang="en-US" altLang="zh-CN" sz="2800" baseline="-25000">
                    <a:sym typeface="Symbol" panose="05050102010706020507" charset="0"/>
                  </a:rPr>
                  <a:t>i</a:t>
                </a:r>
                <a:r>
                  <a:rPr lang="en-US" altLang="zh-CN" sz="2800">
                    <a:cs typeface="Arial" panose="020B0604020202020204" pitchFamily="34" charset="0"/>
                    <a:sym typeface="Symbol" panose="05050102010706020507" charset="0"/>
                  </a:rPr>
                  <a:t>≠</a:t>
                </a:r>
                <a:r>
                  <a:rPr lang="en-US" altLang="zh-CN" sz="2800">
                    <a:sym typeface="Symbol" panose="05050102010706020507" charset="0"/>
                  </a:rPr>
                  <a:t></a:t>
                </a:r>
                <a:r>
                  <a:rPr lang="en-US" altLang="zh-CN" sz="2800" baseline="-25000">
                    <a:sym typeface="Symbol" panose="05050102010706020507" charset="0"/>
                  </a:rPr>
                  <a:t>h</a:t>
                </a:r>
                <a:r>
                  <a:rPr lang="en-US" altLang="zh-CN" sz="2800">
                    <a:sym typeface="Symbol" panose="05050102010706020507" charset="0"/>
                  </a:rPr>
                  <a:t>, i,h=1,2,...a, i</a:t>
                </a:r>
                <a:r>
                  <a:rPr lang="en-US" altLang="zh-CN" sz="2800">
                    <a:cs typeface="Arial" panose="020B0604020202020204" pitchFamily="34" charset="0"/>
                    <a:sym typeface="Symbol" panose="05050102010706020507" charset="0"/>
                  </a:rPr>
                  <a:t>≠h </a:t>
                </a:r>
                <a:r>
                  <a:rPr lang="zh-CN" altLang="en-US" sz="2800">
                    <a:cs typeface="Arial" panose="020B0604020202020204" pitchFamily="34" charset="0"/>
                    <a:sym typeface="Symbol" panose="05050102010706020507" charset="0"/>
                  </a:rPr>
                  <a:t>即</a:t>
                </a:r>
                <a:r>
                  <a:rPr lang="zh-CN" altLang="en-US" sz="2800">
                    <a:sym typeface="+mn-ea"/>
                  </a:rPr>
                  <a:t>处理效应存在</a:t>
                </a:r>
                <a:endParaRPr lang="zh-CN" altLang="en-US" sz="2800">
                  <a:sym typeface="Symbol" panose="05050102010706020507" charset="0"/>
                </a:endParaRPr>
              </a:p>
            </p:txBody>
          </p:sp>
        </mc:Choice>
        <mc:Fallback>
          <p:sp>
            <p:nvSpPr>
              <p:cNvPr id="5" name="内容占位符 4"/>
              <p:cNvSpPr>
                <a:spLocks noRot="1" noChangeAspect="1" noMove="1" noResize="1" noEditPoints="1" noAdjustHandles="1" noChangeArrowheads="1" noChangeShapeType="1" noTextEdit="1"/>
              </p:cNvSpPr>
              <p:nvPr>
                <p:ph idx="1"/>
              </p:nvPr>
            </p:nvSpPr>
            <p:spPr>
              <a:xfrm>
                <a:off x="438150" y="419735"/>
                <a:ext cx="11429365" cy="5831205"/>
              </a:xfrm>
              <a:blipFill rotWithShape="1">
                <a:blip r:embed="rId1"/>
                <a:stretch>
                  <a:fillRect/>
                </a:stretch>
              </a:blipFill>
            </p:spPr>
            <p:txBody>
              <a:bodyPr/>
              <a:lstStyle/>
              <a:p>
                <a:r>
                  <a:rPr lang="zh-CN" altLang="en-US">
                    <a:noFill/>
                  </a:rPr>
                  <a:t> </a:t>
                </a:r>
              </a:p>
            </p:txBody>
          </p:sp>
        </mc:Fallback>
      </mc:AlternateContent>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对象 5">
            <a:hlinkClick r:id="" action="ppaction://ole?verb="/>
          </p:cNvPr>
          <p:cNvGraphicFramePr>
            <a:graphicFrameLocks noChangeAspect="1"/>
          </p:cNvGraphicFramePr>
          <p:nvPr/>
        </p:nvGraphicFramePr>
        <p:xfrm>
          <a:off x="974725" y="1449070"/>
          <a:ext cx="5384160" cy="583536"/>
        </p:xfrm>
        <a:graphic>
          <a:graphicData uri="http://schemas.openxmlformats.org/presentationml/2006/ole">
            <mc:AlternateContent xmlns:mc="http://schemas.openxmlformats.org/markup-compatibility/2006">
              <mc:Choice xmlns:v="urn:schemas-microsoft-com:vml" Requires="v">
                <p:oleObj spid="_x0000_s7" name="" r:id="rId1" imgW="2691765" imgH="254000" progId="Equation.KSEE3">
                  <p:embed/>
                </p:oleObj>
              </mc:Choice>
              <mc:Fallback>
                <p:oleObj name="" r:id="rId1" imgW="2691765" imgH="254000" progId="Equation.KSEE3">
                  <p:embed/>
                  <p:pic>
                    <p:nvPicPr>
                      <p:cNvPr id="0" name="图片 1024"/>
                      <p:cNvPicPr/>
                      <p:nvPr/>
                    </p:nvPicPr>
                    <p:blipFill>
                      <a:blip r:embed="rId2"/>
                      <a:stretch>
                        <a:fillRect/>
                      </a:stretch>
                    </p:blipFill>
                    <p:spPr>
                      <a:xfrm>
                        <a:off x="974725" y="1449070"/>
                        <a:ext cx="5384160" cy="583536"/>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974725" y="2420620"/>
          <a:ext cx="8889840" cy="583434"/>
        </p:xfrm>
        <a:graphic>
          <a:graphicData uri="http://schemas.openxmlformats.org/presentationml/2006/ole">
            <mc:AlternateContent xmlns:mc="http://schemas.openxmlformats.org/markup-compatibility/2006">
              <mc:Choice xmlns:v="urn:schemas-microsoft-com:vml" Requires="v">
                <p:oleObj spid="_x0000_s11" name="" r:id="rId3" imgW="4445000" imgH="254000" progId="Equation.KSEE3">
                  <p:embed/>
                </p:oleObj>
              </mc:Choice>
              <mc:Fallback>
                <p:oleObj name="" r:id="rId3" imgW="4445000" imgH="254000" progId="Equation.KSEE3">
                  <p:embed/>
                  <p:pic>
                    <p:nvPicPr>
                      <p:cNvPr id="0" name="图片 1024"/>
                      <p:cNvPicPr/>
                      <p:nvPr/>
                    </p:nvPicPr>
                    <p:blipFill>
                      <a:blip r:embed="rId4"/>
                      <a:stretch>
                        <a:fillRect/>
                      </a:stretch>
                    </p:blipFill>
                    <p:spPr>
                      <a:xfrm>
                        <a:off x="974725" y="2420620"/>
                        <a:ext cx="8889840" cy="583434"/>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974645" y="3374325"/>
          <a:ext cx="7594600" cy="583565"/>
        </p:xfrm>
        <a:graphic>
          <a:graphicData uri="http://schemas.openxmlformats.org/presentationml/2006/ole">
            <mc:AlternateContent xmlns:mc="http://schemas.openxmlformats.org/markup-compatibility/2006">
              <mc:Choice xmlns:v="urn:schemas-microsoft-com:vml" Requires="v">
                <p:oleObj spid="_x0000_s13" name="" r:id="rId5" imgW="3797300" imgH="254000" progId="Equation.KSEE3">
                  <p:embed/>
                </p:oleObj>
              </mc:Choice>
              <mc:Fallback>
                <p:oleObj name="" r:id="rId5" imgW="3797300" imgH="254000" progId="Equation.KSEE3">
                  <p:embed/>
                  <p:pic>
                    <p:nvPicPr>
                      <p:cNvPr id="0" name="图片 1024"/>
                      <p:cNvPicPr/>
                      <p:nvPr/>
                    </p:nvPicPr>
                    <p:blipFill>
                      <a:blip r:embed="rId6"/>
                      <a:stretch>
                        <a:fillRect/>
                      </a:stretch>
                    </p:blipFill>
                    <p:spPr>
                      <a:xfrm>
                        <a:off x="974645" y="3374325"/>
                        <a:ext cx="7594600" cy="583565"/>
                      </a:xfrm>
                      <a:prstGeom prst="rect">
                        <a:avLst/>
                      </a:prstGeom>
                    </p:spPr>
                  </p:pic>
                </p:oleObj>
              </mc:Fallback>
            </mc:AlternateContent>
          </a:graphicData>
        </a:graphic>
      </p:graphicFrame>
      <p:sp>
        <p:nvSpPr>
          <p:cNvPr id="14" name="文本框 13"/>
          <p:cNvSpPr txBox="1"/>
          <p:nvPr/>
        </p:nvSpPr>
        <p:spPr>
          <a:xfrm>
            <a:off x="837565" y="602615"/>
            <a:ext cx="7840980" cy="521970"/>
          </a:xfrm>
          <a:prstGeom prst="rect">
            <a:avLst/>
          </a:prstGeom>
          <a:noFill/>
        </p:spPr>
        <p:txBody>
          <a:bodyPr wrap="square" rtlCol="0" anchor="t">
            <a:spAutoFit/>
          </a:bodyPr>
          <a:p>
            <a:r>
              <a:rPr lang="en-US" altLang="zh-CN" sz="2800">
                <a:sym typeface="+mn-ea"/>
              </a:rPr>
              <a:t>2. </a:t>
            </a:r>
            <a:r>
              <a:rPr lang="zh-CN" altLang="en-US" sz="2800">
                <a:sym typeface="+mn-ea"/>
              </a:rPr>
              <a:t>随机区组设计的总变异的分解</a:t>
            </a:r>
            <a:endParaRPr lang="zh-CN" altLang="en-US" sz="2800">
              <a:sym typeface="+mn-ea"/>
            </a:endParaRPr>
          </a:p>
        </p:txBody>
      </p:sp>
      <p:sp>
        <p:nvSpPr>
          <p:cNvPr id="15" name="文本框 14"/>
          <p:cNvSpPr txBox="1"/>
          <p:nvPr/>
        </p:nvSpPr>
        <p:spPr>
          <a:xfrm>
            <a:off x="3011805" y="4068445"/>
            <a:ext cx="784860" cy="368300"/>
          </a:xfrm>
          <a:prstGeom prst="rect">
            <a:avLst/>
          </a:prstGeom>
          <a:noFill/>
        </p:spPr>
        <p:txBody>
          <a:bodyPr wrap="none" rtlCol="0" anchor="t">
            <a:spAutoFit/>
          </a:bodyPr>
          <a:p>
            <a:r>
              <a:rPr lang="en-US" altLang="zh-CN">
                <a:sym typeface="+mn-ea"/>
              </a:rPr>
              <a:t>SS</a:t>
            </a:r>
            <a:r>
              <a:rPr lang="zh-CN" altLang="en-US" baseline="-25000">
                <a:sym typeface="+mn-ea"/>
              </a:rPr>
              <a:t>处理</a:t>
            </a:r>
            <a:endParaRPr lang="zh-CN" altLang="en-US"/>
          </a:p>
        </p:txBody>
      </p:sp>
      <p:sp>
        <p:nvSpPr>
          <p:cNvPr id="16" name="文本框 15"/>
          <p:cNvSpPr txBox="1"/>
          <p:nvPr/>
        </p:nvSpPr>
        <p:spPr>
          <a:xfrm>
            <a:off x="4693285" y="4068445"/>
            <a:ext cx="784860" cy="368300"/>
          </a:xfrm>
          <a:prstGeom prst="rect">
            <a:avLst/>
          </a:prstGeom>
          <a:noFill/>
        </p:spPr>
        <p:txBody>
          <a:bodyPr wrap="none" rtlCol="0" anchor="t">
            <a:spAutoFit/>
          </a:bodyPr>
          <a:p>
            <a:r>
              <a:rPr lang="en-US" altLang="zh-CN">
                <a:sym typeface="+mn-ea"/>
              </a:rPr>
              <a:t>SS</a:t>
            </a:r>
            <a:r>
              <a:rPr lang="zh-CN" altLang="en-US" baseline="-25000">
                <a:sym typeface="+mn-ea"/>
              </a:rPr>
              <a:t>区组</a:t>
            </a:r>
            <a:endParaRPr lang="zh-CN" altLang="en-US" baseline="-25000">
              <a:sym typeface="+mn-ea"/>
            </a:endParaRPr>
          </a:p>
        </p:txBody>
      </p:sp>
      <p:sp>
        <p:nvSpPr>
          <p:cNvPr id="17" name="文本框 16"/>
          <p:cNvSpPr txBox="1"/>
          <p:nvPr/>
        </p:nvSpPr>
        <p:spPr>
          <a:xfrm>
            <a:off x="6873875" y="4068445"/>
            <a:ext cx="784860" cy="368300"/>
          </a:xfrm>
          <a:prstGeom prst="rect">
            <a:avLst/>
          </a:prstGeom>
          <a:noFill/>
        </p:spPr>
        <p:txBody>
          <a:bodyPr wrap="none" rtlCol="0" anchor="t">
            <a:spAutoFit/>
          </a:bodyPr>
          <a:p>
            <a:r>
              <a:rPr lang="en-US" altLang="zh-CN">
                <a:sym typeface="+mn-ea"/>
              </a:rPr>
              <a:t>SS</a:t>
            </a:r>
            <a:r>
              <a:rPr lang="zh-CN" altLang="en-US" baseline="-25000">
                <a:sym typeface="+mn-ea"/>
              </a:rPr>
              <a:t>误差</a:t>
            </a:r>
            <a:endParaRPr lang="zh-CN" altLang="en-US" baseline="-25000">
              <a:sym typeface="+mn-ea"/>
            </a:endParaRPr>
          </a:p>
        </p:txBody>
      </p:sp>
      <p:sp>
        <p:nvSpPr>
          <p:cNvPr id="18" name="文本框 17"/>
          <p:cNvSpPr txBox="1"/>
          <p:nvPr/>
        </p:nvSpPr>
        <p:spPr>
          <a:xfrm>
            <a:off x="1361440" y="4068445"/>
            <a:ext cx="636270" cy="368300"/>
          </a:xfrm>
          <a:prstGeom prst="rect">
            <a:avLst/>
          </a:prstGeom>
          <a:noFill/>
        </p:spPr>
        <p:txBody>
          <a:bodyPr wrap="none" rtlCol="0" anchor="t">
            <a:spAutoFit/>
          </a:bodyPr>
          <a:p>
            <a:r>
              <a:rPr lang="en-US" altLang="zh-CN">
                <a:sym typeface="+mn-ea"/>
              </a:rPr>
              <a:t>SS</a:t>
            </a:r>
            <a:r>
              <a:rPr lang="zh-CN" altLang="en-US" baseline="-25000">
                <a:sym typeface="+mn-ea"/>
              </a:rPr>
              <a:t>总</a:t>
            </a:r>
            <a:endParaRPr lang="zh-CN" altLang="en-US" baseline="-25000">
              <a:sym typeface="+mn-ea"/>
            </a:endParaRPr>
          </a:p>
        </p:txBody>
      </p:sp>
      <p:graphicFrame>
        <p:nvGraphicFramePr>
          <p:cNvPr id="19" name="对象 18">
            <a:hlinkClick r:id="" action="ppaction://ole?verb="/>
          </p:cNvPr>
          <p:cNvGraphicFramePr>
            <a:graphicFrameLocks noChangeAspect="1"/>
          </p:cNvGraphicFramePr>
          <p:nvPr/>
        </p:nvGraphicFramePr>
        <p:xfrm>
          <a:off x="974408" y="4782820"/>
          <a:ext cx="7785735" cy="619125"/>
        </p:xfrm>
        <a:graphic>
          <a:graphicData uri="http://schemas.openxmlformats.org/presentationml/2006/ole">
            <mc:AlternateContent xmlns:mc="http://schemas.openxmlformats.org/markup-compatibility/2006">
              <mc:Choice xmlns:v="urn:schemas-microsoft-com:vml" Requires="v">
                <p:oleObj spid="_x0000_s20" name="" r:id="rId7" imgW="3797300" imgH="241300" progId="Equation.KSEE3">
                  <p:embed/>
                </p:oleObj>
              </mc:Choice>
              <mc:Fallback>
                <p:oleObj name="" r:id="rId7" imgW="3797300" imgH="241300" progId="Equation.KSEE3">
                  <p:embed/>
                  <p:pic>
                    <p:nvPicPr>
                      <p:cNvPr id="0" name="图片 1024"/>
                      <p:cNvPicPr/>
                      <p:nvPr/>
                    </p:nvPicPr>
                    <p:blipFill>
                      <a:blip r:embed="rId8"/>
                      <a:stretch>
                        <a:fillRect/>
                      </a:stretch>
                    </p:blipFill>
                    <p:spPr>
                      <a:xfrm>
                        <a:off x="974408" y="4782820"/>
                        <a:ext cx="7785735" cy="619125"/>
                      </a:xfrm>
                      <a:prstGeom prst="rect">
                        <a:avLst/>
                      </a:prstGeom>
                    </p:spPr>
                  </p:pic>
                </p:oleObj>
              </mc:Fallback>
            </mc:AlternateContent>
          </a:graphicData>
        </a:graphic>
      </p:graphicFrame>
    </p:spTree>
    <p:custDataLst>
      <p:tags r:id="rId9"/>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a:xfrm>
            <a:off x="611505" y="433070"/>
            <a:ext cx="10968990" cy="5831205"/>
          </a:xfrm>
        </p:spPr>
        <p:txBody>
          <a:bodyPr>
            <a:normAutofit lnSpcReduction="20000"/>
          </a:bodyPr>
          <a:p>
            <a:pPr marL="0" lvl="0" indent="0">
              <a:buNone/>
            </a:pPr>
            <a:r>
              <a:rPr lang="zh-CN" altLang="en-US" sz="2795">
                <a:sym typeface="+mn-ea"/>
              </a:rPr>
              <a:t>例</a:t>
            </a:r>
            <a:r>
              <a:rPr lang="en-US" altLang="zh-CN" sz="2795">
                <a:sym typeface="+mn-ea"/>
              </a:rPr>
              <a:t>10.4 </a:t>
            </a:r>
            <a:r>
              <a:rPr lang="zh-CN" altLang="en-US" sz="2795">
                <a:sym typeface="+mn-ea"/>
              </a:rPr>
              <a:t>作两因素方差分析</a:t>
            </a:r>
            <a:r>
              <a:rPr lang="en-US" altLang="zh-CN" sz="2795">
                <a:sym typeface="+mn-ea"/>
              </a:rPr>
              <a:t>(two-way ANOVA)</a:t>
            </a:r>
            <a:r>
              <a:rPr lang="zh-CN" altLang="en-US" sz="2795">
                <a:sym typeface="+mn-ea"/>
              </a:rPr>
              <a:t>，它的基本思想是</a:t>
            </a:r>
            <a:r>
              <a:rPr lang="en-US" altLang="zh-CN" sz="2795">
                <a:sym typeface="+mn-ea"/>
              </a:rPr>
              <a:t>将总变异</a:t>
            </a:r>
            <a:r>
              <a:rPr lang="en-US" altLang="zh-CN" sz="2795">
                <a:sym typeface="+mn-ea"/>
              </a:rPr>
              <a:t>分解为</a:t>
            </a:r>
            <a:r>
              <a:rPr lang="zh-CN" altLang="en-US" sz="2795">
                <a:sym typeface="+mn-ea"/>
              </a:rPr>
              <a:t>三</a:t>
            </a:r>
            <a:r>
              <a:rPr lang="en-US" altLang="zh-CN" sz="2795">
                <a:sym typeface="+mn-ea"/>
              </a:rPr>
              <a:t>部分</a:t>
            </a:r>
            <a:r>
              <a:rPr lang="zh-CN" altLang="en-US" sz="2795">
                <a:sym typeface="+mn-ea"/>
              </a:rPr>
              <a:t>，总自由度也作相应分解</a:t>
            </a:r>
            <a:endParaRPr lang="en-US" altLang="zh-CN" sz="2795">
              <a:sym typeface="+mn-ea"/>
            </a:endParaRPr>
          </a:p>
          <a:p>
            <a:pPr marL="0" lvl="0" indent="0">
              <a:buNone/>
            </a:pPr>
            <a:endParaRPr lang="en-US" altLang="zh-CN" sz="2795">
              <a:sym typeface="+mn-ea"/>
            </a:endParaRPr>
          </a:p>
          <a:p>
            <a:pPr marL="0" lvl="0" indent="0">
              <a:buNone/>
            </a:pPr>
            <a:r>
              <a:rPr lang="en-US" altLang="zh-CN" sz="2795">
                <a:sym typeface="+mn-ea"/>
              </a:rPr>
              <a:t>SS</a:t>
            </a:r>
            <a:r>
              <a:rPr lang="zh-CN" altLang="en-US" sz="2795" baseline="-25000">
                <a:solidFill>
                  <a:schemeClr val="tx1">
                    <a:lumMod val="65000"/>
                    <a:lumOff val="35000"/>
                  </a:schemeClr>
                </a:solidFill>
                <a:uFillTx/>
                <a:sym typeface="+mn-ea"/>
              </a:rPr>
              <a:t>总</a:t>
            </a:r>
            <a:r>
              <a:rPr lang="en-US" altLang="zh-CN" sz="2795">
                <a:sym typeface="+mn-ea"/>
              </a:rPr>
              <a:t> = SS</a:t>
            </a:r>
            <a:r>
              <a:rPr lang="zh-CN" altLang="en-US" sz="2795" baseline="-25000">
                <a:sym typeface="+mn-ea"/>
              </a:rPr>
              <a:t>处理</a:t>
            </a:r>
            <a:r>
              <a:rPr lang="zh-CN" altLang="en-US" sz="2795">
                <a:sym typeface="+mn-ea"/>
              </a:rPr>
              <a:t> </a:t>
            </a:r>
            <a:r>
              <a:rPr lang="en-US" altLang="zh-CN" sz="2795">
                <a:sym typeface="+mn-ea"/>
              </a:rPr>
              <a:t>+ SS</a:t>
            </a:r>
            <a:r>
              <a:rPr lang="zh-CN" altLang="en-US" sz="2795" baseline="-25000">
                <a:sym typeface="+mn-ea"/>
              </a:rPr>
              <a:t>区组</a:t>
            </a:r>
            <a:r>
              <a:rPr lang="zh-CN" altLang="en-US" sz="2795">
                <a:sym typeface="+mn-ea"/>
              </a:rPr>
              <a:t> </a:t>
            </a:r>
            <a:r>
              <a:rPr lang="en-US" altLang="zh-CN" sz="2795">
                <a:sym typeface="+mn-ea"/>
              </a:rPr>
              <a:t>+ SS</a:t>
            </a:r>
            <a:r>
              <a:rPr lang="zh-CN" altLang="en-US" sz="2795" baseline="-25000">
                <a:sym typeface="+mn-ea"/>
              </a:rPr>
              <a:t>误差</a:t>
            </a:r>
            <a:r>
              <a:rPr lang="zh-CN" altLang="en-US" sz="2795">
                <a:sym typeface="+mn-ea"/>
              </a:rPr>
              <a:t>， </a:t>
            </a:r>
            <a:r>
              <a:rPr lang="en-US" altLang="zh-CN" sz="2795">
                <a:latin typeface="Times New Roman" panose="02020603050405020304" charset="0"/>
                <a:cs typeface="Times New Roman" panose="02020603050405020304" charset="0"/>
                <a:sym typeface="+mn-ea"/>
              </a:rPr>
              <a:t>ν</a:t>
            </a:r>
            <a:r>
              <a:rPr lang="zh-CN" altLang="en-US" sz="2795" baseline="-25000">
                <a:sym typeface="+mn-ea"/>
              </a:rPr>
              <a:t>总</a:t>
            </a:r>
            <a:r>
              <a:rPr lang="en-US" altLang="zh-CN" sz="2795">
                <a:sym typeface="+mn-ea"/>
              </a:rPr>
              <a:t> = </a:t>
            </a:r>
            <a:r>
              <a:rPr lang="en-US" altLang="zh-CN" sz="2795">
                <a:latin typeface="Times New Roman" panose="02020603050405020304" charset="0"/>
                <a:cs typeface="Times New Roman" panose="02020603050405020304" charset="0"/>
                <a:sym typeface="+mn-ea"/>
              </a:rPr>
              <a:t>ν</a:t>
            </a:r>
            <a:r>
              <a:rPr lang="zh-CN" altLang="en-US" sz="2795" baseline="-25000">
                <a:sym typeface="+mn-ea"/>
              </a:rPr>
              <a:t>处理</a:t>
            </a:r>
            <a:r>
              <a:rPr lang="zh-CN" altLang="en-US" sz="2795">
                <a:sym typeface="+mn-ea"/>
              </a:rPr>
              <a:t> </a:t>
            </a:r>
            <a:r>
              <a:rPr lang="en-US" altLang="zh-CN" sz="2795">
                <a:sym typeface="+mn-ea"/>
              </a:rPr>
              <a:t>+ </a:t>
            </a:r>
            <a:r>
              <a:rPr lang="en-US" altLang="zh-CN" sz="2795">
                <a:latin typeface="Times New Roman" panose="02020603050405020304" charset="0"/>
                <a:cs typeface="Times New Roman" panose="02020603050405020304" charset="0"/>
                <a:sym typeface="+mn-ea"/>
              </a:rPr>
              <a:t>ν</a:t>
            </a:r>
            <a:r>
              <a:rPr lang="zh-CN" altLang="en-US" sz="2795" baseline="-25000">
                <a:sym typeface="+mn-ea"/>
              </a:rPr>
              <a:t>区组</a:t>
            </a:r>
            <a:r>
              <a:rPr lang="zh-CN" altLang="en-US" sz="2795">
                <a:sym typeface="+mn-ea"/>
              </a:rPr>
              <a:t> </a:t>
            </a:r>
            <a:r>
              <a:rPr lang="en-US" altLang="zh-CN" sz="2795">
                <a:sym typeface="+mn-ea"/>
              </a:rPr>
              <a:t>+ </a:t>
            </a:r>
            <a:r>
              <a:rPr lang="en-US" altLang="zh-CN" sz="2795">
                <a:latin typeface="Times New Roman" panose="02020603050405020304" charset="0"/>
                <a:cs typeface="Times New Roman" panose="02020603050405020304" charset="0"/>
                <a:sym typeface="+mn-ea"/>
              </a:rPr>
              <a:t>ν</a:t>
            </a:r>
            <a:r>
              <a:rPr lang="zh-CN" altLang="en-US" sz="2795" baseline="-25000">
                <a:sym typeface="+mn-ea"/>
              </a:rPr>
              <a:t>误差</a:t>
            </a:r>
            <a:endParaRPr lang="en-US" altLang="zh-CN" sz="2795">
              <a:sym typeface="+mn-ea"/>
            </a:endParaRPr>
          </a:p>
          <a:p>
            <a:pPr marL="0" lvl="0" indent="0">
              <a:buNone/>
            </a:pPr>
            <a:endParaRPr lang="en-US" altLang="zh-CN" sz="2795">
              <a:sym typeface="+mn-ea"/>
            </a:endParaRPr>
          </a:p>
          <a:p>
            <a:pPr marL="0" lvl="0" indent="0">
              <a:buNone/>
            </a:pPr>
            <a:r>
              <a:rPr lang="en-US" altLang="zh-CN" sz="2795">
                <a:sym typeface="+mn-ea"/>
              </a:rPr>
              <a:t>SS</a:t>
            </a:r>
            <a:r>
              <a:rPr lang="zh-CN" altLang="en-US" sz="2795" baseline="-25000">
                <a:sym typeface="+mn-ea"/>
              </a:rPr>
              <a:t>处理</a:t>
            </a:r>
            <a:r>
              <a:rPr lang="zh-CN" altLang="en-US" sz="2795">
                <a:sym typeface="+mn-ea"/>
              </a:rPr>
              <a:t>反映</a:t>
            </a:r>
            <a:r>
              <a:rPr lang="en-US" altLang="zh-CN" sz="2795">
                <a:sym typeface="+mn-ea"/>
              </a:rPr>
              <a:t>处理</a:t>
            </a:r>
            <a:r>
              <a:rPr lang="zh-CN" altLang="en-US" sz="2795">
                <a:sym typeface="+mn-ea"/>
              </a:rPr>
              <a:t>效应及随机误差，</a:t>
            </a:r>
            <a:r>
              <a:rPr lang="en-US" altLang="zh-CN" sz="2795">
                <a:sym typeface="+mn-ea"/>
              </a:rPr>
              <a:t>SS</a:t>
            </a:r>
            <a:r>
              <a:rPr lang="zh-CN" altLang="en-US" sz="2795" baseline="-25000">
                <a:sym typeface="+mn-ea"/>
              </a:rPr>
              <a:t>区组</a:t>
            </a:r>
            <a:r>
              <a:rPr lang="zh-CN" altLang="en-US" sz="2795">
                <a:sym typeface="+mn-ea"/>
              </a:rPr>
              <a:t>反映区组效应及随机误差，</a:t>
            </a:r>
            <a:r>
              <a:rPr lang="en-US" altLang="zh-CN" sz="2795">
                <a:sym typeface="+mn-ea"/>
              </a:rPr>
              <a:t>SS</a:t>
            </a:r>
            <a:r>
              <a:rPr lang="zh-CN" altLang="en-US" sz="2795" baseline="-25000">
                <a:sym typeface="+mn-ea"/>
              </a:rPr>
              <a:t>误差</a:t>
            </a:r>
            <a:r>
              <a:rPr lang="zh-CN" altLang="en-US" sz="2795">
                <a:sym typeface="+mn-ea"/>
              </a:rPr>
              <a:t>仅反</a:t>
            </a:r>
            <a:r>
              <a:rPr lang="zh-CN" altLang="en-US" sz="2795">
                <a:sym typeface="+mn-ea"/>
              </a:rPr>
              <a:t>映</a:t>
            </a:r>
            <a:r>
              <a:rPr lang="en-US" altLang="zh-CN" sz="2795">
                <a:sym typeface="+mn-ea"/>
              </a:rPr>
              <a:t>随机误差</a:t>
            </a:r>
            <a:r>
              <a:rPr lang="zh-CN" altLang="en-US" sz="2795">
                <a:sym typeface="+mn-ea"/>
              </a:rPr>
              <a:t>。</a:t>
            </a:r>
            <a:r>
              <a:rPr lang="en-US" altLang="zh-CN" sz="2795">
                <a:sym typeface="+mn-ea"/>
              </a:rPr>
              <a:t>MS</a:t>
            </a:r>
            <a:r>
              <a:rPr lang="zh-CN" altLang="en-US" sz="2795" baseline="-25000">
                <a:sym typeface="+mn-ea"/>
              </a:rPr>
              <a:t>处理</a:t>
            </a:r>
            <a:r>
              <a:rPr lang="en-US" altLang="zh-CN" sz="2795">
                <a:sym typeface="+mn-ea"/>
              </a:rPr>
              <a:t>=SS</a:t>
            </a:r>
            <a:r>
              <a:rPr lang="zh-CN" altLang="en-US" sz="2795" baseline="-25000">
                <a:sym typeface="+mn-ea"/>
              </a:rPr>
              <a:t>处理</a:t>
            </a:r>
            <a:r>
              <a:rPr lang="en-US" altLang="zh-CN" sz="2795">
                <a:sym typeface="+mn-ea"/>
              </a:rPr>
              <a:t>/</a:t>
            </a:r>
            <a:r>
              <a:rPr lang="en-US" altLang="zh-CN" sz="2795">
                <a:latin typeface="Times New Roman" panose="02020603050405020304" charset="0"/>
                <a:cs typeface="Times New Roman" panose="02020603050405020304" charset="0"/>
                <a:sym typeface="+mn-ea"/>
              </a:rPr>
              <a:t>ν</a:t>
            </a:r>
            <a:r>
              <a:rPr lang="zh-CN" altLang="en-US" sz="2795" baseline="-25000">
                <a:sym typeface="+mn-ea"/>
              </a:rPr>
              <a:t>处理</a:t>
            </a:r>
            <a:r>
              <a:rPr lang="zh-CN" altLang="en-US" sz="2795">
                <a:sym typeface="+mn-ea"/>
              </a:rPr>
              <a:t>，</a:t>
            </a:r>
            <a:r>
              <a:rPr lang="en-US" altLang="zh-CN" sz="2795">
                <a:sym typeface="+mn-ea"/>
              </a:rPr>
              <a:t>MS</a:t>
            </a:r>
            <a:r>
              <a:rPr lang="zh-CN" altLang="en-US" sz="2795" baseline="-25000">
                <a:sym typeface="+mn-ea"/>
              </a:rPr>
              <a:t>误差</a:t>
            </a:r>
            <a:r>
              <a:rPr lang="en-US" altLang="zh-CN" sz="2795">
                <a:sym typeface="+mn-ea"/>
              </a:rPr>
              <a:t>=SS</a:t>
            </a:r>
            <a:r>
              <a:rPr lang="zh-CN" altLang="en-US" sz="2795" baseline="-25000">
                <a:solidFill>
                  <a:schemeClr val="tx1">
                    <a:lumMod val="65000"/>
                    <a:lumOff val="35000"/>
                  </a:schemeClr>
                </a:solidFill>
                <a:uFillTx/>
                <a:sym typeface="+mn-ea"/>
              </a:rPr>
              <a:t>误差</a:t>
            </a:r>
            <a:r>
              <a:rPr lang="en-US" altLang="zh-CN" sz="2795">
                <a:sym typeface="+mn-ea"/>
              </a:rPr>
              <a:t>/</a:t>
            </a:r>
            <a:r>
              <a:rPr lang="en-US" altLang="zh-CN" sz="2795">
                <a:latin typeface="Times New Roman" panose="02020603050405020304" charset="0"/>
                <a:cs typeface="Times New Roman" panose="02020603050405020304" charset="0"/>
                <a:sym typeface="+mn-ea"/>
              </a:rPr>
              <a:t>ν</a:t>
            </a:r>
            <a:r>
              <a:rPr lang="zh-CN" altLang="en-US" sz="2795" baseline="-25000">
                <a:sym typeface="+mn-ea"/>
              </a:rPr>
              <a:t>误差</a:t>
            </a:r>
            <a:endParaRPr lang="zh-CN" altLang="en-US" sz="2795">
              <a:sym typeface="+mn-ea"/>
            </a:endParaRPr>
          </a:p>
          <a:p>
            <a:pPr marL="0" lvl="0" indent="0">
              <a:buNone/>
            </a:pPr>
            <a:r>
              <a:rPr lang="en-US" altLang="zh-CN" sz="2795">
                <a:sym typeface="+mn-ea"/>
              </a:rPr>
              <a:t>F</a:t>
            </a:r>
            <a:r>
              <a:rPr lang="zh-CN" altLang="en-US" sz="2795" baseline="-25000">
                <a:sym typeface="+mn-ea"/>
              </a:rPr>
              <a:t>处理</a:t>
            </a:r>
            <a:r>
              <a:rPr lang="en-US" altLang="zh-CN" sz="2795">
                <a:sym typeface="+mn-ea"/>
              </a:rPr>
              <a:t>=MS</a:t>
            </a:r>
            <a:r>
              <a:rPr lang="zh-CN" altLang="en-US" sz="2795" baseline="-25000">
                <a:sym typeface="+mn-ea"/>
              </a:rPr>
              <a:t>处理</a:t>
            </a:r>
            <a:r>
              <a:rPr lang="en-US" altLang="zh-CN" sz="2795">
                <a:sym typeface="+mn-ea"/>
              </a:rPr>
              <a:t>/MS</a:t>
            </a:r>
            <a:r>
              <a:rPr lang="zh-CN" altLang="en-US" sz="2795" baseline="-25000">
                <a:sym typeface="+mn-ea"/>
              </a:rPr>
              <a:t>误差</a:t>
            </a:r>
            <a:r>
              <a:rPr lang="zh-CN" altLang="en-US" sz="2795">
                <a:sym typeface="+mn-ea"/>
              </a:rPr>
              <a:t>。如果无</a:t>
            </a:r>
            <a:r>
              <a:rPr lang="en-US" altLang="zh-CN" sz="2795">
                <a:sym typeface="+mn-ea"/>
              </a:rPr>
              <a:t>处理</a:t>
            </a:r>
            <a:r>
              <a:rPr lang="zh-CN" altLang="en-US" sz="2795">
                <a:sym typeface="+mn-ea"/>
              </a:rPr>
              <a:t>效应，那么</a:t>
            </a:r>
            <a:r>
              <a:rPr lang="en-US" altLang="zh-CN" sz="2795">
                <a:sym typeface="+mn-ea"/>
              </a:rPr>
              <a:t>MS</a:t>
            </a:r>
            <a:r>
              <a:rPr lang="zh-CN" altLang="en-US" sz="2795" baseline="-25000">
                <a:sym typeface="+mn-ea"/>
              </a:rPr>
              <a:t>处理</a:t>
            </a:r>
            <a:r>
              <a:rPr lang="zh-CN" altLang="en-US" sz="2795">
                <a:sym typeface="+mn-ea"/>
              </a:rPr>
              <a:t>和</a:t>
            </a:r>
            <a:r>
              <a:rPr lang="en-US" altLang="zh-CN" sz="2795">
                <a:sym typeface="+mn-ea"/>
              </a:rPr>
              <a:t>MS</a:t>
            </a:r>
            <a:r>
              <a:rPr lang="zh-CN" altLang="en-US" sz="2795" baseline="-25000">
                <a:sym typeface="+mn-ea"/>
              </a:rPr>
              <a:t>误差</a:t>
            </a:r>
            <a:r>
              <a:rPr lang="zh-CN" altLang="en-US" sz="2795">
                <a:sym typeface="+mn-ea"/>
              </a:rPr>
              <a:t>都反映随机误差，</a:t>
            </a:r>
            <a:r>
              <a:rPr lang="en-US" altLang="zh-CN" sz="2795">
                <a:sym typeface="+mn-ea"/>
              </a:rPr>
              <a:t>F~F(</a:t>
            </a:r>
            <a:r>
              <a:rPr lang="en-US" altLang="zh-CN" sz="2795">
                <a:latin typeface="Times New Roman" panose="02020603050405020304" charset="0"/>
                <a:cs typeface="Times New Roman" panose="02020603050405020304" charset="0"/>
                <a:sym typeface="+mn-ea"/>
              </a:rPr>
              <a:t>ν</a:t>
            </a:r>
            <a:r>
              <a:rPr lang="zh-CN" altLang="en-US" sz="2795" baseline="-25000">
                <a:sym typeface="+mn-ea"/>
              </a:rPr>
              <a:t>处理</a:t>
            </a:r>
            <a:r>
              <a:rPr lang="zh-CN" altLang="en-US" sz="2795">
                <a:sym typeface="+mn-ea"/>
              </a:rPr>
              <a:t>，</a:t>
            </a:r>
            <a:r>
              <a:rPr lang="en-US" altLang="zh-CN" sz="2795">
                <a:latin typeface="Times New Roman" panose="02020603050405020304" charset="0"/>
                <a:cs typeface="Times New Roman" panose="02020603050405020304" charset="0"/>
                <a:sym typeface="+mn-ea"/>
              </a:rPr>
              <a:t>ν</a:t>
            </a:r>
            <a:r>
              <a:rPr lang="zh-CN" altLang="en-US" sz="2795" baseline="-25000">
                <a:sym typeface="+mn-ea"/>
              </a:rPr>
              <a:t>误差</a:t>
            </a:r>
            <a:r>
              <a:rPr lang="en-US" altLang="zh-CN" sz="2795">
                <a:sym typeface="+mn-ea"/>
              </a:rPr>
              <a:t>)</a:t>
            </a:r>
            <a:r>
              <a:rPr lang="zh-CN" altLang="en-US" sz="2795">
                <a:sym typeface="+mn-ea"/>
              </a:rPr>
              <a:t>，据此</a:t>
            </a:r>
            <a:r>
              <a:rPr lang="en-US" altLang="zh-CN" sz="2795">
                <a:sym typeface="+mn-ea"/>
              </a:rPr>
              <a:t>作出统计推断</a:t>
            </a:r>
            <a:r>
              <a:rPr lang="zh-CN" altLang="en-US" sz="2795">
                <a:sym typeface="+mn-ea"/>
              </a:rPr>
              <a:t>。</a:t>
            </a:r>
            <a:endParaRPr lang="zh-CN" altLang="en-US" sz="3600">
              <a:sym typeface="+mn-ea"/>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05" y="425450"/>
            <a:ext cx="10968990" cy="5981065"/>
          </a:xfrm>
        </p:spPr>
        <p:txBody>
          <a:bodyPr>
            <a:noAutofit/>
          </a:bodyPr>
          <a:p>
            <a:pPr marL="0" indent="0">
              <a:buNone/>
            </a:pPr>
            <a:r>
              <a:rPr lang="zh-CN" altLang="en-US" sz="2800"/>
              <a:t>d&lt;-matrix(c(</a:t>
            </a:r>
            <a:r>
              <a:rPr lang="en-US" altLang="zh-CN" sz="2800"/>
              <a:t> </a:t>
            </a:r>
            <a:r>
              <a:rPr lang="zh-CN" altLang="en-US" sz="2800"/>
              <a:t>95,</a:t>
            </a:r>
            <a:r>
              <a:rPr lang="en-US" altLang="zh-CN" sz="2800"/>
              <a:t>	</a:t>
            </a:r>
            <a:r>
              <a:rPr lang="zh-CN" altLang="en-US" sz="2800"/>
              <a:t>95,</a:t>
            </a:r>
            <a:r>
              <a:rPr lang="en-US" altLang="zh-CN" sz="2800"/>
              <a:t>	</a:t>
            </a:r>
            <a:r>
              <a:rPr lang="zh-CN" altLang="en-US" sz="2800"/>
              <a:t>89,</a:t>
            </a:r>
            <a:r>
              <a:rPr lang="en-US" altLang="zh-CN" sz="2800"/>
              <a:t>	</a:t>
            </a:r>
            <a:r>
              <a:rPr lang="zh-CN" altLang="en-US" sz="2800"/>
              <a:t>83,</a:t>
            </a:r>
            <a:endParaRPr lang="zh-CN" altLang="en-US" sz="2800"/>
          </a:p>
          <a:p>
            <a:pPr marL="1828800" lvl="4" indent="457200">
              <a:buNone/>
            </a:pPr>
            <a:r>
              <a:rPr lang="zh-CN" altLang="en-US" sz="2800"/>
              <a:t>95,</a:t>
            </a:r>
            <a:r>
              <a:rPr lang="en-US" altLang="zh-CN" sz="2800"/>
              <a:t>	</a:t>
            </a:r>
            <a:r>
              <a:rPr lang="zh-CN" altLang="en-US" sz="2800"/>
              <a:t>94,</a:t>
            </a:r>
            <a:r>
              <a:rPr lang="en-US" altLang="zh-CN" sz="2800"/>
              <a:t>	</a:t>
            </a:r>
            <a:r>
              <a:rPr lang="zh-CN" altLang="en-US" sz="2800"/>
              <a:t>88,</a:t>
            </a:r>
            <a:r>
              <a:rPr lang="en-US" altLang="zh-CN" sz="2800"/>
              <a:t>	</a:t>
            </a:r>
            <a:r>
              <a:rPr lang="zh-CN" altLang="en-US" sz="2800"/>
              <a:t>84,</a:t>
            </a:r>
            <a:endParaRPr lang="zh-CN" altLang="en-US" sz="2800"/>
          </a:p>
          <a:p>
            <a:pPr marL="1828800" lvl="4" indent="457200">
              <a:buNone/>
            </a:pPr>
            <a:r>
              <a:rPr lang="zh-CN" altLang="en-US" sz="2800"/>
              <a:t>106,</a:t>
            </a:r>
            <a:r>
              <a:rPr lang="en-US" altLang="zh-CN" sz="2800"/>
              <a:t>	</a:t>
            </a:r>
            <a:r>
              <a:rPr lang="zh-CN" altLang="en-US" sz="2800"/>
              <a:t>105,</a:t>
            </a:r>
            <a:r>
              <a:rPr lang="en-US" altLang="zh-CN" sz="2800"/>
              <a:t>	</a:t>
            </a:r>
            <a:r>
              <a:rPr lang="zh-CN" altLang="en-US" sz="2800"/>
              <a:t>97,</a:t>
            </a:r>
            <a:r>
              <a:rPr lang="en-US" altLang="zh-CN" sz="2800"/>
              <a:t>	</a:t>
            </a:r>
            <a:r>
              <a:rPr lang="zh-CN" altLang="en-US" sz="2800"/>
              <a:t>90,</a:t>
            </a:r>
            <a:endParaRPr lang="zh-CN" altLang="en-US" sz="2800"/>
          </a:p>
          <a:p>
            <a:pPr marL="1828800" lvl="4" indent="457200">
              <a:buNone/>
            </a:pPr>
            <a:r>
              <a:rPr lang="zh-CN" altLang="en-US" sz="2800"/>
              <a:t>98,</a:t>
            </a:r>
            <a:r>
              <a:rPr lang="en-US" altLang="zh-CN" sz="2800"/>
              <a:t>	</a:t>
            </a:r>
            <a:r>
              <a:rPr lang="zh-CN" altLang="en-US" sz="2800"/>
              <a:t>97,</a:t>
            </a:r>
            <a:r>
              <a:rPr lang="en-US" altLang="zh-CN" sz="2800"/>
              <a:t>	</a:t>
            </a:r>
            <a:r>
              <a:rPr lang="zh-CN" altLang="en-US" sz="2800"/>
              <a:t>95,</a:t>
            </a:r>
            <a:r>
              <a:rPr lang="en-US" altLang="zh-CN" sz="2800"/>
              <a:t>	</a:t>
            </a:r>
            <a:r>
              <a:rPr lang="zh-CN" altLang="en-US" sz="2800"/>
              <a:t>90,</a:t>
            </a:r>
            <a:endParaRPr lang="zh-CN" altLang="en-US" sz="2800"/>
          </a:p>
          <a:p>
            <a:pPr marL="1828800" lvl="4" indent="457200">
              <a:buNone/>
            </a:pPr>
            <a:r>
              <a:rPr lang="zh-CN" altLang="en-US" sz="2800"/>
              <a:t>102,</a:t>
            </a:r>
            <a:r>
              <a:rPr lang="en-US" altLang="zh-CN" sz="2800"/>
              <a:t>	</a:t>
            </a:r>
            <a:r>
              <a:rPr lang="zh-CN" altLang="en-US" sz="2800"/>
              <a:t>98,</a:t>
            </a:r>
            <a:r>
              <a:rPr lang="en-US" altLang="zh-CN" sz="2800"/>
              <a:t>	</a:t>
            </a:r>
            <a:r>
              <a:rPr lang="zh-CN" altLang="en-US" sz="2800"/>
              <a:t>97,</a:t>
            </a:r>
            <a:r>
              <a:rPr lang="en-US" altLang="zh-CN" sz="2800"/>
              <a:t>	</a:t>
            </a:r>
            <a:r>
              <a:rPr lang="zh-CN" altLang="en-US" sz="2800"/>
              <a:t>88,</a:t>
            </a:r>
            <a:endParaRPr lang="zh-CN" altLang="en-US" sz="2800"/>
          </a:p>
          <a:p>
            <a:pPr marL="1828800" lvl="4" indent="457200">
              <a:buNone/>
            </a:pPr>
            <a:r>
              <a:rPr lang="zh-CN" altLang="en-US" sz="2800"/>
              <a:t>112,</a:t>
            </a:r>
            <a:r>
              <a:rPr lang="en-US" altLang="zh-CN" sz="2800"/>
              <a:t>	</a:t>
            </a:r>
            <a:r>
              <a:rPr lang="zh-CN" altLang="en-US" sz="2800"/>
              <a:t>112,</a:t>
            </a:r>
            <a:r>
              <a:rPr lang="en-US" altLang="zh-CN" sz="2800"/>
              <a:t>	</a:t>
            </a:r>
            <a:r>
              <a:rPr lang="zh-CN" altLang="en-US" sz="2800"/>
              <a:t>101,</a:t>
            </a:r>
            <a:r>
              <a:rPr lang="en-US" altLang="zh-CN" sz="2800"/>
              <a:t>	</a:t>
            </a:r>
            <a:r>
              <a:rPr lang="zh-CN" altLang="en-US" sz="2800"/>
              <a:t>94,</a:t>
            </a:r>
            <a:endParaRPr lang="zh-CN" altLang="en-US" sz="2800"/>
          </a:p>
          <a:p>
            <a:pPr marL="1828800" lvl="4" indent="457200">
              <a:buNone/>
            </a:pPr>
            <a:r>
              <a:rPr lang="zh-CN" altLang="en-US" sz="2800"/>
              <a:t>105,</a:t>
            </a:r>
            <a:r>
              <a:rPr lang="en-US" altLang="zh-CN" sz="2800"/>
              <a:t>	</a:t>
            </a:r>
            <a:r>
              <a:rPr lang="zh-CN" altLang="en-US" sz="2800"/>
              <a:t>103,</a:t>
            </a:r>
            <a:r>
              <a:rPr lang="en-US" altLang="zh-CN" sz="2800"/>
              <a:t>	</a:t>
            </a:r>
            <a:r>
              <a:rPr lang="zh-CN" altLang="en-US" sz="2800"/>
              <a:t>97,</a:t>
            </a:r>
            <a:r>
              <a:rPr lang="en-US" altLang="zh-CN" sz="2800"/>
              <a:t>	</a:t>
            </a:r>
            <a:r>
              <a:rPr lang="zh-CN" altLang="en-US" sz="2800"/>
              <a:t>88,</a:t>
            </a:r>
            <a:endParaRPr lang="zh-CN" altLang="en-US" sz="2800"/>
          </a:p>
          <a:p>
            <a:pPr marL="1828800" lvl="4" indent="457200">
              <a:buNone/>
            </a:pPr>
            <a:r>
              <a:rPr lang="zh-CN" altLang="en-US" sz="2800"/>
              <a:t>95,</a:t>
            </a:r>
            <a:r>
              <a:rPr lang="en-US" altLang="zh-CN" sz="2800"/>
              <a:t>	</a:t>
            </a:r>
            <a:r>
              <a:rPr lang="zh-CN" altLang="en-US" sz="2800"/>
              <a:t>92,</a:t>
            </a:r>
            <a:r>
              <a:rPr lang="en-US" altLang="zh-CN" sz="2800"/>
              <a:t>	</a:t>
            </a:r>
            <a:r>
              <a:rPr lang="zh-CN" altLang="en-US" sz="2800"/>
              <a:t>90,</a:t>
            </a:r>
            <a:r>
              <a:rPr lang="en-US" altLang="zh-CN" sz="2800"/>
              <a:t>	</a:t>
            </a:r>
            <a:r>
              <a:rPr lang="zh-CN" altLang="en-US" sz="2800"/>
              <a:t>80</a:t>
            </a:r>
            <a:r>
              <a:rPr lang="en-US" altLang="zh-CN" sz="2800"/>
              <a:t> </a:t>
            </a:r>
            <a:r>
              <a:rPr lang="zh-CN" altLang="en-US" sz="2800"/>
              <a:t>),8,4,byrow=T)</a:t>
            </a:r>
            <a:endParaRPr lang="zh-CN" altLang="en-US" sz="2800"/>
          </a:p>
          <a:p>
            <a:pPr marL="0" indent="0">
              <a:buNone/>
            </a:pPr>
            <a:endParaRPr lang="zh-CN" altLang="en-US" sz="2800"/>
          </a:p>
          <a:p>
            <a:pPr marL="0" indent="0">
              <a:buNone/>
            </a:pPr>
            <a:r>
              <a:rPr lang="zh-CN" altLang="en-US" sz="2800"/>
              <a:t>y&lt;-c(d)</a:t>
            </a:r>
            <a:r>
              <a:rPr lang="en-US" altLang="zh-CN" sz="2800"/>
              <a:t>; SS_total &lt;- </a:t>
            </a:r>
            <a:r>
              <a:rPr lang="zh-CN" altLang="en-US" sz="2800"/>
              <a:t>var(y)*31</a:t>
            </a:r>
            <a:endParaRPr lang="zh-CN" altLang="en-US" sz="2800"/>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05" y="615950"/>
            <a:ext cx="10968990" cy="4916805"/>
          </a:xfrm>
        </p:spPr>
        <p:txBody>
          <a:bodyPr>
            <a:noAutofit/>
          </a:bodyPr>
          <a:p>
            <a:pPr marL="0" indent="0">
              <a:buNone/>
            </a:pPr>
            <a:r>
              <a:rPr lang="zh-CN" altLang="en-US" sz="2800">
                <a:sym typeface="+mn-ea"/>
              </a:rPr>
              <a:t>m_j&lt;-</a:t>
            </a:r>
            <a:r>
              <a:rPr lang="en-US" altLang="zh-CN" sz="2800">
                <a:sym typeface="+mn-ea"/>
              </a:rPr>
              <a:t>rep(</a:t>
            </a:r>
            <a:r>
              <a:rPr lang="zh-CN" altLang="en-US" sz="2800">
                <a:sym typeface="+mn-ea"/>
              </a:rPr>
              <a:t>apply(d,1,mean)</a:t>
            </a:r>
            <a:r>
              <a:rPr lang="en-US" altLang="zh-CN" sz="2800">
                <a:sym typeface="+mn-ea"/>
              </a:rPr>
              <a:t>,4)</a:t>
            </a:r>
            <a:endParaRPr lang="zh-CN" altLang="en-US" sz="2800"/>
          </a:p>
          <a:p>
            <a:pPr marL="0" indent="0">
              <a:buNone/>
            </a:pPr>
            <a:r>
              <a:rPr lang="zh-CN" altLang="en-US" sz="2800">
                <a:sym typeface="+mn-ea"/>
              </a:rPr>
              <a:t>m_i&lt;-</a:t>
            </a:r>
            <a:r>
              <a:rPr lang="en-US" altLang="zh-CN" sz="2800">
                <a:sym typeface="+mn-ea"/>
              </a:rPr>
              <a:t>rep(</a:t>
            </a:r>
            <a:r>
              <a:rPr lang="zh-CN" altLang="en-US" sz="2800">
                <a:sym typeface="+mn-ea"/>
              </a:rPr>
              <a:t>apply(d,2,mean)</a:t>
            </a:r>
            <a:r>
              <a:rPr lang="en-US" altLang="zh-CN" sz="2800">
                <a:sym typeface="+mn-ea"/>
              </a:rPr>
              <a:t>,c(8,8,8,8))</a:t>
            </a:r>
            <a:endParaRPr lang="zh-CN" altLang="en-US" sz="2800"/>
          </a:p>
          <a:p>
            <a:pPr marL="0" indent="0">
              <a:buNone/>
            </a:pPr>
            <a:r>
              <a:rPr lang="zh-CN" altLang="en-US" sz="2800">
                <a:sym typeface="+mn-ea"/>
              </a:rPr>
              <a:t>m&lt;-mean(y)</a:t>
            </a:r>
            <a:endParaRPr lang="zh-CN" altLang="en-US" sz="2800"/>
          </a:p>
          <a:p>
            <a:pPr marL="0" indent="0">
              <a:buNone/>
            </a:pPr>
            <a:endParaRPr lang="zh-CN" altLang="en-US" sz="2800"/>
          </a:p>
          <a:p>
            <a:pPr marL="0" indent="0">
              <a:buNone/>
            </a:pPr>
            <a:r>
              <a:rPr lang="zh-CN" altLang="en-US" sz="2800">
                <a:sym typeface="+mn-ea"/>
              </a:rPr>
              <a:t>SS_treat &lt;- sum((m_i - m)^2 )</a:t>
            </a:r>
            <a:endParaRPr lang="zh-CN" altLang="en-US" sz="2800"/>
          </a:p>
          <a:p>
            <a:pPr marL="0" indent="0">
              <a:buNone/>
            </a:pPr>
            <a:r>
              <a:rPr lang="zh-CN" altLang="en-US" sz="2800">
                <a:sym typeface="+mn-ea"/>
              </a:rPr>
              <a:t>SS_block &lt;- sum((m_j - m)^2)</a:t>
            </a:r>
            <a:endParaRPr lang="zh-CN" altLang="en-US" sz="2800"/>
          </a:p>
          <a:p>
            <a:pPr marL="0" indent="0">
              <a:buNone/>
            </a:pPr>
            <a:endParaRPr lang="zh-CN" altLang="en-US" sz="2800"/>
          </a:p>
          <a:p>
            <a:pPr marL="0" indent="0">
              <a:buNone/>
            </a:pPr>
            <a:r>
              <a:rPr lang="zh-CN" altLang="en-US" sz="2800">
                <a:sym typeface="+mn-ea"/>
              </a:rPr>
              <a:t>SS_error &lt;- sum((y - m_i - m_j + m)^2)</a:t>
            </a:r>
            <a:endParaRPr lang="zh-CN" altLang="en-US" sz="2800">
              <a:sym typeface="+mn-ea"/>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850900" y="312420"/>
            <a:ext cx="7840980" cy="521970"/>
          </a:xfrm>
          <a:prstGeom prst="rect">
            <a:avLst/>
          </a:prstGeom>
          <a:noFill/>
        </p:spPr>
        <p:txBody>
          <a:bodyPr wrap="square" rtlCol="0" anchor="t">
            <a:spAutoFit/>
          </a:bodyPr>
          <a:p>
            <a:r>
              <a:rPr lang="en-US" altLang="zh-CN" sz="2800">
                <a:sym typeface="+mn-ea"/>
              </a:rPr>
              <a:t>3. </a:t>
            </a:r>
            <a:r>
              <a:rPr lang="zh-CN" altLang="en-US" sz="2800">
                <a:sym typeface="+mn-ea"/>
              </a:rPr>
              <a:t>随机区组设计方差分析的步骤</a:t>
            </a:r>
            <a:endParaRPr lang="zh-CN" altLang="en-US" sz="2800">
              <a:sym typeface="+mn-ea"/>
            </a:endParaRPr>
          </a:p>
        </p:txBody>
      </p:sp>
      <p:graphicFrame>
        <p:nvGraphicFramePr>
          <p:cNvPr id="4" name="表格 3"/>
          <p:cNvGraphicFramePr/>
          <p:nvPr>
            <p:custDataLst>
              <p:tags r:id="rId1"/>
            </p:custDataLst>
          </p:nvPr>
        </p:nvGraphicFramePr>
        <p:xfrm>
          <a:off x="1623060" y="2670175"/>
          <a:ext cx="8531860" cy="2590800"/>
        </p:xfrm>
        <a:graphic>
          <a:graphicData uri="http://schemas.openxmlformats.org/drawingml/2006/table">
            <a:tbl>
              <a:tblPr firstRow="1" bandRow="1">
                <a:tableStyleId>{5C22544A-7EE6-4342-B048-85BDC9FD1C3A}</a:tableStyleId>
              </a:tblPr>
              <a:tblGrid>
                <a:gridCol w="1421977"/>
                <a:gridCol w="1421976"/>
                <a:gridCol w="1421977"/>
                <a:gridCol w="1421977"/>
                <a:gridCol w="1421976"/>
                <a:gridCol w="1421977"/>
              </a:tblGrid>
              <a:tr h="381000">
                <a:tc>
                  <a:txBody>
                    <a:bodyPr/>
                    <a:p>
                      <a:pPr>
                        <a:buNone/>
                      </a:pPr>
                      <a:r>
                        <a:rPr lang="zh-CN" altLang="en-US" sz="2400">
                          <a:solidFill>
                            <a:schemeClr val="tx1"/>
                          </a:solidFill>
                        </a:rPr>
                        <a:t>变异来源</a:t>
                      </a:r>
                      <a:endParaRPr lang="zh-CN" altLang="en-US" sz="240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r">
                        <a:buNone/>
                      </a:pPr>
                      <a:r>
                        <a:rPr lang="en-US" altLang="zh-CN" sz="2400">
                          <a:solidFill>
                            <a:schemeClr val="tx1"/>
                          </a:solidFill>
                        </a:rPr>
                        <a:t>SS</a:t>
                      </a:r>
                      <a:endParaRPr lang="en-US" altLang="zh-CN" sz="240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r">
                        <a:buNone/>
                      </a:pPr>
                      <a:r>
                        <a:rPr lang="en-US" altLang="zh-CN" sz="2400">
                          <a:solidFill>
                            <a:schemeClr val="tx1"/>
                          </a:solidFill>
                        </a:rPr>
                        <a:t>df</a:t>
                      </a:r>
                      <a:endParaRPr lang="en-US" altLang="zh-CN" sz="240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r">
                        <a:buNone/>
                      </a:pPr>
                      <a:r>
                        <a:rPr lang="en-US" altLang="zh-CN" sz="2400">
                          <a:solidFill>
                            <a:schemeClr val="tx1"/>
                          </a:solidFill>
                        </a:rPr>
                        <a:t>MS</a:t>
                      </a:r>
                      <a:endParaRPr lang="en-US" altLang="zh-CN" sz="240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r">
                        <a:buNone/>
                      </a:pPr>
                      <a:r>
                        <a:rPr lang="en-US" altLang="zh-CN" sz="2400">
                          <a:solidFill>
                            <a:schemeClr val="tx1"/>
                          </a:solidFill>
                        </a:rPr>
                        <a:t>F</a:t>
                      </a:r>
                      <a:endParaRPr lang="en-US" altLang="zh-CN" sz="240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r">
                        <a:buNone/>
                      </a:pPr>
                      <a:r>
                        <a:rPr lang="en-US" altLang="zh-CN" sz="2400">
                          <a:solidFill>
                            <a:schemeClr val="tx1"/>
                          </a:solidFill>
                        </a:rPr>
                        <a:t>P</a:t>
                      </a:r>
                      <a:endParaRPr lang="en-US" altLang="zh-CN" sz="240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r h="381000">
                <a:tc>
                  <a:txBody>
                    <a:bodyPr/>
                    <a:p>
                      <a:pPr>
                        <a:buNone/>
                      </a:pPr>
                      <a:r>
                        <a:rPr lang="zh-CN" altLang="en-US" sz="2400"/>
                        <a:t>处理</a:t>
                      </a:r>
                      <a:endParaRPr lang="zh-CN" altLang="en-US" sz="2400"/>
                    </a:p>
                  </a:txBody>
                  <a:tcPr>
                    <a:lnL>
                      <a:noFill/>
                    </a:lnL>
                    <a:lnR>
                      <a:noFill/>
                    </a:lnR>
                    <a:lnT w="12700">
                      <a:solidFill>
                        <a:schemeClr val="tx1"/>
                      </a:solidFill>
                      <a:prstDash val="solid"/>
                    </a:lnT>
                    <a:lnB>
                      <a:noFill/>
                    </a:lnB>
                    <a:lnTlToBr>
                      <a:noFill/>
                    </a:lnTlToBr>
                    <a:lnBlToTr>
                      <a:noFill/>
                    </a:lnBlToTr>
                    <a:solidFill>
                      <a:schemeClr val="bg2"/>
                    </a:solidFill>
                  </a:tcPr>
                </a:tc>
                <a:tc>
                  <a:txBody>
                    <a:bodyPr/>
                    <a:p>
                      <a:pPr algn="r">
                        <a:buNone/>
                      </a:pPr>
                      <a:r>
                        <a:rPr lang="en-US" altLang="zh-CN" sz="2400"/>
                        <a:t>943.59</a:t>
                      </a:r>
                      <a:endParaRPr lang="en-US" altLang="zh-CN" sz="2400"/>
                    </a:p>
                  </a:txBody>
                  <a:tcPr>
                    <a:lnL>
                      <a:noFill/>
                    </a:lnL>
                    <a:lnR>
                      <a:noFill/>
                    </a:lnR>
                    <a:lnT w="12700">
                      <a:solidFill>
                        <a:schemeClr val="tx1"/>
                      </a:solidFill>
                      <a:prstDash val="solid"/>
                    </a:lnT>
                    <a:lnB>
                      <a:noFill/>
                    </a:lnB>
                    <a:lnTlToBr>
                      <a:noFill/>
                    </a:lnTlToBr>
                    <a:lnBlToTr>
                      <a:noFill/>
                    </a:lnBlToTr>
                    <a:solidFill>
                      <a:schemeClr val="bg2"/>
                    </a:solidFill>
                  </a:tcPr>
                </a:tc>
                <a:tc>
                  <a:txBody>
                    <a:bodyPr/>
                    <a:p>
                      <a:pPr algn="r">
                        <a:buNone/>
                      </a:pPr>
                      <a:r>
                        <a:rPr lang="en-US" altLang="zh-CN" sz="2400"/>
                        <a:t>3</a:t>
                      </a:r>
                      <a:endParaRPr lang="en-US" altLang="zh-CN" sz="2400"/>
                    </a:p>
                  </a:txBody>
                  <a:tcPr>
                    <a:lnL>
                      <a:noFill/>
                    </a:lnL>
                    <a:lnR>
                      <a:noFill/>
                    </a:lnR>
                    <a:lnT w="12700">
                      <a:solidFill>
                        <a:schemeClr val="tx1"/>
                      </a:solidFill>
                      <a:prstDash val="solid"/>
                    </a:lnT>
                    <a:lnB>
                      <a:noFill/>
                    </a:lnB>
                    <a:lnTlToBr>
                      <a:noFill/>
                    </a:lnTlToBr>
                    <a:lnBlToTr>
                      <a:noFill/>
                    </a:lnBlToTr>
                    <a:solidFill>
                      <a:schemeClr val="bg2"/>
                    </a:solidFill>
                  </a:tcPr>
                </a:tc>
                <a:tc>
                  <a:txBody>
                    <a:bodyPr/>
                    <a:p>
                      <a:pPr algn="r">
                        <a:buNone/>
                      </a:pPr>
                      <a:r>
                        <a:rPr lang="en-US" altLang="zh-CN" sz="2400"/>
                        <a:t>314.531</a:t>
                      </a:r>
                      <a:endParaRPr lang="en-US" altLang="zh-CN" sz="2400"/>
                    </a:p>
                  </a:txBody>
                  <a:tcPr>
                    <a:lnL>
                      <a:noFill/>
                    </a:lnL>
                    <a:lnR>
                      <a:noFill/>
                    </a:lnR>
                    <a:lnT w="12700">
                      <a:solidFill>
                        <a:schemeClr val="tx1"/>
                      </a:solidFill>
                      <a:prstDash val="solid"/>
                    </a:lnT>
                    <a:lnB>
                      <a:noFill/>
                    </a:lnB>
                    <a:lnTlToBr>
                      <a:noFill/>
                    </a:lnTlToBr>
                    <a:lnBlToTr>
                      <a:noFill/>
                    </a:lnBlToTr>
                    <a:solidFill>
                      <a:schemeClr val="bg2"/>
                    </a:solidFill>
                  </a:tcPr>
                </a:tc>
                <a:tc>
                  <a:txBody>
                    <a:bodyPr/>
                    <a:p>
                      <a:pPr algn="r">
                        <a:buNone/>
                      </a:pPr>
                      <a:r>
                        <a:rPr lang="en-US" altLang="zh-CN" sz="2400"/>
                        <a:t>78.487</a:t>
                      </a:r>
                      <a:endParaRPr lang="en-US" altLang="zh-CN" sz="2400"/>
                    </a:p>
                  </a:txBody>
                  <a:tcPr>
                    <a:lnL>
                      <a:noFill/>
                    </a:lnL>
                    <a:lnR>
                      <a:noFill/>
                    </a:lnR>
                    <a:lnT w="12700">
                      <a:solidFill>
                        <a:schemeClr val="tx1"/>
                      </a:solidFill>
                      <a:prstDash val="solid"/>
                    </a:lnT>
                    <a:lnB>
                      <a:noFill/>
                    </a:lnB>
                    <a:lnTlToBr>
                      <a:noFill/>
                    </a:lnTlToBr>
                    <a:lnBlToTr>
                      <a:noFill/>
                    </a:lnBlToTr>
                    <a:solidFill>
                      <a:schemeClr val="bg2"/>
                    </a:solidFill>
                  </a:tcPr>
                </a:tc>
                <a:tc>
                  <a:txBody>
                    <a:bodyPr/>
                    <a:p>
                      <a:pPr algn="r">
                        <a:buNone/>
                      </a:pPr>
                      <a:r>
                        <a:rPr lang="en-US" altLang="zh-CN" sz="2400"/>
                        <a:t>&lt;0.05</a:t>
                      </a:r>
                      <a:endParaRPr lang="en-US" altLang="zh-CN" sz="2400"/>
                    </a:p>
                  </a:txBody>
                  <a:tcPr>
                    <a:lnL>
                      <a:noFill/>
                    </a:lnL>
                    <a:lnR>
                      <a:noFill/>
                    </a:lnR>
                    <a:lnT w="12700">
                      <a:solidFill>
                        <a:schemeClr val="tx1"/>
                      </a:solidFill>
                      <a:prstDash val="solid"/>
                    </a:lnT>
                    <a:lnB>
                      <a:noFill/>
                    </a:lnB>
                    <a:lnTlToBr>
                      <a:noFill/>
                    </a:lnTlToBr>
                    <a:lnBlToTr>
                      <a:noFill/>
                    </a:lnBlToTr>
                    <a:solidFill>
                      <a:schemeClr val="bg2"/>
                    </a:solidFill>
                  </a:tcPr>
                </a:tc>
              </a:tr>
              <a:tr h="381000">
                <a:tc>
                  <a:txBody>
                    <a:bodyPr/>
                    <a:p>
                      <a:pPr>
                        <a:buNone/>
                      </a:pPr>
                      <a:r>
                        <a:rPr lang="zh-CN" altLang="en-US" sz="2400"/>
                        <a:t>区组</a:t>
                      </a:r>
                      <a:endParaRPr lang="zh-CN" altLang="en-US" sz="2400"/>
                    </a:p>
                  </a:txBody>
                  <a:tcPr>
                    <a:lnL>
                      <a:noFill/>
                    </a:lnL>
                    <a:lnR>
                      <a:noFill/>
                    </a:lnR>
                    <a:lnT>
                      <a:noFill/>
                    </a:lnT>
                    <a:lnB>
                      <a:noFill/>
                    </a:lnB>
                    <a:lnTlToBr>
                      <a:noFill/>
                    </a:lnTlToBr>
                    <a:lnBlToTr>
                      <a:noFill/>
                    </a:lnBlToTr>
                    <a:solidFill>
                      <a:schemeClr val="bg2"/>
                    </a:solidFill>
                  </a:tcPr>
                </a:tc>
                <a:tc>
                  <a:txBody>
                    <a:bodyPr/>
                    <a:p>
                      <a:pPr algn="r">
                        <a:buNone/>
                      </a:pPr>
                      <a:r>
                        <a:rPr lang="en-US" altLang="zh-CN" sz="2400"/>
                        <a:t>806.22</a:t>
                      </a:r>
                      <a:endParaRPr lang="en-US" altLang="zh-CN" sz="2400"/>
                    </a:p>
                  </a:txBody>
                  <a:tcPr>
                    <a:lnL>
                      <a:noFill/>
                    </a:lnL>
                    <a:lnR>
                      <a:noFill/>
                    </a:lnR>
                    <a:lnT>
                      <a:noFill/>
                    </a:lnT>
                    <a:lnB>
                      <a:noFill/>
                    </a:lnB>
                    <a:lnTlToBr>
                      <a:noFill/>
                    </a:lnTlToBr>
                    <a:lnBlToTr>
                      <a:noFill/>
                    </a:lnBlToTr>
                    <a:solidFill>
                      <a:schemeClr val="bg2"/>
                    </a:solidFill>
                  </a:tcPr>
                </a:tc>
                <a:tc>
                  <a:txBody>
                    <a:bodyPr/>
                    <a:p>
                      <a:pPr algn="r">
                        <a:buNone/>
                      </a:pPr>
                      <a:r>
                        <a:rPr lang="en-US" altLang="zh-CN" sz="2400"/>
                        <a:t>7</a:t>
                      </a:r>
                      <a:endParaRPr lang="en-US" altLang="zh-CN" sz="2400"/>
                    </a:p>
                  </a:txBody>
                  <a:tcPr>
                    <a:lnL>
                      <a:noFill/>
                    </a:lnL>
                    <a:lnR>
                      <a:noFill/>
                    </a:lnR>
                    <a:lnT>
                      <a:noFill/>
                    </a:lnT>
                    <a:lnB>
                      <a:noFill/>
                    </a:lnB>
                    <a:lnTlToBr>
                      <a:noFill/>
                    </a:lnTlToBr>
                    <a:lnBlToTr>
                      <a:noFill/>
                    </a:lnBlToTr>
                    <a:solidFill>
                      <a:schemeClr val="bg2"/>
                    </a:solidFill>
                  </a:tcPr>
                </a:tc>
                <a:tc>
                  <a:txBody>
                    <a:bodyPr/>
                    <a:p>
                      <a:pPr algn="r">
                        <a:buNone/>
                      </a:pPr>
                      <a:r>
                        <a:rPr lang="en-US" altLang="zh-CN" sz="2400"/>
                        <a:t>115.174</a:t>
                      </a:r>
                      <a:endParaRPr lang="en-US" altLang="zh-CN" sz="2400"/>
                    </a:p>
                  </a:txBody>
                  <a:tcPr>
                    <a:lnL>
                      <a:noFill/>
                    </a:lnL>
                    <a:lnR>
                      <a:noFill/>
                    </a:lnR>
                    <a:lnT>
                      <a:noFill/>
                    </a:lnT>
                    <a:lnB>
                      <a:noFill/>
                    </a:lnB>
                    <a:lnTlToBr>
                      <a:noFill/>
                    </a:lnTlToBr>
                    <a:lnBlToTr>
                      <a:noFill/>
                    </a:lnBlToTr>
                    <a:solidFill>
                      <a:schemeClr val="bg2"/>
                    </a:solidFill>
                  </a:tcPr>
                </a:tc>
                <a:tc>
                  <a:txBody>
                    <a:bodyPr/>
                    <a:p>
                      <a:pPr algn="r">
                        <a:buNone/>
                      </a:pPr>
                      <a:r>
                        <a:rPr lang="en-US" altLang="zh-CN" sz="2400"/>
                        <a:t>28.740</a:t>
                      </a:r>
                      <a:endParaRPr lang="en-US" altLang="zh-CN" sz="2400"/>
                    </a:p>
                  </a:txBody>
                  <a:tcPr>
                    <a:lnL>
                      <a:noFill/>
                    </a:lnL>
                    <a:lnR>
                      <a:noFill/>
                    </a:lnR>
                    <a:lnT>
                      <a:noFill/>
                    </a:lnT>
                    <a:lnB>
                      <a:noFill/>
                    </a:lnB>
                    <a:lnTlToBr>
                      <a:noFill/>
                    </a:lnTlToBr>
                    <a:lnBlToTr>
                      <a:noFill/>
                    </a:lnBlToTr>
                    <a:solidFill>
                      <a:schemeClr val="bg2"/>
                    </a:solidFill>
                  </a:tcPr>
                </a:tc>
                <a:tc>
                  <a:txBody>
                    <a:bodyPr/>
                    <a:p>
                      <a:pPr algn="r">
                        <a:buNone/>
                      </a:pPr>
                      <a:r>
                        <a:rPr lang="en-US" altLang="zh-CN" sz="2400"/>
                        <a:t>&lt;0.05</a:t>
                      </a:r>
                      <a:endParaRPr lang="en-US" altLang="zh-CN" sz="2400"/>
                    </a:p>
                  </a:txBody>
                  <a:tcPr>
                    <a:lnL>
                      <a:noFill/>
                    </a:lnL>
                    <a:lnR>
                      <a:noFill/>
                    </a:lnR>
                    <a:lnT>
                      <a:noFill/>
                    </a:lnT>
                    <a:lnB>
                      <a:noFill/>
                    </a:lnB>
                    <a:lnTlToBr>
                      <a:noFill/>
                    </a:lnTlToBr>
                    <a:lnBlToTr>
                      <a:noFill/>
                    </a:lnBlToTr>
                    <a:solidFill>
                      <a:schemeClr val="bg2"/>
                    </a:solidFill>
                  </a:tcPr>
                </a:tc>
              </a:tr>
              <a:tr h="381000">
                <a:tc>
                  <a:txBody>
                    <a:bodyPr/>
                    <a:p>
                      <a:pPr>
                        <a:buNone/>
                      </a:pPr>
                      <a:r>
                        <a:rPr lang="zh-CN" altLang="en-US" sz="2400"/>
                        <a:t>误差</a:t>
                      </a:r>
                      <a:endParaRPr lang="zh-CN" altLang="en-US" sz="2400"/>
                    </a:p>
                  </a:txBody>
                  <a:tcPr>
                    <a:lnL>
                      <a:noFill/>
                    </a:lnL>
                    <a:lnR>
                      <a:noFill/>
                    </a:lnR>
                    <a:lnT>
                      <a:noFill/>
                    </a:lnT>
                    <a:lnB>
                      <a:noFill/>
                    </a:lnB>
                    <a:lnTlToBr>
                      <a:noFill/>
                    </a:lnTlToBr>
                    <a:lnBlToTr>
                      <a:noFill/>
                    </a:lnBlToTr>
                    <a:solidFill>
                      <a:schemeClr val="bg2"/>
                    </a:solidFill>
                  </a:tcPr>
                </a:tc>
                <a:tc>
                  <a:txBody>
                    <a:bodyPr/>
                    <a:p>
                      <a:pPr algn="r">
                        <a:buNone/>
                      </a:pPr>
                      <a:r>
                        <a:rPr lang="en-US" altLang="zh-CN" sz="2400"/>
                        <a:t>84.16</a:t>
                      </a:r>
                      <a:endParaRPr lang="en-US" altLang="zh-CN" sz="2400"/>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r">
                        <a:buNone/>
                      </a:pPr>
                      <a:r>
                        <a:rPr lang="en-US" altLang="zh-CN" sz="2400"/>
                        <a:t>21</a:t>
                      </a:r>
                      <a:endParaRPr lang="en-US" altLang="zh-CN" sz="2400"/>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r">
                        <a:buNone/>
                      </a:pPr>
                      <a:r>
                        <a:rPr lang="en-US" altLang="zh-CN" sz="2400"/>
                        <a:t>4.007</a:t>
                      </a:r>
                      <a:endParaRPr lang="en-US" altLang="zh-CN" sz="2400"/>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r">
                        <a:buNone/>
                      </a:pPr>
                      <a:endParaRPr lang="zh-CN" altLang="en-US" sz="2400"/>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r">
                        <a:buNone/>
                      </a:pPr>
                      <a:endParaRPr lang="zh-CN" altLang="en-US" sz="2400"/>
                    </a:p>
                  </a:txBody>
                  <a:tcPr>
                    <a:lnL>
                      <a:noFill/>
                    </a:lnL>
                    <a:lnR>
                      <a:noFill/>
                    </a:lnR>
                    <a:lnT>
                      <a:noFill/>
                    </a:lnT>
                    <a:lnB w="12700">
                      <a:solidFill>
                        <a:schemeClr val="tx1"/>
                      </a:solidFill>
                      <a:prstDash val="solid"/>
                    </a:lnB>
                    <a:lnTlToBr>
                      <a:noFill/>
                    </a:lnTlToBr>
                    <a:lnBlToTr>
                      <a:noFill/>
                    </a:lnBlToTr>
                    <a:solidFill>
                      <a:schemeClr val="bg2"/>
                    </a:solidFill>
                  </a:tcPr>
                </a:tc>
              </a:tr>
              <a:tr h="381000">
                <a:tc>
                  <a:txBody>
                    <a:bodyPr/>
                    <a:p>
                      <a:pPr>
                        <a:buNone/>
                      </a:pPr>
                      <a:r>
                        <a:rPr lang="zh-CN" altLang="en-US" sz="2400"/>
                        <a:t>总</a:t>
                      </a:r>
                      <a:endParaRPr lang="zh-CN" altLang="en-US" sz="2400"/>
                    </a:p>
                  </a:txBody>
                  <a:tcPr>
                    <a:lnL>
                      <a:noFill/>
                    </a:lnL>
                    <a:lnR>
                      <a:noFill/>
                    </a:lnR>
                    <a:lnT>
                      <a:noFill/>
                    </a:lnT>
                    <a:lnB w="12700">
                      <a:solidFill>
                        <a:schemeClr val="tx1"/>
                      </a:solidFill>
                      <a:prstDash val="solid"/>
                    </a:lnB>
                    <a:lnTlToBr>
                      <a:noFill/>
                    </a:lnTlToBr>
                    <a:lnBlToTr>
                      <a:noFill/>
                    </a:lnBlToTr>
                    <a:solidFill>
                      <a:schemeClr val="bg2"/>
                    </a:solidFill>
                  </a:tcPr>
                </a:tc>
                <a:tc>
                  <a:txBody>
                    <a:bodyPr/>
                    <a:p>
                      <a:pPr algn="r">
                        <a:buNone/>
                      </a:pPr>
                      <a:r>
                        <a:rPr lang="en-US" altLang="zh-CN" sz="2400"/>
                        <a:t>1833.97</a:t>
                      </a:r>
                      <a:endParaRPr lang="en-US" altLang="zh-CN" sz="2400"/>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r">
                        <a:buNone/>
                      </a:pPr>
                      <a:r>
                        <a:rPr lang="en-US" altLang="zh-CN" sz="2400"/>
                        <a:t>31</a:t>
                      </a:r>
                      <a:endParaRPr lang="en-US" altLang="zh-CN" sz="2400"/>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r">
                        <a:buNone/>
                      </a:pPr>
                      <a:endParaRPr lang="zh-CN" altLang="en-US" sz="2400"/>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r">
                        <a:buNone/>
                      </a:pPr>
                      <a:endParaRPr lang="zh-CN" altLang="en-US" sz="2400"/>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c>
                  <a:txBody>
                    <a:bodyPr/>
                    <a:p>
                      <a:pPr algn="r">
                        <a:buNone/>
                      </a:pPr>
                      <a:endParaRPr lang="zh-CN" altLang="en-US" sz="2400"/>
                    </a:p>
                  </a:txBody>
                  <a:tcPr>
                    <a:lnL>
                      <a:noFill/>
                    </a:lnL>
                    <a:lnR>
                      <a:noFill/>
                    </a:lnR>
                    <a:lnT w="12700">
                      <a:solidFill>
                        <a:schemeClr val="tx1"/>
                      </a:solidFill>
                      <a:prstDash val="solid"/>
                    </a:lnT>
                    <a:lnB w="12700">
                      <a:solidFill>
                        <a:schemeClr val="tx1"/>
                      </a:solidFill>
                      <a:prstDash val="solid"/>
                    </a:lnB>
                    <a:lnTlToBr>
                      <a:noFill/>
                    </a:lnTlToBr>
                    <a:lnBlToTr>
                      <a:noFill/>
                    </a:lnBlToTr>
                    <a:solidFill>
                      <a:schemeClr val="bg2"/>
                    </a:solidFill>
                  </a:tcPr>
                </a:tc>
              </a:tr>
            </a:tbl>
          </a:graphicData>
        </a:graphic>
      </p:graphicFrame>
      <p:sp>
        <p:nvSpPr>
          <p:cNvPr id="5" name="文本框 4"/>
          <p:cNvSpPr txBox="1"/>
          <p:nvPr/>
        </p:nvSpPr>
        <p:spPr>
          <a:xfrm>
            <a:off x="3765550" y="2132965"/>
            <a:ext cx="3230880" cy="460375"/>
          </a:xfrm>
          <a:prstGeom prst="rect">
            <a:avLst/>
          </a:prstGeom>
          <a:noFill/>
        </p:spPr>
        <p:txBody>
          <a:bodyPr wrap="none" rtlCol="0" anchor="t">
            <a:spAutoFit/>
          </a:bodyPr>
          <a:p>
            <a:r>
              <a:rPr lang="zh-CN" altLang="en-US" sz="2400">
                <a:sym typeface="+mn-ea"/>
              </a:rPr>
              <a:t>血糖浓度的变异分解表</a:t>
            </a:r>
            <a:endParaRPr lang="zh-CN" altLang="en-US" sz="2400">
              <a:sym typeface="+mn-ea"/>
            </a:endParaRPr>
          </a:p>
        </p:txBody>
      </p:sp>
      <p:sp>
        <p:nvSpPr>
          <p:cNvPr id="6" name="文本框 5"/>
          <p:cNvSpPr txBox="1"/>
          <p:nvPr/>
        </p:nvSpPr>
        <p:spPr>
          <a:xfrm>
            <a:off x="1623060" y="1043305"/>
            <a:ext cx="8335010" cy="5262245"/>
          </a:xfrm>
          <a:prstGeom prst="rect">
            <a:avLst/>
          </a:prstGeom>
          <a:noFill/>
        </p:spPr>
        <p:txBody>
          <a:bodyPr wrap="square" rtlCol="0" anchor="t">
            <a:spAutoFit/>
          </a:bodyPr>
          <a:p>
            <a:r>
              <a:rPr lang="en-US" altLang="zh-CN" sz="2400">
                <a:sym typeface="+mn-ea"/>
              </a:rPr>
              <a:t>H</a:t>
            </a:r>
            <a:r>
              <a:rPr lang="en-US" altLang="zh-CN" sz="2400" baseline="-25000">
                <a:solidFill>
                  <a:schemeClr val="tx1"/>
                </a:solidFill>
                <a:uFillTx/>
                <a:sym typeface="+mn-ea"/>
              </a:rPr>
              <a:t>0</a:t>
            </a:r>
            <a:r>
              <a:rPr lang="en-US" altLang="zh-CN" sz="2400">
                <a:sym typeface="+mn-ea"/>
              </a:rPr>
              <a:t>:</a:t>
            </a:r>
            <a:r>
              <a:rPr lang="zh-CN" altLang="en-US" sz="2400">
                <a:sym typeface="+mn-ea"/>
              </a:rPr>
              <a:t>不同放置时间</a:t>
            </a:r>
            <a:r>
              <a:rPr lang="zh-CN" altLang="en-US" sz="2400">
                <a:sym typeface="+mn-ea"/>
              </a:rPr>
              <a:t>的平均血糖浓度相同</a:t>
            </a:r>
            <a:endParaRPr lang="zh-CN" altLang="en-US" sz="2400">
              <a:sym typeface="+mn-ea"/>
            </a:endParaRPr>
          </a:p>
          <a:p>
            <a:r>
              <a:rPr lang="en-US" altLang="zh-CN" sz="2400">
                <a:sym typeface="+mn-ea"/>
              </a:rPr>
              <a:t>H</a:t>
            </a:r>
            <a:r>
              <a:rPr lang="en-US" altLang="zh-CN" sz="2400" baseline="-25000">
                <a:uFillTx/>
                <a:sym typeface="+mn-ea"/>
              </a:rPr>
              <a:t>1</a:t>
            </a:r>
            <a:r>
              <a:rPr lang="en-US" altLang="zh-CN" sz="2400">
                <a:sym typeface="+mn-ea"/>
              </a:rPr>
              <a:t>:</a:t>
            </a:r>
            <a:r>
              <a:rPr lang="zh-CN" altLang="en-US" sz="2400">
                <a:sym typeface="+mn-ea"/>
              </a:rPr>
              <a:t>至少两个放置时间的平均血糖浓度不</a:t>
            </a:r>
            <a:r>
              <a:rPr lang="zh-CN" altLang="en-US" sz="2400">
                <a:sym typeface="+mn-ea"/>
              </a:rPr>
              <a:t>同</a:t>
            </a:r>
            <a:endParaRPr lang="zh-CN" altLang="en-US" sz="2400">
              <a:sym typeface="+mn-ea"/>
            </a:endParaRPr>
          </a:p>
          <a:p>
            <a:r>
              <a:rPr lang="zh-CN" altLang="en-US" sz="2400">
                <a:latin typeface="Times New Roman" panose="02020603050405020304" charset="0"/>
                <a:cs typeface="Times New Roman" panose="02020603050405020304" charset="0"/>
                <a:sym typeface="+mn-ea"/>
              </a:rPr>
              <a:t>α</a:t>
            </a:r>
            <a:r>
              <a:rPr lang="en-US" altLang="zh-CN" sz="2400">
                <a:latin typeface="Times New Roman" panose="02020603050405020304" charset="0"/>
                <a:cs typeface="Times New Roman" panose="02020603050405020304" charset="0"/>
                <a:sym typeface="+mn-ea"/>
              </a:rPr>
              <a:t>=0.05</a:t>
            </a:r>
            <a:endParaRPr lang="en-US" altLang="zh-CN" sz="2400">
              <a:latin typeface="Times New Roman" panose="02020603050405020304" charset="0"/>
              <a:cs typeface="Times New Roman" panose="02020603050405020304" charset="0"/>
              <a:sym typeface="+mn-ea"/>
            </a:endParaRPr>
          </a:p>
          <a:p>
            <a:endParaRPr lang="en-US" altLang="zh-CN" sz="2400">
              <a:latin typeface="Times New Roman" panose="02020603050405020304" charset="0"/>
              <a:cs typeface="Times New Roman" panose="02020603050405020304" charset="0"/>
              <a:sym typeface="+mn-ea"/>
            </a:endParaRPr>
          </a:p>
          <a:p>
            <a:endParaRPr lang="en-US" altLang="zh-CN" sz="2400">
              <a:latin typeface="Times New Roman" panose="02020603050405020304" charset="0"/>
              <a:cs typeface="Times New Roman" panose="02020603050405020304" charset="0"/>
              <a:sym typeface="+mn-ea"/>
            </a:endParaRPr>
          </a:p>
          <a:p>
            <a:endParaRPr lang="en-US" altLang="zh-CN" sz="2400">
              <a:latin typeface="Times New Roman" panose="02020603050405020304" charset="0"/>
              <a:cs typeface="Times New Roman" panose="02020603050405020304" charset="0"/>
              <a:sym typeface="+mn-ea"/>
            </a:endParaRPr>
          </a:p>
          <a:p>
            <a:endParaRPr lang="en-US" altLang="zh-CN" sz="2400">
              <a:latin typeface="Times New Roman" panose="02020603050405020304" charset="0"/>
              <a:cs typeface="Times New Roman" panose="02020603050405020304" charset="0"/>
              <a:sym typeface="+mn-ea"/>
            </a:endParaRPr>
          </a:p>
          <a:p>
            <a:endParaRPr lang="en-US" altLang="zh-CN" sz="2400">
              <a:latin typeface="Times New Roman" panose="02020603050405020304" charset="0"/>
              <a:cs typeface="Times New Roman" panose="02020603050405020304" charset="0"/>
              <a:sym typeface="+mn-ea"/>
            </a:endParaRPr>
          </a:p>
          <a:p>
            <a:endParaRPr lang="en-US" altLang="zh-CN" sz="2400">
              <a:latin typeface="Times New Roman" panose="02020603050405020304" charset="0"/>
              <a:cs typeface="Times New Roman" panose="02020603050405020304" charset="0"/>
              <a:sym typeface="+mn-ea"/>
            </a:endParaRPr>
          </a:p>
          <a:p>
            <a:endParaRPr lang="en-US" altLang="zh-CN" sz="2400">
              <a:latin typeface="Times New Roman" panose="02020603050405020304" charset="0"/>
              <a:cs typeface="Times New Roman" panose="02020603050405020304" charset="0"/>
              <a:sym typeface="+mn-ea"/>
            </a:endParaRPr>
          </a:p>
          <a:p>
            <a:endParaRPr lang="en-US" altLang="zh-CN" sz="2400">
              <a:latin typeface="Times New Roman" panose="02020603050405020304" charset="0"/>
              <a:cs typeface="Times New Roman" panose="02020603050405020304" charset="0"/>
              <a:sym typeface="+mn-ea"/>
            </a:endParaRPr>
          </a:p>
          <a:p>
            <a:endParaRPr lang="en-US" altLang="zh-CN" sz="2400">
              <a:latin typeface="Times New Roman" panose="02020603050405020304" charset="0"/>
              <a:cs typeface="Times New Roman" panose="02020603050405020304" charset="0"/>
              <a:sym typeface="+mn-ea"/>
            </a:endParaRPr>
          </a:p>
          <a:p>
            <a:r>
              <a:rPr lang="zh-CN" altLang="en-US" sz="2400">
                <a:latin typeface="Times New Roman" panose="02020603050405020304" charset="0"/>
                <a:cs typeface="Times New Roman" panose="02020603050405020304" charset="0"/>
                <a:sym typeface="+mn-ea"/>
              </a:rPr>
              <a:t>若</a:t>
            </a:r>
            <a:r>
              <a:rPr lang="en-US" altLang="zh-CN" sz="2400">
                <a:sym typeface="+mn-ea"/>
              </a:rPr>
              <a:t>H</a:t>
            </a:r>
            <a:r>
              <a:rPr lang="en-US" altLang="zh-CN" sz="2400" baseline="-25000">
                <a:uFillTx/>
                <a:sym typeface="+mn-ea"/>
              </a:rPr>
              <a:t>0</a:t>
            </a:r>
            <a:r>
              <a:rPr lang="zh-CN" altLang="en-US" sz="2400">
                <a:sym typeface="+mn-ea"/>
              </a:rPr>
              <a:t>成立，</a:t>
            </a:r>
            <a:r>
              <a:rPr lang="en-US" altLang="zh-CN" sz="2400">
                <a:latin typeface="Times New Roman" panose="02020603050405020304" charset="0"/>
                <a:cs typeface="Times New Roman" panose="02020603050405020304" charset="0"/>
                <a:sym typeface="+mn-ea"/>
              </a:rPr>
              <a:t>F</a:t>
            </a:r>
            <a:r>
              <a:rPr lang="zh-CN" altLang="en-US" sz="2400" baseline="-25000">
                <a:solidFill>
                  <a:schemeClr val="tx1"/>
                </a:solidFill>
                <a:uFillTx/>
                <a:latin typeface="Times New Roman" panose="02020603050405020304" charset="0"/>
                <a:cs typeface="Times New Roman" panose="02020603050405020304" charset="0"/>
                <a:sym typeface="+mn-ea"/>
              </a:rPr>
              <a:t>处理</a:t>
            </a:r>
            <a:r>
              <a:rPr lang="en-US" altLang="zh-CN" sz="2400">
                <a:latin typeface="Times New Roman" panose="02020603050405020304" charset="0"/>
                <a:cs typeface="Times New Roman" panose="02020603050405020304" charset="0"/>
                <a:sym typeface="+mn-ea"/>
              </a:rPr>
              <a:t>=78.487~F(3,21)</a:t>
            </a:r>
            <a:r>
              <a:rPr lang="zh-CN" altLang="en-US" sz="2400">
                <a:latin typeface="Times New Roman" panose="02020603050405020304" charset="0"/>
                <a:cs typeface="Times New Roman" panose="02020603050405020304" charset="0"/>
                <a:sym typeface="+mn-ea"/>
              </a:rPr>
              <a:t>，</a:t>
            </a:r>
            <a:r>
              <a:rPr lang="en-US" altLang="zh-CN" sz="2400">
                <a:latin typeface="Times New Roman" panose="02020603050405020304" charset="0"/>
                <a:cs typeface="Times New Roman" panose="02020603050405020304" charset="0"/>
                <a:sym typeface="+mn-ea"/>
              </a:rPr>
              <a:t>P&lt;0.05</a:t>
            </a:r>
            <a:r>
              <a:rPr lang="zh-CN" altLang="en-US" sz="2400">
                <a:latin typeface="Times New Roman" panose="02020603050405020304" charset="0"/>
                <a:cs typeface="Times New Roman" panose="02020603050405020304" charset="0"/>
                <a:sym typeface="+mn-ea"/>
              </a:rPr>
              <a:t>，按</a:t>
            </a:r>
            <a:r>
              <a:rPr lang="en-US" altLang="zh-CN" sz="2400">
                <a:latin typeface="Times New Roman" panose="02020603050405020304" charset="0"/>
                <a:cs typeface="Times New Roman" panose="02020603050405020304" charset="0"/>
                <a:sym typeface="+mn-ea"/>
              </a:rPr>
              <a:t>0.05</a:t>
            </a:r>
            <a:r>
              <a:rPr lang="zh-CN" altLang="en-US" sz="2400">
                <a:latin typeface="Times New Roman" panose="02020603050405020304" charset="0"/>
                <a:cs typeface="Times New Roman" panose="02020603050405020304" charset="0"/>
                <a:sym typeface="+mn-ea"/>
              </a:rPr>
              <a:t>水准拒绝</a:t>
            </a:r>
            <a:r>
              <a:rPr lang="en-US" altLang="zh-CN" sz="2400">
                <a:sym typeface="+mn-ea"/>
              </a:rPr>
              <a:t>H</a:t>
            </a:r>
            <a:r>
              <a:rPr lang="en-US" altLang="zh-CN" sz="2400" baseline="-25000">
                <a:uFillTx/>
                <a:sym typeface="+mn-ea"/>
              </a:rPr>
              <a:t>0</a:t>
            </a:r>
            <a:r>
              <a:rPr lang="en-US" altLang="zh-CN" sz="2400">
                <a:sym typeface="+mn-ea"/>
              </a:rPr>
              <a:t>,</a:t>
            </a:r>
            <a:r>
              <a:rPr lang="zh-CN" altLang="en-US" sz="2400">
                <a:sym typeface="+mn-ea"/>
              </a:rPr>
              <a:t>接受</a:t>
            </a:r>
            <a:r>
              <a:rPr lang="en-US" altLang="zh-CN" sz="2400">
                <a:sym typeface="+mn-ea"/>
              </a:rPr>
              <a:t>H</a:t>
            </a:r>
            <a:r>
              <a:rPr lang="en-US" altLang="zh-CN" sz="2400" baseline="-25000">
                <a:uFillTx/>
                <a:sym typeface="+mn-ea"/>
              </a:rPr>
              <a:t>1</a:t>
            </a:r>
            <a:r>
              <a:rPr lang="zh-CN" altLang="en-US" sz="2400">
                <a:sym typeface="+mn-ea"/>
              </a:rPr>
              <a:t>，认为至少两个放置时间的平均血糖浓度不同。</a:t>
            </a:r>
            <a:endParaRPr lang="zh-CN" altLang="en-US" sz="2400">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成组</a:t>
            </a:r>
            <a:r>
              <a:rPr lang="en-US" altLang="zh-CN"/>
              <a:t>t</a:t>
            </a:r>
            <a:r>
              <a:rPr lang="zh-CN" altLang="en-US"/>
              <a:t>检验的推广</a:t>
            </a:r>
            <a:r>
              <a:rPr lang="en-US" altLang="zh-CN"/>
              <a:t>(g</a:t>
            </a:r>
            <a:r>
              <a:rPr lang="en-US" altLang="zh-CN">
                <a:latin typeface="Times New Roman" panose="02020603050405020304" charset="0"/>
                <a:cs typeface="Times New Roman" panose="02020603050405020304" charset="0"/>
              </a:rPr>
              <a:t>≥2</a:t>
            </a:r>
            <a:r>
              <a:rPr lang="en-US" altLang="zh-CN"/>
              <a:t>)</a:t>
            </a:r>
            <a:endParaRPr lang="en-US" altLang="zh-CN"/>
          </a:p>
        </p:txBody>
      </p:sp>
      <p:sp>
        <p:nvSpPr>
          <p:cNvPr id="6" name="椭圆 5"/>
          <p:cNvSpPr/>
          <p:nvPr/>
        </p:nvSpPr>
        <p:spPr>
          <a:xfrm>
            <a:off x="1110615" y="2014220"/>
            <a:ext cx="1343660" cy="1043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r>
              <a:rPr lang="zh-CN" altLang="en-US"/>
              <a:t>组</a:t>
            </a:r>
            <a:r>
              <a:rPr lang="en-US" altLang="zh-CN" sz="1400"/>
              <a:t>N(</a:t>
            </a:r>
            <a:r>
              <a:rPr lang="en-US" altLang="zh-CN" sz="1400">
                <a:latin typeface="Times New Roman" panose="02020603050405020304" charset="0"/>
                <a:cs typeface="Times New Roman" panose="02020603050405020304" charset="0"/>
              </a:rPr>
              <a:t>μ</a:t>
            </a:r>
            <a:r>
              <a:rPr lang="en-US" altLang="zh-CN" sz="1400" baseline="-25000">
                <a:latin typeface="Times New Roman" panose="02020603050405020304" charset="0"/>
                <a:cs typeface="Times New Roman" panose="02020603050405020304" charset="0"/>
              </a:rPr>
              <a:t>1</a:t>
            </a:r>
            <a:r>
              <a:rPr lang="en-US" altLang="zh-CN" sz="1400">
                <a:latin typeface="Times New Roman" panose="02020603050405020304" charset="0"/>
                <a:cs typeface="Times New Roman" panose="02020603050405020304" charset="0"/>
              </a:rPr>
              <a:t>,σ</a:t>
            </a:r>
            <a:r>
              <a:rPr lang="en-US" altLang="zh-CN" sz="1400" baseline="30000">
                <a:latin typeface="Times New Roman" panose="02020603050405020304" charset="0"/>
                <a:cs typeface="Times New Roman" panose="02020603050405020304" charset="0"/>
              </a:rPr>
              <a:t>2</a:t>
            </a:r>
            <a:r>
              <a:rPr lang="en-US" altLang="zh-CN" sz="1400"/>
              <a:t>)</a:t>
            </a:r>
            <a:endParaRPr lang="en-US" altLang="zh-CN" sz="1400"/>
          </a:p>
        </p:txBody>
      </p:sp>
      <p:cxnSp>
        <p:nvCxnSpPr>
          <p:cNvPr id="8" name="直接箭头连接符 7"/>
          <p:cNvCxnSpPr/>
          <p:nvPr/>
        </p:nvCxnSpPr>
        <p:spPr>
          <a:xfrm>
            <a:off x="1701165" y="3136265"/>
            <a:ext cx="7620" cy="593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矩形 8"/>
              <p:cNvSpPr/>
              <p:nvPr/>
            </p:nvSpPr>
            <p:spPr>
              <a:xfrm>
                <a:off x="1054735" y="3728720"/>
                <a:ext cx="1299845" cy="593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样本</a:t>
                </a:r>
                <a:r>
                  <a:rPr lang="en-US" altLang="zh-CN" sz="1600"/>
                  <a:t>1</a:t>
                </a:r>
                <a:endParaRPr lang="en-US" altLang="zh-CN" sz="1600"/>
              </a:p>
              <a:p>
                <a:pPr algn="ctr"/>
                <a:r>
                  <a:rPr lang="zh-CN" altLang="en-US" sz="1600"/>
                  <a:t>（</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acc>
                          <m:accPr>
                            <m:chr m:val="̅"/>
                            <m:ctrlPr>
                              <a:rPr lang="en-US" altLang="zh-CN" sz="1600" i="1">
                                <a:latin typeface="Cambria Math" panose="02040503050406030204" charset="0"/>
                                <a:cs typeface="Cambria Math" panose="02040503050406030204" charset="0"/>
                              </a:rPr>
                            </m:ctrlPr>
                          </m:accPr>
                          <m:e>
                            <m:r>
                              <a:rPr lang="en-US" altLang="zh-CN" sz="1600" i="1">
                                <a:latin typeface="Cambria Math" panose="02040503050406030204" charset="0"/>
                                <a:cs typeface="Cambria Math" panose="02040503050406030204" charset="0"/>
                              </a:rPr>
                              <m:t>𝑋</m:t>
                            </m:r>
                          </m:e>
                        </m:acc>
                      </m:e>
                      <m:sub>
                        <m:r>
                          <a:rPr lang="en-US" altLang="zh-CN" sz="1600" i="1">
                            <a:latin typeface="Cambria Math" panose="02040503050406030204" charset="0"/>
                            <a:cs typeface="Cambria Math" panose="02040503050406030204" charset="0"/>
                          </a:rPr>
                          <m:t>1</m:t>
                        </m:r>
                      </m:sub>
                    </m:sSub>
                    <m:r>
                      <a:rPr lang="en-US" altLang="zh-CN" sz="1600" i="1">
                        <a:latin typeface="Cambria Math" panose="02040503050406030204" charset="0"/>
                        <a:cs typeface="Cambria Math" panose="02040503050406030204" charset="0"/>
                      </a:rPr>
                      <m:t>,</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𝑠</m:t>
                        </m:r>
                      </m:e>
                      <m:sub>
                        <m:r>
                          <a:rPr lang="en-US" altLang="zh-CN" sz="1600" i="1">
                            <a:latin typeface="Cambria Math" panose="02040503050406030204" charset="0"/>
                            <a:cs typeface="Cambria Math" panose="02040503050406030204" charset="0"/>
                          </a:rPr>
                          <m:t>1</m:t>
                        </m:r>
                      </m:sub>
                    </m:sSub>
                  </m:oMath>
                </a14:m>
                <a:r>
                  <a:rPr lang="zh-CN" altLang="en-US" sz="1600"/>
                  <a:t>）</a:t>
                </a:r>
                <a:endParaRPr lang="zh-CN" altLang="en-US" sz="1600"/>
              </a:p>
            </p:txBody>
          </p:sp>
        </mc:Choice>
        <mc:Fallback>
          <p:sp>
            <p:nvSpPr>
              <p:cNvPr id="9" name="矩形 8"/>
              <p:cNvSpPr>
                <a:spLocks noRot="1" noChangeAspect="1" noMove="1" noResize="1" noEditPoints="1" noAdjustHandles="1" noChangeArrowheads="1" noChangeShapeType="1" noTextEdit="1"/>
              </p:cNvSpPr>
              <p:nvPr/>
            </p:nvSpPr>
            <p:spPr>
              <a:xfrm>
                <a:off x="1054735" y="3728720"/>
                <a:ext cx="1299845" cy="593725"/>
              </a:xfrm>
              <a:prstGeom prst="rect">
                <a:avLst/>
              </a:prstGeom>
              <a:blipFill rotWithShape="1">
                <a:blip r:embed="rId1"/>
                <a:stretch>
                  <a:fillRect l="-489" t="-1070" r="-489" b="-1070"/>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10" name="椭圆 9"/>
          <p:cNvSpPr/>
          <p:nvPr/>
        </p:nvSpPr>
        <p:spPr>
          <a:xfrm>
            <a:off x="3021965" y="2004060"/>
            <a:ext cx="1265555" cy="1041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ym typeface="+mn-ea"/>
              </a:rPr>
              <a:t>2</a:t>
            </a:r>
            <a:r>
              <a:rPr lang="zh-CN" altLang="en-US" sz="1600">
                <a:sym typeface="+mn-ea"/>
              </a:rPr>
              <a:t>组</a:t>
            </a:r>
            <a:r>
              <a:rPr lang="en-US" altLang="zh-CN" sz="1600">
                <a:sym typeface="+mn-ea"/>
              </a:rPr>
              <a:t>N(</a:t>
            </a:r>
            <a:r>
              <a:rPr lang="en-US" altLang="zh-CN" sz="1600">
                <a:latin typeface="Times New Roman" panose="02020603050405020304" charset="0"/>
                <a:cs typeface="Times New Roman" panose="02020603050405020304" charset="0"/>
                <a:sym typeface="+mn-ea"/>
              </a:rPr>
              <a:t>μ</a:t>
            </a:r>
            <a:r>
              <a:rPr lang="en-US" altLang="zh-CN" sz="1600" baseline="-25000">
                <a:latin typeface="Times New Roman" panose="02020603050405020304" charset="0"/>
                <a:cs typeface="Times New Roman" panose="02020603050405020304" charset="0"/>
                <a:sym typeface="+mn-ea"/>
              </a:rPr>
              <a:t>2</a:t>
            </a:r>
            <a:r>
              <a:rPr lang="en-US" altLang="zh-CN" sz="1600">
                <a:latin typeface="Times New Roman" panose="02020603050405020304" charset="0"/>
                <a:cs typeface="Times New Roman" panose="02020603050405020304" charset="0"/>
                <a:sym typeface="+mn-ea"/>
              </a:rPr>
              <a:t>,σ</a:t>
            </a:r>
            <a:r>
              <a:rPr lang="en-US" altLang="zh-CN" sz="1600" baseline="30000">
                <a:latin typeface="Times New Roman" panose="02020603050405020304" charset="0"/>
                <a:cs typeface="Times New Roman" panose="02020603050405020304" charset="0"/>
                <a:sym typeface="+mn-ea"/>
              </a:rPr>
              <a:t>2</a:t>
            </a:r>
            <a:r>
              <a:rPr lang="en-US" altLang="zh-CN" sz="1600">
                <a:sym typeface="+mn-ea"/>
              </a:rPr>
              <a:t>)</a:t>
            </a:r>
            <a:endParaRPr lang="en-US" altLang="zh-CN" sz="1400"/>
          </a:p>
        </p:txBody>
      </p:sp>
      <p:cxnSp>
        <p:nvCxnSpPr>
          <p:cNvPr id="11" name="直接箭头连接符 10"/>
          <p:cNvCxnSpPr/>
          <p:nvPr/>
        </p:nvCxnSpPr>
        <p:spPr>
          <a:xfrm flipH="1">
            <a:off x="3648710" y="3075940"/>
            <a:ext cx="1905" cy="652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矩形 11"/>
              <p:cNvSpPr/>
              <p:nvPr/>
            </p:nvSpPr>
            <p:spPr>
              <a:xfrm>
                <a:off x="2919095" y="3717290"/>
                <a:ext cx="1299845" cy="593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样本</a:t>
                </a:r>
                <a:r>
                  <a:rPr lang="en-US" altLang="zh-CN" sz="1600"/>
                  <a:t>2</a:t>
                </a:r>
                <a:endParaRPr lang="en-US" altLang="zh-CN"/>
              </a:p>
              <a:p>
                <a:pPr algn="ctr"/>
                <a:r>
                  <a:rPr lang="zh-CN" altLang="en-US" sz="1600">
                    <a:sym typeface="+mn-ea"/>
                  </a:rPr>
                  <a:t>（</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acc>
                          <m:accPr>
                            <m:chr m:val="̅"/>
                            <m:ctrlPr>
                              <a:rPr lang="en-US" altLang="zh-CN" sz="1600" i="1">
                                <a:latin typeface="Cambria Math" panose="02040503050406030204" charset="0"/>
                                <a:cs typeface="Cambria Math" panose="02040503050406030204" charset="0"/>
                              </a:rPr>
                            </m:ctrlPr>
                          </m:accPr>
                          <m:e>
                            <m:r>
                              <a:rPr lang="en-US" altLang="zh-CN" sz="1600" i="1">
                                <a:latin typeface="Cambria Math" panose="02040503050406030204" charset="0"/>
                                <a:cs typeface="Cambria Math" panose="02040503050406030204" charset="0"/>
                              </a:rPr>
                              <m:t>𝑋</m:t>
                            </m:r>
                          </m:e>
                        </m:acc>
                      </m:e>
                      <m:sub>
                        <m:r>
                          <a:rPr lang="en-US" altLang="zh-CN" sz="1600" i="1">
                            <a:latin typeface="Cambria Math" panose="02040503050406030204" charset="0"/>
                            <a:cs typeface="Cambria Math" panose="02040503050406030204" charset="0"/>
                          </a:rPr>
                          <m:t>2</m:t>
                        </m:r>
                      </m:sub>
                    </m:sSub>
                    <m:r>
                      <a:rPr lang="en-US" altLang="zh-CN" sz="1600" i="1">
                        <a:latin typeface="Cambria Math" panose="02040503050406030204" charset="0"/>
                        <a:cs typeface="Cambria Math" panose="02040503050406030204" charset="0"/>
                      </a:rPr>
                      <m:t>,</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𝑠</m:t>
                        </m:r>
                      </m:e>
                      <m:sub>
                        <m:r>
                          <a:rPr lang="en-US" altLang="zh-CN" sz="1600" i="1">
                            <a:latin typeface="Cambria Math" panose="02040503050406030204" charset="0"/>
                            <a:cs typeface="Cambria Math" panose="02040503050406030204" charset="0"/>
                          </a:rPr>
                          <m:t>2</m:t>
                        </m:r>
                      </m:sub>
                    </m:sSub>
                  </m:oMath>
                </a14:m>
                <a:r>
                  <a:rPr lang="zh-CN" altLang="en-US">
                    <a:sym typeface="+mn-ea"/>
                  </a:rPr>
                  <a:t>）</a:t>
                </a:r>
                <a:endParaRPr lang="en-US" altLang="zh-CN"/>
              </a:p>
            </p:txBody>
          </p:sp>
        </mc:Choice>
        <mc:Fallback>
          <p:sp>
            <p:nvSpPr>
              <p:cNvPr id="12" name="矩形 11"/>
              <p:cNvSpPr>
                <a:spLocks noRot="1" noChangeAspect="1" noMove="1" noResize="1" noEditPoints="1" noAdjustHandles="1" noChangeArrowheads="1" noChangeShapeType="1" noTextEdit="1"/>
              </p:cNvSpPr>
              <p:nvPr/>
            </p:nvSpPr>
            <p:spPr>
              <a:xfrm>
                <a:off x="2919095" y="3717290"/>
                <a:ext cx="1299845" cy="593725"/>
              </a:xfrm>
              <a:prstGeom prst="rect">
                <a:avLst/>
              </a:prstGeom>
              <a:blipFill rotWithShape="1">
                <a:blip r:embed="rId2"/>
                <a:stretch>
                  <a:fillRect l="-489" t="-1070" r="-489" b="-1070"/>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4" name="椭圆 3"/>
          <p:cNvSpPr/>
          <p:nvPr/>
        </p:nvSpPr>
        <p:spPr>
          <a:xfrm>
            <a:off x="5895340" y="1977390"/>
            <a:ext cx="1343660" cy="1043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r>
              <a:rPr lang="zh-CN" altLang="en-US"/>
              <a:t>组</a:t>
            </a:r>
            <a:r>
              <a:rPr lang="en-US" altLang="zh-CN" sz="1400"/>
              <a:t>N(</a:t>
            </a:r>
            <a:r>
              <a:rPr lang="en-US" altLang="zh-CN" sz="1400">
                <a:latin typeface="Times New Roman" panose="02020603050405020304" charset="0"/>
                <a:cs typeface="Times New Roman" panose="02020603050405020304" charset="0"/>
              </a:rPr>
              <a:t>μ</a:t>
            </a:r>
            <a:r>
              <a:rPr lang="en-US" altLang="zh-CN" sz="1400" baseline="-25000">
                <a:latin typeface="Times New Roman" panose="02020603050405020304" charset="0"/>
                <a:cs typeface="Times New Roman" panose="02020603050405020304" charset="0"/>
              </a:rPr>
              <a:t>1</a:t>
            </a:r>
            <a:r>
              <a:rPr lang="en-US" altLang="zh-CN" sz="1400">
                <a:latin typeface="Times New Roman" panose="02020603050405020304" charset="0"/>
                <a:cs typeface="Times New Roman" panose="02020603050405020304" charset="0"/>
              </a:rPr>
              <a:t>,σ</a:t>
            </a:r>
            <a:r>
              <a:rPr lang="en-US" altLang="zh-CN" sz="1400" baseline="30000">
                <a:latin typeface="Times New Roman" panose="02020603050405020304" charset="0"/>
                <a:cs typeface="Times New Roman" panose="02020603050405020304" charset="0"/>
              </a:rPr>
              <a:t>2</a:t>
            </a:r>
            <a:r>
              <a:rPr lang="en-US" altLang="zh-CN" sz="1400"/>
              <a:t>)</a:t>
            </a:r>
            <a:endParaRPr lang="en-US" altLang="zh-CN" sz="1400"/>
          </a:p>
        </p:txBody>
      </p:sp>
      <p:cxnSp>
        <p:nvCxnSpPr>
          <p:cNvPr id="5" name="直接箭头连接符 4"/>
          <p:cNvCxnSpPr/>
          <p:nvPr/>
        </p:nvCxnSpPr>
        <p:spPr>
          <a:xfrm>
            <a:off x="6485890" y="3099435"/>
            <a:ext cx="7620" cy="593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矩形 6"/>
              <p:cNvSpPr/>
              <p:nvPr/>
            </p:nvSpPr>
            <p:spPr>
              <a:xfrm>
                <a:off x="5839460" y="3691890"/>
                <a:ext cx="1299845" cy="593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样本</a:t>
                </a:r>
                <a:r>
                  <a:rPr lang="en-US" altLang="zh-CN" sz="1600"/>
                  <a:t>1</a:t>
                </a:r>
                <a:endParaRPr lang="en-US" altLang="zh-CN" sz="1600"/>
              </a:p>
              <a:p>
                <a:pPr algn="ctr"/>
                <a:r>
                  <a:rPr lang="zh-CN" altLang="en-US" sz="1600"/>
                  <a:t>（</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acc>
                          <m:accPr>
                            <m:chr m:val="̅"/>
                            <m:ctrlPr>
                              <a:rPr lang="en-US" altLang="zh-CN" sz="1600" i="1">
                                <a:latin typeface="Cambria Math" panose="02040503050406030204" charset="0"/>
                                <a:cs typeface="Cambria Math" panose="02040503050406030204" charset="0"/>
                              </a:rPr>
                            </m:ctrlPr>
                          </m:accPr>
                          <m:e>
                            <m:r>
                              <a:rPr lang="en-US" altLang="zh-CN" sz="1600" i="1">
                                <a:latin typeface="Cambria Math" panose="02040503050406030204" charset="0"/>
                                <a:cs typeface="Cambria Math" panose="02040503050406030204" charset="0"/>
                              </a:rPr>
                              <m:t>𝑋</m:t>
                            </m:r>
                          </m:e>
                        </m:acc>
                      </m:e>
                      <m:sub>
                        <m:r>
                          <a:rPr lang="en-US" altLang="zh-CN" sz="1600" i="1">
                            <a:latin typeface="Cambria Math" panose="02040503050406030204" charset="0"/>
                            <a:cs typeface="Cambria Math" panose="02040503050406030204" charset="0"/>
                          </a:rPr>
                          <m:t>1</m:t>
                        </m:r>
                      </m:sub>
                    </m:sSub>
                    <m:r>
                      <a:rPr lang="en-US" altLang="zh-CN" sz="1600" i="1">
                        <a:latin typeface="Cambria Math" panose="02040503050406030204" charset="0"/>
                        <a:cs typeface="Cambria Math" panose="02040503050406030204" charset="0"/>
                      </a:rPr>
                      <m:t>,</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𝑠</m:t>
                        </m:r>
                      </m:e>
                      <m:sub>
                        <m:r>
                          <a:rPr lang="en-US" altLang="zh-CN" sz="1600" i="1">
                            <a:latin typeface="Cambria Math" panose="02040503050406030204" charset="0"/>
                            <a:cs typeface="Cambria Math" panose="02040503050406030204" charset="0"/>
                          </a:rPr>
                          <m:t>1</m:t>
                        </m:r>
                      </m:sub>
                    </m:sSub>
                  </m:oMath>
                </a14:m>
                <a:r>
                  <a:rPr lang="zh-CN" altLang="en-US" sz="1600"/>
                  <a:t>）</a:t>
                </a:r>
                <a:endParaRPr lang="zh-CN" altLang="en-US" sz="1600"/>
              </a:p>
            </p:txBody>
          </p:sp>
        </mc:Choice>
        <mc:Fallback>
          <p:sp>
            <p:nvSpPr>
              <p:cNvPr id="7" name="矩形 6"/>
              <p:cNvSpPr>
                <a:spLocks noRot="1" noChangeAspect="1" noMove="1" noResize="1" noEditPoints="1" noAdjustHandles="1" noChangeArrowheads="1" noChangeShapeType="1" noTextEdit="1"/>
              </p:cNvSpPr>
              <p:nvPr/>
            </p:nvSpPr>
            <p:spPr>
              <a:xfrm>
                <a:off x="5839460" y="3691890"/>
                <a:ext cx="1299845" cy="593725"/>
              </a:xfrm>
              <a:prstGeom prst="rect">
                <a:avLst/>
              </a:prstGeom>
              <a:blipFill rotWithShape="1">
                <a:blip r:embed="rId1"/>
                <a:stretch>
                  <a:fillRect l="-489" t="-1070" r="-489" b="-1070"/>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16" name="椭圆 15"/>
          <p:cNvSpPr/>
          <p:nvPr/>
        </p:nvSpPr>
        <p:spPr>
          <a:xfrm>
            <a:off x="7641590" y="1983740"/>
            <a:ext cx="1265555" cy="1041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ym typeface="+mn-ea"/>
              </a:rPr>
              <a:t>2</a:t>
            </a:r>
            <a:r>
              <a:rPr lang="zh-CN" altLang="en-US" sz="1600">
                <a:sym typeface="+mn-ea"/>
              </a:rPr>
              <a:t>组</a:t>
            </a:r>
            <a:r>
              <a:rPr lang="en-US" altLang="zh-CN" sz="1600">
                <a:sym typeface="+mn-ea"/>
              </a:rPr>
              <a:t>N(</a:t>
            </a:r>
            <a:r>
              <a:rPr lang="en-US" altLang="zh-CN" sz="1600">
                <a:latin typeface="Times New Roman" panose="02020603050405020304" charset="0"/>
                <a:cs typeface="Times New Roman" panose="02020603050405020304" charset="0"/>
                <a:sym typeface="+mn-ea"/>
              </a:rPr>
              <a:t>μ</a:t>
            </a:r>
            <a:r>
              <a:rPr lang="en-US" altLang="zh-CN" sz="1600" baseline="-25000">
                <a:latin typeface="Times New Roman" panose="02020603050405020304" charset="0"/>
                <a:cs typeface="Times New Roman" panose="02020603050405020304" charset="0"/>
                <a:sym typeface="+mn-ea"/>
              </a:rPr>
              <a:t>2</a:t>
            </a:r>
            <a:r>
              <a:rPr lang="en-US" altLang="zh-CN" sz="1600">
                <a:latin typeface="Times New Roman" panose="02020603050405020304" charset="0"/>
                <a:cs typeface="Times New Roman" panose="02020603050405020304" charset="0"/>
                <a:sym typeface="+mn-ea"/>
              </a:rPr>
              <a:t>,σ</a:t>
            </a:r>
            <a:r>
              <a:rPr lang="en-US" altLang="zh-CN" sz="1600" baseline="30000">
                <a:latin typeface="Times New Roman" panose="02020603050405020304" charset="0"/>
                <a:cs typeface="Times New Roman" panose="02020603050405020304" charset="0"/>
                <a:sym typeface="+mn-ea"/>
              </a:rPr>
              <a:t>2</a:t>
            </a:r>
            <a:r>
              <a:rPr lang="en-US" altLang="zh-CN" sz="1600">
                <a:sym typeface="+mn-ea"/>
              </a:rPr>
              <a:t>)</a:t>
            </a:r>
            <a:endParaRPr lang="en-US" altLang="zh-CN" sz="1400"/>
          </a:p>
        </p:txBody>
      </p:sp>
      <p:cxnSp>
        <p:nvCxnSpPr>
          <p:cNvPr id="17" name="直接箭头连接符 16"/>
          <p:cNvCxnSpPr/>
          <p:nvPr/>
        </p:nvCxnSpPr>
        <p:spPr>
          <a:xfrm>
            <a:off x="8258810" y="3035935"/>
            <a:ext cx="9525" cy="672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矩形 17"/>
              <p:cNvSpPr/>
              <p:nvPr/>
            </p:nvSpPr>
            <p:spPr>
              <a:xfrm>
                <a:off x="7538720" y="3696970"/>
                <a:ext cx="1299845" cy="593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样本</a:t>
                </a:r>
                <a:r>
                  <a:rPr lang="en-US" altLang="zh-CN" sz="1600"/>
                  <a:t>2</a:t>
                </a:r>
                <a:endParaRPr lang="en-US" altLang="zh-CN"/>
              </a:p>
              <a:p>
                <a:pPr algn="ctr"/>
                <a:r>
                  <a:rPr lang="zh-CN" altLang="en-US" sz="1600">
                    <a:sym typeface="+mn-ea"/>
                  </a:rPr>
                  <a:t>（</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acc>
                          <m:accPr>
                            <m:chr m:val="̅"/>
                            <m:ctrlPr>
                              <a:rPr lang="en-US" altLang="zh-CN" sz="1600" i="1">
                                <a:latin typeface="Cambria Math" panose="02040503050406030204" charset="0"/>
                                <a:cs typeface="Cambria Math" panose="02040503050406030204" charset="0"/>
                              </a:rPr>
                            </m:ctrlPr>
                          </m:accPr>
                          <m:e>
                            <m:r>
                              <a:rPr lang="en-US" altLang="zh-CN" sz="1600" i="1">
                                <a:latin typeface="Cambria Math" panose="02040503050406030204" charset="0"/>
                                <a:cs typeface="Cambria Math" panose="02040503050406030204" charset="0"/>
                              </a:rPr>
                              <m:t>𝑋</m:t>
                            </m:r>
                          </m:e>
                        </m:acc>
                      </m:e>
                      <m:sub>
                        <m:r>
                          <a:rPr lang="en-US" altLang="zh-CN" sz="1600" i="1">
                            <a:latin typeface="Cambria Math" panose="02040503050406030204" charset="0"/>
                            <a:cs typeface="Cambria Math" panose="02040503050406030204" charset="0"/>
                          </a:rPr>
                          <m:t>2</m:t>
                        </m:r>
                      </m:sub>
                    </m:sSub>
                    <m:r>
                      <a:rPr lang="en-US" altLang="zh-CN" sz="1600" i="1">
                        <a:latin typeface="Cambria Math" panose="02040503050406030204" charset="0"/>
                        <a:cs typeface="Cambria Math" panose="02040503050406030204" charset="0"/>
                      </a:rPr>
                      <m:t>,</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𝑠</m:t>
                        </m:r>
                      </m:e>
                      <m:sub>
                        <m:r>
                          <a:rPr lang="en-US" altLang="zh-CN" sz="1600" i="1">
                            <a:latin typeface="Cambria Math" panose="02040503050406030204" charset="0"/>
                            <a:cs typeface="Cambria Math" panose="02040503050406030204" charset="0"/>
                          </a:rPr>
                          <m:t>2</m:t>
                        </m:r>
                      </m:sub>
                    </m:sSub>
                  </m:oMath>
                </a14:m>
                <a:r>
                  <a:rPr lang="zh-CN" altLang="en-US">
                    <a:sym typeface="+mn-ea"/>
                  </a:rPr>
                  <a:t>）</a:t>
                </a:r>
                <a:endParaRPr lang="en-US" altLang="zh-CN"/>
              </a:p>
            </p:txBody>
          </p:sp>
        </mc:Choice>
        <mc:Fallback>
          <p:sp>
            <p:nvSpPr>
              <p:cNvPr id="18" name="矩形 17"/>
              <p:cNvSpPr>
                <a:spLocks noRot="1" noChangeAspect="1" noMove="1" noResize="1" noEditPoints="1" noAdjustHandles="1" noChangeArrowheads="1" noChangeShapeType="1" noTextEdit="1"/>
              </p:cNvSpPr>
              <p:nvPr/>
            </p:nvSpPr>
            <p:spPr>
              <a:xfrm>
                <a:off x="7538720" y="3696970"/>
                <a:ext cx="1299845" cy="593725"/>
              </a:xfrm>
              <a:prstGeom prst="rect">
                <a:avLst/>
              </a:prstGeom>
              <a:blipFill rotWithShape="1">
                <a:blip r:embed="rId2"/>
                <a:stretch>
                  <a:fillRect l="-489" t="-1070" r="-489" b="-1070"/>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19" name="椭圆 18"/>
          <p:cNvSpPr/>
          <p:nvPr/>
        </p:nvSpPr>
        <p:spPr>
          <a:xfrm>
            <a:off x="9639935" y="1964055"/>
            <a:ext cx="1265555" cy="1041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ym typeface="+mn-ea"/>
              </a:rPr>
              <a:t>a</a:t>
            </a:r>
            <a:r>
              <a:rPr lang="zh-CN" altLang="en-US" sz="1600">
                <a:sym typeface="+mn-ea"/>
              </a:rPr>
              <a:t>组</a:t>
            </a:r>
            <a:r>
              <a:rPr lang="en-US" altLang="zh-CN" sz="1600">
                <a:sym typeface="+mn-ea"/>
              </a:rPr>
              <a:t>N(</a:t>
            </a:r>
            <a:r>
              <a:rPr lang="en-US" altLang="zh-CN" sz="1600">
                <a:latin typeface="Times New Roman" panose="02020603050405020304" charset="0"/>
                <a:cs typeface="Times New Roman" panose="02020603050405020304" charset="0"/>
                <a:sym typeface="+mn-ea"/>
              </a:rPr>
              <a:t>μ</a:t>
            </a:r>
            <a:r>
              <a:rPr lang="en-US" altLang="zh-CN" sz="1600" baseline="-25000">
                <a:latin typeface="Times New Roman" panose="02020603050405020304" charset="0"/>
                <a:cs typeface="Times New Roman" panose="02020603050405020304" charset="0"/>
                <a:sym typeface="+mn-ea"/>
              </a:rPr>
              <a:t>a</a:t>
            </a:r>
            <a:r>
              <a:rPr lang="en-US" altLang="zh-CN" sz="1600">
                <a:latin typeface="Times New Roman" panose="02020603050405020304" charset="0"/>
                <a:cs typeface="Times New Roman" panose="02020603050405020304" charset="0"/>
                <a:sym typeface="+mn-ea"/>
              </a:rPr>
              <a:t>,σ</a:t>
            </a:r>
            <a:r>
              <a:rPr lang="en-US" altLang="zh-CN" sz="1600" baseline="30000">
                <a:latin typeface="Times New Roman" panose="02020603050405020304" charset="0"/>
                <a:cs typeface="Times New Roman" panose="02020603050405020304" charset="0"/>
                <a:sym typeface="+mn-ea"/>
              </a:rPr>
              <a:t>2</a:t>
            </a:r>
            <a:r>
              <a:rPr lang="en-US" altLang="zh-CN" sz="1600">
                <a:sym typeface="+mn-ea"/>
              </a:rPr>
              <a:t>)</a:t>
            </a:r>
            <a:endParaRPr lang="en-US" altLang="zh-CN" sz="1400"/>
          </a:p>
        </p:txBody>
      </p:sp>
      <p:cxnSp>
        <p:nvCxnSpPr>
          <p:cNvPr id="20" name="直接箭头连接符 19"/>
          <p:cNvCxnSpPr/>
          <p:nvPr/>
        </p:nvCxnSpPr>
        <p:spPr>
          <a:xfrm>
            <a:off x="10267950" y="3019425"/>
            <a:ext cx="9525" cy="672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矩形 20"/>
              <p:cNvSpPr/>
              <p:nvPr/>
            </p:nvSpPr>
            <p:spPr>
              <a:xfrm>
                <a:off x="9537065" y="3677285"/>
                <a:ext cx="1299845" cy="593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样本</a:t>
                </a:r>
                <a:r>
                  <a:rPr lang="en-US" altLang="zh-CN" sz="1600"/>
                  <a:t>a</a:t>
                </a:r>
                <a:r>
                  <a:rPr lang="zh-CN" altLang="en-US" sz="1600">
                    <a:sym typeface="+mn-ea"/>
                  </a:rPr>
                  <a:t>（</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acc>
                          <m:accPr>
                            <m:chr m:val="̅"/>
                            <m:ctrlPr>
                              <a:rPr lang="en-US" altLang="zh-CN" sz="1600" i="1">
                                <a:latin typeface="Cambria Math" panose="02040503050406030204" charset="0"/>
                                <a:cs typeface="Cambria Math" panose="02040503050406030204" charset="0"/>
                              </a:rPr>
                            </m:ctrlPr>
                          </m:accPr>
                          <m:e>
                            <m:r>
                              <a:rPr lang="en-US" altLang="zh-CN" sz="1600" i="1">
                                <a:latin typeface="Cambria Math" panose="02040503050406030204" charset="0"/>
                                <a:cs typeface="Cambria Math" panose="02040503050406030204" charset="0"/>
                              </a:rPr>
                              <m:t>𝑋</m:t>
                            </m:r>
                          </m:e>
                        </m:acc>
                      </m:e>
                      <m:sub>
                        <m:r>
                          <a:rPr lang="en-US" altLang="zh-CN" sz="1600" i="1">
                            <a:latin typeface="Cambria Math" panose="02040503050406030204" charset="0"/>
                            <a:cs typeface="Cambria Math" panose="02040503050406030204" charset="0"/>
                          </a:rPr>
                          <m:t>𝑎</m:t>
                        </m:r>
                      </m:sub>
                    </m:sSub>
                    <m:r>
                      <a:rPr lang="en-US" altLang="zh-CN" sz="1600" i="1">
                        <a:latin typeface="Cambria Math" panose="02040503050406030204" charset="0"/>
                        <a:cs typeface="Cambria Math" panose="02040503050406030204" charset="0"/>
                      </a:rPr>
                      <m:t>,</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𝑠</m:t>
                        </m:r>
                      </m:e>
                      <m:sub>
                        <m:r>
                          <a:rPr lang="en-US" altLang="zh-CN" sz="1600" i="1">
                            <a:latin typeface="Cambria Math" panose="02040503050406030204" charset="0"/>
                            <a:cs typeface="Cambria Math" panose="02040503050406030204" charset="0"/>
                          </a:rPr>
                          <m:t>𝑎</m:t>
                        </m:r>
                      </m:sub>
                    </m:sSub>
                  </m:oMath>
                </a14:m>
                <a:r>
                  <a:rPr lang="zh-CN" altLang="en-US">
                    <a:sym typeface="+mn-ea"/>
                  </a:rPr>
                  <a:t>）</a:t>
                </a:r>
                <a:endParaRPr lang="en-US" altLang="zh-CN"/>
              </a:p>
            </p:txBody>
          </p:sp>
        </mc:Choice>
        <mc:Fallback>
          <p:sp>
            <p:nvSpPr>
              <p:cNvPr id="21" name="矩形 20"/>
              <p:cNvSpPr>
                <a:spLocks noRot="1" noChangeAspect="1" noMove="1" noResize="1" noEditPoints="1" noAdjustHandles="1" noChangeArrowheads="1" noChangeShapeType="1" noTextEdit="1"/>
              </p:cNvSpPr>
              <p:nvPr/>
            </p:nvSpPr>
            <p:spPr>
              <a:xfrm>
                <a:off x="9537065" y="3677285"/>
                <a:ext cx="1299845" cy="593725"/>
              </a:xfrm>
              <a:prstGeom prst="rect">
                <a:avLst/>
              </a:prstGeom>
              <a:blipFill rotWithShape="1">
                <a:blip r:embed="rId3"/>
                <a:stretch>
                  <a:fillRect l="-489" t="-1070" r="-489" b="-1070"/>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22" name="文本框 21"/>
          <p:cNvSpPr txBox="1"/>
          <p:nvPr/>
        </p:nvSpPr>
        <p:spPr>
          <a:xfrm>
            <a:off x="9167495" y="2300605"/>
            <a:ext cx="369570" cy="368300"/>
          </a:xfrm>
          <a:prstGeom prst="rect">
            <a:avLst/>
          </a:prstGeom>
          <a:noFill/>
        </p:spPr>
        <p:txBody>
          <a:bodyPr wrap="square" rtlCol="0">
            <a:spAutoFit/>
          </a:bodyPr>
          <a:p>
            <a:r>
              <a:rPr lang="en-US" altLang="zh-CN"/>
              <a:t>...</a:t>
            </a:r>
            <a:endParaRPr lang="en-US" altLang="zh-CN"/>
          </a:p>
        </p:txBody>
      </p:sp>
      <p:sp>
        <p:nvSpPr>
          <p:cNvPr id="23" name="右箭头 22"/>
          <p:cNvSpPr/>
          <p:nvPr/>
        </p:nvSpPr>
        <p:spPr>
          <a:xfrm>
            <a:off x="4732020" y="2783840"/>
            <a:ext cx="652780" cy="490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多个样本</a:t>
            </a:r>
            <a:r>
              <a:rPr lang="zh-CN" altLang="en-US">
                <a:sym typeface="+mn-ea"/>
              </a:rPr>
              <a:t>均数比较的统计</a:t>
            </a:r>
            <a:r>
              <a:rPr lang="zh-CN" altLang="en-US">
                <a:sym typeface="+mn-ea"/>
              </a:rPr>
              <a:t>方法</a:t>
            </a:r>
            <a:endParaRPr lang="zh-CN" altLang="en-US">
              <a:sym typeface="+mn-ea"/>
            </a:endParaRPr>
          </a:p>
        </p:txBody>
      </p:sp>
      <mc:AlternateContent xmlns:mc="http://schemas.openxmlformats.org/markup-compatibility/2006">
        <mc:Choice xmlns:a14="http://schemas.microsoft.com/office/drawing/2010/main" Requires="a14">
          <p:sp>
            <p:nvSpPr>
              <p:cNvPr id="2" name="内容占位符 1"/>
              <p:cNvSpPr/>
              <p:nvPr>
                <p:ph idx="1"/>
              </p:nvPr>
            </p:nvSpPr>
            <p:spPr/>
            <p:txBody>
              <a:bodyPr>
                <a:normAutofit lnSpcReduction="10000"/>
              </a:bodyPr>
              <a:p>
                <a:r>
                  <a:rPr lang="en-US" altLang="zh-CN" sz="2800">
                    <a:sym typeface="+mn-ea"/>
                  </a:rPr>
                  <a:t>2</a:t>
                </a:r>
                <a:r>
                  <a:rPr lang="zh-CN" altLang="en-US" sz="2800">
                    <a:sym typeface="+mn-ea"/>
                  </a:rPr>
                  <a:t>个样本均数比较时，应做</a:t>
                </a:r>
                <a:r>
                  <a:rPr lang="zh-CN" altLang="en-US" sz="2800">
                    <a:sym typeface="+mn-ea"/>
                  </a:rPr>
                  <a:t>配对或成组</a:t>
                </a:r>
                <a:r>
                  <a:rPr lang="en-US" altLang="zh-CN" sz="2800">
                    <a:sym typeface="+mn-ea"/>
                  </a:rPr>
                  <a:t>t</a:t>
                </a:r>
                <a:r>
                  <a:rPr lang="zh-CN" altLang="en-US" sz="2800">
                    <a:sym typeface="+mn-ea"/>
                  </a:rPr>
                  <a:t>检验</a:t>
                </a:r>
                <a:endParaRPr lang="zh-CN" altLang="en-US" sz="2800"/>
              </a:p>
              <a:p>
                <a:r>
                  <a:rPr lang="zh-CN" altLang="en-US" sz="2800"/>
                  <a:t>多个样本均数比较时，两两做</a:t>
                </a:r>
                <a:r>
                  <a:rPr lang="en-US" altLang="zh-CN" sz="2800"/>
                  <a:t>t</a:t>
                </a:r>
                <a:r>
                  <a:rPr lang="zh-CN" altLang="en-US" sz="2800"/>
                  <a:t>检验会增大犯第</a:t>
                </a:r>
                <a:r>
                  <a:rPr lang="en-US" altLang="zh-CN" sz="2800">
                    <a:latin typeface="Times New Roman" panose="02020603050405020304" charset="0"/>
                    <a:cs typeface="Times New Roman" panose="02020603050405020304" charset="0"/>
                  </a:rPr>
                  <a:t>Ⅰ</a:t>
                </a:r>
                <a:r>
                  <a:rPr lang="zh-CN" altLang="en-US" sz="2800"/>
                  <a:t>型错误的概率。应考虑</a:t>
                </a:r>
                <a:r>
                  <a:rPr lang="zh-CN" altLang="en-US" sz="2800">
                    <a:sym typeface="+mn-ea"/>
                  </a:rPr>
                  <a:t>方差分析或相应的非参数统计方法</a:t>
                </a:r>
                <a:r>
                  <a:rPr lang="en-US" altLang="zh-CN" sz="2800">
                    <a:sym typeface="+mn-ea"/>
                  </a:rPr>
                  <a:t>(P136, P143)</a:t>
                </a:r>
                <a:endParaRPr lang="zh-CN" altLang="en-US" sz="2800">
                  <a:sym typeface="+mn-ea"/>
                </a:endParaRPr>
              </a:p>
              <a:p>
                <a:endParaRPr lang="zh-CN" altLang="en-US" sz="2800">
                  <a:sym typeface="+mn-ea"/>
                </a:endParaRPr>
              </a:p>
              <a:p>
                <a:r>
                  <a:rPr lang="zh-CN" altLang="en-US" sz="2800">
                    <a:sym typeface="+mn-ea"/>
                  </a:rPr>
                  <a:t>例：</a:t>
                </a:r>
                <a:r>
                  <a:rPr lang="en-US" altLang="zh-CN" sz="2800">
                    <a:sym typeface="+mn-ea"/>
                  </a:rPr>
                  <a:t>3</a:t>
                </a:r>
                <a:r>
                  <a:rPr lang="zh-CN" altLang="en-US" sz="2800">
                    <a:sym typeface="+mn-ea"/>
                  </a:rPr>
                  <a:t>个样本均数比较，做</a:t>
                </a:r>
                <a14:m>
                  <m:oMath xmlns:m="http://schemas.openxmlformats.org/officeDocument/2006/math">
                    <m:sSubSup>
                      <m:sSubSupPr>
                        <m:ctrlPr>
                          <a:rPr lang="en-US" altLang="zh-CN" sz="2800" i="1">
                            <a:latin typeface="Cambria Math" panose="02040503050406030204" charset="0"/>
                            <a:cs typeface="Cambria Math" panose="02040503050406030204" charset="0"/>
                            <a:sym typeface="+mn-ea"/>
                          </a:rPr>
                        </m:ctrlPr>
                      </m:sSubSupPr>
                      <m:e>
                        <m:r>
                          <a:rPr lang="en-US" altLang="zh-CN" sz="2800" i="1">
                            <a:latin typeface="Cambria Math" panose="02040503050406030204" charset="0"/>
                            <a:cs typeface="Cambria Math" panose="02040503050406030204" charset="0"/>
                            <a:sym typeface="+mn-ea"/>
                          </a:rPr>
                          <m:t>𝐶</m:t>
                        </m:r>
                      </m:e>
                      <m:sub>
                        <m:r>
                          <a:rPr lang="en-US" altLang="zh-CN" sz="2800" i="1">
                            <a:latin typeface="Cambria Math" panose="02040503050406030204" charset="0"/>
                            <a:cs typeface="Cambria Math" panose="02040503050406030204" charset="0"/>
                            <a:sym typeface="+mn-ea"/>
                          </a:rPr>
                          <m:t>3</m:t>
                        </m:r>
                      </m:sub>
                      <m:sup>
                        <m:r>
                          <a:rPr lang="en-US" altLang="zh-CN" sz="2800" i="1">
                            <a:latin typeface="Cambria Math" panose="02040503050406030204" charset="0"/>
                            <a:cs typeface="Cambria Math" panose="02040503050406030204" charset="0"/>
                            <a:sym typeface="+mn-ea"/>
                          </a:rPr>
                          <m:t>2</m:t>
                        </m:r>
                      </m:sup>
                    </m:sSubSup>
                    <m:r>
                      <a:rPr lang="en-US" altLang="zh-CN" sz="2800" i="1">
                        <a:latin typeface="Cambria Math" panose="02040503050406030204" charset="0"/>
                        <a:cs typeface="Cambria Math" panose="02040503050406030204" charset="0"/>
                        <a:sym typeface="+mn-ea"/>
                      </a:rPr>
                      <m:t>=</m:t>
                    </m:r>
                    <m:r>
                      <a:rPr lang="en-US" altLang="zh-CN" sz="2800" i="1">
                        <a:latin typeface="Cambria Math" panose="02040503050406030204" charset="0"/>
                        <a:cs typeface="Cambria Math" panose="02040503050406030204" charset="0"/>
                        <a:sym typeface="+mn-ea"/>
                      </a:rPr>
                      <m:t>3</m:t>
                    </m:r>
                  </m:oMath>
                </a14:m>
                <a:r>
                  <a:rPr lang="zh-CN" altLang="en-US" sz="2800">
                    <a:latin typeface="Cambria Math" panose="02040503050406030204" charset="0"/>
                    <a:cs typeface="Cambria Math" panose="02040503050406030204" charset="0"/>
                    <a:sym typeface="+mn-ea"/>
                  </a:rPr>
                  <a:t>次</a:t>
                </a:r>
                <a:r>
                  <a:rPr lang="en-US" altLang="zh-CN" sz="2800">
                    <a:sym typeface="+mn-ea"/>
                  </a:rPr>
                  <a:t>t</a:t>
                </a:r>
                <a:r>
                  <a:rPr lang="zh-CN" altLang="en-US" sz="2800">
                    <a:sym typeface="+mn-ea"/>
                  </a:rPr>
                  <a:t>检验，其中</a:t>
                </a:r>
                <a:r>
                  <a:rPr lang="zh-CN" altLang="en-US" sz="2800">
                    <a:latin typeface="Cambria Math" panose="02040503050406030204" charset="0"/>
                    <a:cs typeface="Cambria Math" panose="02040503050406030204" charset="0"/>
                    <a:sym typeface="+mn-ea"/>
                  </a:rPr>
                  <a:t>至少犯</a:t>
                </a:r>
                <a:r>
                  <a:rPr lang="en-US" altLang="zh-CN" sz="2800">
                    <a:latin typeface="Cambria Math" panose="02040503050406030204" charset="0"/>
                    <a:cs typeface="Cambria Math" panose="02040503050406030204" charset="0"/>
                    <a:sym typeface="+mn-ea"/>
                  </a:rPr>
                  <a:t>1</a:t>
                </a:r>
                <a:r>
                  <a:rPr lang="zh-CN" altLang="en-US" sz="2800">
                    <a:latin typeface="Cambria Math" panose="02040503050406030204" charset="0"/>
                    <a:cs typeface="Cambria Math" panose="02040503050406030204" charset="0"/>
                    <a:sym typeface="+mn-ea"/>
                  </a:rPr>
                  <a:t>次错误的概率约为</a:t>
                </a:r>
                <a:r>
                  <a:rPr lang="en-US" altLang="zh-CN" sz="2800">
                    <a:latin typeface="Cambria Math" panose="02040503050406030204" charset="0"/>
                    <a:cs typeface="Cambria Math" panose="02040503050406030204" charset="0"/>
                    <a:sym typeface="+mn-ea"/>
                  </a:rPr>
                  <a:t>1-0.95</a:t>
                </a:r>
                <a:r>
                  <a:rPr lang="en-US" altLang="zh-CN" sz="2800" baseline="30000">
                    <a:latin typeface="Cambria Math" panose="02040503050406030204" charset="0"/>
                    <a:cs typeface="Cambria Math" panose="02040503050406030204" charset="0"/>
                    <a:sym typeface="+mn-ea"/>
                  </a:rPr>
                  <a:t>3</a:t>
                </a:r>
                <a:r>
                  <a:rPr lang="en-US" altLang="zh-CN" sz="2800">
                    <a:latin typeface="Cambria Math" panose="02040503050406030204" charset="0"/>
                    <a:cs typeface="Cambria Math" panose="02040503050406030204" charset="0"/>
                    <a:sym typeface="+mn-ea"/>
                  </a:rPr>
                  <a:t>=</a:t>
                </a:r>
                <a:r>
                  <a:rPr lang="en-US" altLang="zh-CN" sz="2800">
                    <a:sym typeface="+mn-ea"/>
                  </a:rPr>
                  <a:t>0.14</a:t>
                </a:r>
                <a:r>
                  <a:rPr lang="zh-CN" altLang="en-US" sz="2800">
                    <a:sym typeface="+mn-ea"/>
                  </a:rPr>
                  <a:t>，增大了近</a:t>
                </a:r>
                <a:r>
                  <a:rPr lang="en-US" altLang="zh-CN" sz="2800">
                    <a:sym typeface="+mn-ea"/>
                  </a:rPr>
                  <a:t>3</a:t>
                </a:r>
                <a:r>
                  <a:rPr lang="zh-CN" altLang="en-US" sz="2800">
                    <a:sym typeface="+mn-ea"/>
                  </a:rPr>
                  <a:t>倍。</a:t>
                </a:r>
                <a:endParaRPr lang="zh-CN" altLang="en-US" sz="2800">
                  <a:sym typeface="+mn-ea"/>
                </a:endParaRPr>
              </a:p>
            </p:txBody>
          </p:sp>
        </mc:Choice>
        <mc:Fallback>
          <p:sp>
            <p:nvSpPr>
              <p:cNvPr id="2" name="内容占位符 1"/>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075610" y="1748155"/>
            <a:ext cx="9799200" cy="2570400"/>
          </a:xfrm>
        </p:spPr>
        <p:txBody>
          <a:bodyPr/>
          <a:p>
            <a:r>
              <a:rPr lang="zh-CN" altLang="en-US" sz="4800"/>
              <a:t>第一节</a:t>
            </a:r>
            <a:r>
              <a:rPr lang="en-US" altLang="zh-CN" sz="4800"/>
              <a:t> </a:t>
            </a:r>
            <a:r>
              <a:rPr lang="zh-CN" altLang="en-US" sz="4800"/>
              <a:t>方差分析的基本思想</a:t>
            </a:r>
            <a:br>
              <a:rPr lang="zh-CN" altLang="en-US" sz="4800"/>
            </a:br>
            <a:r>
              <a:rPr lang="zh-CN" altLang="en-US" sz="4800"/>
              <a:t> </a:t>
            </a:r>
            <a:r>
              <a:rPr lang="en-US" altLang="zh-CN" sz="4800"/>
              <a:t>         </a:t>
            </a:r>
            <a:r>
              <a:rPr lang="zh-CN" altLang="en-US" sz="3200" b="0"/>
              <a:t>（以完全随机</a:t>
            </a:r>
            <a:r>
              <a:rPr lang="zh-CN" altLang="en-US" sz="3200" b="0"/>
              <a:t>设计方差分析为例）</a:t>
            </a:r>
            <a:endParaRPr lang="zh-CN" altLang="en-US" sz="3200" b="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767135"/>
            <a:ext cx="10969200" cy="4759200"/>
          </a:xfrm>
        </p:spPr>
        <p:txBody>
          <a:bodyPr>
            <a:normAutofit lnSpcReduction="10000"/>
          </a:bodyPr>
          <a:p>
            <a:r>
              <a:rPr lang="zh-CN" altLang="en-US" sz="2800">
                <a:sym typeface="+mn-ea"/>
              </a:rPr>
              <a:t>例</a:t>
            </a:r>
            <a:r>
              <a:rPr lang="en-US" altLang="zh-CN" sz="2800">
                <a:sym typeface="+mn-ea"/>
              </a:rPr>
              <a:t>10.1</a:t>
            </a:r>
            <a:r>
              <a:rPr lang="zh-CN" altLang="en-US" sz="2800">
                <a:sym typeface="+mn-ea"/>
              </a:rPr>
              <a:t>：为研究铅对儿童神经行为的影响，研究者在某铅矿区对儿童的血铅及神经行为评价指标手指敲击测验进行了测定，他将</a:t>
            </a:r>
            <a:r>
              <a:rPr lang="en-US" altLang="zh-CN" sz="2800">
                <a:sym typeface="+mn-ea"/>
              </a:rPr>
              <a:t>51</a:t>
            </a:r>
            <a:r>
              <a:rPr lang="zh-CN" altLang="en-US" sz="2800">
                <a:sym typeface="+mn-ea"/>
              </a:rPr>
              <a:t>名儿童按第一年和第二年血铅水平分为暴露、既往暴露和对照三组。问三组的手指敲击测验平均分</a:t>
            </a:r>
            <a:r>
              <a:rPr lang="en-US" altLang="zh-CN" sz="2800">
                <a:sym typeface="+mn-ea"/>
              </a:rPr>
              <a:t>(</a:t>
            </a:r>
            <a:r>
              <a:rPr lang="en-US" altLang="zh-CN" sz="2800">
                <a:latin typeface="微软雅黑" panose="020B0503020204020204" charset="-122"/>
                <a:ea typeface="微软雅黑" panose="020B0503020204020204" charset="-122"/>
                <a:cs typeface="微软雅黑" panose="020B0503020204020204" charset="-122"/>
                <a:sym typeface="+mn-ea"/>
              </a:rPr>
              <a:t>μ</a:t>
            </a:r>
            <a:r>
              <a:rPr lang="en-US" altLang="zh-CN" sz="2800" baseline="-25000">
                <a:latin typeface="微软雅黑" panose="020B0503020204020204" charset="-122"/>
                <a:ea typeface="微软雅黑" panose="020B0503020204020204" charset="-122"/>
                <a:cs typeface="微软雅黑" panose="020B0503020204020204" charset="-122"/>
                <a:sym typeface="+mn-ea"/>
              </a:rPr>
              <a:t>2</a:t>
            </a:r>
            <a:r>
              <a:rPr lang="zh-CN" altLang="en-US" sz="2800">
                <a:latin typeface="微软雅黑" panose="020B0503020204020204" charset="-122"/>
                <a:ea typeface="微软雅黑" panose="020B0503020204020204" charset="-122"/>
                <a:cs typeface="微软雅黑" panose="020B0503020204020204" charset="-122"/>
                <a:sym typeface="+mn-ea"/>
              </a:rPr>
              <a:t>、</a:t>
            </a:r>
            <a:r>
              <a:rPr lang="en-US" altLang="zh-CN" sz="2800">
                <a:latin typeface="微软雅黑" panose="020B0503020204020204" charset="-122"/>
                <a:ea typeface="微软雅黑" panose="020B0503020204020204" charset="-122"/>
                <a:cs typeface="微软雅黑" panose="020B0503020204020204" charset="-122"/>
                <a:sym typeface="+mn-ea"/>
              </a:rPr>
              <a:t>μ</a:t>
            </a:r>
            <a:r>
              <a:rPr lang="en-US" altLang="zh-CN" sz="2800" baseline="-25000">
                <a:latin typeface="微软雅黑" panose="020B0503020204020204" charset="-122"/>
                <a:ea typeface="微软雅黑" panose="020B0503020204020204" charset="-122"/>
                <a:cs typeface="微软雅黑" panose="020B0503020204020204" charset="-122"/>
                <a:sym typeface="+mn-ea"/>
              </a:rPr>
              <a:t>3</a:t>
            </a:r>
            <a:r>
              <a:rPr lang="zh-CN" altLang="en-US" sz="2800">
                <a:latin typeface="微软雅黑" panose="020B0503020204020204" charset="-122"/>
                <a:ea typeface="微软雅黑" panose="020B0503020204020204" charset="-122"/>
                <a:cs typeface="微软雅黑" panose="020B0503020204020204" charset="-122"/>
                <a:sym typeface="+mn-ea"/>
              </a:rPr>
              <a:t>、</a:t>
            </a:r>
            <a:r>
              <a:rPr lang="en-US" altLang="zh-CN" sz="2800">
                <a:latin typeface="微软雅黑" panose="020B0503020204020204" charset="-122"/>
                <a:ea typeface="微软雅黑" panose="020B0503020204020204" charset="-122"/>
                <a:cs typeface="微软雅黑" panose="020B0503020204020204" charset="-122"/>
                <a:sym typeface="+mn-ea"/>
              </a:rPr>
              <a:t>μ</a:t>
            </a:r>
            <a:r>
              <a:rPr lang="en-US" altLang="zh-CN" sz="2800" baseline="-25000">
                <a:latin typeface="微软雅黑" panose="020B0503020204020204" charset="-122"/>
                <a:ea typeface="微软雅黑" panose="020B0503020204020204" charset="-122"/>
                <a:cs typeface="微软雅黑" panose="020B0503020204020204" charset="-122"/>
                <a:sym typeface="+mn-ea"/>
              </a:rPr>
              <a:t>1</a:t>
            </a:r>
            <a:r>
              <a:rPr lang="en-US" altLang="zh-CN" sz="2800">
                <a:sym typeface="+mn-ea"/>
              </a:rPr>
              <a:t>)</a:t>
            </a:r>
            <a:r>
              <a:rPr lang="zh-CN" altLang="en-US" sz="2800">
                <a:sym typeface="+mn-ea"/>
              </a:rPr>
              <a:t>是否相同？</a:t>
            </a:r>
            <a:endParaRPr lang="zh-CN" altLang="en-US" sz="2800">
              <a:sym typeface="+mn-ea"/>
            </a:endParaRPr>
          </a:p>
          <a:p>
            <a:endParaRPr lang="zh-CN" altLang="en-US" sz="2800">
              <a:sym typeface="+mn-ea"/>
            </a:endParaRPr>
          </a:p>
          <a:p>
            <a:r>
              <a:rPr lang="zh-CN" altLang="en-US" sz="2800">
                <a:sym typeface="+mn-ea"/>
              </a:rPr>
              <a:t>有时我们先按照研究对象进行分层，然后再分别从每个层中随机抽取所需的样本，对某一特定的指标进行观察。此时尽管不是完全随机设计，但分析时仍然可以使用完全随机设计时的分析方法。</a:t>
            </a:r>
            <a:endParaRPr lang="zh-CN" altLang="en-US" sz="2800"/>
          </a:p>
          <a:p>
            <a:endParaRPr lang="zh-CN" altLang="en-US" sz="2800"/>
          </a:p>
          <a:p>
            <a:endParaRPr lang="zh-CN" altLang="en-US" sz="28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0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2.xml><?xml version="1.0" encoding="utf-8"?>
<p:tagLst xmlns:p="http://schemas.openxmlformats.org/presentationml/2006/main">
  <p:tag name="KSO_WM_BEAUTIFY_FLAG" val="#wm#"/>
  <p:tag name="KSO_WM_TEMPLATE_CATEGORY" val="custom"/>
  <p:tag name="KSO_WM_TEMPLATE_INDEX" val="20205081"/>
</p:tagLst>
</file>

<file path=ppt/tags/tag103.xml><?xml version="1.0" encoding="utf-8"?>
<p:tagLst xmlns:p="http://schemas.openxmlformats.org/presentationml/2006/main">
  <p:tag name="KSO_WM_BEAUTIFY_FLAG" val="#wm#"/>
  <p:tag name="KSO_WM_TEMPLATE_CATEGORY" val="custom"/>
  <p:tag name="KSO_WM_TEMPLATE_INDEX" val="20205081"/>
</p:tagLst>
</file>

<file path=ppt/tags/tag104.xml><?xml version="1.0" encoding="utf-8"?>
<p:tagLst xmlns:p="http://schemas.openxmlformats.org/presentationml/2006/main">
  <p:tag name="KSO_WM_UNIT_PLACING_PICTURE_USER_VIEWPORT" val="{&quot;height&quot;:6560,&quot;width&quot;:7731}"/>
</p:tagLst>
</file>

<file path=ppt/tags/tag105.xml><?xml version="1.0" encoding="utf-8"?>
<p:tagLst xmlns:p="http://schemas.openxmlformats.org/presentationml/2006/main">
  <p:tag name="KSO_WM_BEAUTIFY_FLAG" val="#wm#"/>
  <p:tag name="KSO_WM_TEMPLATE_CATEGORY" val="custom"/>
  <p:tag name="KSO_WM_TEMPLATE_INDEX" val="20205081"/>
</p:tagLst>
</file>

<file path=ppt/tags/tag106.xml><?xml version="1.0" encoding="utf-8"?>
<p:tagLst xmlns:p="http://schemas.openxmlformats.org/presentationml/2006/main">
  <p:tag name="KSO_WM_UNIT_TABLE_BEAUTIFY" val="smartTable{89030f17-5e62-45a7-9a58-aecbefbf262b}"/>
  <p:tag name="TABLE_ENDDRAG_ORIGIN_RECT" val="472*121"/>
  <p:tag name="TABLE_ENDDRAG_RECT" val="63*280*472*121"/>
</p:tagLst>
</file>

<file path=ppt/tags/tag107.xml><?xml version="1.0" encoding="utf-8"?>
<p:tagLst xmlns:p="http://schemas.openxmlformats.org/presentationml/2006/main">
  <p:tag name="KSO_WM_BEAUTIFY_FLAG" val="#wm#"/>
  <p:tag name="KSO_WM_TEMPLATE_CATEGORY" val="custom"/>
  <p:tag name="KSO_WM_TEMPLATE_INDEX" val="20205081"/>
</p:tagLst>
</file>

<file path=ppt/tags/tag108.xml><?xml version="1.0" encoding="utf-8"?>
<p:tagLst xmlns:p="http://schemas.openxmlformats.org/presentationml/2006/main">
  <p:tag name="KSO_WM_UNIT_TABLE_BEAUTIFY" val="smartTable{89030f17-5e62-45a7-9a58-aecbefbf262b}"/>
  <p:tag name="TABLE_ENDDRAG_ORIGIN_RECT" val="472*121"/>
  <p:tag name="TABLE_ENDDRAG_RECT" val="63*280*472*121"/>
</p:tagLst>
</file>

<file path=ppt/tags/tag109.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TABLE_BEAUTIFY" val="smartTable{89030f17-5e62-45a7-9a58-aecbefbf262b}"/>
  <p:tag name="TABLE_ENDDRAG_ORIGIN_RECT" val="472*121"/>
  <p:tag name="TABLE_ENDDRAG_RECT" val="63*280*472*121"/>
</p:tagLst>
</file>

<file path=ppt/tags/tag111.xml><?xml version="1.0" encoding="utf-8"?>
<p:tagLst xmlns:p="http://schemas.openxmlformats.org/presentationml/2006/main">
  <p:tag name="KSO_WM_BEAUTIFY_FLAG" val="#wm#"/>
  <p:tag name="KSO_WM_TEMPLATE_CATEGORY" val="custom"/>
  <p:tag name="KSO_WM_TEMPLATE_INDEX" val="20205081"/>
</p:tagLst>
</file>

<file path=ppt/tags/tag112.xml><?xml version="1.0" encoding="utf-8"?>
<p:tagLst xmlns:p="http://schemas.openxmlformats.org/presentationml/2006/main">
  <p:tag name="KSO_WM_BEAUTIFY_FLAG" val="#wm#"/>
  <p:tag name="KSO_WM_TEMPLATE_CATEGORY" val="custom"/>
  <p:tag name="KSO_WM_TEMPLATE_INDEX" val="20205081"/>
</p:tagLst>
</file>

<file path=ppt/tags/tag113.xml><?xml version="1.0" encoding="utf-8"?>
<p:tagLst xmlns:p="http://schemas.openxmlformats.org/presentationml/2006/main">
  <p:tag name="KSO_WM_BEAUTIFY_FLAG" val="#wm#"/>
  <p:tag name="KSO_WM_TEMPLATE_CATEGORY" val="custom"/>
  <p:tag name="KSO_WM_TEMPLATE_INDEX" val="20205081"/>
</p:tagLst>
</file>

<file path=ppt/tags/tag114.xml><?xml version="1.0" encoding="utf-8"?>
<p:tagLst xmlns:p="http://schemas.openxmlformats.org/presentationml/2006/main">
  <p:tag name="KSO_WM_BEAUTIFY_FLAG" val="#wm#"/>
  <p:tag name="KSO_WM_TEMPLATE_CATEGORY" val="custom"/>
  <p:tag name="KSO_WM_TEMPLATE_INDEX" val="20205081"/>
</p:tagLst>
</file>

<file path=ppt/tags/tag115.xml><?xml version="1.0" encoding="utf-8"?>
<p:tagLst xmlns:p="http://schemas.openxmlformats.org/presentationml/2006/main">
  <p:tag name="KSO_WM_UNIT_TABLE_BEAUTIFY" val="smartTable{89030f17-5e62-45a7-9a58-aecbefbf262b}"/>
  <p:tag name="TABLE_ENDDRAG_ORIGIN_RECT" val="472*121"/>
  <p:tag name="TABLE_ENDDRAG_RECT" val="63*280*472*121"/>
</p:tagLst>
</file>

<file path=ppt/tags/tag116.xml><?xml version="1.0" encoding="utf-8"?>
<p:tagLst xmlns:p="http://schemas.openxmlformats.org/presentationml/2006/main">
  <p:tag name="KSO_WM_BEAUTIFY_FLAG" val="#wm#"/>
  <p:tag name="KSO_WM_TEMPLATE_CATEGORY" val="custom"/>
  <p:tag name="KSO_WM_TEMPLATE_INDEX" val="20205081"/>
</p:tagLst>
</file>

<file path=ppt/tags/tag117.xml><?xml version="1.0" encoding="utf-8"?>
<p:tagLst xmlns:p="http://schemas.openxmlformats.org/presentationml/2006/main">
  <p:tag name="KSO_WM_UNIT_TABLE_BEAUTIFY" val="smartTable{89030f17-5e62-45a7-9a58-aecbefbf262b}"/>
  <p:tag name="TABLE_ENDDRAG_ORIGIN_RECT" val="472*121"/>
  <p:tag name="TABLE_ENDDRAG_RECT" val="63*280*472*121"/>
</p:tagLst>
</file>

<file path=ppt/tags/tag118.xml><?xml version="1.0" encoding="utf-8"?>
<p:tagLst xmlns:p="http://schemas.openxmlformats.org/presentationml/2006/main">
  <p:tag name="KSO_WM_BEAUTIFY_FLAG" val="#wm#"/>
  <p:tag name="KSO_WM_TEMPLATE_CATEGORY" val="custom"/>
  <p:tag name="KSO_WM_TEMPLATE_INDEX" val="20205081"/>
</p:tagLst>
</file>

<file path=ppt/tags/tag119.xml><?xml version="1.0" encoding="utf-8"?>
<p:tagLst xmlns:p="http://schemas.openxmlformats.org/presentationml/2006/main">
  <p:tag name="KSO_WM_UNIT_TABLE_BEAUTIFY" val="smartTable{89030f17-5e62-45a7-9a58-aecbefbf262b}"/>
  <p:tag name="TABLE_ENDDRAG_ORIGIN_RECT" val="472*121"/>
  <p:tag name="TABLE_ENDDRAG_RECT" val="63*280*472*12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081"/>
</p:tagLst>
</file>

<file path=ppt/tags/tag121.xml><?xml version="1.0" encoding="utf-8"?>
<p:tagLst xmlns:p="http://schemas.openxmlformats.org/presentationml/2006/main">
  <p:tag name="KSO_WM_BEAUTIFY_FLAG" val="#wm#"/>
  <p:tag name="KSO_WM_TEMPLATE_CATEGORY" val="custom"/>
  <p:tag name="KSO_WM_TEMPLATE_INDEX" val="20205081"/>
</p:tagLst>
</file>

<file path=ppt/tags/tag12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2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4.xml><?xml version="1.0" encoding="utf-8"?>
<p:tagLst xmlns:p="http://schemas.openxmlformats.org/presentationml/2006/main">
  <p:tag name="KSO_WM_BEAUTIFY_FLAG" val="#wm#"/>
  <p:tag name="KSO_WM_TEMPLATE_CATEGORY" val="custom"/>
  <p:tag name="KSO_WM_TEMPLATE_INDEX" val="20205176"/>
</p:tagLst>
</file>

<file path=ppt/tags/tag125.xml><?xml version="1.0" encoding="utf-8"?>
<p:tagLst xmlns:p="http://schemas.openxmlformats.org/presentationml/2006/main">
  <p:tag name="KSO_WM_BEAUTIFY_FLAG" val="#wm#"/>
  <p:tag name="KSO_WM_TEMPLATE_CATEGORY" val="custom"/>
  <p:tag name="KSO_WM_TEMPLATE_INDEX" val="20205176"/>
</p:tagLst>
</file>

<file path=ppt/tags/tag126.xml><?xml version="1.0" encoding="utf-8"?>
<p:tagLst xmlns:p="http://schemas.openxmlformats.org/presentationml/2006/main">
  <p:tag name="KSO_WM_BEAUTIFY_FLAG" val="#wm#"/>
  <p:tag name="KSO_WM_TEMPLATE_CATEGORY" val="custom"/>
  <p:tag name="KSO_WM_TEMPLATE_INDEX" val="20205176"/>
</p:tagLst>
</file>

<file path=ppt/tags/tag127.xml><?xml version="1.0" encoding="utf-8"?>
<p:tagLst xmlns:p="http://schemas.openxmlformats.org/presentationml/2006/main">
  <p:tag name="KSO_WM_UNIT_TABLE_BEAUTIFY" val="smartTable{91a23f86-f2e1-4290-bf8b-6461c84bd3f4}"/>
  <p:tag name="TABLE_ENDDRAG_ORIGIN_RECT" val="512*278"/>
  <p:tag name="TABLE_ENDDRAG_RECT" val="316*181*512*278"/>
</p:tagLst>
</file>

<file path=ppt/tags/tag128.xml><?xml version="1.0" encoding="utf-8"?>
<p:tagLst xmlns:p="http://schemas.openxmlformats.org/presentationml/2006/main">
  <p:tag name="KSO_WM_BEAUTIFY_FLAG" val="#wm#"/>
  <p:tag name="KSO_WM_TEMPLATE_CATEGORY" val="custom"/>
  <p:tag name="KSO_WM_TEMPLATE_INDEX" val="20205176"/>
</p:tagLst>
</file>

<file path=ppt/tags/tag129.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5176"/>
</p:tagLst>
</file>

<file path=ppt/tags/tag131.xml><?xml version="1.0" encoding="utf-8"?>
<p:tagLst xmlns:p="http://schemas.openxmlformats.org/presentationml/2006/main">
  <p:tag name="KSO_WM_BEAUTIFY_FLAG" val="#wm#"/>
  <p:tag name="KSO_WM_TEMPLATE_CATEGORY" val="custom"/>
  <p:tag name="KSO_WM_TEMPLATE_INDEX" val="20205176"/>
</p:tagLst>
</file>

<file path=ppt/tags/tag132.xml><?xml version="1.0" encoding="utf-8"?>
<p:tagLst xmlns:p="http://schemas.openxmlformats.org/presentationml/2006/main">
  <p:tag name="KSO_WM_BEAUTIFY_FLAG" val="#wm#"/>
  <p:tag name="KSO_WM_TEMPLATE_CATEGORY" val="custom"/>
  <p:tag name="KSO_WM_TEMPLATE_INDEX" val="20205176"/>
</p:tagLst>
</file>

<file path=ppt/tags/tag133.xml><?xml version="1.0" encoding="utf-8"?>
<p:tagLst xmlns:p="http://schemas.openxmlformats.org/presentationml/2006/main">
  <p:tag name="KSO_WM_BEAUTIFY_FLAG" val="#wm#"/>
  <p:tag name="KSO_WM_TEMPLATE_CATEGORY" val="custom"/>
  <p:tag name="KSO_WM_TEMPLATE_INDEX" val="20205176"/>
</p:tagLst>
</file>

<file path=ppt/tags/tag134.xml><?xml version="1.0" encoding="utf-8"?>
<p:tagLst xmlns:p="http://schemas.openxmlformats.org/presentationml/2006/main">
  <p:tag name="KSO_WM_BEAUTIFY_FLAG" val="#wm#"/>
  <p:tag name="KSO_WM_TEMPLATE_CATEGORY" val="custom"/>
  <p:tag name="KSO_WM_TEMPLATE_INDEX" val="20205176"/>
</p:tagLst>
</file>

<file path=ppt/tags/tag135.xml><?xml version="1.0" encoding="utf-8"?>
<p:tagLst xmlns:p="http://schemas.openxmlformats.org/presentationml/2006/main">
  <p:tag name="KSO_WM_BEAUTIFY_FLAG" val="#wm#"/>
  <p:tag name="KSO_WM_TEMPLATE_CATEGORY" val="custom"/>
  <p:tag name="KSO_WM_TEMPLATE_INDEX" val="20205176"/>
</p:tagLst>
</file>

<file path=ppt/tags/tag136.xml><?xml version="1.0" encoding="utf-8"?>
<p:tagLst xmlns:p="http://schemas.openxmlformats.org/presentationml/2006/main">
  <p:tag name="KSO_WM_UNIT_TABLE_BEAUTIFY" val="smartTable{8ab784e2-b491-46ff-b200-c96b649dbe71}"/>
</p:tagLst>
</file>

<file path=ppt/tags/tag137.xml><?xml version="1.0" encoding="utf-8"?>
<p:tagLst xmlns:p="http://schemas.openxmlformats.org/presentationml/2006/main">
  <p:tag name="KSO_WM_BEAUTIFY_FLAG" val="#wm#"/>
  <p:tag name="KSO_WM_TEMPLATE_CATEGORY" val="custom"/>
  <p:tag name="KSO_WM_TEMPLATE_INDEX" val="20205176"/>
</p:tagLst>
</file>

<file path=ppt/tags/tag138.xml><?xml version="1.0" encoding="utf-8"?>
<p:tagLst xmlns:p="http://schemas.openxmlformats.org/presentationml/2006/main">
  <p:tag name="COMMONDATA" val="eyJoZGlkIjoiODdlN2YxMjcxNjk3YjkzMjQ5ZjQxMmM4OGZhZmE1Y2IifQ=="/>
  <p:tag name="KSO_WPP_MARK_KEY" val="5d16ef2e-ee8c-40ec-b7dc-84a3da201be5"/>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UNIT_TABLE_BEAUTIFY" val="smartTable{27495079-925e-4b66-b822-30b92a98be6f}"/>
  <p:tag name="TABLE_ENDDRAG_ORIGIN_RECT" val="624*114"/>
  <p:tag name="TABLE_ENDDRAG_RECT" val="206*215*624*114"/>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UNIT_PLACING_PICTURE_USER_VIEWPORT" val="{&quot;height&quot;:7335,&quot;width&quot;:7350}"/>
</p:tagLst>
</file>

<file path=ppt/tags/tag82.xml><?xml version="1.0" encoding="utf-8"?>
<p:tagLst xmlns:p="http://schemas.openxmlformats.org/presentationml/2006/main">
  <p:tag name="KSO_WM_UNIT_TABLE_BEAUTIFY" val="smartTable{89030f17-5e62-45a7-9a58-aecbefbf262b}"/>
  <p:tag name="TABLE_ENDDRAG_ORIGIN_RECT" val="472*121"/>
  <p:tag name="TABLE_ENDDRAG_RECT" val="63*280*472*121"/>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UNIT_TABLE_BEAUTIFY" val="smartTable{8ab784e2-b491-46ff-b200-c96b649dbe71}"/>
  <p:tag name="TABLE_ENDDRAG_ORIGIN_RECT" val="514*126"/>
  <p:tag name="TABLE_ENDDRAG_RECT" val="292*128*514*12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8454</Words>
  <Application>WPS 演示</Application>
  <PresentationFormat>宽屏</PresentationFormat>
  <Paragraphs>958</Paragraphs>
  <Slides>56</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20</vt:i4>
      </vt:variant>
      <vt:variant>
        <vt:lpstr>幻灯片标题</vt:lpstr>
      </vt:variant>
      <vt:variant>
        <vt:i4>56</vt:i4>
      </vt:variant>
    </vt:vector>
  </HeadingPairs>
  <TitlesOfParts>
    <vt:vector size="89" baseType="lpstr">
      <vt:lpstr>Arial</vt:lpstr>
      <vt:lpstr>宋体</vt:lpstr>
      <vt:lpstr>Wingdings</vt:lpstr>
      <vt:lpstr>Wingdings</vt:lpstr>
      <vt:lpstr>Times New Roman</vt:lpstr>
      <vt:lpstr>Cambria Math</vt:lpstr>
      <vt:lpstr>微软雅黑</vt:lpstr>
      <vt:lpstr>Arial Unicode MS</vt:lpstr>
      <vt:lpstr>Calibri</vt:lpstr>
      <vt:lpstr>MS Mincho</vt:lpstr>
      <vt:lpstr>Segoe Print</vt:lpstr>
      <vt:lpstr>Symbol</vt:lpstr>
      <vt:lpstr>Office 主题​​</vt:lpstr>
      <vt:lpstr>Paint.Picture</vt:lpstr>
      <vt:lpstr>Equation.KSEE3</vt:lpstr>
      <vt:lpstr>Equation.KSEE3</vt:lpstr>
      <vt:lpstr>Equation.KSEE3</vt:lpstr>
      <vt:lpstr>Equation.KSEE3</vt:lpstr>
      <vt:lpstr>Equation.KSEE3</vt:lpstr>
      <vt:lpstr>Equation.KSEE3</vt:lpstr>
      <vt:lpstr>Paint.Picture</vt:lpstr>
      <vt:lpstr>Equation.KSEE3</vt:lpstr>
      <vt:lpstr>Equation.KSEE3</vt:lpstr>
      <vt:lpstr>Equation.KSEE3</vt:lpstr>
      <vt:lpstr>Paint.Picture</vt:lpstr>
      <vt:lpstr>Equation.KSEE3</vt:lpstr>
      <vt:lpstr>Paint.Picture</vt:lpstr>
      <vt:lpstr>Paint.Picture</vt:lpstr>
      <vt:lpstr>Paint.Picture</vt:lpstr>
      <vt:lpstr>Paint.Picture</vt:lpstr>
      <vt:lpstr>Paint.Picture</vt:lpstr>
      <vt:lpstr>Paint.Picture</vt:lpstr>
      <vt:lpstr>Equation.KSEE3</vt:lpstr>
      <vt:lpstr>多个样本均数比较的方差分析  </vt:lpstr>
      <vt:lpstr>复习</vt:lpstr>
      <vt:lpstr>完全随机设计资料(P111)</vt:lpstr>
      <vt:lpstr>PowerPoint 演示文稿</vt:lpstr>
      <vt:lpstr>PowerPoint 演示文稿</vt:lpstr>
      <vt:lpstr>成组t检验的推广(g≥2)</vt:lpstr>
      <vt:lpstr>多个样本均数比较的统计方法</vt:lpstr>
      <vt:lpstr>第一节 方差分析的基本思想           （以完全随机设计方差分析为例）</vt:lpstr>
      <vt:lpstr>PowerPoint 演示文稿</vt:lpstr>
      <vt:lpstr>什么是方差分析</vt:lpstr>
      <vt:lpstr>各种类型的 方差分析</vt:lpstr>
      <vt:lpstr>完全随机设计方差分析应用条件</vt:lpstr>
      <vt:lpstr>方差分析的符号</vt:lpstr>
      <vt:lpstr>完全随机设计方差分析的检验假设</vt:lpstr>
      <vt:lpstr>总变异与总自由度的分解</vt:lpstr>
      <vt:lpstr>PowerPoint 演示文稿</vt:lpstr>
      <vt:lpstr>具体分解过程</vt:lpstr>
      <vt:lpstr>PowerPoint 演示文稿</vt:lpstr>
      <vt:lpstr>PowerPoint 演示文稿</vt:lpstr>
      <vt:lpstr>F分布概念和特征</vt:lpstr>
      <vt:lpstr>PowerPoint 演示文稿</vt:lpstr>
      <vt:lpstr>第二节 完全随机设计方差分析</vt:lpstr>
      <vt:lpstr>PowerPoint 演示文稿</vt:lpstr>
      <vt:lpstr>例10.1的计算过程</vt:lpstr>
      <vt:lpstr>PowerPoint 演示文稿</vt:lpstr>
      <vt:lpstr>例10.1的检验过程</vt:lpstr>
      <vt:lpstr>PowerPoint 演示文稿</vt:lpstr>
      <vt:lpstr>PowerPoint 演示文稿</vt:lpstr>
      <vt:lpstr>例10.1的Levene方差齐性检验过程</vt:lpstr>
      <vt:lpstr>第三节 均数之间的多重比较</vt:lpstr>
      <vt:lpstr>PowerPoint 演示文稿</vt:lpstr>
      <vt:lpstr>Bonferroni统计量</vt:lpstr>
      <vt:lpstr>PowerPoint 演示文稿</vt:lpstr>
      <vt:lpstr>PowerPoint 演示文稿</vt:lpstr>
      <vt:lpstr>PowerPoint 演示文稿</vt:lpstr>
      <vt:lpstr>PowerPoint 演示文稿</vt:lpstr>
      <vt:lpstr>Bonferroni法的注意事项</vt:lpstr>
      <vt:lpstr>PowerPoint 演示文稿</vt:lpstr>
      <vt:lpstr>PowerPoint 演示文稿</vt:lpstr>
      <vt:lpstr>PowerPoint 演示文稿</vt:lpstr>
      <vt:lpstr>PowerPoint 演示文稿</vt:lpstr>
      <vt:lpstr>PowerPoint 演示文稿</vt:lpstr>
      <vt:lpstr>PowerPoint 演示文稿</vt:lpstr>
      <vt:lpstr>第六节 随机区组设计的方差分析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易多多爸</cp:lastModifiedBy>
  <cp:revision>236</cp:revision>
  <dcterms:created xsi:type="dcterms:W3CDTF">2019-06-19T02:08:00Z</dcterms:created>
  <dcterms:modified xsi:type="dcterms:W3CDTF">2022-11-03T13:20:10Z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CC2F7CA721A144F5B3616F898D69E2A7</vt:lpwstr>
  </property>
</Properties>
</file>