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6" r:id="rId2"/>
  </p:sldMasterIdLst>
  <p:sldIdLst>
    <p:sldId id="256" r:id="rId3"/>
    <p:sldId id="257" r:id="rId4"/>
    <p:sldId id="274" r:id="rId5"/>
    <p:sldId id="275" r:id="rId6"/>
    <p:sldId id="276" r:id="rId7"/>
    <p:sldId id="277" r:id="rId8"/>
    <p:sldId id="278" r:id="rId9"/>
    <p:sldId id="279" r:id="rId10"/>
    <p:sldId id="280" r:id="rId11"/>
    <p:sldId id="281" r:id="rId12"/>
    <p:sldId id="282" r:id="rId13"/>
    <p:sldId id="283" r:id="rId14"/>
    <p:sldId id="284" r:id="rId15"/>
    <p:sldId id="261" r:id="rId16"/>
    <p:sldId id="263" r:id="rId17"/>
    <p:sldId id="262" r:id="rId18"/>
    <p:sldId id="264" r:id="rId19"/>
    <p:sldId id="265" r:id="rId20"/>
    <p:sldId id="258" r:id="rId21"/>
    <p:sldId id="266" r:id="rId22"/>
    <p:sldId id="259" r:id="rId23"/>
    <p:sldId id="260" r:id="rId24"/>
    <p:sldId id="268" r:id="rId25"/>
    <p:sldId id="270" r:id="rId26"/>
    <p:sldId id="273" r:id="rId27"/>
    <p:sldId id="271" r:id="rId28"/>
    <p:sldId id="272" r:id="rId29"/>
    <p:sldId id="269" r:id="rId30"/>
  </p:sldIdLst>
  <p:sldSz cx="12192000" cy="6858000"/>
  <p:notesSz cx="6858000" cy="9144000"/>
  <p:defaultTextStyle>
    <a:defPPr>
      <a:defRPr lang="zh-CN"/>
    </a:defPPr>
    <a:lvl1pPr algn="l" rtl="0" fontAlgn="base">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26"/>
    <p:restoredTop sz="94637"/>
  </p:normalViewPr>
  <p:slideViewPr>
    <p:cSldViewPr snapToGrid="0">
      <p:cViewPr varScale="1">
        <p:scale>
          <a:sx n="103" d="100"/>
          <a:sy n="103" d="100"/>
        </p:scale>
        <p:origin x="2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5167C42-0171-6144-B5F1-8689E5755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6DF30B28-142B-3947-94E7-252DFF89AA21}"/>
              </a:ext>
            </a:extLst>
          </p:cNvPr>
          <p:cNvSpPr>
            <a:spLocks noGrp="1"/>
          </p:cNvSpPr>
          <p:nvPr>
            <p:ph type="ctrTitle"/>
          </p:nvPr>
        </p:nvSpPr>
        <p:spPr>
          <a:xfrm>
            <a:off x="1524000" y="1122363"/>
            <a:ext cx="9144000" cy="2387600"/>
          </a:xfrm>
        </p:spPr>
        <p:txBody>
          <a:bodyPr anchor="b"/>
          <a:lstStyle>
            <a:lvl1pPr algn="ctr">
              <a:defRPr sz="3375" b="1" i="0">
                <a:solidFill>
                  <a:schemeClr val="bg1"/>
                </a:solidFill>
                <a:latin typeface="PingFang SC Semibold" panose="020B0400000000000000" pitchFamily="34" charset="-122"/>
                <a:ea typeface="PingFang SC Semibold" panose="020B0400000000000000" pitchFamily="34" charset="-122"/>
                <a:cs typeface="Yuppy SC" panose="020F0603040207020204" pitchFamily="34" charset="-122"/>
              </a:defRPr>
            </a:lvl1pPr>
          </a:lstStyle>
          <a:p>
            <a:r>
              <a:rPr kumimoji="1" lang="zh-CN" altLang="en-US"/>
              <a:t>单击此处编辑母版标题样式</a:t>
            </a:r>
            <a:endParaRPr kumimoji="1" lang="zh-CN" altLang="en-US" dirty="0"/>
          </a:p>
        </p:txBody>
      </p:sp>
      <p:sp>
        <p:nvSpPr>
          <p:cNvPr id="3" name="副标题 2">
            <a:extLst>
              <a:ext uri="{FF2B5EF4-FFF2-40B4-BE49-F238E27FC236}">
                <a16:creationId xmlns:a16="http://schemas.microsoft.com/office/drawing/2014/main" id="{835CFFFC-F547-D747-99E3-85B193FFB09D}"/>
              </a:ext>
            </a:extLst>
          </p:cNvPr>
          <p:cNvSpPr>
            <a:spLocks noGrp="1"/>
          </p:cNvSpPr>
          <p:nvPr>
            <p:ph type="subTitle" idx="1"/>
          </p:nvPr>
        </p:nvSpPr>
        <p:spPr>
          <a:xfrm>
            <a:off x="1524000" y="3602038"/>
            <a:ext cx="9144000" cy="1655762"/>
          </a:xfrm>
        </p:spPr>
        <p:txBody>
          <a:bodyPr/>
          <a:lstStyle>
            <a:lvl1pPr marL="0" indent="0" algn="ctr">
              <a:buNone/>
              <a:defRPr sz="1350">
                <a:solidFill>
                  <a:schemeClr val="bg1"/>
                </a:solidFill>
                <a:latin typeface="PingFang SC" panose="020B0400000000000000" pitchFamily="34" charset="-122"/>
                <a:ea typeface="PingFang SC" panose="020B0400000000000000" pitchFamily="34" charset="-122"/>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kumimoji="1" lang="zh-CN" altLang="en-US"/>
              <a:t>单击此处编辑母版副标题样式</a:t>
            </a:r>
            <a:endParaRPr kumimoji="1" lang="zh-CN" altLang="en-US" dirty="0"/>
          </a:p>
        </p:txBody>
      </p:sp>
      <p:pic>
        <p:nvPicPr>
          <p:cNvPr id="8" name="图片 7">
            <a:extLst>
              <a:ext uri="{FF2B5EF4-FFF2-40B4-BE49-F238E27FC236}">
                <a16:creationId xmlns:a16="http://schemas.microsoft.com/office/drawing/2014/main" id="{0FBA605C-474D-2F43-A4BD-F06CDD462E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4525" y="464692"/>
            <a:ext cx="2141525" cy="608088"/>
          </a:xfrm>
          <a:prstGeom prst="rect">
            <a:avLst/>
          </a:prstGeom>
        </p:spPr>
      </p:pic>
    </p:spTree>
    <p:extLst>
      <p:ext uri="{BB962C8B-B14F-4D97-AF65-F5344CB8AC3E}">
        <p14:creationId xmlns:p14="http://schemas.microsoft.com/office/powerpoint/2010/main" val="57200795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135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2160"/>
            </a:lvl1pPr>
            <a:lvl2pPr marL="308513" indent="0">
              <a:buNone/>
              <a:defRPr sz="1890"/>
            </a:lvl2pPr>
            <a:lvl3pPr marL="617024" indent="0">
              <a:buNone/>
              <a:defRPr sz="1620"/>
            </a:lvl3pPr>
            <a:lvl4pPr marL="925533" indent="0">
              <a:buNone/>
              <a:defRPr sz="1350"/>
            </a:lvl4pPr>
            <a:lvl5pPr marL="1234046" indent="0">
              <a:buNone/>
              <a:defRPr sz="1350"/>
            </a:lvl5pPr>
            <a:lvl6pPr marL="1542555" indent="0">
              <a:buNone/>
              <a:defRPr sz="1350"/>
            </a:lvl6pPr>
            <a:lvl7pPr marL="1851066" indent="0">
              <a:buNone/>
              <a:defRPr sz="1350"/>
            </a:lvl7pPr>
            <a:lvl8pPr marL="2159579" indent="0">
              <a:buNone/>
              <a:defRPr sz="1350"/>
            </a:lvl8pPr>
            <a:lvl9pPr marL="2468091" indent="0">
              <a:buNone/>
              <a:defRPr sz="135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945"/>
            </a:lvl1pPr>
            <a:lvl2pPr marL="308513" indent="0">
              <a:buNone/>
              <a:defRPr sz="810"/>
            </a:lvl2pPr>
            <a:lvl3pPr marL="617024" indent="0">
              <a:buNone/>
              <a:defRPr sz="675"/>
            </a:lvl3pPr>
            <a:lvl4pPr marL="925533" indent="0">
              <a:buNone/>
              <a:defRPr sz="608"/>
            </a:lvl4pPr>
            <a:lvl5pPr marL="1234046" indent="0">
              <a:buNone/>
              <a:defRPr sz="608"/>
            </a:lvl5pPr>
            <a:lvl6pPr marL="1542555" indent="0">
              <a:buNone/>
              <a:defRPr sz="608"/>
            </a:lvl6pPr>
            <a:lvl7pPr marL="1851066" indent="0">
              <a:buNone/>
              <a:defRPr sz="608"/>
            </a:lvl7pPr>
            <a:lvl8pPr marL="2159579" indent="0">
              <a:buNone/>
              <a:defRPr sz="608"/>
            </a:lvl8pPr>
            <a:lvl9pPr marL="2468091" indent="0">
              <a:buNone/>
              <a:defRPr sz="608"/>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1AF2A01-BFB2-8B49-838F-6C63203CD6B9}" type="datetimeFigureOut">
              <a:rPr kumimoji="1" lang="zh-CN" altLang="en-US" smtClean="0"/>
              <a:t>2022/11/21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4D2A64E5-1D76-3542-B537-5011D1B5F5B7}" type="slidenum">
              <a:rPr kumimoji="1" lang="zh-CN" altLang="en-US" smtClean="0"/>
              <a:t>‹#›</a:t>
            </a:fld>
            <a:endParaRPr kumimoji="1" lang="zh-CN" altLang="en-US"/>
          </a:p>
        </p:txBody>
      </p:sp>
    </p:spTree>
    <p:extLst>
      <p:ext uri="{BB962C8B-B14F-4D97-AF65-F5344CB8AC3E}">
        <p14:creationId xmlns:p14="http://schemas.microsoft.com/office/powerpoint/2010/main" val="111079411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p:txBody>
      </p:sp>
      <p:sp>
        <p:nvSpPr>
          <p:cNvPr id="4" name="日期占位符 3"/>
          <p:cNvSpPr>
            <a:spLocks noGrp="1"/>
          </p:cNvSpPr>
          <p:nvPr>
            <p:ph type="dt" sz="half" idx="10"/>
          </p:nvPr>
        </p:nvSpPr>
        <p:spPr/>
        <p:txBody>
          <a:bodyPr/>
          <a:lstStyle/>
          <a:p>
            <a:fld id="{B1AF2A01-BFB2-8B49-838F-6C63203CD6B9}" type="datetimeFigureOut">
              <a:rPr kumimoji="1" lang="zh-CN" altLang="en-US" smtClean="0"/>
              <a:t>2022/11/21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4D2A64E5-1D76-3542-B537-5011D1B5F5B7}" type="slidenum">
              <a:rPr kumimoji="1" lang="zh-CN" altLang="en-US" smtClean="0"/>
              <a:t>‹#›</a:t>
            </a:fld>
            <a:endParaRPr kumimoji="1" lang="zh-CN" altLang="en-US"/>
          </a:p>
        </p:txBody>
      </p:sp>
    </p:spTree>
    <p:extLst>
      <p:ext uri="{BB962C8B-B14F-4D97-AF65-F5344CB8AC3E}">
        <p14:creationId xmlns:p14="http://schemas.microsoft.com/office/powerpoint/2010/main" val="162686717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8"/>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8"/>
            <a:ext cx="8026400" cy="5851525"/>
          </a:xfrm>
        </p:spPr>
        <p:txBody>
          <a:bodyPr vert="eaVert"/>
          <a:lstStyle/>
          <a:p>
            <a:pPr lvl="0"/>
            <a:r>
              <a:rPr lang="zh-CN" altLang="en-US"/>
              <a:t>单击此处编辑母版文本样式</a:t>
            </a:r>
          </a:p>
        </p:txBody>
      </p:sp>
      <p:sp>
        <p:nvSpPr>
          <p:cNvPr id="4" name="日期占位符 3"/>
          <p:cNvSpPr>
            <a:spLocks noGrp="1"/>
          </p:cNvSpPr>
          <p:nvPr>
            <p:ph type="dt" sz="half" idx="10"/>
          </p:nvPr>
        </p:nvSpPr>
        <p:spPr/>
        <p:txBody>
          <a:bodyPr/>
          <a:lstStyle/>
          <a:p>
            <a:fld id="{B1AF2A01-BFB2-8B49-838F-6C63203CD6B9}" type="datetimeFigureOut">
              <a:rPr kumimoji="1" lang="zh-CN" altLang="en-US" smtClean="0"/>
              <a:t>2022/11/21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4D2A64E5-1D76-3542-B537-5011D1B5F5B7}" type="slidenum">
              <a:rPr kumimoji="1" lang="zh-CN" altLang="en-US" smtClean="0"/>
              <a:t>‹#›</a:t>
            </a:fld>
            <a:endParaRPr kumimoji="1" lang="zh-CN" altLang="en-US"/>
          </a:p>
        </p:txBody>
      </p:sp>
    </p:spTree>
    <p:extLst>
      <p:ext uri="{BB962C8B-B14F-4D97-AF65-F5344CB8AC3E}">
        <p14:creationId xmlns:p14="http://schemas.microsoft.com/office/powerpoint/2010/main" val="289496968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空白">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4D2A64E5-1D76-3542-B537-5011D1B5F5B7}" type="slidenum">
              <a:rPr kumimoji="1" lang="zh-CN" altLang="en-US" smtClean="0"/>
              <a:t>‹#›</a:t>
            </a:fld>
            <a:endParaRPr kumimoji="1" lang="zh-CN" altLang="en-US"/>
          </a:p>
        </p:txBody>
      </p:sp>
    </p:spTree>
    <p:extLst>
      <p:ext uri="{BB962C8B-B14F-4D97-AF65-F5344CB8AC3E}">
        <p14:creationId xmlns:p14="http://schemas.microsoft.com/office/powerpoint/2010/main" val="5670215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9"/>
            <a:ext cx="105156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838200" y="6356364"/>
            <a:ext cx="2743200" cy="365125"/>
          </a:xfrm>
        </p:spPr>
        <p:txBody>
          <a:bodyPr/>
          <a:lstStyle>
            <a:lvl1pPr>
              <a:defRPr/>
            </a:lvl1pPr>
          </a:lstStyle>
          <a:p>
            <a:fld id="{B1AF2A01-BFB2-8B49-838F-6C63203CD6B9}" type="datetimeFigureOut">
              <a:rPr kumimoji="1" lang="zh-CN" altLang="en-US" smtClean="0"/>
              <a:t>2022/11/21</a:t>
            </a:fld>
            <a:endParaRPr kumimoji="1" lang="zh-CN" altLang="en-US"/>
          </a:p>
        </p:txBody>
      </p:sp>
      <p:sp>
        <p:nvSpPr>
          <p:cNvPr id="4" name="页脚占位符 3"/>
          <p:cNvSpPr>
            <a:spLocks noGrp="1"/>
          </p:cNvSpPr>
          <p:nvPr>
            <p:ph type="ftr" sz="quarter" idx="11"/>
          </p:nvPr>
        </p:nvSpPr>
        <p:spPr>
          <a:xfrm>
            <a:off x="4038600" y="6356364"/>
            <a:ext cx="4114800" cy="365125"/>
          </a:xfrm>
        </p:spPr>
        <p:txBody>
          <a:bodyPr/>
          <a:lstStyle>
            <a:lvl1pPr>
              <a:defRPr/>
            </a:lvl1pPr>
          </a:lstStyle>
          <a:p>
            <a:endParaRPr kumimoji="1" lang="zh-CN" altLang="en-US"/>
          </a:p>
        </p:txBody>
      </p:sp>
      <p:sp>
        <p:nvSpPr>
          <p:cNvPr id="5" name="灯片编号占位符 4"/>
          <p:cNvSpPr>
            <a:spLocks noGrp="1"/>
          </p:cNvSpPr>
          <p:nvPr>
            <p:ph type="sldNum" sz="quarter" idx="12"/>
          </p:nvPr>
        </p:nvSpPr>
        <p:spPr>
          <a:xfrm>
            <a:off x="8610600" y="6356364"/>
            <a:ext cx="2743200" cy="365125"/>
          </a:xfrm>
        </p:spPr>
        <p:txBody>
          <a:bodyPr/>
          <a:lstStyle>
            <a:lvl1pPr>
              <a:defRPr/>
            </a:lvl1pPr>
          </a:lstStyle>
          <a:p>
            <a:fld id="{4D2A64E5-1D76-3542-B537-5011D1B5F5B7}" type="slidenum">
              <a:rPr kumimoji="1" lang="zh-CN" altLang="en-US" smtClean="0"/>
              <a:t>‹#›</a:t>
            </a:fld>
            <a:endParaRPr kumimoji="1" lang="zh-CN" altLang="en-US"/>
          </a:p>
        </p:txBody>
      </p:sp>
    </p:spTree>
    <p:extLst>
      <p:ext uri="{BB962C8B-B14F-4D97-AF65-F5344CB8AC3E}">
        <p14:creationId xmlns:p14="http://schemas.microsoft.com/office/powerpoint/2010/main" val="52400021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a:extLst>
              <a:ext uri="{FF2B5EF4-FFF2-40B4-BE49-F238E27FC236}">
                <a16:creationId xmlns:a16="http://schemas.microsoft.com/office/drawing/2014/main" id="{D3E6B90B-C214-AE85-E613-3481982C267C}"/>
              </a:ext>
            </a:extLst>
          </p:cNvPr>
          <p:cNvSpPr>
            <a:spLocks noGrp="1" noChangeArrowheads="1"/>
          </p:cNvSpPr>
          <p:nvPr>
            <p:ph type="dt" sz="half" idx="10"/>
          </p:nvPr>
        </p:nvSpPr>
        <p:spPr>
          <a:ln/>
        </p:spPr>
        <p:txBody>
          <a:bodyPr/>
          <a:lstStyle>
            <a:lvl1pPr>
              <a:defRPr/>
            </a:lvl1pPr>
          </a:lstStyle>
          <a:p>
            <a:fld id="{B1AF2A01-BFB2-8B49-838F-6C63203CD6B9}" type="datetimeFigureOut">
              <a:rPr kumimoji="1" lang="zh-CN" altLang="en-US" smtClean="0"/>
              <a:t>2022/11/21</a:t>
            </a:fld>
            <a:endParaRPr kumimoji="1" lang="zh-CN" altLang="en-US"/>
          </a:p>
        </p:txBody>
      </p:sp>
      <p:sp>
        <p:nvSpPr>
          <p:cNvPr id="6" name="Rectangle 5">
            <a:extLst>
              <a:ext uri="{FF2B5EF4-FFF2-40B4-BE49-F238E27FC236}">
                <a16:creationId xmlns:a16="http://schemas.microsoft.com/office/drawing/2014/main" id="{0192C71C-9470-0F49-9107-1FD884A08B80}"/>
              </a:ext>
            </a:extLst>
          </p:cNvPr>
          <p:cNvSpPr>
            <a:spLocks noGrp="1" noChangeArrowheads="1"/>
          </p:cNvSpPr>
          <p:nvPr>
            <p:ph type="ftr" sz="quarter" idx="11"/>
          </p:nvPr>
        </p:nvSpPr>
        <p:spPr>
          <a:ln/>
        </p:spPr>
        <p:txBody>
          <a:bodyPr/>
          <a:lstStyle>
            <a:lvl1pPr>
              <a:defRPr/>
            </a:lvl1pPr>
          </a:lstStyle>
          <a:p>
            <a:endParaRPr kumimoji="1" lang="zh-CN" altLang="en-US"/>
          </a:p>
        </p:txBody>
      </p:sp>
      <p:sp>
        <p:nvSpPr>
          <p:cNvPr id="7" name="Rectangle 6">
            <a:extLst>
              <a:ext uri="{FF2B5EF4-FFF2-40B4-BE49-F238E27FC236}">
                <a16:creationId xmlns:a16="http://schemas.microsoft.com/office/drawing/2014/main" id="{5991E7B7-5082-9866-53CD-9EE77B324670}"/>
              </a:ext>
            </a:extLst>
          </p:cNvPr>
          <p:cNvSpPr>
            <a:spLocks noGrp="1" noChangeArrowheads="1"/>
          </p:cNvSpPr>
          <p:nvPr>
            <p:ph type="sldNum" sz="quarter" idx="12"/>
          </p:nvPr>
        </p:nvSpPr>
        <p:spPr>
          <a:ln/>
        </p:spPr>
        <p:txBody>
          <a:bodyPr/>
          <a:lstStyle>
            <a:lvl1pPr>
              <a:defRPr/>
            </a:lvl1pPr>
          </a:lstStyle>
          <a:p>
            <a:fld id="{4D2A64E5-1D76-3542-B537-5011D1B5F5B7}" type="slidenum">
              <a:rPr kumimoji="1" lang="zh-CN" altLang="en-US" smtClean="0"/>
              <a:t>‹#›</a:t>
            </a:fld>
            <a:endParaRPr kumimoji="1" lang="zh-CN" altLang="en-US"/>
          </a:p>
        </p:txBody>
      </p:sp>
    </p:spTree>
    <p:extLst>
      <p:ext uri="{BB962C8B-B14F-4D97-AF65-F5344CB8AC3E}">
        <p14:creationId xmlns:p14="http://schemas.microsoft.com/office/powerpoint/2010/main" val="2920542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0FFB3E90-3323-3746-8F6D-58CEC20117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A68EDDC5-777C-984E-A926-864368ED447F}"/>
              </a:ext>
            </a:extLst>
          </p:cNvPr>
          <p:cNvSpPr>
            <a:spLocks noGrp="1"/>
          </p:cNvSpPr>
          <p:nvPr>
            <p:ph type="ctrTitle"/>
          </p:nvPr>
        </p:nvSpPr>
        <p:spPr>
          <a:xfrm>
            <a:off x="1524000" y="1122363"/>
            <a:ext cx="9144000" cy="2387600"/>
          </a:xfrm>
        </p:spPr>
        <p:txBody>
          <a:bodyPr anchor="b"/>
          <a:lstStyle>
            <a:lvl1pPr algn="ctr">
              <a:defRPr sz="3375" b="1">
                <a:solidFill>
                  <a:schemeClr val="bg1"/>
                </a:solidFill>
              </a:defRPr>
            </a:lvl1pPr>
          </a:lstStyle>
          <a:p>
            <a:r>
              <a:rPr kumimoji="1" lang="zh-CN" altLang="en-US"/>
              <a:t>单击此处编辑母版标题样式</a:t>
            </a:r>
          </a:p>
        </p:txBody>
      </p:sp>
      <p:sp>
        <p:nvSpPr>
          <p:cNvPr id="3" name="副标题 2">
            <a:extLst>
              <a:ext uri="{FF2B5EF4-FFF2-40B4-BE49-F238E27FC236}">
                <a16:creationId xmlns:a16="http://schemas.microsoft.com/office/drawing/2014/main" id="{5576B264-A022-3248-9B47-96461C5CE433}"/>
              </a:ext>
            </a:extLst>
          </p:cNvPr>
          <p:cNvSpPr>
            <a:spLocks noGrp="1"/>
          </p:cNvSpPr>
          <p:nvPr>
            <p:ph type="subTitle" idx="1"/>
          </p:nvPr>
        </p:nvSpPr>
        <p:spPr>
          <a:xfrm>
            <a:off x="1524000" y="3602038"/>
            <a:ext cx="9144000" cy="1655762"/>
          </a:xfrm>
        </p:spPr>
        <p:txBody>
          <a:bodyPr/>
          <a:lstStyle>
            <a:lvl1pPr marL="0" indent="0" algn="ctr">
              <a:buNone/>
              <a:defRPr sz="135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kumimoji="1" lang="zh-CN" altLang="en-US"/>
              <a:t>单击此处编辑母版副标题样式</a:t>
            </a:r>
            <a:endParaRPr kumimoji="1" lang="zh-CN" altLang="en-US" dirty="0"/>
          </a:p>
        </p:txBody>
      </p:sp>
      <p:sp>
        <p:nvSpPr>
          <p:cNvPr id="4" name="日期占位符 3">
            <a:extLst>
              <a:ext uri="{FF2B5EF4-FFF2-40B4-BE49-F238E27FC236}">
                <a16:creationId xmlns:a16="http://schemas.microsoft.com/office/drawing/2014/main" id="{DEB1585A-33D7-D240-81D7-602720D4C524}"/>
              </a:ext>
            </a:extLst>
          </p:cNvPr>
          <p:cNvSpPr>
            <a:spLocks noGrp="1"/>
          </p:cNvSpPr>
          <p:nvPr>
            <p:ph type="dt" sz="half" idx="10"/>
          </p:nvPr>
        </p:nvSpPr>
        <p:spPr/>
        <p:txBody>
          <a:bodyPr/>
          <a:lstStyle/>
          <a:p>
            <a:pPr>
              <a:defRPr/>
            </a:pPr>
            <a:r>
              <a:rPr lang="en-US" altLang="zh-CN"/>
              <a:t>2022/11</a:t>
            </a:r>
            <a:endParaRPr lang="zh-CN" altLang="en-US"/>
          </a:p>
        </p:txBody>
      </p:sp>
      <p:sp>
        <p:nvSpPr>
          <p:cNvPr id="5" name="页脚占位符 4">
            <a:extLst>
              <a:ext uri="{FF2B5EF4-FFF2-40B4-BE49-F238E27FC236}">
                <a16:creationId xmlns:a16="http://schemas.microsoft.com/office/drawing/2014/main" id="{4BCE23DE-AA5D-7041-9F84-0E5139A91712}"/>
              </a:ext>
            </a:extLst>
          </p:cNvPr>
          <p:cNvSpPr>
            <a:spLocks noGrp="1"/>
          </p:cNvSpPr>
          <p:nvPr>
            <p:ph type="ftr" sz="quarter" idx="11"/>
          </p:nvPr>
        </p:nvSpPr>
        <p:spPr/>
        <p:txBody>
          <a:bodyPr/>
          <a:lstStyle/>
          <a:p>
            <a:pPr>
              <a:defRPr/>
            </a:pPr>
            <a:r>
              <a:rPr lang="zh-CN" altLang="en-US"/>
              <a:t>秦雪英  卫生统计学  卡方检验</a:t>
            </a:r>
          </a:p>
        </p:txBody>
      </p:sp>
      <p:sp>
        <p:nvSpPr>
          <p:cNvPr id="6" name="灯片编号占位符 5">
            <a:extLst>
              <a:ext uri="{FF2B5EF4-FFF2-40B4-BE49-F238E27FC236}">
                <a16:creationId xmlns:a16="http://schemas.microsoft.com/office/drawing/2014/main" id="{BE66D53E-D288-3742-9A99-545CF7BDDF4B}"/>
              </a:ext>
            </a:extLst>
          </p:cNvPr>
          <p:cNvSpPr>
            <a:spLocks noGrp="1"/>
          </p:cNvSpPr>
          <p:nvPr>
            <p:ph type="sldNum" sz="quarter" idx="12"/>
          </p:nvPr>
        </p:nvSpPr>
        <p:spPr/>
        <p:txBody>
          <a:bodyPr/>
          <a:lstStyle/>
          <a:p>
            <a:pPr>
              <a:defRPr/>
            </a:pPr>
            <a:fld id="{2F4E72AE-AF80-461F-BBF2-62F499B1523A}" type="slidenum">
              <a:rPr lang="zh-CN" altLang="en-US" smtClean="0"/>
              <a:pPr>
                <a:defRPr/>
              </a:pPr>
              <a:t>‹#›</a:t>
            </a:fld>
            <a:endParaRPr lang="zh-CN" altLang="en-US"/>
          </a:p>
        </p:txBody>
      </p:sp>
    </p:spTree>
    <p:extLst>
      <p:ext uri="{BB962C8B-B14F-4D97-AF65-F5344CB8AC3E}">
        <p14:creationId xmlns:p14="http://schemas.microsoft.com/office/powerpoint/2010/main" val="2351372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3B0C25-A371-CF47-96EC-B35F8D6F0D45}"/>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821D2392-1589-0642-9730-7ED0D2A9D0BF}"/>
              </a:ext>
            </a:extLst>
          </p:cNvPr>
          <p:cNvSpPr>
            <a:spLocks noGrp="1"/>
          </p:cNvSpPr>
          <p:nvPr>
            <p:ph idx="1"/>
          </p:nvPr>
        </p:nvSpPr>
        <p:spPr/>
        <p:txBody>
          <a:body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314539FE-8278-E74E-B8DA-8E5E55D14630}"/>
              </a:ext>
            </a:extLst>
          </p:cNvPr>
          <p:cNvSpPr>
            <a:spLocks noGrp="1"/>
          </p:cNvSpPr>
          <p:nvPr>
            <p:ph type="dt" sz="half" idx="10"/>
          </p:nvPr>
        </p:nvSpPr>
        <p:spPr/>
        <p:txBody>
          <a:bodyPr/>
          <a:lstStyle/>
          <a:p>
            <a:pPr>
              <a:defRPr/>
            </a:pPr>
            <a:r>
              <a:rPr lang="en-US" altLang="zh-CN"/>
              <a:t>2022/11</a:t>
            </a:r>
            <a:endParaRPr lang="zh-CN" altLang="en-US"/>
          </a:p>
        </p:txBody>
      </p:sp>
      <p:sp>
        <p:nvSpPr>
          <p:cNvPr id="5" name="页脚占位符 4">
            <a:extLst>
              <a:ext uri="{FF2B5EF4-FFF2-40B4-BE49-F238E27FC236}">
                <a16:creationId xmlns:a16="http://schemas.microsoft.com/office/drawing/2014/main" id="{71897AF9-98E3-E743-8638-2F72A8546B18}"/>
              </a:ext>
            </a:extLst>
          </p:cNvPr>
          <p:cNvSpPr>
            <a:spLocks noGrp="1"/>
          </p:cNvSpPr>
          <p:nvPr>
            <p:ph type="ftr" sz="quarter" idx="11"/>
          </p:nvPr>
        </p:nvSpPr>
        <p:spPr/>
        <p:txBody>
          <a:bodyPr/>
          <a:lstStyle/>
          <a:p>
            <a:pPr>
              <a:defRPr/>
            </a:pPr>
            <a:r>
              <a:rPr lang="zh-CN" altLang="en-US"/>
              <a:t>秦雪英  卫生统计学  卡方检验</a:t>
            </a:r>
          </a:p>
        </p:txBody>
      </p:sp>
      <p:sp>
        <p:nvSpPr>
          <p:cNvPr id="6" name="灯片编号占位符 5">
            <a:extLst>
              <a:ext uri="{FF2B5EF4-FFF2-40B4-BE49-F238E27FC236}">
                <a16:creationId xmlns:a16="http://schemas.microsoft.com/office/drawing/2014/main" id="{0EBFBFF9-A4C2-1540-93E8-DF8B5FFD076F}"/>
              </a:ext>
            </a:extLst>
          </p:cNvPr>
          <p:cNvSpPr>
            <a:spLocks noGrp="1"/>
          </p:cNvSpPr>
          <p:nvPr>
            <p:ph type="sldNum" sz="quarter" idx="12"/>
          </p:nvPr>
        </p:nvSpPr>
        <p:spPr/>
        <p:txBody>
          <a:bodyPr/>
          <a:lstStyle/>
          <a:p>
            <a:pPr>
              <a:defRPr/>
            </a:pPr>
            <a:fld id="{09F10B06-6251-4703-BBA0-F52BAE6F7101}" type="slidenum">
              <a:rPr lang="zh-CN" altLang="en-US" smtClean="0"/>
              <a:pPr>
                <a:defRPr/>
              </a:pPr>
              <a:t>‹#›</a:t>
            </a:fld>
            <a:endParaRPr lang="zh-CN" altLang="en-US"/>
          </a:p>
        </p:txBody>
      </p:sp>
    </p:spTree>
    <p:extLst>
      <p:ext uri="{BB962C8B-B14F-4D97-AF65-F5344CB8AC3E}">
        <p14:creationId xmlns:p14="http://schemas.microsoft.com/office/powerpoint/2010/main" val="3731432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22BD25-43E8-0544-A16A-8E700DA7C052}"/>
              </a:ext>
            </a:extLst>
          </p:cNvPr>
          <p:cNvSpPr>
            <a:spLocks noGrp="1"/>
          </p:cNvSpPr>
          <p:nvPr>
            <p:ph type="title"/>
          </p:nvPr>
        </p:nvSpPr>
        <p:spPr>
          <a:xfrm>
            <a:off x="831851" y="1709742"/>
            <a:ext cx="10515600" cy="2852737"/>
          </a:xfrm>
        </p:spPr>
        <p:txBody>
          <a:bodyPr anchor="b"/>
          <a:lstStyle>
            <a:lvl1pPr>
              <a:defRPr sz="3375"/>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249A1A64-2ED5-B841-B5B8-0FE0BBB06904}"/>
              </a:ext>
            </a:extLst>
          </p:cNvPr>
          <p:cNvSpPr>
            <a:spLocks noGrp="1"/>
          </p:cNvSpPr>
          <p:nvPr>
            <p:ph type="body" idx="1"/>
          </p:nvPr>
        </p:nvSpPr>
        <p:spPr>
          <a:xfrm>
            <a:off x="831851" y="4589467"/>
            <a:ext cx="10515600" cy="150018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101939F3-4653-A341-B1B6-CCFF488B4BDE}"/>
              </a:ext>
            </a:extLst>
          </p:cNvPr>
          <p:cNvSpPr>
            <a:spLocks noGrp="1"/>
          </p:cNvSpPr>
          <p:nvPr>
            <p:ph type="dt" sz="half" idx="10"/>
          </p:nvPr>
        </p:nvSpPr>
        <p:spPr/>
        <p:txBody>
          <a:bodyPr/>
          <a:lstStyle/>
          <a:p>
            <a:pPr>
              <a:defRPr/>
            </a:pPr>
            <a:r>
              <a:rPr lang="en-US" altLang="zh-CN"/>
              <a:t>2022/11</a:t>
            </a:r>
            <a:endParaRPr lang="zh-CN" altLang="en-US"/>
          </a:p>
        </p:txBody>
      </p:sp>
      <p:sp>
        <p:nvSpPr>
          <p:cNvPr id="5" name="页脚占位符 4">
            <a:extLst>
              <a:ext uri="{FF2B5EF4-FFF2-40B4-BE49-F238E27FC236}">
                <a16:creationId xmlns:a16="http://schemas.microsoft.com/office/drawing/2014/main" id="{8C20A9F2-DCCA-CC4C-9452-A6A0CA146E06}"/>
              </a:ext>
            </a:extLst>
          </p:cNvPr>
          <p:cNvSpPr>
            <a:spLocks noGrp="1"/>
          </p:cNvSpPr>
          <p:nvPr>
            <p:ph type="ftr" sz="quarter" idx="11"/>
          </p:nvPr>
        </p:nvSpPr>
        <p:spPr/>
        <p:txBody>
          <a:bodyPr/>
          <a:lstStyle/>
          <a:p>
            <a:pPr>
              <a:defRPr/>
            </a:pPr>
            <a:r>
              <a:rPr lang="zh-CN" altLang="en-US"/>
              <a:t>秦雪英  卫生统计学  卡方检验</a:t>
            </a:r>
          </a:p>
        </p:txBody>
      </p:sp>
      <p:sp>
        <p:nvSpPr>
          <p:cNvPr id="6" name="灯片编号占位符 5">
            <a:extLst>
              <a:ext uri="{FF2B5EF4-FFF2-40B4-BE49-F238E27FC236}">
                <a16:creationId xmlns:a16="http://schemas.microsoft.com/office/drawing/2014/main" id="{F061DEE8-05E3-1C43-93C1-307E1D240B8B}"/>
              </a:ext>
            </a:extLst>
          </p:cNvPr>
          <p:cNvSpPr>
            <a:spLocks noGrp="1"/>
          </p:cNvSpPr>
          <p:nvPr>
            <p:ph type="sldNum" sz="quarter" idx="12"/>
          </p:nvPr>
        </p:nvSpPr>
        <p:spPr/>
        <p:txBody>
          <a:bodyPr/>
          <a:lstStyle/>
          <a:p>
            <a:pPr>
              <a:defRPr/>
            </a:pPr>
            <a:fld id="{BF5313CF-E819-4CC7-A99C-2F3CC1C2AA34}" type="slidenum">
              <a:rPr lang="zh-CN" altLang="en-US" smtClean="0"/>
              <a:pPr>
                <a:defRPr/>
              </a:pPr>
              <a:t>‹#›</a:t>
            </a:fld>
            <a:endParaRPr lang="zh-CN" altLang="en-US"/>
          </a:p>
        </p:txBody>
      </p:sp>
    </p:spTree>
    <p:extLst>
      <p:ext uri="{BB962C8B-B14F-4D97-AF65-F5344CB8AC3E}">
        <p14:creationId xmlns:p14="http://schemas.microsoft.com/office/powerpoint/2010/main" val="21289583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3B6A06-1E4D-BC49-AC17-7DCB220ABC67}"/>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B87D606-B3C2-D04B-9482-499FA80B92D0}"/>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F83E352B-560F-D348-83F4-11B319AB4CF3}"/>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01146717-8509-D249-9848-29B53FC19F70}"/>
              </a:ext>
            </a:extLst>
          </p:cNvPr>
          <p:cNvSpPr>
            <a:spLocks noGrp="1"/>
          </p:cNvSpPr>
          <p:nvPr>
            <p:ph type="dt" sz="half" idx="10"/>
          </p:nvPr>
        </p:nvSpPr>
        <p:spPr/>
        <p:txBody>
          <a:bodyPr/>
          <a:lstStyle/>
          <a:p>
            <a:pPr>
              <a:defRPr/>
            </a:pPr>
            <a:r>
              <a:rPr lang="en-US" altLang="zh-CN"/>
              <a:t>2022/11</a:t>
            </a:r>
            <a:endParaRPr lang="zh-CN" altLang="en-US"/>
          </a:p>
        </p:txBody>
      </p:sp>
      <p:sp>
        <p:nvSpPr>
          <p:cNvPr id="6" name="页脚占位符 5">
            <a:extLst>
              <a:ext uri="{FF2B5EF4-FFF2-40B4-BE49-F238E27FC236}">
                <a16:creationId xmlns:a16="http://schemas.microsoft.com/office/drawing/2014/main" id="{D57F8535-FBE7-9643-9A55-051BCE733B9B}"/>
              </a:ext>
            </a:extLst>
          </p:cNvPr>
          <p:cNvSpPr>
            <a:spLocks noGrp="1"/>
          </p:cNvSpPr>
          <p:nvPr>
            <p:ph type="ftr" sz="quarter" idx="11"/>
          </p:nvPr>
        </p:nvSpPr>
        <p:spPr/>
        <p:txBody>
          <a:bodyPr/>
          <a:lstStyle/>
          <a:p>
            <a:pPr>
              <a:defRPr/>
            </a:pPr>
            <a:r>
              <a:rPr lang="zh-CN" altLang="en-US"/>
              <a:t>秦雪英  卫生统计学  卡方检验</a:t>
            </a:r>
          </a:p>
        </p:txBody>
      </p:sp>
      <p:sp>
        <p:nvSpPr>
          <p:cNvPr id="7" name="灯片编号占位符 6">
            <a:extLst>
              <a:ext uri="{FF2B5EF4-FFF2-40B4-BE49-F238E27FC236}">
                <a16:creationId xmlns:a16="http://schemas.microsoft.com/office/drawing/2014/main" id="{8C458E1A-1F3C-704B-B2E7-DFED86790C3D}"/>
              </a:ext>
            </a:extLst>
          </p:cNvPr>
          <p:cNvSpPr>
            <a:spLocks noGrp="1"/>
          </p:cNvSpPr>
          <p:nvPr>
            <p:ph type="sldNum" sz="quarter" idx="12"/>
          </p:nvPr>
        </p:nvSpPr>
        <p:spPr/>
        <p:txBody>
          <a:bodyPr/>
          <a:lstStyle/>
          <a:p>
            <a:pPr>
              <a:defRPr/>
            </a:pPr>
            <a:fld id="{3E005AEC-FDD9-45CE-BF87-F275D01203EC}" type="slidenum">
              <a:rPr lang="zh-CN" altLang="en-US" smtClean="0"/>
              <a:pPr>
                <a:defRPr/>
              </a:pPr>
              <a:t>‹#›</a:t>
            </a:fld>
            <a:endParaRPr lang="zh-CN" altLang="en-US"/>
          </a:p>
        </p:txBody>
      </p:sp>
    </p:spTree>
    <p:extLst>
      <p:ext uri="{BB962C8B-B14F-4D97-AF65-F5344CB8AC3E}">
        <p14:creationId xmlns:p14="http://schemas.microsoft.com/office/powerpoint/2010/main" val="3972316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48"/>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308513" indent="0" algn="ctr">
              <a:buNone/>
              <a:defRPr>
                <a:solidFill>
                  <a:schemeClr val="tx1">
                    <a:tint val="75000"/>
                  </a:schemeClr>
                </a:solidFill>
              </a:defRPr>
            </a:lvl2pPr>
            <a:lvl3pPr marL="617024" indent="0" algn="ctr">
              <a:buNone/>
              <a:defRPr>
                <a:solidFill>
                  <a:schemeClr val="tx1">
                    <a:tint val="75000"/>
                  </a:schemeClr>
                </a:solidFill>
              </a:defRPr>
            </a:lvl3pPr>
            <a:lvl4pPr marL="925533" indent="0" algn="ctr">
              <a:buNone/>
              <a:defRPr>
                <a:solidFill>
                  <a:schemeClr val="tx1">
                    <a:tint val="75000"/>
                  </a:schemeClr>
                </a:solidFill>
              </a:defRPr>
            </a:lvl4pPr>
            <a:lvl5pPr marL="1234046" indent="0" algn="ctr">
              <a:buNone/>
              <a:defRPr>
                <a:solidFill>
                  <a:schemeClr val="tx1">
                    <a:tint val="75000"/>
                  </a:schemeClr>
                </a:solidFill>
              </a:defRPr>
            </a:lvl5pPr>
            <a:lvl6pPr marL="1542555" indent="0" algn="ctr">
              <a:buNone/>
              <a:defRPr>
                <a:solidFill>
                  <a:schemeClr val="tx1">
                    <a:tint val="75000"/>
                  </a:schemeClr>
                </a:solidFill>
              </a:defRPr>
            </a:lvl6pPr>
            <a:lvl7pPr marL="1851066" indent="0" algn="ctr">
              <a:buNone/>
              <a:defRPr>
                <a:solidFill>
                  <a:schemeClr val="tx1">
                    <a:tint val="75000"/>
                  </a:schemeClr>
                </a:solidFill>
              </a:defRPr>
            </a:lvl7pPr>
            <a:lvl8pPr marL="2159579" indent="0" algn="ctr">
              <a:buNone/>
              <a:defRPr>
                <a:solidFill>
                  <a:schemeClr val="tx1">
                    <a:tint val="75000"/>
                  </a:schemeClr>
                </a:solidFill>
              </a:defRPr>
            </a:lvl8pPr>
            <a:lvl9pPr marL="2468091"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1AF2A01-BFB2-8B49-838F-6C63203CD6B9}" type="datetimeFigureOut">
              <a:rPr kumimoji="1" lang="zh-CN" altLang="en-US" smtClean="0"/>
              <a:t>2022/11/21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4D2A64E5-1D76-3542-B537-5011D1B5F5B7}" type="slidenum">
              <a:rPr kumimoji="1" lang="zh-CN" altLang="en-US" smtClean="0"/>
              <a:t>‹#›</a:t>
            </a:fld>
            <a:endParaRPr kumimoji="1" lang="zh-CN" altLang="en-US"/>
          </a:p>
        </p:txBody>
      </p:sp>
    </p:spTree>
    <p:extLst>
      <p:ext uri="{BB962C8B-B14F-4D97-AF65-F5344CB8AC3E}">
        <p14:creationId xmlns:p14="http://schemas.microsoft.com/office/powerpoint/2010/main" val="359019684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8994D4-F563-5E47-8FFA-7E0D7DECD13D}"/>
              </a:ext>
            </a:extLst>
          </p:cNvPr>
          <p:cNvSpPr>
            <a:spLocks noGrp="1"/>
          </p:cNvSpPr>
          <p:nvPr>
            <p:ph type="title"/>
          </p:nvPr>
        </p:nvSpPr>
        <p:spPr>
          <a:xfrm>
            <a:off x="839788" y="365129"/>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016A7C97-0E57-FE4F-B7C3-FD37C7791D07}"/>
              </a:ext>
            </a:extLst>
          </p:cNvPr>
          <p:cNvSpPr>
            <a:spLocks noGrp="1"/>
          </p:cNvSpPr>
          <p:nvPr>
            <p:ph type="body" idx="1"/>
          </p:nvPr>
        </p:nvSpPr>
        <p:spPr>
          <a:xfrm>
            <a:off x="839789" y="1681163"/>
            <a:ext cx="5157787" cy="82391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028CCAAB-92FC-DD46-A4EC-B3E639D02424}"/>
              </a:ext>
            </a:extLst>
          </p:cNvPr>
          <p:cNvSpPr>
            <a:spLocks noGrp="1"/>
          </p:cNvSpPr>
          <p:nvPr>
            <p:ph sz="half" idx="2"/>
          </p:nvPr>
        </p:nvSpPr>
        <p:spPr>
          <a:xfrm>
            <a:off x="839789" y="2505075"/>
            <a:ext cx="5157787" cy="3684588"/>
          </a:xfrm>
        </p:spPr>
        <p:txBody>
          <a:bodyPr/>
          <a:lstStyle/>
          <a:p>
            <a:pPr lvl="0"/>
            <a:r>
              <a:rPr kumimoji="1" lang="zh-CN" altLang="en-US"/>
              <a:t>单击此处编辑母版文本样式</a:t>
            </a:r>
          </a:p>
        </p:txBody>
      </p:sp>
      <p:sp>
        <p:nvSpPr>
          <p:cNvPr id="5" name="文本占位符 4">
            <a:extLst>
              <a:ext uri="{FF2B5EF4-FFF2-40B4-BE49-F238E27FC236}">
                <a16:creationId xmlns:a16="http://schemas.microsoft.com/office/drawing/2014/main" id="{6F03FCE0-E611-1040-9EE4-96BE0F167339}"/>
              </a:ext>
            </a:extLst>
          </p:cNvPr>
          <p:cNvSpPr>
            <a:spLocks noGrp="1"/>
          </p:cNvSpPr>
          <p:nvPr>
            <p:ph type="body" sz="quarter" idx="3"/>
          </p:nvPr>
        </p:nvSpPr>
        <p:spPr>
          <a:xfrm>
            <a:off x="6172202" y="1681163"/>
            <a:ext cx="5183188" cy="82391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DD26D07E-CD73-7844-A605-A2DCF2EDDC77}"/>
              </a:ext>
            </a:extLst>
          </p:cNvPr>
          <p:cNvSpPr>
            <a:spLocks noGrp="1"/>
          </p:cNvSpPr>
          <p:nvPr>
            <p:ph sz="quarter" idx="4"/>
          </p:nvPr>
        </p:nvSpPr>
        <p:spPr>
          <a:xfrm>
            <a:off x="6172202" y="2505075"/>
            <a:ext cx="5183188" cy="3684588"/>
          </a:xfrm>
        </p:spPr>
        <p:txBody>
          <a:bodyPr/>
          <a:lstStyle/>
          <a:p>
            <a:pPr lvl="0"/>
            <a:r>
              <a:rPr kumimoji="1" lang="zh-CN" altLang="en-US"/>
              <a:t>单击此处编辑母版文本样式</a:t>
            </a:r>
          </a:p>
        </p:txBody>
      </p:sp>
      <p:sp>
        <p:nvSpPr>
          <p:cNvPr id="7" name="日期占位符 6">
            <a:extLst>
              <a:ext uri="{FF2B5EF4-FFF2-40B4-BE49-F238E27FC236}">
                <a16:creationId xmlns:a16="http://schemas.microsoft.com/office/drawing/2014/main" id="{43C5F3C7-A0E3-D149-96C7-A4CECC765517}"/>
              </a:ext>
            </a:extLst>
          </p:cNvPr>
          <p:cNvSpPr>
            <a:spLocks noGrp="1"/>
          </p:cNvSpPr>
          <p:nvPr>
            <p:ph type="dt" sz="half" idx="10"/>
          </p:nvPr>
        </p:nvSpPr>
        <p:spPr/>
        <p:txBody>
          <a:bodyPr/>
          <a:lstStyle/>
          <a:p>
            <a:pPr>
              <a:defRPr/>
            </a:pPr>
            <a:r>
              <a:rPr lang="en-US" altLang="zh-CN"/>
              <a:t>2022/11</a:t>
            </a:r>
            <a:endParaRPr lang="zh-CN" altLang="en-US"/>
          </a:p>
        </p:txBody>
      </p:sp>
      <p:sp>
        <p:nvSpPr>
          <p:cNvPr id="8" name="页脚占位符 7">
            <a:extLst>
              <a:ext uri="{FF2B5EF4-FFF2-40B4-BE49-F238E27FC236}">
                <a16:creationId xmlns:a16="http://schemas.microsoft.com/office/drawing/2014/main" id="{01BB25D6-EE44-7242-8C0E-0F99566040EA}"/>
              </a:ext>
            </a:extLst>
          </p:cNvPr>
          <p:cNvSpPr>
            <a:spLocks noGrp="1"/>
          </p:cNvSpPr>
          <p:nvPr>
            <p:ph type="ftr" sz="quarter" idx="11"/>
          </p:nvPr>
        </p:nvSpPr>
        <p:spPr/>
        <p:txBody>
          <a:bodyPr/>
          <a:lstStyle/>
          <a:p>
            <a:pPr>
              <a:defRPr/>
            </a:pPr>
            <a:r>
              <a:rPr lang="zh-CN" altLang="en-US"/>
              <a:t>秦雪英  卫生统计学  卡方检验</a:t>
            </a:r>
          </a:p>
        </p:txBody>
      </p:sp>
      <p:sp>
        <p:nvSpPr>
          <p:cNvPr id="9" name="灯片编号占位符 8">
            <a:extLst>
              <a:ext uri="{FF2B5EF4-FFF2-40B4-BE49-F238E27FC236}">
                <a16:creationId xmlns:a16="http://schemas.microsoft.com/office/drawing/2014/main" id="{B7C7D59E-5792-D84F-B7B5-BD23C62853FC}"/>
              </a:ext>
            </a:extLst>
          </p:cNvPr>
          <p:cNvSpPr>
            <a:spLocks noGrp="1"/>
          </p:cNvSpPr>
          <p:nvPr>
            <p:ph type="sldNum" sz="quarter" idx="12"/>
          </p:nvPr>
        </p:nvSpPr>
        <p:spPr/>
        <p:txBody>
          <a:bodyPr/>
          <a:lstStyle/>
          <a:p>
            <a:pPr>
              <a:defRPr/>
            </a:pPr>
            <a:fld id="{8DAF48AB-C266-4E5D-8D2B-C7F48D4781C9}" type="slidenum">
              <a:rPr lang="zh-CN" altLang="en-US" smtClean="0"/>
              <a:pPr>
                <a:defRPr/>
              </a:pPr>
              <a:t>‹#›</a:t>
            </a:fld>
            <a:endParaRPr lang="zh-CN" altLang="en-US"/>
          </a:p>
        </p:txBody>
      </p:sp>
    </p:spTree>
    <p:extLst>
      <p:ext uri="{BB962C8B-B14F-4D97-AF65-F5344CB8AC3E}">
        <p14:creationId xmlns:p14="http://schemas.microsoft.com/office/powerpoint/2010/main" val="4260537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A12B2B-A77F-DC45-8170-B39E5015F7F5}"/>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5D29C8C0-D5A6-5D4D-AA57-0151D846AF9A}"/>
              </a:ext>
            </a:extLst>
          </p:cNvPr>
          <p:cNvSpPr>
            <a:spLocks noGrp="1"/>
          </p:cNvSpPr>
          <p:nvPr>
            <p:ph type="dt" sz="half" idx="10"/>
          </p:nvPr>
        </p:nvSpPr>
        <p:spPr/>
        <p:txBody>
          <a:bodyPr/>
          <a:lstStyle/>
          <a:p>
            <a:pPr>
              <a:defRPr/>
            </a:pPr>
            <a:r>
              <a:rPr lang="en-US" altLang="zh-CN"/>
              <a:t>2022/11</a:t>
            </a:r>
            <a:endParaRPr lang="zh-CN" altLang="en-US"/>
          </a:p>
        </p:txBody>
      </p:sp>
      <p:sp>
        <p:nvSpPr>
          <p:cNvPr id="4" name="页脚占位符 3">
            <a:extLst>
              <a:ext uri="{FF2B5EF4-FFF2-40B4-BE49-F238E27FC236}">
                <a16:creationId xmlns:a16="http://schemas.microsoft.com/office/drawing/2014/main" id="{6421CEF8-32D0-E240-9ADE-A5E1B7748496}"/>
              </a:ext>
            </a:extLst>
          </p:cNvPr>
          <p:cNvSpPr>
            <a:spLocks noGrp="1"/>
          </p:cNvSpPr>
          <p:nvPr>
            <p:ph type="ftr" sz="quarter" idx="11"/>
          </p:nvPr>
        </p:nvSpPr>
        <p:spPr/>
        <p:txBody>
          <a:bodyPr/>
          <a:lstStyle/>
          <a:p>
            <a:pPr>
              <a:defRPr/>
            </a:pPr>
            <a:r>
              <a:rPr lang="zh-CN" altLang="en-US"/>
              <a:t>秦雪英  卫生统计学  卡方检验</a:t>
            </a:r>
          </a:p>
        </p:txBody>
      </p:sp>
      <p:sp>
        <p:nvSpPr>
          <p:cNvPr id="5" name="灯片编号占位符 4">
            <a:extLst>
              <a:ext uri="{FF2B5EF4-FFF2-40B4-BE49-F238E27FC236}">
                <a16:creationId xmlns:a16="http://schemas.microsoft.com/office/drawing/2014/main" id="{71335F50-1BE9-A24D-86C6-A0989DD941D5}"/>
              </a:ext>
            </a:extLst>
          </p:cNvPr>
          <p:cNvSpPr>
            <a:spLocks noGrp="1"/>
          </p:cNvSpPr>
          <p:nvPr>
            <p:ph type="sldNum" sz="quarter" idx="12"/>
          </p:nvPr>
        </p:nvSpPr>
        <p:spPr/>
        <p:txBody>
          <a:bodyPr/>
          <a:lstStyle/>
          <a:p>
            <a:pPr>
              <a:defRPr/>
            </a:pPr>
            <a:fld id="{CFFC355D-AF4D-4006-8ED8-E8607E305847}" type="slidenum">
              <a:rPr lang="zh-CN" altLang="en-US" smtClean="0"/>
              <a:pPr>
                <a:defRPr/>
              </a:pPr>
              <a:t>‹#›</a:t>
            </a:fld>
            <a:endParaRPr lang="zh-CN" altLang="en-US"/>
          </a:p>
        </p:txBody>
      </p:sp>
    </p:spTree>
    <p:extLst>
      <p:ext uri="{BB962C8B-B14F-4D97-AF65-F5344CB8AC3E}">
        <p14:creationId xmlns:p14="http://schemas.microsoft.com/office/powerpoint/2010/main" val="38059158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362CBE3-9FE6-0A4A-AA05-078D208AA4CA}"/>
              </a:ext>
            </a:extLst>
          </p:cNvPr>
          <p:cNvSpPr>
            <a:spLocks noGrp="1"/>
          </p:cNvSpPr>
          <p:nvPr>
            <p:ph type="dt" sz="half" idx="10"/>
          </p:nvPr>
        </p:nvSpPr>
        <p:spPr/>
        <p:txBody>
          <a:bodyPr/>
          <a:lstStyle/>
          <a:p>
            <a:pPr>
              <a:defRPr/>
            </a:pPr>
            <a:r>
              <a:rPr lang="en-US" altLang="zh-CN"/>
              <a:t>2022/11</a:t>
            </a:r>
            <a:endParaRPr lang="zh-CN" altLang="en-US"/>
          </a:p>
        </p:txBody>
      </p:sp>
      <p:sp>
        <p:nvSpPr>
          <p:cNvPr id="3" name="页脚占位符 2">
            <a:extLst>
              <a:ext uri="{FF2B5EF4-FFF2-40B4-BE49-F238E27FC236}">
                <a16:creationId xmlns:a16="http://schemas.microsoft.com/office/drawing/2014/main" id="{E8B45D68-1B87-E74D-9767-AE667DEF08F1}"/>
              </a:ext>
            </a:extLst>
          </p:cNvPr>
          <p:cNvSpPr>
            <a:spLocks noGrp="1"/>
          </p:cNvSpPr>
          <p:nvPr>
            <p:ph type="ftr" sz="quarter" idx="11"/>
          </p:nvPr>
        </p:nvSpPr>
        <p:spPr/>
        <p:txBody>
          <a:bodyPr/>
          <a:lstStyle/>
          <a:p>
            <a:pPr>
              <a:defRPr/>
            </a:pPr>
            <a:r>
              <a:rPr lang="zh-CN" altLang="en-US"/>
              <a:t>秦雪英  卫生统计学  卡方检验</a:t>
            </a:r>
          </a:p>
        </p:txBody>
      </p:sp>
      <p:sp>
        <p:nvSpPr>
          <p:cNvPr id="4" name="灯片编号占位符 3">
            <a:extLst>
              <a:ext uri="{FF2B5EF4-FFF2-40B4-BE49-F238E27FC236}">
                <a16:creationId xmlns:a16="http://schemas.microsoft.com/office/drawing/2014/main" id="{F3E01641-3F16-D746-A5CF-6A6F6A831424}"/>
              </a:ext>
            </a:extLst>
          </p:cNvPr>
          <p:cNvSpPr>
            <a:spLocks noGrp="1"/>
          </p:cNvSpPr>
          <p:nvPr>
            <p:ph type="sldNum" sz="quarter" idx="12"/>
          </p:nvPr>
        </p:nvSpPr>
        <p:spPr/>
        <p:txBody>
          <a:bodyPr/>
          <a:lstStyle/>
          <a:p>
            <a:pPr>
              <a:defRPr/>
            </a:pPr>
            <a:fld id="{C4C60EA4-0461-4C66-8766-B44E391855CE}" type="slidenum">
              <a:rPr lang="zh-CN" altLang="en-US" smtClean="0"/>
              <a:pPr>
                <a:defRPr/>
              </a:pPr>
              <a:t>‹#›</a:t>
            </a:fld>
            <a:endParaRPr lang="zh-CN" altLang="en-US"/>
          </a:p>
        </p:txBody>
      </p:sp>
    </p:spTree>
    <p:extLst>
      <p:ext uri="{BB962C8B-B14F-4D97-AF65-F5344CB8AC3E}">
        <p14:creationId xmlns:p14="http://schemas.microsoft.com/office/powerpoint/2010/main" val="40048498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FB8E6E-CAD2-B743-A7D7-FCBE6E12A245}"/>
              </a:ext>
            </a:extLst>
          </p:cNvPr>
          <p:cNvSpPr>
            <a:spLocks noGrp="1"/>
          </p:cNvSpPr>
          <p:nvPr>
            <p:ph type="title"/>
          </p:nvPr>
        </p:nvSpPr>
        <p:spPr>
          <a:xfrm>
            <a:off x="839788" y="457200"/>
            <a:ext cx="3932237" cy="1600200"/>
          </a:xfrm>
        </p:spPr>
        <p:txBody>
          <a:bodyPr anchor="b"/>
          <a:lstStyle>
            <a:lvl1pPr>
              <a:defRPr sz="18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D50A2E19-41D6-3342-82BB-CCDE4714E6F1}"/>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kumimoji="1" lang="zh-CN" altLang="en-US"/>
              <a:t>单击此处编辑母版文本样式</a:t>
            </a:r>
          </a:p>
        </p:txBody>
      </p:sp>
      <p:sp>
        <p:nvSpPr>
          <p:cNvPr id="4" name="文本占位符 3">
            <a:extLst>
              <a:ext uri="{FF2B5EF4-FFF2-40B4-BE49-F238E27FC236}">
                <a16:creationId xmlns:a16="http://schemas.microsoft.com/office/drawing/2014/main" id="{5C658F15-5EB6-684A-A7A8-66AD5971F412}"/>
              </a:ext>
            </a:extLst>
          </p:cNvPr>
          <p:cNvSpPr>
            <a:spLocks noGrp="1"/>
          </p:cNvSpPr>
          <p:nvPr>
            <p:ph type="body" sz="half" idx="2"/>
          </p:nvPr>
        </p:nvSpPr>
        <p:spPr>
          <a:xfrm>
            <a:off x="839788" y="2057400"/>
            <a:ext cx="3932237"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6A2AE931-4B0D-FF4E-8F52-B2CF39733DA6}"/>
              </a:ext>
            </a:extLst>
          </p:cNvPr>
          <p:cNvSpPr>
            <a:spLocks noGrp="1"/>
          </p:cNvSpPr>
          <p:nvPr>
            <p:ph type="dt" sz="half" idx="10"/>
          </p:nvPr>
        </p:nvSpPr>
        <p:spPr/>
        <p:txBody>
          <a:bodyPr/>
          <a:lstStyle/>
          <a:p>
            <a:pPr>
              <a:defRPr/>
            </a:pPr>
            <a:r>
              <a:rPr lang="en-US" altLang="zh-CN"/>
              <a:t>2022/11</a:t>
            </a:r>
            <a:endParaRPr lang="zh-CN" altLang="en-US"/>
          </a:p>
        </p:txBody>
      </p:sp>
      <p:sp>
        <p:nvSpPr>
          <p:cNvPr id="6" name="页脚占位符 5">
            <a:extLst>
              <a:ext uri="{FF2B5EF4-FFF2-40B4-BE49-F238E27FC236}">
                <a16:creationId xmlns:a16="http://schemas.microsoft.com/office/drawing/2014/main" id="{3499EB3C-BAFA-444B-84EA-9C3299C3690A}"/>
              </a:ext>
            </a:extLst>
          </p:cNvPr>
          <p:cNvSpPr>
            <a:spLocks noGrp="1"/>
          </p:cNvSpPr>
          <p:nvPr>
            <p:ph type="ftr" sz="quarter" idx="11"/>
          </p:nvPr>
        </p:nvSpPr>
        <p:spPr/>
        <p:txBody>
          <a:bodyPr/>
          <a:lstStyle/>
          <a:p>
            <a:pPr>
              <a:defRPr/>
            </a:pPr>
            <a:r>
              <a:rPr lang="zh-CN" altLang="en-US"/>
              <a:t>秦雪英  卫生统计学  卡方检验</a:t>
            </a:r>
          </a:p>
        </p:txBody>
      </p:sp>
      <p:sp>
        <p:nvSpPr>
          <p:cNvPr id="7" name="灯片编号占位符 6">
            <a:extLst>
              <a:ext uri="{FF2B5EF4-FFF2-40B4-BE49-F238E27FC236}">
                <a16:creationId xmlns:a16="http://schemas.microsoft.com/office/drawing/2014/main" id="{20163DA7-10C0-E344-A952-B7B4A0B492DF}"/>
              </a:ext>
            </a:extLst>
          </p:cNvPr>
          <p:cNvSpPr>
            <a:spLocks noGrp="1"/>
          </p:cNvSpPr>
          <p:nvPr>
            <p:ph type="sldNum" sz="quarter" idx="12"/>
          </p:nvPr>
        </p:nvSpPr>
        <p:spPr/>
        <p:txBody>
          <a:bodyPr/>
          <a:lstStyle/>
          <a:p>
            <a:pPr>
              <a:defRPr/>
            </a:pPr>
            <a:fld id="{B15EC4D9-3B46-490C-A901-6371443A7E99}" type="slidenum">
              <a:rPr lang="zh-CN" altLang="en-US" smtClean="0"/>
              <a:pPr>
                <a:defRPr/>
              </a:pPr>
              <a:t>‹#›</a:t>
            </a:fld>
            <a:endParaRPr lang="zh-CN" altLang="en-US"/>
          </a:p>
        </p:txBody>
      </p:sp>
    </p:spTree>
    <p:extLst>
      <p:ext uri="{BB962C8B-B14F-4D97-AF65-F5344CB8AC3E}">
        <p14:creationId xmlns:p14="http://schemas.microsoft.com/office/powerpoint/2010/main" val="30020513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B10485-44C6-FE40-968A-3E13E264B4F8}"/>
              </a:ext>
            </a:extLst>
          </p:cNvPr>
          <p:cNvSpPr>
            <a:spLocks noGrp="1"/>
          </p:cNvSpPr>
          <p:nvPr>
            <p:ph type="title"/>
          </p:nvPr>
        </p:nvSpPr>
        <p:spPr>
          <a:xfrm>
            <a:off x="839788" y="457200"/>
            <a:ext cx="3932237" cy="1600200"/>
          </a:xfrm>
        </p:spPr>
        <p:txBody>
          <a:bodyPr anchor="b"/>
          <a:lstStyle>
            <a:lvl1pPr>
              <a:defRPr sz="18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D02E6AD5-A3DF-564C-98CE-5F55DA72433A}"/>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kumimoji="1" lang="zh-CN" altLang="en-US"/>
              <a:t>单击图标添加图片</a:t>
            </a:r>
          </a:p>
        </p:txBody>
      </p:sp>
      <p:sp>
        <p:nvSpPr>
          <p:cNvPr id="4" name="文本占位符 3">
            <a:extLst>
              <a:ext uri="{FF2B5EF4-FFF2-40B4-BE49-F238E27FC236}">
                <a16:creationId xmlns:a16="http://schemas.microsoft.com/office/drawing/2014/main" id="{F0BB48DF-5AFF-6548-AA07-C4B70061EDDB}"/>
              </a:ext>
            </a:extLst>
          </p:cNvPr>
          <p:cNvSpPr>
            <a:spLocks noGrp="1"/>
          </p:cNvSpPr>
          <p:nvPr>
            <p:ph type="body" sz="half" idx="2"/>
          </p:nvPr>
        </p:nvSpPr>
        <p:spPr>
          <a:xfrm>
            <a:off x="839788" y="2057400"/>
            <a:ext cx="3932237"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EEC6CF6-3DBA-3D42-96E2-5043DB5BCBB7}"/>
              </a:ext>
            </a:extLst>
          </p:cNvPr>
          <p:cNvSpPr>
            <a:spLocks noGrp="1"/>
          </p:cNvSpPr>
          <p:nvPr>
            <p:ph type="dt" sz="half" idx="10"/>
          </p:nvPr>
        </p:nvSpPr>
        <p:spPr/>
        <p:txBody>
          <a:bodyPr/>
          <a:lstStyle/>
          <a:p>
            <a:pPr>
              <a:defRPr/>
            </a:pPr>
            <a:r>
              <a:rPr lang="en-US" altLang="zh-CN"/>
              <a:t>2022/11</a:t>
            </a:r>
            <a:endParaRPr lang="zh-CN" altLang="en-US"/>
          </a:p>
        </p:txBody>
      </p:sp>
      <p:sp>
        <p:nvSpPr>
          <p:cNvPr id="6" name="页脚占位符 5">
            <a:extLst>
              <a:ext uri="{FF2B5EF4-FFF2-40B4-BE49-F238E27FC236}">
                <a16:creationId xmlns:a16="http://schemas.microsoft.com/office/drawing/2014/main" id="{E9989BDF-83CC-064E-8CCE-731ED83F6980}"/>
              </a:ext>
            </a:extLst>
          </p:cNvPr>
          <p:cNvSpPr>
            <a:spLocks noGrp="1"/>
          </p:cNvSpPr>
          <p:nvPr>
            <p:ph type="ftr" sz="quarter" idx="11"/>
          </p:nvPr>
        </p:nvSpPr>
        <p:spPr/>
        <p:txBody>
          <a:bodyPr/>
          <a:lstStyle/>
          <a:p>
            <a:pPr>
              <a:defRPr/>
            </a:pPr>
            <a:r>
              <a:rPr lang="zh-CN" altLang="en-US"/>
              <a:t>秦雪英  卫生统计学  卡方检验</a:t>
            </a:r>
          </a:p>
        </p:txBody>
      </p:sp>
      <p:sp>
        <p:nvSpPr>
          <p:cNvPr id="7" name="灯片编号占位符 6">
            <a:extLst>
              <a:ext uri="{FF2B5EF4-FFF2-40B4-BE49-F238E27FC236}">
                <a16:creationId xmlns:a16="http://schemas.microsoft.com/office/drawing/2014/main" id="{B3140458-A01C-694F-A337-614A589BA241}"/>
              </a:ext>
            </a:extLst>
          </p:cNvPr>
          <p:cNvSpPr>
            <a:spLocks noGrp="1"/>
          </p:cNvSpPr>
          <p:nvPr>
            <p:ph type="sldNum" sz="quarter" idx="12"/>
          </p:nvPr>
        </p:nvSpPr>
        <p:spPr/>
        <p:txBody>
          <a:bodyPr/>
          <a:lstStyle/>
          <a:p>
            <a:pPr>
              <a:defRPr/>
            </a:pPr>
            <a:fld id="{41E559CE-0C9A-400A-A07E-BEB0B8A447A7}" type="slidenum">
              <a:rPr lang="zh-CN" altLang="en-US" smtClean="0"/>
              <a:pPr>
                <a:defRPr/>
              </a:pPr>
              <a:t>‹#›</a:t>
            </a:fld>
            <a:endParaRPr lang="zh-CN" altLang="en-US"/>
          </a:p>
        </p:txBody>
      </p:sp>
    </p:spTree>
    <p:extLst>
      <p:ext uri="{BB962C8B-B14F-4D97-AF65-F5344CB8AC3E}">
        <p14:creationId xmlns:p14="http://schemas.microsoft.com/office/powerpoint/2010/main" val="9601412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C5475F-09AE-B744-8F86-6F753835C746}"/>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2BB5839-91DA-5B45-9319-510D8F25F997}"/>
              </a:ext>
            </a:extLst>
          </p:cNvPr>
          <p:cNvSpPr>
            <a:spLocks noGrp="1"/>
          </p:cNvSpPr>
          <p:nvPr>
            <p:ph type="body" orient="vert" idx="1"/>
          </p:nvPr>
        </p:nvSpPr>
        <p:spPr/>
        <p:txBody>
          <a:bodyPr vert="eaVert"/>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529EADAB-4C6A-A54E-8267-D31A50DDC826}"/>
              </a:ext>
            </a:extLst>
          </p:cNvPr>
          <p:cNvSpPr>
            <a:spLocks noGrp="1"/>
          </p:cNvSpPr>
          <p:nvPr>
            <p:ph type="dt" sz="half" idx="10"/>
          </p:nvPr>
        </p:nvSpPr>
        <p:spPr/>
        <p:txBody>
          <a:bodyPr/>
          <a:lstStyle/>
          <a:p>
            <a:pPr>
              <a:defRPr/>
            </a:pPr>
            <a:r>
              <a:rPr lang="en-US" altLang="zh-CN"/>
              <a:t>2022/11</a:t>
            </a:r>
            <a:endParaRPr lang="zh-CN" altLang="en-US"/>
          </a:p>
        </p:txBody>
      </p:sp>
      <p:sp>
        <p:nvSpPr>
          <p:cNvPr id="5" name="页脚占位符 4">
            <a:extLst>
              <a:ext uri="{FF2B5EF4-FFF2-40B4-BE49-F238E27FC236}">
                <a16:creationId xmlns:a16="http://schemas.microsoft.com/office/drawing/2014/main" id="{027412BF-74BF-2E4C-B6BD-4B5A8FCB729E}"/>
              </a:ext>
            </a:extLst>
          </p:cNvPr>
          <p:cNvSpPr>
            <a:spLocks noGrp="1"/>
          </p:cNvSpPr>
          <p:nvPr>
            <p:ph type="ftr" sz="quarter" idx="11"/>
          </p:nvPr>
        </p:nvSpPr>
        <p:spPr/>
        <p:txBody>
          <a:bodyPr/>
          <a:lstStyle/>
          <a:p>
            <a:pPr>
              <a:defRPr/>
            </a:pPr>
            <a:r>
              <a:rPr lang="zh-CN" altLang="en-US"/>
              <a:t>秦雪英  卫生统计学  卡方检验</a:t>
            </a:r>
          </a:p>
        </p:txBody>
      </p:sp>
      <p:sp>
        <p:nvSpPr>
          <p:cNvPr id="6" name="灯片编号占位符 5">
            <a:extLst>
              <a:ext uri="{FF2B5EF4-FFF2-40B4-BE49-F238E27FC236}">
                <a16:creationId xmlns:a16="http://schemas.microsoft.com/office/drawing/2014/main" id="{B939CFDA-0A6F-ED43-8900-D832395501B0}"/>
              </a:ext>
            </a:extLst>
          </p:cNvPr>
          <p:cNvSpPr>
            <a:spLocks noGrp="1"/>
          </p:cNvSpPr>
          <p:nvPr>
            <p:ph type="sldNum" sz="quarter" idx="12"/>
          </p:nvPr>
        </p:nvSpPr>
        <p:spPr/>
        <p:txBody>
          <a:bodyPr/>
          <a:lstStyle/>
          <a:p>
            <a:pPr>
              <a:defRPr/>
            </a:pPr>
            <a:fld id="{2243D015-999C-4E0B-B152-5EE1D05E7439}" type="slidenum">
              <a:rPr lang="zh-CN" altLang="en-US" smtClean="0"/>
              <a:pPr>
                <a:defRPr/>
              </a:pPr>
              <a:t>‹#›</a:t>
            </a:fld>
            <a:endParaRPr lang="zh-CN" altLang="en-US"/>
          </a:p>
        </p:txBody>
      </p:sp>
    </p:spTree>
    <p:extLst>
      <p:ext uri="{BB962C8B-B14F-4D97-AF65-F5344CB8AC3E}">
        <p14:creationId xmlns:p14="http://schemas.microsoft.com/office/powerpoint/2010/main" val="26586697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9FA0B50-2846-E34E-BDAC-40E0D3716FA3}"/>
              </a:ext>
            </a:extLst>
          </p:cNvPr>
          <p:cNvSpPr>
            <a:spLocks noGrp="1"/>
          </p:cNvSpPr>
          <p:nvPr>
            <p:ph type="title" orient="vert"/>
          </p:nvPr>
        </p:nvSpPr>
        <p:spPr>
          <a:xfrm>
            <a:off x="8724902"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0A3FA139-F98B-9D43-BE83-429E3A0AA57A}"/>
              </a:ext>
            </a:extLst>
          </p:cNvPr>
          <p:cNvSpPr>
            <a:spLocks noGrp="1"/>
          </p:cNvSpPr>
          <p:nvPr>
            <p:ph type="body" orient="vert" idx="1"/>
          </p:nvPr>
        </p:nvSpPr>
        <p:spPr>
          <a:xfrm>
            <a:off x="838202" y="365125"/>
            <a:ext cx="7734300" cy="5811838"/>
          </a:xfrm>
        </p:spPr>
        <p:txBody>
          <a:bodyPr vert="eaVert"/>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048987DA-2B13-EB46-B078-3989F38BB521}"/>
              </a:ext>
            </a:extLst>
          </p:cNvPr>
          <p:cNvSpPr>
            <a:spLocks noGrp="1"/>
          </p:cNvSpPr>
          <p:nvPr>
            <p:ph type="dt" sz="half" idx="10"/>
          </p:nvPr>
        </p:nvSpPr>
        <p:spPr/>
        <p:txBody>
          <a:bodyPr/>
          <a:lstStyle/>
          <a:p>
            <a:pPr>
              <a:defRPr/>
            </a:pPr>
            <a:r>
              <a:rPr lang="en-US" altLang="zh-CN"/>
              <a:t>2022/11</a:t>
            </a:r>
            <a:endParaRPr lang="zh-CN" altLang="en-US"/>
          </a:p>
        </p:txBody>
      </p:sp>
      <p:sp>
        <p:nvSpPr>
          <p:cNvPr id="5" name="页脚占位符 4">
            <a:extLst>
              <a:ext uri="{FF2B5EF4-FFF2-40B4-BE49-F238E27FC236}">
                <a16:creationId xmlns:a16="http://schemas.microsoft.com/office/drawing/2014/main" id="{787ACE90-9166-2C44-9925-A33602800CC5}"/>
              </a:ext>
            </a:extLst>
          </p:cNvPr>
          <p:cNvSpPr>
            <a:spLocks noGrp="1"/>
          </p:cNvSpPr>
          <p:nvPr>
            <p:ph type="ftr" sz="quarter" idx="11"/>
          </p:nvPr>
        </p:nvSpPr>
        <p:spPr/>
        <p:txBody>
          <a:bodyPr/>
          <a:lstStyle/>
          <a:p>
            <a:pPr>
              <a:defRPr/>
            </a:pPr>
            <a:r>
              <a:rPr lang="zh-CN" altLang="en-US"/>
              <a:t>秦雪英  卫生统计学  卡方检验</a:t>
            </a:r>
          </a:p>
        </p:txBody>
      </p:sp>
      <p:sp>
        <p:nvSpPr>
          <p:cNvPr id="6" name="灯片编号占位符 5">
            <a:extLst>
              <a:ext uri="{FF2B5EF4-FFF2-40B4-BE49-F238E27FC236}">
                <a16:creationId xmlns:a16="http://schemas.microsoft.com/office/drawing/2014/main" id="{DDD94ACB-1F7F-D449-B036-B8D96728AA41}"/>
              </a:ext>
            </a:extLst>
          </p:cNvPr>
          <p:cNvSpPr>
            <a:spLocks noGrp="1"/>
          </p:cNvSpPr>
          <p:nvPr>
            <p:ph type="sldNum" sz="quarter" idx="12"/>
          </p:nvPr>
        </p:nvSpPr>
        <p:spPr/>
        <p:txBody>
          <a:bodyPr/>
          <a:lstStyle/>
          <a:p>
            <a:pPr>
              <a:defRPr/>
            </a:pPr>
            <a:fld id="{15BDA94B-4966-4EE4-BB58-C3D481258840}" type="slidenum">
              <a:rPr lang="zh-CN" altLang="en-US" smtClean="0"/>
              <a:pPr>
                <a:defRPr/>
              </a:pPr>
              <a:t>‹#›</a:t>
            </a:fld>
            <a:endParaRPr lang="zh-CN" altLang="en-US"/>
          </a:p>
        </p:txBody>
      </p:sp>
    </p:spTree>
    <p:extLst>
      <p:ext uri="{BB962C8B-B14F-4D97-AF65-F5344CB8AC3E}">
        <p14:creationId xmlns:p14="http://schemas.microsoft.com/office/powerpoint/2010/main" val="28739531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116632"/>
            <a:ext cx="10972800" cy="936104"/>
          </a:xfrm>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pPr>
              <a:defRPr/>
            </a:pPr>
            <a:r>
              <a:rPr lang="en-US" altLang="zh-CN"/>
              <a:t>2022/11</a:t>
            </a:r>
            <a:endParaRPr lang="zh-CN" altLang="en-US"/>
          </a:p>
        </p:txBody>
      </p:sp>
      <p:sp>
        <p:nvSpPr>
          <p:cNvPr id="4" name="页脚占位符 3"/>
          <p:cNvSpPr>
            <a:spLocks noGrp="1"/>
          </p:cNvSpPr>
          <p:nvPr>
            <p:ph type="ftr" sz="quarter" idx="11"/>
          </p:nvPr>
        </p:nvSpPr>
        <p:spPr/>
        <p:txBody>
          <a:bodyPr/>
          <a:lstStyle/>
          <a:p>
            <a:pPr>
              <a:defRPr/>
            </a:pPr>
            <a:r>
              <a:rPr lang="zh-CN" altLang="en-US"/>
              <a:t>秦雪英  卫生统计学  卡方检验</a:t>
            </a:r>
          </a:p>
        </p:txBody>
      </p:sp>
      <p:sp>
        <p:nvSpPr>
          <p:cNvPr id="5" name="灯片编号占位符 4"/>
          <p:cNvSpPr>
            <a:spLocks noGrp="1"/>
          </p:cNvSpPr>
          <p:nvPr>
            <p:ph type="sldNum" sz="quarter" idx="12"/>
          </p:nvPr>
        </p:nvSpPr>
        <p:spPr/>
        <p:txBody>
          <a:bodyPr/>
          <a:lstStyle/>
          <a:p>
            <a:pPr>
              <a:defRPr/>
            </a:pPr>
            <a:fld id="{15BDA94B-4966-4EE4-BB58-C3D481258840}" type="slidenum">
              <a:rPr lang="zh-CN" altLang="en-US" smtClean="0"/>
              <a:pPr>
                <a:defRPr/>
              </a:pPr>
              <a:t>‹#›</a:t>
            </a:fld>
            <a:endParaRPr lang="zh-CN" altLang="en-US"/>
          </a:p>
        </p:txBody>
      </p:sp>
      <p:sp>
        <p:nvSpPr>
          <p:cNvPr id="6" name="内容占位符 2"/>
          <p:cNvSpPr>
            <a:spLocks noGrp="1"/>
          </p:cNvSpPr>
          <p:nvPr>
            <p:ph idx="1"/>
          </p:nvPr>
        </p:nvSpPr>
        <p:spPr>
          <a:xfrm>
            <a:off x="527381" y="1196752"/>
            <a:ext cx="11233248" cy="5040560"/>
          </a:xfrm>
        </p:spPr>
        <p:txBody>
          <a:bodyPr/>
          <a:lstStyle>
            <a:lvl1pPr marL="192881" indent="-192881">
              <a:buClr>
                <a:srgbClr val="7030A0"/>
              </a:buClr>
              <a:buFont typeface="宋体" pitchFamily="2" charset="-122"/>
              <a:buChar cha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p>
        </p:txBody>
      </p:sp>
    </p:spTree>
    <p:extLst>
      <p:ext uri="{BB962C8B-B14F-4D97-AF65-F5344CB8AC3E}">
        <p14:creationId xmlns:p14="http://schemas.microsoft.com/office/powerpoint/2010/main" val="16709217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_空白">
    <p:spTree>
      <p:nvGrpSpPr>
        <p:cNvPr id="1" name=""/>
        <p:cNvGrpSpPr/>
        <p:nvPr/>
      </p:nvGrpSpPr>
      <p:grpSpPr>
        <a:xfrm>
          <a:off x="0" y="0"/>
          <a:ext cx="0" cy="0"/>
          <a:chOff x="0" y="0"/>
          <a:chExt cx="0" cy="0"/>
        </a:xfrm>
      </p:grpSpPr>
      <p:sp>
        <p:nvSpPr>
          <p:cNvPr id="7" name="Title 1"/>
          <p:cNvSpPr>
            <a:spLocks noGrp="1"/>
          </p:cNvSpPr>
          <p:nvPr>
            <p:ph type="title"/>
          </p:nvPr>
        </p:nvSpPr>
        <p:spPr>
          <a:xfrm>
            <a:off x="914400" y="304800"/>
            <a:ext cx="10160000" cy="838200"/>
          </a:xfrm>
        </p:spPr>
        <p:txBody>
          <a:bodyPr/>
          <a:lstStyle/>
          <a:p>
            <a:r>
              <a:rPr lang="zh-CN" altLang="en-US"/>
              <a:t>单击此处编辑母版标题样式</a:t>
            </a:r>
            <a:endParaRPr lang="en-US" dirty="0"/>
          </a:p>
        </p:txBody>
      </p:sp>
      <p:sp>
        <p:nvSpPr>
          <p:cNvPr id="4" name="Content Placeholder 2"/>
          <p:cNvSpPr>
            <a:spLocks noGrp="1"/>
          </p:cNvSpPr>
          <p:nvPr>
            <p:ph idx="1"/>
          </p:nvPr>
        </p:nvSpPr>
        <p:spPr>
          <a:xfrm>
            <a:off x="914400" y="1600200"/>
            <a:ext cx="10160000" cy="4373563"/>
          </a:xfrm>
        </p:spPr>
        <p:txBody>
          <a:bodyPr/>
          <a:lstStyle>
            <a:lvl1pPr>
              <a:defRPr sz="1650">
                <a:latin typeface="Segoe UI Light" pitchFamily="34" charset="0"/>
              </a:defRPr>
            </a:lvl1pPr>
            <a:lvl2pPr>
              <a:defRPr>
                <a:latin typeface="Segoe UI Light" pitchFamily="34" charset="0"/>
              </a:defRPr>
            </a:lvl2pPr>
            <a:lvl3pPr>
              <a:defRPr>
                <a:latin typeface="Segoe UI Light" pitchFamily="34" charset="0"/>
              </a:defRPr>
            </a:lvl3pPr>
            <a:lvl4pPr>
              <a:defRPr>
                <a:latin typeface="Segoe UI Light" pitchFamily="34" charset="0"/>
              </a:defRPr>
            </a:lvl4pPr>
            <a:lvl5pPr>
              <a:defRPr>
                <a:latin typeface="Segoe UI Light" pitchFamily="34" charset="0"/>
              </a:defRPr>
            </a:lvl5pPr>
          </a:lstStyle>
          <a:p>
            <a:pPr lvl="0"/>
            <a:r>
              <a:rPr lang="zh-CN" altLang="en-US"/>
              <a:t>单击此处编辑母版文本样式</a:t>
            </a:r>
          </a:p>
        </p:txBody>
      </p:sp>
    </p:spTree>
    <p:extLst>
      <p:ext uri="{BB962C8B-B14F-4D97-AF65-F5344CB8AC3E}">
        <p14:creationId xmlns:p14="http://schemas.microsoft.com/office/powerpoint/2010/main" val="2509062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lnSpc>
                <a:spcPct val="100000"/>
              </a:lnSpc>
              <a:defRPr/>
            </a:lvl1pPr>
          </a:lstStyle>
          <a:p>
            <a:pPr lvl="0"/>
            <a:r>
              <a:rPr lang="zh-CN" altLang="en-US"/>
              <a:t>单击此处编辑母版文本样式</a:t>
            </a:r>
          </a:p>
        </p:txBody>
      </p:sp>
      <p:sp>
        <p:nvSpPr>
          <p:cNvPr id="4" name="日期占位符 3"/>
          <p:cNvSpPr>
            <a:spLocks noGrp="1"/>
          </p:cNvSpPr>
          <p:nvPr>
            <p:ph type="dt" sz="half" idx="10"/>
          </p:nvPr>
        </p:nvSpPr>
        <p:spPr>
          <a:xfrm>
            <a:off x="5185193" y="6356369"/>
            <a:ext cx="2844800" cy="365125"/>
          </a:xfrm>
        </p:spPr>
        <p:txBody>
          <a:bodyPr/>
          <a:lstStyle/>
          <a:p>
            <a:fld id="{B1AF2A01-BFB2-8B49-838F-6C63203CD6B9}" type="datetimeFigureOut">
              <a:rPr kumimoji="1" lang="zh-CN" altLang="en-US" smtClean="0"/>
              <a:t>2022/11/21</a:t>
            </a:fld>
            <a:endParaRPr kumimoji="1" lang="zh-CN" altLang="en-US"/>
          </a:p>
        </p:txBody>
      </p:sp>
      <p:sp>
        <p:nvSpPr>
          <p:cNvPr id="5" name="页脚占位符 4"/>
          <p:cNvSpPr>
            <a:spLocks noGrp="1"/>
          </p:cNvSpPr>
          <p:nvPr>
            <p:ph type="ftr" sz="quarter" idx="11"/>
          </p:nvPr>
        </p:nvSpPr>
        <p:spPr>
          <a:xfrm>
            <a:off x="616787" y="6356539"/>
            <a:ext cx="3860800" cy="365125"/>
          </a:xfrm>
        </p:spPr>
        <p:txBody>
          <a:bodyPr/>
          <a:lstStyle/>
          <a:p>
            <a:endParaRPr kumimoji="1" lang="zh-CN" altLang="en-US"/>
          </a:p>
        </p:txBody>
      </p:sp>
      <p:sp>
        <p:nvSpPr>
          <p:cNvPr id="6" name="灯片编号占位符 5"/>
          <p:cNvSpPr>
            <a:spLocks noGrp="1"/>
          </p:cNvSpPr>
          <p:nvPr>
            <p:ph type="sldNum" sz="quarter" idx="12"/>
          </p:nvPr>
        </p:nvSpPr>
        <p:spPr/>
        <p:txBody>
          <a:bodyPr/>
          <a:lstStyle/>
          <a:p>
            <a:fld id="{4D2A64E5-1D76-3542-B537-5011D1B5F5B7}" type="slidenum">
              <a:rPr kumimoji="1" lang="zh-CN" altLang="en-US" smtClean="0"/>
              <a:t>‹#›</a:t>
            </a:fld>
            <a:endParaRPr kumimoji="1" lang="zh-CN" altLang="en-US"/>
          </a:p>
        </p:txBody>
      </p:sp>
      <p:sp>
        <p:nvSpPr>
          <p:cNvPr id="7" name="标题占位符 1">
            <a:extLst>
              <a:ext uri="{FF2B5EF4-FFF2-40B4-BE49-F238E27FC236}">
                <a16:creationId xmlns:a16="http://schemas.microsoft.com/office/drawing/2014/main" id="{B47AFC68-558A-0738-903D-0C459C796693}"/>
              </a:ext>
            </a:extLst>
          </p:cNvPr>
          <p:cNvSpPr>
            <a:spLocks noGrp="1"/>
          </p:cNvSpPr>
          <p:nvPr>
            <p:ph type="title"/>
          </p:nvPr>
        </p:nvSpPr>
        <p:spPr>
          <a:xfrm>
            <a:off x="626724" y="335575"/>
            <a:ext cx="7666603" cy="736990"/>
          </a:xfrm>
          <a:prstGeom prst="rect">
            <a:avLst/>
          </a:prstGeom>
        </p:spPr>
        <p:txBody>
          <a:bodyPr vert="horz" lIns="91411" tIns="45704" rIns="91411" bIns="45704" rtlCol="0" anchor="ctr">
            <a:noAutofit/>
          </a:bodyPr>
          <a:lstStyle/>
          <a:p>
            <a:r>
              <a:rPr lang="zh-CN" altLang="en-US"/>
              <a:t>单击此处编辑母版标题样式</a:t>
            </a:r>
            <a:endParaRPr lang="zh-CN" altLang="en-US" dirty="0"/>
          </a:p>
        </p:txBody>
      </p:sp>
    </p:spTree>
    <p:extLst>
      <p:ext uri="{BB962C8B-B14F-4D97-AF65-F5344CB8AC3E}">
        <p14:creationId xmlns:p14="http://schemas.microsoft.com/office/powerpoint/2010/main" val="172929457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9"/>
            <a:ext cx="10363200" cy="1362076"/>
          </a:xfrm>
        </p:spPr>
        <p:txBody>
          <a:bodyPr anchor="t"/>
          <a:lstStyle>
            <a:lvl1pPr algn="l">
              <a:defRPr sz="27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1350">
                <a:solidFill>
                  <a:schemeClr val="tx1">
                    <a:tint val="75000"/>
                  </a:schemeClr>
                </a:solidFill>
              </a:defRPr>
            </a:lvl1pPr>
            <a:lvl2pPr marL="308513" indent="0">
              <a:buNone/>
              <a:defRPr sz="1215">
                <a:solidFill>
                  <a:schemeClr val="tx1">
                    <a:tint val="75000"/>
                  </a:schemeClr>
                </a:solidFill>
              </a:defRPr>
            </a:lvl2pPr>
            <a:lvl3pPr marL="617024" indent="0">
              <a:buNone/>
              <a:defRPr sz="1080">
                <a:solidFill>
                  <a:schemeClr val="tx1">
                    <a:tint val="75000"/>
                  </a:schemeClr>
                </a:solidFill>
              </a:defRPr>
            </a:lvl3pPr>
            <a:lvl4pPr marL="925533" indent="0">
              <a:buNone/>
              <a:defRPr sz="945">
                <a:solidFill>
                  <a:schemeClr val="tx1">
                    <a:tint val="75000"/>
                  </a:schemeClr>
                </a:solidFill>
              </a:defRPr>
            </a:lvl4pPr>
            <a:lvl5pPr marL="1234046" indent="0">
              <a:buNone/>
              <a:defRPr sz="945">
                <a:solidFill>
                  <a:schemeClr val="tx1">
                    <a:tint val="75000"/>
                  </a:schemeClr>
                </a:solidFill>
              </a:defRPr>
            </a:lvl5pPr>
            <a:lvl6pPr marL="1542555" indent="0">
              <a:buNone/>
              <a:defRPr sz="945">
                <a:solidFill>
                  <a:schemeClr val="tx1">
                    <a:tint val="75000"/>
                  </a:schemeClr>
                </a:solidFill>
              </a:defRPr>
            </a:lvl6pPr>
            <a:lvl7pPr marL="1851066" indent="0">
              <a:buNone/>
              <a:defRPr sz="945">
                <a:solidFill>
                  <a:schemeClr val="tx1">
                    <a:tint val="75000"/>
                  </a:schemeClr>
                </a:solidFill>
              </a:defRPr>
            </a:lvl7pPr>
            <a:lvl8pPr marL="2159579" indent="0">
              <a:buNone/>
              <a:defRPr sz="945">
                <a:solidFill>
                  <a:schemeClr val="tx1">
                    <a:tint val="75000"/>
                  </a:schemeClr>
                </a:solidFill>
              </a:defRPr>
            </a:lvl8pPr>
            <a:lvl9pPr marL="2468091" indent="0">
              <a:buNone/>
              <a:defRPr sz="94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1AF2A01-BFB2-8B49-838F-6C63203CD6B9}" type="datetimeFigureOut">
              <a:rPr kumimoji="1" lang="zh-CN" altLang="en-US" smtClean="0"/>
              <a:t>2022/11/21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4D2A64E5-1D76-3542-B537-5011D1B5F5B7}" type="slidenum">
              <a:rPr kumimoji="1" lang="zh-CN" altLang="en-US" smtClean="0"/>
              <a:t>‹#›</a:t>
            </a:fld>
            <a:endParaRPr kumimoji="1" lang="zh-CN" altLang="en-US"/>
          </a:p>
        </p:txBody>
      </p:sp>
    </p:spTree>
    <p:extLst>
      <p:ext uri="{BB962C8B-B14F-4D97-AF65-F5344CB8AC3E}">
        <p14:creationId xmlns:p14="http://schemas.microsoft.com/office/powerpoint/2010/main" val="400349855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4"/>
            <a:ext cx="5384800" cy="4525963"/>
          </a:xfrm>
        </p:spPr>
        <p:txBody>
          <a:bodyPr/>
          <a:lstStyle>
            <a:lvl1pPr>
              <a:defRPr sz="1890"/>
            </a:lvl1pPr>
            <a:lvl2pPr>
              <a:defRPr sz="1620"/>
            </a:lvl2pPr>
            <a:lvl3pPr>
              <a:defRPr sz="1350"/>
            </a:lvl3pPr>
            <a:lvl4pPr>
              <a:defRPr sz="1215"/>
            </a:lvl4pPr>
            <a:lvl5pPr>
              <a:defRPr sz="1215"/>
            </a:lvl5pPr>
            <a:lvl6pPr>
              <a:defRPr sz="1215"/>
            </a:lvl6pPr>
            <a:lvl7pPr>
              <a:defRPr sz="1215"/>
            </a:lvl7pPr>
            <a:lvl8pPr>
              <a:defRPr sz="1215"/>
            </a:lvl8pPr>
            <a:lvl9pPr>
              <a:defRPr sz="1215"/>
            </a:lvl9pPr>
          </a:lstStyle>
          <a:p>
            <a:pPr lvl="0"/>
            <a:r>
              <a:rPr lang="zh-CN" altLang="en-US"/>
              <a:t>单击此处编辑母版文本样式</a:t>
            </a:r>
          </a:p>
        </p:txBody>
      </p:sp>
      <p:sp>
        <p:nvSpPr>
          <p:cNvPr id="4" name="内容占位符 3"/>
          <p:cNvSpPr>
            <a:spLocks noGrp="1"/>
          </p:cNvSpPr>
          <p:nvPr>
            <p:ph sz="half" idx="2"/>
          </p:nvPr>
        </p:nvSpPr>
        <p:spPr>
          <a:xfrm>
            <a:off x="6197600" y="1600204"/>
            <a:ext cx="5384800" cy="4525963"/>
          </a:xfrm>
        </p:spPr>
        <p:txBody>
          <a:bodyPr/>
          <a:lstStyle>
            <a:lvl1pPr>
              <a:defRPr sz="1890"/>
            </a:lvl1pPr>
            <a:lvl2pPr>
              <a:defRPr sz="1620"/>
            </a:lvl2pPr>
            <a:lvl3pPr>
              <a:defRPr sz="1350"/>
            </a:lvl3pPr>
            <a:lvl4pPr>
              <a:defRPr sz="1215"/>
            </a:lvl4pPr>
            <a:lvl5pPr>
              <a:defRPr sz="1215"/>
            </a:lvl5pPr>
            <a:lvl6pPr>
              <a:defRPr sz="1215"/>
            </a:lvl6pPr>
            <a:lvl7pPr>
              <a:defRPr sz="1215"/>
            </a:lvl7pPr>
            <a:lvl8pPr>
              <a:defRPr sz="1215"/>
            </a:lvl8pPr>
            <a:lvl9pPr>
              <a:defRPr sz="121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1AF2A01-BFB2-8B49-838F-6C63203CD6B9}" type="datetimeFigureOut">
              <a:rPr kumimoji="1" lang="zh-CN" altLang="en-US" smtClean="0"/>
              <a:t>2022/11/21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4D2A64E5-1D76-3542-B537-5011D1B5F5B7}" type="slidenum">
              <a:rPr kumimoji="1" lang="zh-CN" altLang="en-US" smtClean="0"/>
              <a:t>‹#›</a:t>
            </a:fld>
            <a:endParaRPr kumimoji="1" lang="zh-CN" altLang="en-US"/>
          </a:p>
        </p:txBody>
      </p:sp>
    </p:spTree>
    <p:extLst>
      <p:ext uri="{BB962C8B-B14F-4D97-AF65-F5344CB8AC3E}">
        <p14:creationId xmlns:p14="http://schemas.microsoft.com/office/powerpoint/2010/main" val="319288582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7"/>
            <a:ext cx="5386917" cy="639763"/>
          </a:xfrm>
        </p:spPr>
        <p:txBody>
          <a:bodyPr anchor="b"/>
          <a:lstStyle>
            <a:lvl1pPr marL="0" indent="0">
              <a:buNone/>
              <a:defRPr sz="1620" b="1"/>
            </a:lvl1pPr>
            <a:lvl2pPr marL="308513" indent="0">
              <a:buNone/>
              <a:defRPr sz="1350" b="1"/>
            </a:lvl2pPr>
            <a:lvl3pPr marL="617024" indent="0">
              <a:buNone/>
              <a:defRPr sz="1215" b="1"/>
            </a:lvl3pPr>
            <a:lvl4pPr marL="925533" indent="0">
              <a:buNone/>
              <a:defRPr sz="1080" b="1"/>
            </a:lvl4pPr>
            <a:lvl5pPr marL="1234046" indent="0">
              <a:buNone/>
              <a:defRPr sz="1080" b="1"/>
            </a:lvl5pPr>
            <a:lvl6pPr marL="1542555" indent="0">
              <a:buNone/>
              <a:defRPr sz="1080" b="1"/>
            </a:lvl6pPr>
            <a:lvl7pPr marL="1851066" indent="0">
              <a:buNone/>
              <a:defRPr sz="1080" b="1"/>
            </a:lvl7pPr>
            <a:lvl8pPr marL="2159579" indent="0">
              <a:buNone/>
              <a:defRPr sz="1080" b="1"/>
            </a:lvl8pPr>
            <a:lvl9pPr marL="2468091" indent="0">
              <a:buNone/>
              <a:defRPr sz="108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1620"/>
            </a:lvl1pPr>
            <a:lvl2pPr>
              <a:defRPr sz="1350"/>
            </a:lvl2pPr>
            <a:lvl3pPr>
              <a:defRPr sz="1215"/>
            </a:lvl3pPr>
            <a:lvl4pPr>
              <a:defRPr sz="1080"/>
            </a:lvl4pPr>
            <a:lvl5pPr>
              <a:defRPr sz="1080"/>
            </a:lvl5pPr>
            <a:lvl6pPr>
              <a:defRPr sz="1080"/>
            </a:lvl6pPr>
            <a:lvl7pPr>
              <a:defRPr sz="1080"/>
            </a:lvl7pPr>
            <a:lvl8pPr>
              <a:defRPr sz="1080"/>
            </a:lvl8pPr>
            <a:lvl9pPr>
              <a:defRPr sz="1080"/>
            </a:lvl9pPr>
          </a:lstStyle>
          <a:p>
            <a:pPr lvl="0"/>
            <a:r>
              <a:rPr lang="zh-CN" altLang="en-US"/>
              <a:t>单击此处编辑母版文本样式</a:t>
            </a:r>
          </a:p>
        </p:txBody>
      </p:sp>
      <p:sp>
        <p:nvSpPr>
          <p:cNvPr id="5" name="文本占位符 4"/>
          <p:cNvSpPr>
            <a:spLocks noGrp="1"/>
          </p:cNvSpPr>
          <p:nvPr>
            <p:ph type="body" sz="quarter" idx="3"/>
          </p:nvPr>
        </p:nvSpPr>
        <p:spPr>
          <a:xfrm>
            <a:off x="6193392" y="1535117"/>
            <a:ext cx="5389033" cy="639763"/>
          </a:xfrm>
        </p:spPr>
        <p:txBody>
          <a:bodyPr anchor="b"/>
          <a:lstStyle>
            <a:lvl1pPr marL="0" indent="0">
              <a:buNone/>
              <a:defRPr sz="1620" b="1"/>
            </a:lvl1pPr>
            <a:lvl2pPr marL="308513" indent="0">
              <a:buNone/>
              <a:defRPr sz="1350" b="1"/>
            </a:lvl2pPr>
            <a:lvl3pPr marL="617024" indent="0">
              <a:buNone/>
              <a:defRPr sz="1215" b="1"/>
            </a:lvl3pPr>
            <a:lvl4pPr marL="925533" indent="0">
              <a:buNone/>
              <a:defRPr sz="1080" b="1"/>
            </a:lvl4pPr>
            <a:lvl5pPr marL="1234046" indent="0">
              <a:buNone/>
              <a:defRPr sz="1080" b="1"/>
            </a:lvl5pPr>
            <a:lvl6pPr marL="1542555" indent="0">
              <a:buNone/>
              <a:defRPr sz="1080" b="1"/>
            </a:lvl6pPr>
            <a:lvl7pPr marL="1851066" indent="0">
              <a:buNone/>
              <a:defRPr sz="1080" b="1"/>
            </a:lvl7pPr>
            <a:lvl8pPr marL="2159579" indent="0">
              <a:buNone/>
              <a:defRPr sz="1080" b="1"/>
            </a:lvl8pPr>
            <a:lvl9pPr marL="2468091" indent="0">
              <a:buNone/>
              <a:defRPr sz="1080" b="1"/>
            </a:lvl9pPr>
          </a:lstStyle>
          <a:p>
            <a:pPr lvl="0"/>
            <a:r>
              <a:rPr lang="zh-CN" altLang="en-US"/>
              <a:t>单击此处编辑母版文本样式</a:t>
            </a:r>
          </a:p>
        </p:txBody>
      </p:sp>
      <p:sp>
        <p:nvSpPr>
          <p:cNvPr id="6" name="内容占位符 5"/>
          <p:cNvSpPr>
            <a:spLocks noGrp="1"/>
          </p:cNvSpPr>
          <p:nvPr>
            <p:ph sz="quarter" idx="4"/>
          </p:nvPr>
        </p:nvSpPr>
        <p:spPr>
          <a:xfrm>
            <a:off x="6193392" y="2174875"/>
            <a:ext cx="5389033" cy="3951288"/>
          </a:xfrm>
        </p:spPr>
        <p:txBody>
          <a:bodyPr/>
          <a:lstStyle>
            <a:lvl1pPr>
              <a:defRPr sz="1620"/>
            </a:lvl1pPr>
            <a:lvl2pPr>
              <a:defRPr sz="1350"/>
            </a:lvl2pPr>
            <a:lvl3pPr>
              <a:defRPr sz="1215"/>
            </a:lvl3pPr>
            <a:lvl4pPr>
              <a:defRPr sz="1080"/>
            </a:lvl4pPr>
            <a:lvl5pPr>
              <a:defRPr sz="1080"/>
            </a:lvl5pPr>
            <a:lvl6pPr>
              <a:defRPr sz="1080"/>
            </a:lvl6pPr>
            <a:lvl7pPr>
              <a:defRPr sz="1080"/>
            </a:lvl7pPr>
            <a:lvl8pPr>
              <a:defRPr sz="1080"/>
            </a:lvl8pPr>
            <a:lvl9pPr>
              <a:defRPr sz="1080"/>
            </a:lvl9pPr>
          </a:lstStyle>
          <a:p>
            <a:pPr lvl="0"/>
            <a:r>
              <a:rPr lang="zh-CN" altLang="en-US"/>
              <a:t>单击此处编辑母版文本样式</a:t>
            </a:r>
          </a:p>
        </p:txBody>
      </p:sp>
      <p:sp>
        <p:nvSpPr>
          <p:cNvPr id="7" name="日期占位符 6"/>
          <p:cNvSpPr>
            <a:spLocks noGrp="1"/>
          </p:cNvSpPr>
          <p:nvPr>
            <p:ph type="dt" sz="half" idx="10"/>
          </p:nvPr>
        </p:nvSpPr>
        <p:spPr/>
        <p:txBody>
          <a:bodyPr/>
          <a:lstStyle/>
          <a:p>
            <a:fld id="{B1AF2A01-BFB2-8B49-838F-6C63203CD6B9}" type="datetimeFigureOut">
              <a:rPr kumimoji="1" lang="zh-CN" altLang="en-US" smtClean="0"/>
              <a:t>2022/11/21</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4D2A64E5-1D76-3542-B537-5011D1B5F5B7}" type="slidenum">
              <a:rPr kumimoji="1" lang="zh-CN" altLang="en-US" smtClean="0"/>
              <a:t>‹#›</a:t>
            </a:fld>
            <a:endParaRPr kumimoji="1" lang="zh-CN" altLang="en-US"/>
          </a:p>
        </p:txBody>
      </p:sp>
    </p:spTree>
    <p:extLst>
      <p:ext uri="{BB962C8B-B14F-4D97-AF65-F5344CB8AC3E}">
        <p14:creationId xmlns:p14="http://schemas.microsoft.com/office/powerpoint/2010/main" val="412059179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1AF2A01-BFB2-8B49-838F-6C63203CD6B9}" type="datetimeFigureOut">
              <a:rPr kumimoji="1" lang="zh-CN" altLang="en-US" smtClean="0"/>
              <a:t>2022/11/21</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4D2A64E5-1D76-3542-B537-5011D1B5F5B7}" type="slidenum">
              <a:rPr kumimoji="1" lang="zh-CN" altLang="en-US" smtClean="0"/>
              <a:t>‹#›</a:t>
            </a:fld>
            <a:endParaRPr kumimoji="1" lang="zh-CN" altLang="en-US"/>
          </a:p>
        </p:txBody>
      </p:sp>
    </p:spTree>
    <p:extLst>
      <p:ext uri="{BB962C8B-B14F-4D97-AF65-F5344CB8AC3E}">
        <p14:creationId xmlns:p14="http://schemas.microsoft.com/office/powerpoint/2010/main" val="192354256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AF2A01-BFB2-8B49-838F-6C63203CD6B9}" type="datetimeFigureOut">
              <a:rPr kumimoji="1" lang="zh-CN" altLang="en-US" smtClean="0"/>
              <a:t>2022/11/21</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4D2A64E5-1D76-3542-B537-5011D1B5F5B7}" type="slidenum">
              <a:rPr kumimoji="1" lang="zh-CN" altLang="en-US" smtClean="0"/>
              <a:t>‹#›</a:t>
            </a:fld>
            <a:endParaRPr kumimoji="1" lang="zh-CN" altLang="en-US"/>
          </a:p>
        </p:txBody>
      </p:sp>
    </p:spTree>
    <p:extLst>
      <p:ext uri="{BB962C8B-B14F-4D97-AF65-F5344CB8AC3E}">
        <p14:creationId xmlns:p14="http://schemas.microsoft.com/office/powerpoint/2010/main" val="95612418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5"/>
            <a:ext cx="4011084" cy="1162051"/>
          </a:xfrm>
        </p:spPr>
        <p:txBody>
          <a:bodyPr anchor="b"/>
          <a:lstStyle>
            <a:lvl1pPr algn="l">
              <a:defRPr sz="1350" b="1"/>
            </a:lvl1pPr>
          </a:lstStyle>
          <a:p>
            <a:r>
              <a:rPr lang="zh-CN" altLang="en-US"/>
              <a:t>单击此处编辑母版标题样式</a:t>
            </a:r>
          </a:p>
        </p:txBody>
      </p:sp>
      <p:sp>
        <p:nvSpPr>
          <p:cNvPr id="3" name="内容占位符 2"/>
          <p:cNvSpPr>
            <a:spLocks noGrp="1"/>
          </p:cNvSpPr>
          <p:nvPr>
            <p:ph idx="1"/>
          </p:nvPr>
        </p:nvSpPr>
        <p:spPr>
          <a:xfrm>
            <a:off x="4766733" y="273058"/>
            <a:ext cx="6815667" cy="5853113"/>
          </a:xfrm>
        </p:spPr>
        <p:txBody>
          <a:bodyPr/>
          <a:lstStyle>
            <a:lvl1pPr>
              <a:defRPr sz="2160"/>
            </a:lvl1pPr>
            <a:lvl2pPr>
              <a:defRPr sz="1890"/>
            </a:lvl2pPr>
            <a:lvl3pPr>
              <a:defRPr sz="162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p:txBody>
      </p:sp>
      <p:sp>
        <p:nvSpPr>
          <p:cNvPr id="4" name="文本占位符 3"/>
          <p:cNvSpPr>
            <a:spLocks noGrp="1"/>
          </p:cNvSpPr>
          <p:nvPr>
            <p:ph type="body" sz="half" idx="2"/>
          </p:nvPr>
        </p:nvSpPr>
        <p:spPr>
          <a:xfrm>
            <a:off x="609603" y="1435104"/>
            <a:ext cx="4011084" cy="4691063"/>
          </a:xfrm>
        </p:spPr>
        <p:txBody>
          <a:bodyPr/>
          <a:lstStyle>
            <a:lvl1pPr marL="0" indent="0">
              <a:buNone/>
              <a:defRPr sz="945"/>
            </a:lvl1pPr>
            <a:lvl2pPr marL="308513" indent="0">
              <a:buNone/>
              <a:defRPr sz="810"/>
            </a:lvl2pPr>
            <a:lvl3pPr marL="617024" indent="0">
              <a:buNone/>
              <a:defRPr sz="675"/>
            </a:lvl3pPr>
            <a:lvl4pPr marL="925533" indent="0">
              <a:buNone/>
              <a:defRPr sz="608"/>
            </a:lvl4pPr>
            <a:lvl5pPr marL="1234046" indent="0">
              <a:buNone/>
              <a:defRPr sz="608"/>
            </a:lvl5pPr>
            <a:lvl6pPr marL="1542555" indent="0">
              <a:buNone/>
              <a:defRPr sz="608"/>
            </a:lvl6pPr>
            <a:lvl7pPr marL="1851066" indent="0">
              <a:buNone/>
              <a:defRPr sz="608"/>
            </a:lvl7pPr>
            <a:lvl8pPr marL="2159579" indent="0">
              <a:buNone/>
              <a:defRPr sz="608"/>
            </a:lvl8pPr>
            <a:lvl9pPr marL="2468091" indent="0">
              <a:buNone/>
              <a:defRPr sz="608"/>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1AF2A01-BFB2-8B49-838F-6C63203CD6B9}" type="datetimeFigureOut">
              <a:rPr kumimoji="1" lang="zh-CN" altLang="en-US" smtClean="0"/>
              <a:t>2022/11/21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4D2A64E5-1D76-3542-B537-5011D1B5F5B7}" type="slidenum">
              <a:rPr kumimoji="1" lang="zh-CN" altLang="en-US" smtClean="0"/>
              <a:t>‹#›</a:t>
            </a:fld>
            <a:endParaRPr kumimoji="1" lang="zh-CN" altLang="en-US"/>
          </a:p>
        </p:txBody>
      </p:sp>
    </p:spTree>
    <p:extLst>
      <p:ext uri="{BB962C8B-B14F-4D97-AF65-F5344CB8AC3E}">
        <p14:creationId xmlns:p14="http://schemas.microsoft.com/office/powerpoint/2010/main" val="272630319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任意多边形: 形状 1">
            <a:extLst>
              <a:ext uri="{FF2B5EF4-FFF2-40B4-BE49-F238E27FC236}">
                <a16:creationId xmlns:a16="http://schemas.microsoft.com/office/drawing/2014/main" id="{20EF29E2-9E3C-0E44-923D-46B12C0F8AD1}"/>
              </a:ext>
            </a:extLst>
          </p:cNvPr>
          <p:cNvSpPr/>
          <p:nvPr/>
        </p:nvSpPr>
        <p:spPr>
          <a:xfrm>
            <a:off x="429099" y="327576"/>
            <a:ext cx="8096975" cy="764868"/>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D23C4B"/>
          </a:solidFill>
          <a:ln w="38100">
            <a:solidFill>
              <a:srgbClr val="D23C4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25" b="1" dirty="0">
              <a:solidFill>
                <a:schemeClr val="bg1"/>
              </a:solidFill>
              <a:latin typeface="思源黑体 CN Normal" panose="020B0400000000000000" pitchFamily="34" charset="-122"/>
              <a:ea typeface="思源黑体 CN Normal" panose="020B0400000000000000" pitchFamily="34" charset="-122"/>
            </a:endParaRPr>
          </a:p>
        </p:txBody>
      </p:sp>
      <p:sp>
        <p:nvSpPr>
          <p:cNvPr id="2" name="标题占位符 1"/>
          <p:cNvSpPr>
            <a:spLocks noGrp="1"/>
          </p:cNvSpPr>
          <p:nvPr>
            <p:ph type="title"/>
          </p:nvPr>
        </p:nvSpPr>
        <p:spPr>
          <a:xfrm>
            <a:off x="626724" y="335575"/>
            <a:ext cx="7666603" cy="736990"/>
          </a:xfrm>
          <a:prstGeom prst="rect">
            <a:avLst/>
          </a:prstGeom>
        </p:spPr>
        <p:txBody>
          <a:bodyPr vert="horz" lIns="91411" tIns="45704" rIns="91411" bIns="45704" rtlCol="0" anchor="ctr">
            <a:noAutofit/>
          </a:bodyPr>
          <a:lstStyle/>
          <a:p>
            <a:r>
              <a:rPr lang="zh-CN" altLang="en-US" dirty="0"/>
              <a:t>单击此处编辑母版标题样式</a:t>
            </a:r>
          </a:p>
        </p:txBody>
      </p:sp>
      <p:sp>
        <p:nvSpPr>
          <p:cNvPr id="3" name="文本占位符 2"/>
          <p:cNvSpPr>
            <a:spLocks noGrp="1"/>
          </p:cNvSpPr>
          <p:nvPr>
            <p:ph type="body" idx="1"/>
          </p:nvPr>
        </p:nvSpPr>
        <p:spPr>
          <a:xfrm>
            <a:off x="609600" y="1600204"/>
            <a:ext cx="10972800" cy="4525963"/>
          </a:xfrm>
          <a:prstGeom prst="rect">
            <a:avLst/>
          </a:prstGeom>
        </p:spPr>
        <p:txBody>
          <a:bodyPr vert="horz" lIns="91411" tIns="45704" rIns="91411" bIns="45704"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992029" y="6345905"/>
            <a:ext cx="2844800" cy="365125"/>
          </a:xfrm>
          <a:prstGeom prst="rect">
            <a:avLst/>
          </a:prstGeom>
        </p:spPr>
        <p:txBody>
          <a:bodyPr vert="horz" lIns="91411" tIns="45704" rIns="91411" bIns="45704" rtlCol="0" anchor="ctr"/>
          <a:lstStyle>
            <a:lvl1pPr algn="l">
              <a:defRPr sz="810">
                <a:solidFill>
                  <a:schemeClr val="tx1">
                    <a:tint val="75000"/>
                  </a:schemeClr>
                </a:solidFill>
              </a:defRPr>
            </a:lvl1pPr>
          </a:lstStyle>
          <a:p>
            <a:fld id="{B1AF2A01-BFB2-8B49-838F-6C63203CD6B9}" type="datetimeFigureOut">
              <a:rPr kumimoji="1" lang="zh-CN" altLang="en-US" smtClean="0"/>
              <a:t>2022/11/21</a:t>
            </a:fld>
            <a:endParaRPr kumimoji="1" lang="zh-CN" altLang="en-US"/>
          </a:p>
        </p:txBody>
      </p:sp>
      <p:sp>
        <p:nvSpPr>
          <p:cNvPr id="5" name="页脚占位符 4"/>
          <p:cNvSpPr>
            <a:spLocks noGrp="1"/>
          </p:cNvSpPr>
          <p:nvPr>
            <p:ph type="ftr" sz="quarter" idx="3"/>
          </p:nvPr>
        </p:nvSpPr>
        <p:spPr>
          <a:xfrm>
            <a:off x="616787" y="6345904"/>
            <a:ext cx="3860800" cy="365125"/>
          </a:xfrm>
          <a:prstGeom prst="rect">
            <a:avLst/>
          </a:prstGeom>
        </p:spPr>
        <p:txBody>
          <a:bodyPr vert="horz" lIns="91411" tIns="45704" rIns="91411" bIns="45704" rtlCol="0" anchor="ctr"/>
          <a:lstStyle>
            <a:lvl1pPr algn="l">
              <a:defRPr sz="81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737600" y="6356369"/>
            <a:ext cx="2844800" cy="365125"/>
          </a:xfrm>
          <a:prstGeom prst="rect">
            <a:avLst/>
          </a:prstGeom>
        </p:spPr>
        <p:txBody>
          <a:bodyPr vert="horz" lIns="91411" tIns="45704" rIns="91411" bIns="45704" rtlCol="0" anchor="ctr"/>
          <a:lstStyle>
            <a:lvl1pPr algn="r">
              <a:defRPr sz="810">
                <a:solidFill>
                  <a:schemeClr val="tx1">
                    <a:tint val="75000"/>
                  </a:schemeClr>
                </a:solidFill>
              </a:defRPr>
            </a:lvl1pPr>
          </a:lstStyle>
          <a:p>
            <a:fld id="{4D2A64E5-1D76-3542-B537-5011D1B5F5B7}" type="slidenum">
              <a:rPr kumimoji="1" lang="zh-CN" altLang="en-US" smtClean="0"/>
              <a:t>‹#›</a:t>
            </a:fld>
            <a:endParaRPr kumimoji="1" lang="zh-CN" altLang="en-US"/>
          </a:p>
        </p:txBody>
      </p:sp>
      <p:pic>
        <p:nvPicPr>
          <p:cNvPr id="7" name="图片 6">
            <a:extLst>
              <a:ext uri="{FF2B5EF4-FFF2-40B4-BE49-F238E27FC236}">
                <a16:creationId xmlns:a16="http://schemas.microsoft.com/office/drawing/2014/main" id="{F3FE99DE-0740-A04C-912C-6315DBFEED51}"/>
              </a:ext>
            </a:extLst>
          </p:cNvPr>
          <p:cNvPicPr>
            <a:picLocks noChangeAspect="1"/>
          </p:cNvPicPr>
          <p:nvPr/>
        </p:nvPicPr>
        <p:blipFill>
          <a:blip r:embed="rId17"/>
          <a:stretch>
            <a:fillRect/>
          </a:stretch>
        </p:blipFill>
        <p:spPr>
          <a:xfrm>
            <a:off x="9283148" y="355456"/>
            <a:ext cx="2479753" cy="736987"/>
          </a:xfrm>
          <a:prstGeom prst="rect">
            <a:avLst/>
          </a:prstGeom>
        </p:spPr>
      </p:pic>
    </p:spTree>
    <p:extLst>
      <p:ext uri="{BB962C8B-B14F-4D97-AF65-F5344CB8AC3E}">
        <p14:creationId xmlns:p14="http://schemas.microsoft.com/office/powerpoint/2010/main" val="14386175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mc:AlternateContent xmlns:mc="http://schemas.openxmlformats.org/markup-compatibility/2006" xmlns:p14="http://schemas.microsoft.com/office/powerpoint/2010/main">
    <mc:Choice Requires="p14">
      <p:transition p14:dur="10" advClick="0"/>
    </mc:Choice>
    <mc:Fallback xmlns="">
      <p:transition advClick="0"/>
    </mc:Fallback>
  </mc:AlternateContent>
  <p:txStyles>
    <p:titleStyle>
      <a:lvl1pPr algn="l" defTabSz="617024" rtl="0" eaLnBrk="1" latinLnBrk="0" hangingPunct="1">
        <a:spcBef>
          <a:spcPct val="0"/>
        </a:spcBef>
        <a:buNone/>
        <a:defRPr sz="2800" b="1" i="0" kern="1200">
          <a:solidFill>
            <a:schemeClr val="bg1"/>
          </a:solidFill>
          <a:latin typeface="PingFang SC Semibold" panose="020B0400000000000000" pitchFamily="34" charset="-122"/>
          <a:ea typeface="PingFang SC Semibold" panose="020B0400000000000000" pitchFamily="34" charset="-122"/>
          <a:cs typeface="+mj-cs"/>
        </a:defRPr>
      </a:lvl1pPr>
    </p:titleStyle>
    <p:bodyStyle>
      <a:lvl1pPr marL="231383" indent="-231383" algn="l" defTabSz="617024" rtl="0" eaLnBrk="1" latinLnBrk="0" hangingPunct="1">
        <a:lnSpc>
          <a:spcPct val="100000"/>
        </a:lnSpc>
        <a:spcBef>
          <a:spcPct val="20000"/>
        </a:spcBef>
        <a:buFont typeface="Arial" pitchFamily="34" charset="0"/>
        <a:buChar char="•"/>
        <a:defRPr sz="2400" kern="1200">
          <a:solidFill>
            <a:schemeClr val="tx1"/>
          </a:solidFill>
          <a:latin typeface="PingFang SC" panose="020B0400000000000000" pitchFamily="34" charset="-122"/>
          <a:ea typeface="PingFang SC" panose="020B0400000000000000" pitchFamily="34" charset="-122"/>
          <a:cs typeface="+mn-cs"/>
        </a:defRPr>
      </a:lvl1pPr>
      <a:lvl2pPr marL="501330" indent="-192821" algn="l" defTabSz="617024" rtl="0" eaLnBrk="1" latinLnBrk="0" hangingPunct="1">
        <a:lnSpc>
          <a:spcPct val="100000"/>
        </a:lnSpc>
        <a:spcBef>
          <a:spcPct val="20000"/>
        </a:spcBef>
        <a:buFont typeface="系统字体常规体"/>
        <a:buChar char="⚬"/>
        <a:defRPr sz="2000" kern="1200">
          <a:solidFill>
            <a:schemeClr val="tx1"/>
          </a:solidFill>
          <a:latin typeface="PingFang SC" panose="020B0400000000000000" pitchFamily="34" charset="-122"/>
          <a:ea typeface="PingFang SC" panose="020B0400000000000000" pitchFamily="34" charset="-122"/>
          <a:cs typeface="+mn-cs"/>
        </a:defRPr>
      </a:lvl2pPr>
      <a:lvl3pPr marL="771277" indent="-154257" algn="l" defTabSz="617024" rtl="0" eaLnBrk="1" latinLnBrk="0" hangingPunct="1">
        <a:lnSpc>
          <a:spcPct val="100000"/>
        </a:lnSpc>
        <a:spcBef>
          <a:spcPct val="20000"/>
        </a:spcBef>
        <a:buFont typeface="Arial" pitchFamily="34" charset="0"/>
        <a:buChar char="•"/>
        <a:defRPr sz="1800" kern="1200">
          <a:solidFill>
            <a:schemeClr val="tx1"/>
          </a:solidFill>
          <a:latin typeface="PingFang SC" panose="020B0400000000000000" pitchFamily="34" charset="-122"/>
          <a:ea typeface="PingFang SC" panose="020B0400000000000000" pitchFamily="34" charset="-122"/>
          <a:cs typeface="+mn-cs"/>
        </a:defRPr>
      </a:lvl3pPr>
      <a:lvl4pPr marL="1079790" indent="-154257" algn="l" defTabSz="617024" rtl="0" eaLnBrk="1" latinLnBrk="0" hangingPunct="1">
        <a:lnSpc>
          <a:spcPct val="100000"/>
        </a:lnSpc>
        <a:spcBef>
          <a:spcPct val="20000"/>
        </a:spcBef>
        <a:buFont typeface="Arial" pitchFamily="34" charset="0"/>
        <a:buChar char="–"/>
        <a:defRPr sz="1600" kern="1200">
          <a:solidFill>
            <a:schemeClr val="tx1"/>
          </a:solidFill>
          <a:latin typeface="PingFang SC" panose="020B0400000000000000" pitchFamily="34" charset="-122"/>
          <a:ea typeface="PingFang SC" panose="020B0400000000000000" pitchFamily="34" charset="-122"/>
          <a:cs typeface="+mn-cs"/>
        </a:defRPr>
      </a:lvl4pPr>
      <a:lvl5pPr marL="1388302" indent="-154257" algn="l" defTabSz="617024" rtl="0" eaLnBrk="1" latinLnBrk="0" hangingPunct="1">
        <a:lnSpc>
          <a:spcPct val="100000"/>
        </a:lnSpc>
        <a:spcBef>
          <a:spcPct val="20000"/>
        </a:spcBef>
        <a:buFont typeface="Arial" pitchFamily="34" charset="0"/>
        <a:buChar char="»"/>
        <a:defRPr sz="1600" kern="1200">
          <a:solidFill>
            <a:schemeClr val="tx1"/>
          </a:solidFill>
          <a:latin typeface="PingFang SC" panose="020B0400000000000000" pitchFamily="34" charset="-122"/>
          <a:ea typeface="PingFang SC" panose="020B0400000000000000" pitchFamily="34" charset="-122"/>
          <a:cs typeface="+mn-cs"/>
        </a:defRPr>
      </a:lvl5pPr>
      <a:lvl6pPr marL="1696812" indent="-154257" algn="l" defTabSz="617024" rtl="0" eaLnBrk="1" latinLnBrk="0" hangingPunct="1">
        <a:spcBef>
          <a:spcPct val="20000"/>
        </a:spcBef>
        <a:buFont typeface="Arial" pitchFamily="34" charset="0"/>
        <a:buChar char="•"/>
        <a:defRPr sz="1350" kern="1200">
          <a:solidFill>
            <a:schemeClr val="tx1"/>
          </a:solidFill>
          <a:latin typeface="+mn-lt"/>
          <a:ea typeface="+mn-ea"/>
          <a:cs typeface="+mn-cs"/>
        </a:defRPr>
      </a:lvl6pPr>
      <a:lvl7pPr marL="2005323" indent="-154257" algn="l" defTabSz="617024" rtl="0" eaLnBrk="1" latinLnBrk="0" hangingPunct="1">
        <a:spcBef>
          <a:spcPct val="20000"/>
        </a:spcBef>
        <a:buFont typeface="Arial" pitchFamily="34" charset="0"/>
        <a:buChar char="•"/>
        <a:defRPr sz="1350" kern="1200">
          <a:solidFill>
            <a:schemeClr val="tx1"/>
          </a:solidFill>
          <a:latin typeface="+mn-lt"/>
          <a:ea typeface="+mn-ea"/>
          <a:cs typeface="+mn-cs"/>
        </a:defRPr>
      </a:lvl7pPr>
      <a:lvl8pPr marL="2313836" indent="-154257" algn="l" defTabSz="617024" rtl="0" eaLnBrk="1" latinLnBrk="0" hangingPunct="1">
        <a:spcBef>
          <a:spcPct val="20000"/>
        </a:spcBef>
        <a:buFont typeface="Arial" pitchFamily="34" charset="0"/>
        <a:buChar char="•"/>
        <a:defRPr sz="1350" kern="1200">
          <a:solidFill>
            <a:schemeClr val="tx1"/>
          </a:solidFill>
          <a:latin typeface="+mn-lt"/>
          <a:ea typeface="+mn-ea"/>
          <a:cs typeface="+mn-cs"/>
        </a:defRPr>
      </a:lvl8pPr>
      <a:lvl9pPr marL="2622343" indent="-154257" algn="l" defTabSz="617024" rtl="0" eaLnBrk="1" latinLnBrk="0" hangingPunct="1">
        <a:spcBef>
          <a:spcPct val="20000"/>
        </a:spcBef>
        <a:buFont typeface="Arial" pitchFamily="34" charset="0"/>
        <a:buChar char="•"/>
        <a:defRPr sz="1350" kern="1200">
          <a:solidFill>
            <a:schemeClr val="tx1"/>
          </a:solidFill>
          <a:latin typeface="+mn-lt"/>
          <a:ea typeface="+mn-ea"/>
          <a:cs typeface="+mn-cs"/>
        </a:defRPr>
      </a:lvl9pPr>
    </p:bodyStyle>
    <p:otherStyle>
      <a:defPPr>
        <a:defRPr lang="zh-CN"/>
      </a:defPPr>
      <a:lvl1pPr marL="0" algn="l" defTabSz="617024" rtl="0" eaLnBrk="1" latinLnBrk="0" hangingPunct="1">
        <a:defRPr sz="1215" kern="1200">
          <a:solidFill>
            <a:schemeClr val="tx1"/>
          </a:solidFill>
          <a:latin typeface="+mn-lt"/>
          <a:ea typeface="+mn-ea"/>
          <a:cs typeface="+mn-cs"/>
        </a:defRPr>
      </a:lvl1pPr>
      <a:lvl2pPr marL="308513" algn="l" defTabSz="617024" rtl="0" eaLnBrk="1" latinLnBrk="0" hangingPunct="1">
        <a:defRPr sz="1215" kern="1200">
          <a:solidFill>
            <a:schemeClr val="tx1"/>
          </a:solidFill>
          <a:latin typeface="+mn-lt"/>
          <a:ea typeface="+mn-ea"/>
          <a:cs typeface="+mn-cs"/>
        </a:defRPr>
      </a:lvl2pPr>
      <a:lvl3pPr marL="617024" algn="l" defTabSz="617024" rtl="0" eaLnBrk="1" latinLnBrk="0" hangingPunct="1">
        <a:defRPr sz="1215" kern="1200">
          <a:solidFill>
            <a:schemeClr val="tx1"/>
          </a:solidFill>
          <a:latin typeface="+mn-lt"/>
          <a:ea typeface="+mn-ea"/>
          <a:cs typeface="+mn-cs"/>
        </a:defRPr>
      </a:lvl3pPr>
      <a:lvl4pPr marL="925533" algn="l" defTabSz="617024" rtl="0" eaLnBrk="1" latinLnBrk="0" hangingPunct="1">
        <a:defRPr sz="1215" kern="1200">
          <a:solidFill>
            <a:schemeClr val="tx1"/>
          </a:solidFill>
          <a:latin typeface="+mn-lt"/>
          <a:ea typeface="+mn-ea"/>
          <a:cs typeface="+mn-cs"/>
        </a:defRPr>
      </a:lvl4pPr>
      <a:lvl5pPr marL="1234046" algn="l" defTabSz="617024" rtl="0" eaLnBrk="1" latinLnBrk="0" hangingPunct="1">
        <a:defRPr sz="1215" kern="1200">
          <a:solidFill>
            <a:schemeClr val="tx1"/>
          </a:solidFill>
          <a:latin typeface="+mn-lt"/>
          <a:ea typeface="+mn-ea"/>
          <a:cs typeface="+mn-cs"/>
        </a:defRPr>
      </a:lvl5pPr>
      <a:lvl6pPr marL="1542555" algn="l" defTabSz="617024" rtl="0" eaLnBrk="1" latinLnBrk="0" hangingPunct="1">
        <a:defRPr sz="1215" kern="1200">
          <a:solidFill>
            <a:schemeClr val="tx1"/>
          </a:solidFill>
          <a:latin typeface="+mn-lt"/>
          <a:ea typeface="+mn-ea"/>
          <a:cs typeface="+mn-cs"/>
        </a:defRPr>
      </a:lvl6pPr>
      <a:lvl7pPr marL="1851066" algn="l" defTabSz="617024" rtl="0" eaLnBrk="1" latinLnBrk="0" hangingPunct="1">
        <a:defRPr sz="1215" kern="1200">
          <a:solidFill>
            <a:schemeClr val="tx1"/>
          </a:solidFill>
          <a:latin typeface="+mn-lt"/>
          <a:ea typeface="+mn-ea"/>
          <a:cs typeface="+mn-cs"/>
        </a:defRPr>
      </a:lvl7pPr>
      <a:lvl8pPr marL="2159579" algn="l" defTabSz="617024" rtl="0" eaLnBrk="1" latinLnBrk="0" hangingPunct="1">
        <a:defRPr sz="1215" kern="1200">
          <a:solidFill>
            <a:schemeClr val="tx1"/>
          </a:solidFill>
          <a:latin typeface="+mn-lt"/>
          <a:ea typeface="+mn-ea"/>
          <a:cs typeface="+mn-cs"/>
        </a:defRPr>
      </a:lvl8pPr>
      <a:lvl9pPr marL="2468091" algn="l" defTabSz="617024" rtl="0" eaLnBrk="1" latinLnBrk="0" hangingPunct="1">
        <a:defRPr sz="121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8F5CBB4-C58B-1944-93F5-C20A9046F06F}"/>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FD5D010B-39E0-424F-B09F-74DBB2D426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A06E4290-4942-A14C-9764-DD63353FE594}"/>
              </a:ext>
            </a:extLst>
          </p:cNvPr>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675">
                <a:solidFill>
                  <a:schemeClr val="tx1">
                    <a:tint val="75000"/>
                  </a:schemeClr>
                </a:solidFill>
              </a:defRPr>
            </a:lvl1pPr>
          </a:lstStyle>
          <a:p>
            <a:pPr>
              <a:defRPr/>
            </a:pPr>
            <a:r>
              <a:rPr lang="en-US" altLang="zh-CN"/>
              <a:t>2022/11</a:t>
            </a:r>
            <a:endParaRPr lang="zh-CN" altLang="en-US"/>
          </a:p>
        </p:txBody>
      </p:sp>
      <p:sp>
        <p:nvSpPr>
          <p:cNvPr id="5" name="页脚占位符 4">
            <a:extLst>
              <a:ext uri="{FF2B5EF4-FFF2-40B4-BE49-F238E27FC236}">
                <a16:creationId xmlns:a16="http://schemas.microsoft.com/office/drawing/2014/main" id="{3F7D59E0-4AC9-6B4F-8FC6-54C2C2A031E3}"/>
              </a:ext>
            </a:extLst>
          </p:cNvPr>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675">
                <a:solidFill>
                  <a:schemeClr val="tx1">
                    <a:tint val="75000"/>
                  </a:schemeClr>
                </a:solidFill>
              </a:defRPr>
            </a:lvl1pPr>
          </a:lstStyle>
          <a:p>
            <a:pPr>
              <a:defRPr/>
            </a:pPr>
            <a:r>
              <a:rPr lang="zh-CN" altLang="en-US"/>
              <a:t>秦雪英  卫生统计学  卡方检验</a:t>
            </a:r>
          </a:p>
        </p:txBody>
      </p:sp>
      <p:sp>
        <p:nvSpPr>
          <p:cNvPr id="6" name="灯片编号占位符 5">
            <a:extLst>
              <a:ext uri="{FF2B5EF4-FFF2-40B4-BE49-F238E27FC236}">
                <a16:creationId xmlns:a16="http://schemas.microsoft.com/office/drawing/2014/main" id="{8DADAD8E-972C-A944-8752-1A42F5E23589}"/>
              </a:ext>
            </a:extLst>
          </p:cNvPr>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675">
                <a:solidFill>
                  <a:schemeClr val="tx1">
                    <a:tint val="75000"/>
                  </a:schemeClr>
                </a:solidFill>
              </a:defRPr>
            </a:lvl1pPr>
          </a:lstStyle>
          <a:p>
            <a:pPr>
              <a:defRPr/>
            </a:pPr>
            <a:fld id="{15BDA94B-4966-4EE4-BB58-C3D481258840}" type="slidenum">
              <a:rPr lang="zh-CN" altLang="en-US" smtClean="0"/>
              <a:pPr>
                <a:defRPr/>
              </a:pPr>
              <a:t>‹#›</a:t>
            </a:fld>
            <a:endParaRPr lang="zh-CN" altLang="en-US"/>
          </a:p>
        </p:txBody>
      </p:sp>
    </p:spTree>
    <p:extLst>
      <p:ext uri="{BB962C8B-B14F-4D97-AF65-F5344CB8AC3E}">
        <p14:creationId xmlns:p14="http://schemas.microsoft.com/office/powerpoint/2010/main" val="218524009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hf hdr="0"/>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zh-CN"/>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B0AE07-6154-6688-0842-2EB757A427C8}"/>
              </a:ext>
            </a:extLst>
          </p:cNvPr>
          <p:cNvSpPr>
            <a:spLocks noGrp="1"/>
          </p:cNvSpPr>
          <p:nvPr>
            <p:ph type="ctrTitle"/>
          </p:nvPr>
        </p:nvSpPr>
        <p:spPr/>
        <p:txBody>
          <a:bodyPr/>
          <a:lstStyle/>
          <a:p>
            <a:pPr algn="ctr"/>
            <a:r>
              <a:rPr kumimoji="1" lang="zh-CN" altLang="en-US" sz="7200" dirty="0"/>
              <a:t>卡方检验实习</a:t>
            </a:r>
          </a:p>
        </p:txBody>
      </p:sp>
      <p:sp>
        <p:nvSpPr>
          <p:cNvPr id="3" name="副标题 2">
            <a:extLst>
              <a:ext uri="{FF2B5EF4-FFF2-40B4-BE49-F238E27FC236}">
                <a16:creationId xmlns:a16="http://schemas.microsoft.com/office/drawing/2014/main" id="{1493F301-3D68-2A54-7B91-1A594C003866}"/>
              </a:ext>
            </a:extLst>
          </p:cNvPr>
          <p:cNvSpPr>
            <a:spLocks noGrp="1"/>
          </p:cNvSpPr>
          <p:nvPr>
            <p:ph type="subTitle" idx="1"/>
          </p:nvPr>
        </p:nvSpPr>
        <p:spPr>
          <a:xfrm>
            <a:off x="1524000" y="4079875"/>
            <a:ext cx="9144000" cy="1655762"/>
          </a:xfrm>
        </p:spPr>
        <p:txBody>
          <a:bodyPr>
            <a:normAutofit/>
          </a:bodyPr>
          <a:lstStyle/>
          <a:p>
            <a:r>
              <a:rPr kumimoji="1" lang="zh-CN" altLang="en-US" sz="2800" dirty="0"/>
              <a:t>秦雪英</a:t>
            </a:r>
          </a:p>
        </p:txBody>
      </p:sp>
    </p:spTree>
    <p:extLst>
      <p:ext uri="{BB962C8B-B14F-4D97-AF65-F5344CB8AC3E}">
        <p14:creationId xmlns:p14="http://schemas.microsoft.com/office/powerpoint/2010/main" val="187336272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E36B005D-4C64-48F1-2D7A-8123DF54F7D7}"/>
              </a:ext>
            </a:extLst>
          </p:cNvPr>
          <p:cNvPicPr>
            <a:picLocks noGrp="1" noChangeAspect="1"/>
          </p:cNvPicPr>
          <p:nvPr>
            <p:ph idx="1"/>
          </p:nvPr>
        </p:nvPicPr>
        <p:blipFill>
          <a:blip r:embed="rId2"/>
          <a:stretch>
            <a:fillRect/>
          </a:stretch>
        </p:blipFill>
        <p:spPr>
          <a:xfrm>
            <a:off x="626724" y="1335024"/>
            <a:ext cx="9873650" cy="5143964"/>
          </a:xfrm>
        </p:spPr>
      </p:pic>
      <p:sp>
        <p:nvSpPr>
          <p:cNvPr id="3" name="标题 2">
            <a:extLst>
              <a:ext uri="{FF2B5EF4-FFF2-40B4-BE49-F238E27FC236}">
                <a16:creationId xmlns:a16="http://schemas.microsoft.com/office/drawing/2014/main" id="{1653EE3C-5B87-C056-A32D-DD2AD8BBEE00}"/>
              </a:ext>
            </a:extLst>
          </p:cNvPr>
          <p:cNvSpPr>
            <a:spLocks noGrp="1"/>
          </p:cNvSpPr>
          <p:nvPr>
            <p:ph type="title"/>
          </p:nvPr>
        </p:nvSpPr>
        <p:spPr/>
        <p:txBody>
          <a:bodyPr/>
          <a:lstStyle/>
          <a:p>
            <a:endParaRPr kumimoji="1" lang="zh-CN" altLang="en-US"/>
          </a:p>
        </p:txBody>
      </p:sp>
    </p:spTree>
    <p:extLst>
      <p:ext uri="{BB962C8B-B14F-4D97-AF65-F5344CB8AC3E}">
        <p14:creationId xmlns:p14="http://schemas.microsoft.com/office/powerpoint/2010/main" val="402611660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8BF46D45-D69A-CEF5-47A1-8D29BF596C17}"/>
              </a:ext>
            </a:extLst>
          </p:cNvPr>
          <p:cNvPicPr>
            <a:picLocks noGrp="1" noChangeAspect="1"/>
          </p:cNvPicPr>
          <p:nvPr>
            <p:ph idx="1"/>
          </p:nvPr>
        </p:nvPicPr>
        <p:blipFill>
          <a:blip r:embed="rId2"/>
          <a:stretch>
            <a:fillRect/>
          </a:stretch>
        </p:blipFill>
        <p:spPr>
          <a:xfrm>
            <a:off x="626723" y="1298796"/>
            <a:ext cx="10642869" cy="4973987"/>
          </a:xfrm>
        </p:spPr>
      </p:pic>
      <p:sp>
        <p:nvSpPr>
          <p:cNvPr id="3" name="标题 2">
            <a:extLst>
              <a:ext uri="{FF2B5EF4-FFF2-40B4-BE49-F238E27FC236}">
                <a16:creationId xmlns:a16="http://schemas.microsoft.com/office/drawing/2014/main" id="{110E7416-CC1D-9833-D763-1F72AB7D52DD}"/>
              </a:ext>
            </a:extLst>
          </p:cNvPr>
          <p:cNvSpPr>
            <a:spLocks noGrp="1"/>
          </p:cNvSpPr>
          <p:nvPr>
            <p:ph type="title"/>
          </p:nvPr>
        </p:nvSpPr>
        <p:spPr/>
        <p:txBody>
          <a:bodyPr/>
          <a:lstStyle/>
          <a:p>
            <a:endParaRPr kumimoji="1" lang="zh-CN" altLang="en-US"/>
          </a:p>
        </p:txBody>
      </p:sp>
    </p:spTree>
    <p:extLst>
      <p:ext uri="{BB962C8B-B14F-4D97-AF65-F5344CB8AC3E}">
        <p14:creationId xmlns:p14="http://schemas.microsoft.com/office/powerpoint/2010/main" val="57616413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F23744E6-E617-CF3D-2ABD-0CFF69C7B14F}"/>
              </a:ext>
            </a:extLst>
          </p:cNvPr>
          <p:cNvPicPr>
            <a:picLocks noGrp="1" noChangeAspect="1"/>
          </p:cNvPicPr>
          <p:nvPr>
            <p:ph idx="1"/>
          </p:nvPr>
        </p:nvPicPr>
        <p:blipFill>
          <a:blip r:embed="rId2"/>
          <a:stretch>
            <a:fillRect/>
          </a:stretch>
        </p:blipFill>
        <p:spPr>
          <a:xfrm>
            <a:off x="626723" y="1460086"/>
            <a:ext cx="11080601" cy="4776121"/>
          </a:xfrm>
        </p:spPr>
      </p:pic>
      <p:sp>
        <p:nvSpPr>
          <p:cNvPr id="3" name="标题 2">
            <a:extLst>
              <a:ext uri="{FF2B5EF4-FFF2-40B4-BE49-F238E27FC236}">
                <a16:creationId xmlns:a16="http://schemas.microsoft.com/office/drawing/2014/main" id="{4AC2EC19-51C3-D6BB-5C4A-0FB8361C0B3C}"/>
              </a:ext>
            </a:extLst>
          </p:cNvPr>
          <p:cNvSpPr>
            <a:spLocks noGrp="1"/>
          </p:cNvSpPr>
          <p:nvPr>
            <p:ph type="title"/>
          </p:nvPr>
        </p:nvSpPr>
        <p:spPr/>
        <p:txBody>
          <a:bodyPr/>
          <a:lstStyle/>
          <a:p>
            <a:endParaRPr kumimoji="1" lang="zh-CN" altLang="en-US"/>
          </a:p>
        </p:txBody>
      </p:sp>
    </p:spTree>
    <p:extLst>
      <p:ext uri="{BB962C8B-B14F-4D97-AF65-F5344CB8AC3E}">
        <p14:creationId xmlns:p14="http://schemas.microsoft.com/office/powerpoint/2010/main" val="149134320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BFF1CEE7-B2B1-39CC-CFD5-FF0F2CB483EB}"/>
              </a:ext>
            </a:extLst>
          </p:cNvPr>
          <p:cNvPicPr>
            <a:picLocks noGrp="1" noChangeAspect="1"/>
          </p:cNvPicPr>
          <p:nvPr>
            <p:ph idx="1"/>
          </p:nvPr>
        </p:nvPicPr>
        <p:blipFill>
          <a:blip r:embed="rId2"/>
          <a:stretch>
            <a:fillRect/>
          </a:stretch>
        </p:blipFill>
        <p:spPr>
          <a:xfrm>
            <a:off x="626723" y="1364837"/>
            <a:ext cx="11015133" cy="5157588"/>
          </a:xfrm>
        </p:spPr>
      </p:pic>
      <p:sp>
        <p:nvSpPr>
          <p:cNvPr id="3" name="标题 2">
            <a:extLst>
              <a:ext uri="{FF2B5EF4-FFF2-40B4-BE49-F238E27FC236}">
                <a16:creationId xmlns:a16="http://schemas.microsoft.com/office/drawing/2014/main" id="{2311BEF3-0295-4320-6C30-2E7C592CE401}"/>
              </a:ext>
            </a:extLst>
          </p:cNvPr>
          <p:cNvSpPr>
            <a:spLocks noGrp="1"/>
          </p:cNvSpPr>
          <p:nvPr>
            <p:ph type="title"/>
          </p:nvPr>
        </p:nvSpPr>
        <p:spPr/>
        <p:txBody>
          <a:bodyPr/>
          <a:lstStyle/>
          <a:p>
            <a:endParaRPr kumimoji="1" lang="zh-CN" altLang="en-US"/>
          </a:p>
        </p:txBody>
      </p:sp>
    </p:spTree>
    <p:extLst>
      <p:ext uri="{BB962C8B-B14F-4D97-AF65-F5344CB8AC3E}">
        <p14:creationId xmlns:p14="http://schemas.microsoft.com/office/powerpoint/2010/main" val="325569821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FEA86BB-FC3E-378B-DE8E-A995D393B58A}"/>
              </a:ext>
            </a:extLst>
          </p:cNvPr>
          <p:cNvSpPr>
            <a:spLocks noGrp="1"/>
          </p:cNvSpPr>
          <p:nvPr>
            <p:ph idx="1"/>
          </p:nvPr>
        </p:nvSpPr>
        <p:spPr/>
        <p:txBody>
          <a:bodyPr/>
          <a:lstStyle/>
          <a:p>
            <a:r>
              <a:rPr kumimoji="1" lang="zh-CN" altLang="en-US" dirty="0"/>
              <a:t>例</a:t>
            </a:r>
            <a:r>
              <a:rPr kumimoji="1" lang="en-US" altLang="zh-CN" dirty="0"/>
              <a:t>1</a:t>
            </a:r>
            <a:r>
              <a:rPr kumimoji="1" lang="zh-CN" altLang="en-US" dirty="0"/>
              <a:t>：一项研究调查了使用口服避孕药与子宫内膜癌发生之间的关联。研究人员发现，在 </a:t>
            </a:r>
            <a:r>
              <a:rPr kumimoji="1" lang="en-US" altLang="zh-CN" dirty="0"/>
              <a:t>117 </a:t>
            </a:r>
            <a:r>
              <a:rPr kumimoji="1" lang="zh-CN" altLang="en-US" dirty="0"/>
              <a:t>名子宫内膜癌患者中，有</a:t>
            </a:r>
            <a:r>
              <a:rPr kumimoji="1" lang="en-US" altLang="zh-CN" dirty="0"/>
              <a:t>16</a:t>
            </a:r>
            <a:r>
              <a:rPr kumimoji="1" lang="zh-CN" altLang="en-US" dirty="0"/>
              <a:t>人在其生命中的某个时间使用口服避孕药</a:t>
            </a:r>
            <a:r>
              <a:rPr kumimoji="1" lang="zh-CN" altLang="en-GB" dirty="0"/>
              <a:t>，</a:t>
            </a:r>
            <a:r>
              <a:rPr kumimoji="1" lang="zh-CN" altLang="en-US" dirty="0"/>
              <a:t>而 </a:t>
            </a:r>
            <a:r>
              <a:rPr kumimoji="1" lang="en-US" altLang="zh-CN" dirty="0"/>
              <a:t>395 </a:t>
            </a:r>
            <a:r>
              <a:rPr kumimoji="1" lang="zh-CN" altLang="en-US" dirty="0"/>
              <a:t>名对照者中有</a:t>
            </a:r>
            <a:r>
              <a:rPr kumimoji="1" lang="en-US" altLang="zh-CN" dirty="0"/>
              <a:t>18</a:t>
            </a:r>
            <a:r>
              <a:rPr kumimoji="1" lang="zh-CN" altLang="en-US" dirty="0"/>
              <a:t>人使用过这种药物。请问，子宫内膜癌病例和对照组的口服避孕药的服药比例是否存在差异？</a:t>
            </a:r>
          </a:p>
        </p:txBody>
      </p:sp>
      <p:sp>
        <p:nvSpPr>
          <p:cNvPr id="3" name="标题 2">
            <a:extLst>
              <a:ext uri="{FF2B5EF4-FFF2-40B4-BE49-F238E27FC236}">
                <a16:creationId xmlns:a16="http://schemas.microsoft.com/office/drawing/2014/main" id="{D2DB3637-51FA-8012-51D9-0B4B35D0CCB7}"/>
              </a:ext>
            </a:extLst>
          </p:cNvPr>
          <p:cNvSpPr>
            <a:spLocks noGrp="1"/>
          </p:cNvSpPr>
          <p:nvPr>
            <p:ph type="title"/>
          </p:nvPr>
        </p:nvSpPr>
        <p:spPr/>
        <p:txBody>
          <a:bodyPr/>
          <a:lstStyle/>
          <a:p>
            <a:r>
              <a:rPr kumimoji="1" lang="zh-CN" altLang="en-US" dirty="0"/>
              <a:t>案例讨论</a:t>
            </a:r>
            <a:r>
              <a:rPr kumimoji="1" lang="en-US" altLang="zh-CN" dirty="0"/>
              <a:t>1</a:t>
            </a:r>
            <a:r>
              <a:rPr kumimoji="1" lang="zh-CN" altLang="en-US" dirty="0"/>
              <a:t>  </a:t>
            </a:r>
          </a:p>
        </p:txBody>
      </p:sp>
    </p:spTree>
    <p:extLst>
      <p:ext uri="{BB962C8B-B14F-4D97-AF65-F5344CB8AC3E}">
        <p14:creationId xmlns:p14="http://schemas.microsoft.com/office/powerpoint/2010/main" val="195372093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D88C973-C195-0731-995F-FAED4DA2432B}"/>
              </a:ext>
            </a:extLst>
          </p:cNvPr>
          <p:cNvSpPr>
            <a:spLocks noGrp="1"/>
          </p:cNvSpPr>
          <p:nvPr>
            <p:ph idx="1"/>
          </p:nvPr>
        </p:nvSpPr>
        <p:spPr>
          <a:xfrm>
            <a:off x="673327" y="4012062"/>
            <a:ext cx="10972800" cy="2403252"/>
          </a:xfrm>
        </p:spPr>
        <p:txBody>
          <a:bodyPr/>
          <a:lstStyle/>
          <a:p>
            <a:r>
              <a:rPr kumimoji="1" lang="zh-CN" altLang="en-US" dirty="0"/>
              <a:t>两个独立样本的总体构成比的比较</a:t>
            </a:r>
            <a:endParaRPr kumimoji="1" lang="en-US" altLang="zh-CN" dirty="0"/>
          </a:p>
          <a:p>
            <a:r>
              <a:rPr kumimoji="1" lang="zh-CN" altLang="en-US" dirty="0"/>
              <a:t>独立样本（成组设计）四格表卡方检验</a:t>
            </a:r>
            <a:endParaRPr kumimoji="1" lang="en-US" altLang="zh-CN" dirty="0"/>
          </a:p>
          <a:p>
            <a:r>
              <a:rPr kumimoji="1" lang="zh-CN" altLang="en-US" dirty="0"/>
              <a:t>整理四格表，计算理论频数 </a:t>
            </a:r>
            <a:endParaRPr kumimoji="1" lang="en-US" altLang="zh-CN" dirty="0"/>
          </a:p>
          <a:p>
            <a:r>
              <a:rPr kumimoji="1" lang="zh-CN" altLang="en-US" dirty="0"/>
              <a:t>一般公式和校正公式均可，大样本情形下，两者结果接近。 </a:t>
            </a:r>
          </a:p>
        </p:txBody>
      </p:sp>
      <p:sp>
        <p:nvSpPr>
          <p:cNvPr id="3" name="标题 2">
            <a:extLst>
              <a:ext uri="{FF2B5EF4-FFF2-40B4-BE49-F238E27FC236}">
                <a16:creationId xmlns:a16="http://schemas.microsoft.com/office/drawing/2014/main" id="{DEC6D184-D628-C3B4-8554-6591152A4596}"/>
              </a:ext>
            </a:extLst>
          </p:cNvPr>
          <p:cNvSpPr>
            <a:spLocks noGrp="1"/>
          </p:cNvSpPr>
          <p:nvPr>
            <p:ph type="title"/>
          </p:nvPr>
        </p:nvSpPr>
        <p:spPr/>
        <p:txBody>
          <a:bodyPr/>
          <a:lstStyle/>
          <a:p>
            <a:r>
              <a:rPr kumimoji="1" lang="zh-CN" altLang="en-US" dirty="0"/>
              <a:t>例</a:t>
            </a:r>
            <a:r>
              <a:rPr kumimoji="1" lang="en-US" altLang="zh-CN" dirty="0"/>
              <a:t>1</a:t>
            </a:r>
            <a:r>
              <a:rPr kumimoji="1" lang="zh-CN" altLang="en-US" dirty="0"/>
              <a:t> 思路 </a:t>
            </a:r>
          </a:p>
        </p:txBody>
      </p:sp>
      <p:graphicFrame>
        <p:nvGraphicFramePr>
          <p:cNvPr id="4" name="表格 4">
            <a:extLst>
              <a:ext uri="{FF2B5EF4-FFF2-40B4-BE49-F238E27FC236}">
                <a16:creationId xmlns:a16="http://schemas.microsoft.com/office/drawing/2014/main" id="{9FB1E535-B354-AC4E-B142-9831161BD480}"/>
              </a:ext>
            </a:extLst>
          </p:cNvPr>
          <p:cNvGraphicFramePr>
            <a:graphicFrameLocks noGrp="1"/>
          </p:cNvGraphicFramePr>
          <p:nvPr>
            <p:extLst>
              <p:ext uri="{D42A27DB-BD31-4B8C-83A1-F6EECF244321}">
                <p14:modId xmlns:p14="http://schemas.microsoft.com/office/powerpoint/2010/main" val="2307261389"/>
              </p:ext>
            </p:extLst>
          </p:nvPr>
        </p:nvGraphicFramePr>
        <p:xfrm>
          <a:off x="673327" y="1627740"/>
          <a:ext cx="10697030" cy="2124246"/>
        </p:xfrm>
        <a:graphic>
          <a:graphicData uri="http://schemas.openxmlformats.org/drawingml/2006/table">
            <a:tbl>
              <a:tblPr firstRow="1" bandRow="1">
                <a:tableStyleId>{5C22544A-7EE6-4342-B048-85BDC9FD1C3A}</a:tableStyleId>
              </a:tblPr>
              <a:tblGrid>
                <a:gridCol w="2139406">
                  <a:extLst>
                    <a:ext uri="{9D8B030D-6E8A-4147-A177-3AD203B41FA5}">
                      <a16:colId xmlns:a16="http://schemas.microsoft.com/office/drawing/2014/main" val="3865464422"/>
                    </a:ext>
                  </a:extLst>
                </a:gridCol>
                <a:gridCol w="2139406">
                  <a:extLst>
                    <a:ext uri="{9D8B030D-6E8A-4147-A177-3AD203B41FA5}">
                      <a16:colId xmlns:a16="http://schemas.microsoft.com/office/drawing/2014/main" val="1691911357"/>
                    </a:ext>
                  </a:extLst>
                </a:gridCol>
                <a:gridCol w="2425931">
                  <a:extLst>
                    <a:ext uri="{9D8B030D-6E8A-4147-A177-3AD203B41FA5}">
                      <a16:colId xmlns:a16="http://schemas.microsoft.com/office/drawing/2014/main" val="608728120"/>
                    </a:ext>
                  </a:extLst>
                </a:gridCol>
                <a:gridCol w="1852881">
                  <a:extLst>
                    <a:ext uri="{9D8B030D-6E8A-4147-A177-3AD203B41FA5}">
                      <a16:colId xmlns:a16="http://schemas.microsoft.com/office/drawing/2014/main" val="1661480421"/>
                    </a:ext>
                  </a:extLst>
                </a:gridCol>
                <a:gridCol w="2139406">
                  <a:extLst>
                    <a:ext uri="{9D8B030D-6E8A-4147-A177-3AD203B41FA5}">
                      <a16:colId xmlns:a16="http://schemas.microsoft.com/office/drawing/2014/main" val="2431888659"/>
                    </a:ext>
                  </a:extLst>
                </a:gridCol>
              </a:tblGrid>
              <a:tr h="576002">
                <a:tc>
                  <a:txBody>
                    <a:bodyPr/>
                    <a:lstStyle/>
                    <a:p>
                      <a:pPr algn="ctr"/>
                      <a:endParaRPr lang="zh-CN" altLang="en-US" sz="2000" dirty="0">
                        <a:solidFill>
                          <a:schemeClr val="tx1"/>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rPr>
                        <a:t>服用口服避孕药</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rPr>
                        <a:t>未服用口服避孕药</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rPr>
                        <a:t>合计</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rPr>
                        <a:t>服药比例（</a:t>
                      </a:r>
                      <a:r>
                        <a:rPr lang="en-US" altLang="zh-CN" sz="2000" dirty="0">
                          <a:solidFill>
                            <a:schemeClr val="tx1"/>
                          </a:solidFill>
                        </a:rPr>
                        <a:t>%</a:t>
                      </a:r>
                      <a:r>
                        <a:rPr lang="zh-CN" altLang="en-US" sz="2000" dirty="0">
                          <a:solidFill>
                            <a:schemeClr val="tx1"/>
                          </a:solidFill>
                        </a:rPr>
                        <a:t>）</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3510175"/>
                  </a:ext>
                </a:extLst>
              </a:tr>
              <a:tr h="576002">
                <a:tc>
                  <a:txBody>
                    <a:bodyPr/>
                    <a:lstStyle/>
                    <a:p>
                      <a:pPr algn="ctr"/>
                      <a:r>
                        <a:rPr lang="zh-CN" altLang="en-US" sz="2000" dirty="0">
                          <a:solidFill>
                            <a:schemeClr val="tx1"/>
                          </a:solidFill>
                        </a:rPr>
                        <a:t>子宫内膜癌病例</a:t>
                      </a: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2000" dirty="0">
                          <a:solidFill>
                            <a:schemeClr val="tx1"/>
                          </a:solidFill>
                        </a:rPr>
                        <a:t>16</a:t>
                      </a:r>
                      <a:endParaRPr lang="zh-CN" altLang="en-US" sz="2000" dirty="0">
                        <a:solidFill>
                          <a:schemeClr val="tx1"/>
                        </a:solidFill>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2000" dirty="0">
                          <a:solidFill>
                            <a:schemeClr val="tx1"/>
                          </a:solidFill>
                        </a:rPr>
                        <a:t>101</a:t>
                      </a:r>
                      <a:endParaRPr lang="zh-CN" altLang="en-US" sz="2000" dirty="0">
                        <a:solidFill>
                          <a:schemeClr val="tx1"/>
                        </a:solidFill>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2000" dirty="0">
                          <a:solidFill>
                            <a:schemeClr val="tx1"/>
                          </a:solidFill>
                        </a:rPr>
                        <a:t>117</a:t>
                      </a:r>
                      <a:endParaRPr lang="zh-CN" altLang="en-US" sz="2000" dirty="0">
                        <a:solidFill>
                          <a:schemeClr val="tx1"/>
                        </a:solidFill>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2000" dirty="0">
                          <a:solidFill>
                            <a:schemeClr val="tx1"/>
                          </a:solidFill>
                        </a:rPr>
                        <a:t>13.68</a:t>
                      </a:r>
                      <a:endParaRPr lang="zh-CN" altLang="en-US" sz="2000" dirty="0">
                        <a:solidFill>
                          <a:schemeClr val="tx1"/>
                        </a:solidFill>
                      </a:endParaRPr>
                    </a:p>
                  </a:txBody>
                  <a:tcPr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879646334"/>
                  </a:ext>
                </a:extLst>
              </a:tr>
              <a:tr h="576002">
                <a:tc>
                  <a:txBody>
                    <a:bodyPr/>
                    <a:lstStyle/>
                    <a:p>
                      <a:pPr algn="ctr"/>
                      <a:r>
                        <a:rPr lang="zh-CN" altLang="en-US" sz="2000" dirty="0">
                          <a:solidFill>
                            <a:schemeClr val="tx1"/>
                          </a:solidFill>
                        </a:rPr>
                        <a:t>子宫内膜癌对照</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rPr>
                        <a:t>18</a:t>
                      </a:r>
                      <a:endParaRPr lang="zh-CN" altLang="en-US" sz="2000" dirty="0">
                        <a:solidFill>
                          <a:schemeClr val="tx1"/>
                        </a:solidFill>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rPr>
                        <a:t>377</a:t>
                      </a:r>
                      <a:endParaRPr lang="zh-CN" altLang="en-US" sz="2000" dirty="0">
                        <a:solidFill>
                          <a:schemeClr val="tx1"/>
                        </a:solidFill>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rPr>
                        <a:t>395</a:t>
                      </a:r>
                      <a:endParaRPr lang="zh-CN" altLang="en-US" sz="2000" dirty="0">
                        <a:solidFill>
                          <a:schemeClr val="tx1"/>
                        </a:solidFill>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rPr>
                        <a:t>4.56</a:t>
                      </a:r>
                      <a:endParaRPr lang="zh-CN" altLang="en-US" sz="2000" dirty="0">
                        <a:solidFill>
                          <a:schemeClr val="tx1"/>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24339943"/>
                  </a:ext>
                </a:extLst>
              </a:tr>
              <a:tr h="320001">
                <a:tc>
                  <a:txBody>
                    <a:bodyPr/>
                    <a:lstStyle/>
                    <a:p>
                      <a:pPr algn="ctr"/>
                      <a:r>
                        <a:rPr lang="zh-CN" altLang="en-US" sz="2000" dirty="0">
                          <a:solidFill>
                            <a:schemeClr val="tx1"/>
                          </a:solidFill>
                        </a:rPr>
                        <a:t>合计</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rPr>
                        <a:t>34</a:t>
                      </a:r>
                      <a:endParaRPr lang="zh-CN" altLang="en-US" sz="2000" dirty="0">
                        <a:solidFill>
                          <a:schemeClr val="tx1"/>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rPr>
                        <a:t>478</a:t>
                      </a:r>
                      <a:endParaRPr lang="zh-CN" altLang="en-US" sz="2000" dirty="0">
                        <a:solidFill>
                          <a:schemeClr val="tx1"/>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rPr>
                        <a:t>512</a:t>
                      </a:r>
                      <a:endParaRPr lang="zh-CN" altLang="en-US" sz="2000" dirty="0">
                        <a:solidFill>
                          <a:schemeClr val="tx1"/>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rPr>
                        <a:t>6.64</a:t>
                      </a:r>
                      <a:endParaRPr lang="zh-CN" altLang="en-US" sz="2000" dirty="0">
                        <a:solidFill>
                          <a:schemeClr val="tx1"/>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1739869"/>
                  </a:ext>
                </a:extLst>
              </a:tr>
            </a:tbl>
          </a:graphicData>
        </a:graphic>
      </p:graphicFrame>
    </p:spTree>
    <p:extLst>
      <p:ext uri="{BB962C8B-B14F-4D97-AF65-F5344CB8AC3E}">
        <p14:creationId xmlns:p14="http://schemas.microsoft.com/office/powerpoint/2010/main" val="407122117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FF222EA-6B73-8E2C-1124-15148BB9A22E}"/>
              </a:ext>
            </a:extLst>
          </p:cNvPr>
          <p:cNvSpPr>
            <a:spLocks noGrp="1"/>
          </p:cNvSpPr>
          <p:nvPr>
            <p:ph idx="1"/>
          </p:nvPr>
        </p:nvSpPr>
        <p:spPr/>
        <p:txBody>
          <a:bodyPr/>
          <a:lstStyle/>
          <a:p>
            <a:r>
              <a:rPr kumimoji="1" lang="zh-CN" altLang="en-US" dirty="0"/>
              <a:t>例</a:t>
            </a:r>
            <a:r>
              <a:rPr kumimoji="1" lang="en-US" altLang="zh-CN" dirty="0"/>
              <a:t>2:</a:t>
            </a:r>
            <a:r>
              <a:rPr kumimoji="1" lang="zh-CN" altLang="en-US" dirty="0"/>
              <a:t> 用两种剂量的电离辐射照射小白鼠，第一种剂量照射</a:t>
            </a:r>
            <a:r>
              <a:rPr kumimoji="1" lang="en-US" altLang="zh-CN" dirty="0"/>
              <a:t>18</a:t>
            </a:r>
            <a:r>
              <a:rPr kumimoji="1" lang="zh-CN" altLang="en-US" dirty="0"/>
              <a:t>只，</a:t>
            </a:r>
            <a:r>
              <a:rPr kumimoji="1" lang="en-US" altLang="zh-CN" dirty="0"/>
              <a:t>10</a:t>
            </a:r>
            <a:r>
              <a:rPr kumimoji="1" lang="zh-CN" altLang="en-US" dirty="0"/>
              <a:t>天内死亡</a:t>
            </a:r>
            <a:r>
              <a:rPr kumimoji="1" lang="en-US" altLang="zh-CN" dirty="0"/>
              <a:t>3</a:t>
            </a:r>
            <a:r>
              <a:rPr kumimoji="1" lang="zh-CN" altLang="en-US" dirty="0"/>
              <a:t>只；第二种剂量照射</a:t>
            </a:r>
            <a:r>
              <a:rPr kumimoji="1" lang="en-US" altLang="zh-CN" dirty="0"/>
              <a:t>31</a:t>
            </a:r>
            <a:r>
              <a:rPr kumimoji="1" lang="zh-CN" altLang="en-US" dirty="0"/>
              <a:t>只，同期内死亡</a:t>
            </a:r>
            <a:r>
              <a:rPr kumimoji="1" lang="en-US" altLang="zh-CN" dirty="0"/>
              <a:t>9</a:t>
            </a:r>
            <a:r>
              <a:rPr kumimoji="1" lang="zh-CN" altLang="en-US" dirty="0"/>
              <a:t>只。问两种剂量对小白鼠的致死作用是否相同？</a:t>
            </a:r>
          </a:p>
        </p:txBody>
      </p:sp>
      <p:sp>
        <p:nvSpPr>
          <p:cNvPr id="3" name="标题 2">
            <a:extLst>
              <a:ext uri="{FF2B5EF4-FFF2-40B4-BE49-F238E27FC236}">
                <a16:creationId xmlns:a16="http://schemas.microsoft.com/office/drawing/2014/main" id="{DA1B5FA4-E353-229C-1EB4-F4B2948411F1}"/>
              </a:ext>
            </a:extLst>
          </p:cNvPr>
          <p:cNvSpPr>
            <a:spLocks noGrp="1"/>
          </p:cNvSpPr>
          <p:nvPr>
            <p:ph type="title"/>
          </p:nvPr>
        </p:nvSpPr>
        <p:spPr/>
        <p:txBody>
          <a:bodyPr/>
          <a:lstStyle/>
          <a:p>
            <a:r>
              <a:rPr kumimoji="1" lang="zh-CN" altLang="en-US" dirty="0"/>
              <a:t>案例讨论</a:t>
            </a:r>
            <a:r>
              <a:rPr kumimoji="1" lang="en-US" altLang="zh-CN" dirty="0"/>
              <a:t>2</a:t>
            </a:r>
            <a:r>
              <a:rPr kumimoji="1" lang="zh-CN" altLang="en-US" dirty="0"/>
              <a:t> </a:t>
            </a:r>
          </a:p>
        </p:txBody>
      </p:sp>
    </p:spTree>
    <p:extLst>
      <p:ext uri="{BB962C8B-B14F-4D97-AF65-F5344CB8AC3E}">
        <p14:creationId xmlns:p14="http://schemas.microsoft.com/office/powerpoint/2010/main" val="353458060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C14851E-7871-9A31-6A3B-75C22967286F}"/>
              </a:ext>
            </a:extLst>
          </p:cNvPr>
          <p:cNvSpPr>
            <a:spLocks noGrp="1"/>
          </p:cNvSpPr>
          <p:nvPr>
            <p:ph type="title"/>
          </p:nvPr>
        </p:nvSpPr>
        <p:spPr/>
        <p:txBody>
          <a:bodyPr/>
          <a:lstStyle/>
          <a:p>
            <a:r>
              <a:rPr kumimoji="1" lang="zh-CN" altLang="en-US" dirty="0"/>
              <a:t>例</a:t>
            </a:r>
            <a:r>
              <a:rPr kumimoji="1" lang="en-US" altLang="zh-CN" dirty="0"/>
              <a:t>2</a:t>
            </a:r>
            <a:r>
              <a:rPr kumimoji="1" lang="zh-CN" altLang="en-US" dirty="0"/>
              <a:t> 思路</a:t>
            </a:r>
          </a:p>
        </p:txBody>
      </p:sp>
      <p:graphicFrame>
        <p:nvGraphicFramePr>
          <p:cNvPr id="4" name="表格 4">
            <a:extLst>
              <a:ext uri="{FF2B5EF4-FFF2-40B4-BE49-F238E27FC236}">
                <a16:creationId xmlns:a16="http://schemas.microsoft.com/office/drawing/2014/main" id="{9823CCE4-1E4B-DDB2-93EF-3F46E91DD5EB}"/>
              </a:ext>
            </a:extLst>
          </p:cNvPr>
          <p:cNvGraphicFramePr>
            <a:graphicFrameLocks noGrp="1"/>
          </p:cNvGraphicFramePr>
          <p:nvPr>
            <p:extLst>
              <p:ext uri="{D42A27DB-BD31-4B8C-83A1-F6EECF244321}">
                <p14:modId xmlns:p14="http://schemas.microsoft.com/office/powerpoint/2010/main" val="3318851584"/>
              </p:ext>
            </p:extLst>
          </p:nvPr>
        </p:nvGraphicFramePr>
        <p:xfrm>
          <a:off x="672873" y="1367253"/>
          <a:ext cx="10697030" cy="2124246"/>
        </p:xfrm>
        <a:graphic>
          <a:graphicData uri="http://schemas.openxmlformats.org/drawingml/2006/table">
            <a:tbl>
              <a:tblPr firstRow="1" bandRow="1">
                <a:tableStyleId>{5C22544A-7EE6-4342-B048-85BDC9FD1C3A}</a:tableStyleId>
              </a:tblPr>
              <a:tblGrid>
                <a:gridCol w="2139406">
                  <a:extLst>
                    <a:ext uri="{9D8B030D-6E8A-4147-A177-3AD203B41FA5}">
                      <a16:colId xmlns:a16="http://schemas.microsoft.com/office/drawing/2014/main" val="3865464422"/>
                    </a:ext>
                  </a:extLst>
                </a:gridCol>
                <a:gridCol w="2139406">
                  <a:extLst>
                    <a:ext uri="{9D8B030D-6E8A-4147-A177-3AD203B41FA5}">
                      <a16:colId xmlns:a16="http://schemas.microsoft.com/office/drawing/2014/main" val="1691911357"/>
                    </a:ext>
                  </a:extLst>
                </a:gridCol>
                <a:gridCol w="2425931">
                  <a:extLst>
                    <a:ext uri="{9D8B030D-6E8A-4147-A177-3AD203B41FA5}">
                      <a16:colId xmlns:a16="http://schemas.microsoft.com/office/drawing/2014/main" val="608728120"/>
                    </a:ext>
                  </a:extLst>
                </a:gridCol>
                <a:gridCol w="1852881">
                  <a:extLst>
                    <a:ext uri="{9D8B030D-6E8A-4147-A177-3AD203B41FA5}">
                      <a16:colId xmlns:a16="http://schemas.microsoft.com/office/drawing/2014/main" val="1661480421"/>
                    </a:ext>
                  </a:extLst>
                </a:gridCol>
                <a:gridCol w="2139406">
                  <a:extLst>
                    <a:ext uri="{9D8B030D-6E8A-4147-A177-3AD203B41FA5}">
                      <a16:colId xmlns:a16="http://schemas.microsoft.com/office/drawing/2014/main" val="2431888659"/>
                    </a:ext>
                  </a:extLst>
                </a:gridCol>
              </a:tblGrid>
              <a:tr h="576002">
                <a:tc>
                  <a:txBody>
                    <a:bodyPr/>
                    <a:lstStyle/>
                    <a:p>
                      <a:pPr algn="ctr"/>
                      <a:endParaRPr lang="zh-CN" altLang="en-US" sz="2000" dirty="0">
                        <a:solidFill>
                          <a:schemeClr val="tx1"/>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rPr>
                        <a:t>小鼠死亡例数</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rPr>
                        <a:t>小鼠未死亡例数</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rPr>
                        <a:t>合计</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rPr>
                        <a:t>死亡率（</a:t>
                      </a:r>
                      <a:r>
                        <a:rPr lang="en-US" altLang="zh-CN" sz="2000" dirty="0">
                          <a:solidFill>
                            <a:schemeClr val="tx1"/>
                          </a:solidFill>
                        </a:rPr>
                        <a:t>%</a:t>
                      </a:r>
                      <a:r>
                        <a:rPr lang="zh-CN" altLang="en-US" sz="2000" dirty="0">
                          <a:solidFill>
                            <a:schemeClr val="tx1"/>
                          </a:solidFill>
                        </a:rPr>
                        <a:t>）</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3510175"/>
                  </a:ext>
                </a:extLst>
              </a:tr>
              <a:tr h="576002">
                <a:tc>
                  <a:txBody>
                    <a:bodyPr/>
                    <a:lstStyle/>
                    <a:p>
                      <a:pPr algn="ctr"/>
                      <a:r>
                        <a:rPr lang="zh-CN" altLang="en-US" sz="2000" dirty="0">
                          <a:solidFill>
                            <a:schemeClr val="tx1"/>
                          </a:solidFill>
                        </a:rPr>
                        <a:t>第一种剂量</a:t>
                      </a: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2000" dirty="0">
                          <a:solidFill>
                            <a:schemeClr val="tx1"/>
                          </a:solidFill>
                        </a:rPr>
                        <a:t>3</a:t>
                      </a:r>
                      <a:endParaRPr lang="zh-CN" altLang="en-US" sz="2000" dirty="0">
                        <a:solidFill>
                          <a:schemeClr val="tx1"/>
                        </a:solidFill>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2000" dirty="0">
                          <a:solidFill>
                            <a:schemeClr val="tx1"/>
                          </a:solidFill>
                        </a:rPr>
                        <a:t>15</a:t>
                      </a:r>
                      <a:endParaRPr lang="zh-CN" altLang="en-US" sz="2000" dirty="0">
                        <a:solidFill>
                          <a:schemeClr val="tx1"/>
                        </a:solidFill>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2000" dirty="0">
                          <a:solidFill>
                            <a:schemeClr val="tx1"/>
                          </a:solidFill>
                        </a:rPr>
                        <a:t>18</a:t>
                      </a:r>
                      <a:endParaRPr lang="zh-CN" altLang="en-US" sz="2000" dirty="0">
                        <a:solidFill>
                          <a:schemeClr val="tx1"/>
                        </a:solidFill>
                      </a:endParaRPr>
                    </a:p>
                  </a:txBody>
                  <a:tcPr anchor="ctr">
                    <a:lnT w="12700" cap="flat" cmpd="sng" algn="ctr">
                      <a:solidFill>
                        <a:schemeClr val="tx1"/>
                      </a:solidFill>
                      <a:prstDash val="solid"/>
                      <a:round/>
                      <a:headEnd type="none" w="med" len="med"/>
                      <a:tailEnd type="none" w="med" len="med"/>
                    </a:lnT>
                    <a:noFill/>
                  </a:tcPr>
                </a:tc>
                <a:tc>
                  <a:txBody>
                    <a:bodyPr/>
                    <a:lstStyle/>
                    <a:p>
                      <a:pPr algn="ctr"/>
                      <a:endParaRPr lang="zh-CN" altLang="en-US" sz="2000" dirty="0">
                        <a:solidFill>
                          <a:schemeClr val="tx1"/>
                        </a:solidFill>
                      </a:endParaRPr>
                    </a:p>
                  </a:txBody>
                  <a:tcPr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879646334"/>
                  </a:ext>
                </a:extLst>
              </a:tr>
              <a:tr h="576002">
                <a:tc>
                  <a:txBody>
                    <a:bodyPr/>
                    <a:lstStyle/>
                    <a:p>
                      <a:pPr algn="ctr"/>
                      <a:r>
                        <a:rPr lang="zh-CN" altLang="en-US" sz="2000" dirty="0">
                          <a:solidFill>
                            <a:schemeClr val="tx1"/>
                          </a:solidFill>
                        </a:rPr>
                        <a:t>第二种剂量</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rPr>
                        <a:t>9</a:t>
                      </a:r>
                      <a:endParaRPr lang="zh-CN" altLang="en-US" sz="2000" dirty="0">
                        <a:solidFill>
                          <a:schemeClr val="tx1"/>
                        </a:solidFill>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rPr>
                        <a:t>22</a:t>
                      </a:r>
                      <a:endParaRPr lang="zh-CN" altLang="en-US" sz="2000" dirty="0">
                        <a:solidFill>
                          <a:schemeClr val="tx1"/>
                        </a:solidFill>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rPr>
                        <a:t>31</a:t>
                      </a:r>
                      <a:endParaRPr lang="zh-CN" altLang="en-US" sz="2000" dirty="0">
                        <a:solidFill>
                          <a:schemeClr val="tx1"/>
                        </a:solidFill>
                      </a:endParaRPr>
                    </a:p>
                  </a:txBody>
                  <a:tcPr anchor="ctr">
                    <a:lnB w="12700" cap="flat" cmpd="sng" algn="ctr">
                      <a:solidFill>
                        <a:schemeClr val="tx1"/>
                      </a:solidFill>
                      <a:prstDash val="solid"/>
                      <a:round/>
                      <a:headEnd type="none" w="med" len="med"/>
                      <a:tailEnd type="none" w="med" len="med"/>
                    </a:lnB>
                    <a:noFill/>
                  </a:tcPr>
                </a:tc>
                <a:tc>
                  <a:txBody>
                    <a:bodyPr/>
                    <a:lstStyle/>
                    <a:p>
                      <a:pPr algn="ctr"/>
                      <a:endParaRPr lang="zh-CN" altLang="en-US" sz="2000" dirty="0">
                        <a:solidFill>
                          <a:schemeClr val="tx1"/>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24339943"/>
                  </a:ext>
                </a:extLst>
              </a:tr>
              <a:tr h="320001">
                <a:tc>
                  <a:txBody>
                    <a:bodyPr/>
                    <a:lstStyle/>
                    <a:p>
                      <a:pPr algn="ctr"/>
                      <a:r>
                        <a:rPr lang="zh-CN" altLang="en-US" sz="2000" dirty="0">
                          <a:solidFill>
                            <a:schemeClr val="tx1"/>
                          </a:solidFill>
                        </a:rPr>
                        <a:t>合计</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rPr>
                        <a:t>12</a:t>
                      </a:r>
                      <a:endParaRPr lang="zh-CN" altLang="en-US" sz="2000" dirty="0">
                        <a:solidFill>
                          <a:schemeClr val="tx1"/>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rPr>
                        <a:t>37</a:t>
                      </a:r>
                      <a:endParaRPr lang="zh-CN" altLang="en-US" sz="2000" dirty="0">
                        <a:solidFill>
                          <a:schemeClr val="tx1"/>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rPr>
                        <a:t>49</a:t>
                      </a:r>
                      <a:endParaRPr lang="zh-CN" altLang="en-US" sz="2000" dirty="0">
                        <a:solidFill>
                          <a:schemeClr val="tx1"/>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000" dirty="0">
                        <a:solidFill>
                          <a:schemeClr val="tx1"/>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1739869"/>
                  </a:ext>
                </a:extLst>
              </a:tr>
            </a:tbl>
          </a:graphicData>
        </a:graphic>
      </p:graphicFrame>
      <p:sp>
        <p:nvSpPr>
          <p:cNvPr id="5" name="内容占位符 1">
            <a:extLst>
              <a:ext uri="{FF2B5EF4-FFF2-40B4-BE49-F238E27FC236}">
                <a16:creationId xmlns:a16="http://schemas.microsoft.com/office/drawing/2014/main" id="{5C056801-4DDA-2229-9C73-43D2FAB1FB85}"/>
              </a:ext>
            </a:extLst>
          </p:cNvPr>
          <p:cNvSpPr>
            <a:spLocks noGrp="1"/>
          </p:cNvSpPr>
          <p:nvPr>
            <p:ph idx="1"/>
          </p:nvPr>
        </p:nvSpPr>
        <p:spPr>
          <a:xfrm>
            <a:off x="534988" y="3786188"/>
            <a:ext cx="10972800" cy="2736850"/>
          </a:xfrm>
        </p:spPr>
        <p:txBody>
          <a:bodyPr/>
          <a:lstStyle/>
          <a:p>
            <a:r>
              <a:rPr kumimoji="1" lang="zh-CN" altLang="en-US" dirty="0"/>
              <a:t>两个独立样本的总体构成比的比较</a:t>
            </a:r>
            <a:endParaRPr kumimoji="1" lang="en-US" altLang="zh-CN" dirty="0"/>
          </a:p>
          <a:p>
            <a:r>
              <a:rPr kumimoji="1" lang="zh-CN" altLang="en-US" dirty="0"/>
              <a:t>独立样本（成组设计）四格表卡方检验</a:t>
            </a:r>
            <a:endParaRPr kumimoji="1" lang="en-US" altLang="zh-CN" dirty="0"/>
          </a:p>
          <a:p>
            <a:r>
              <a:rPr kumimoji="1" lang="zh-CN" altLang="en-US" dirty="0"/>
              <a:t>整理四格表，计算理论频数</a:t>
            </a:r>
            <a:endParaRPr kumimoji="1" lang="en-US" altLang="zh-CN" dirty="0"/>
          </a:p>
          <a:p>
            <a:r>
              <a:rPr kumimoji="1" lang="zh-CN" altLang="en-US" dirty="0"/>
              <a:t>一个格子的理论频数在</a:t>
            </a:r>
            <a:r>
              <a:rPr kumimoji="1" lang="en-US" altLang="zh-CN" dirty="0"/>
              <a:t>[1, 5)</a:t>
            </a:r>
            <a:r>
              <a:rPr kumimoji="1" lang="zh-CN" altLang="en-US"/>
              <a:t>之间</a:t>
            </a:r>
            <a:r>
              <a:rPr kumimoji="1" lang="zh-CN" altLang="en-US" dirty="0"/>
              <a:t>，宜用校正公式 </a:t>
            </a:r>
          </a:p>
        </p:txBody>
      </p:sp>
    </p:spTree>
    <p:extLst>
      <p:ext uri="{BB962C8B-B14F-4D97-AF65-F5344CB8AC3E}">
        <p14:creationId xmlns:p14="http://schemas.microsoft.com/office/powerpoint/2010/main" val="398015997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27AA940-4DB9-2AE6-98BF-C9A4F832AA5D}"/>
              </a:ext>
            </a:extLst>
          </p:cNvPr>
          <p:cNvSpPr>
            <a:spLocks noGrp="1"/>
          </p:cNvSpPr>
          <p:nvPr>
            <p:ph idx="1"/>
          </p:nvPr>
        </p:nvSpPr>
        <p:spPr/>
        <p:txBody>
          <a:bodyPr/>
          <a:lstStyle/>
          <a:p>
            <a:r>
              <a:rPr kumimoji="1" lang="zh-CN" altLang="en-US" dirty="0"/>
              <a:t>例</a:t>
            </a:r>
            <a:r>
              <a:rPr kumimoji="1" lang="en-US" altLang="zh-CN" dirty="0"/>
              <a:t>3:</a:t>
            </a:r>
            <a:r>
              <a:rPr kumimoji="1" lang="zh-CN" altLang="en-US" dirty="0"/>
              <a:t> 以下三个四格表来自两独立样本的四格表数据，它们的观察频数</a:t>
            </a:r>
            <a:r>
              <a:rPr kumimoji="1" lang="en-US" altLang="zh-CN" dirty="0"/>
              <a:t>a, b, c, d </a:t>
            </a:r>
            <a:r>
              <a:rPr kumimoji="1" lang="zh-CN" altLang="en-US" dirty="0"/>
              <a:t>分别为：</a:t>
            </a:r>
            <a:endParaRPr kumimoji="1" lang="en-US" altLang="zh-CN" dirty="0"/>
          </a:p>
          <a:p>
            <a:pPr marL="457200" indent="-457200">
              <a:buFont typeface="+mj-lt"/>
              <a:buAutoNum type="arabicPeriod"/>
            </a:pPr>
            <a:r>
              <a:rPr kumimoji="1" lang="en-US" altLang="zh-CN" dirty="0"/>
              <a:t>a=5, b=10, c=11, d=7</a:t>
            </a:r>
          </a:p>
          <a:p>
            <a:pPr marL="457200" indent="-457200">
              <a:buFont typeface="+mj-lt"/>
              <a:buAutoNum type="arabicPeriod"/>
            </a:pPr>
            <a:r>
              <a:rPr kumimoji="1" lang="en-US" altLang="zh-CN" dirty="0"/>
              <a:t>a=2, b=3, c=7, d=10</a:t>
            </a:r>
          </a:p>
          <a:p>
            <a:pPr marL="457200" indent="-457200">
              <a:buFont typeface="+mj-lt"/>
              <a:buAutoNum type="arabicPeriod"/>
            </a:pPr>
            <a:r>
              <a:rPr kumimoji="1" lang="en-US" altLang="zh-CN" dirty="0"/>
              <a:t>a=1, b=99, c=10, d=90 </a:t>
            </a:r>
          </a:p>
          <a:p>
            <a:endParaRPr kumimoji="1" lang="en-US" altLang="zh-CN" dirty="0"/>
          </a:p>
          <a:p>
            <a:r>
              <a:rPr kumimoji="1" lang="zh-CN" altLang="en-US" dirty="0"/>
              <a:t>问题：</a:t>
            </a:r>
            <a:endParaRPr kumimoji="1" lang="en-US" altLang="zh-CN" dirty="0"/>
          </a:p>
          <a:p>
            <a:r>
              <a:rPr kumimoji="1" lang="zh-CN" altLang="en-US" dirty="0"/>
              <a:t>四格表卡方检验与</a:t>
            </a:r>
            <a:r>
              <a:rPr kumimoji="1" lang="en-US" altLang="zh-CN" dirty="0"/>
              <a:t>Fisher</a:t>
            </a:r>
            <a:r>
              <a:rPr kumimoji="1" lang="zh-CN" altLang="en-US" dirty="0"/>
              <a:t>精确概率法的区别？</a:t>
            </a:r>
            <a:endParaRPr kumimoji="1" lang="en-US" altLang="zh-CN" dirty="0"/>
          </a:p>
          <a:p>
            <a:r>
              <a:rPr kumimoji="1" lang="zh-CN" altLang="en-US" dirty="0"/>
              <a:t>如何对两种检验方法进行选择？</a:t>
            </a:r>
            <a:endParaRPr kumimoji="1" lang="en-US" altLang="zh-CN" dirty="0"/>
          </a:p>
          <a:p>
            <a:r>
              <a:rPr kumimoji="1" lang="zh-CN" altLang="en-US" dirty="0"/>
              <a:t>请对上述三个四格表的数据做假设检验，并比较两个检验方法结果的差异。</a:t>
            </a:r>
            <a:endParaRPr kumimoji="1" lang="en-US" altLang="zh-CN" dirty="0"/>
          </a:p>
        </p:txBody>
      </p:sp>
      <p:sp>
        <p:nvSpPr>
          <p:cNvPr id="3" name="标题 2">
            <a:extLst>
              <a:ext uri="{FF2B5EF4-FFF2-40B4-BE49-F238E27FC236}">
                <a16:creationId xmlns:a16="http://schemas.microsoft.com/office/drawing/2014/main" id="{EFED58D6-89CB-4561-D704-2DA1557DC2A4}"/>
              </a:ext>
            </a:extLst>
          </p:cNvPr>
          <p:cNvSpPr>
            <a:spLocks noGrp="1"/>
          </p:cNvSpPr>
          <p:nvPr>
            <p:ph type="title"/>
          </p:nvPr>
        </p:nvSpPr>
        <p:spPr/>
        <p:txBody>
          <a:bodyPr/>
          <a:lstStyle/>
          <a:p>
            <a:r>
              <a:rPr kumimoji="1" lang="zh-CN" altLang="en-US" dirty="0"/>
              <a:t>案例讨论</a:t>
            </a:r>
            <a:r>
              <a:rPr kumimoji="1" lang="en-US" altLang="zh-CN" dirty="0"/>
              <a:t>3</a:t>
            </a:r>
            <a:r>
              <a:rPr kumimoji="1" lang="zh-CN" altLang="en-US" dirty="0"/>
              <a:t> </a:t>
            </a:r>
          </a:p>
        </p:txBody>
      </p:sp>
      <p:graphicFrame>
        <p:nvGraphicFramePr>
          <p:cNvPr id="4" name="表格 4">
            <a:extLst>
              <a:ext uri="{FF2B5EF4-FFF2-40B4-BE49-F238E27FC236}">
                <a16:creationId xmlns:a16="http://schemas.microsoft.com/office/drawing/2014/main" id="{8FECF73E-DAD0-0DDB-45CF-1AF0C9E86B81}"/>
              </a:ext>
            </a:extLst>
          </p:cNvPr>
          <p:cNvGraphicFramePr>
            <a:graphicFrameLocks noGrp="1"/>
          </p:cNvGraphicFramePr>
          <p:nvPr>
            <p:extLst>
              <p:ext uri="{D42A27DB-BD31-4B8C-83A1-F6EECF244321}">
                <p14:modId xmlns:p14="http://schemas.microsoft.com/office/powerpoint/2010/main" val="2172411886"/>
              </p:ext>
            </p:extLst>
          </p:nvPr>
        </p:nvGraphicFramePr>
        <p:xfrm>
          <a:off x="8026399" y="2287209"/>
          <a:ext cx="2409374" cy="792480"/>
        </p:xfrm>
        <a:graphic>
          <a:graphicData uri="http://schemas.openxmlformats.org/drawingml/2006/table">
            <a:tbl>
              <a:tblPr firstRow="1" bandRow="1">
                <a:tableStyleId>{5C22544A-7EE6-4342-B048-85BDC9FD1C3A}</a:tableStyleId>
              </a:tblPr>
              <a:tblGrid>
                <a:gridCol w="1204687">
                  <a:extLst>
                    <a:ext uri="{9D8B030D-6E8A-4147-A177-3AD203B41FA5}">
                      <a16:colId xmlns:a16="http://schemas.microsoft.com/office/drawing/2014/main" val="532273124"/>
                    </a:ext>
                  </a:extLst>
                </a:gridCol>
                <a:gridCol w="1204687">
                  <a:extLst>
                    <a:ext uri="{9D8B030D-6E8A-4147-A177-3AD203B41FA5}">
                      <a16:colId xmlns:a16="http://schemas.microsoft.com/office/drawing/2014/main" val="3604435710"/>
                    </a:ext>
                  </a:extLst>
                </a:gridCol>
              </a:tblGrid>
              <a:tr h="370840">
                <a:tc>
                  <a:txBody>
                    <a:bodyPr/>
                    <a:lstStyle/>
                    <a:p>
                      <a:pPr algn="ctr"/>
                      <a:r>
                        <a:rPr lang="en-US" altLang="zh-CN" sz="2000" dirty="0">
                          <a:solidFill>
                            <a:schemeClr val="tx1"/>
                          </a:solidFill>
                        </a:rPr>
                        <a:t>a</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rPr>
                        <a:t>b</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25406320"/>
                  </a:ext>
                </a:extLst>
              </a:tr>
              <a:tr h="370840">
                <a:tc>
                  <a:txBody>
                    <a:bodyPr/>
                    <a:lstStyle/>
                    <a:p>
                      <a:pPr algn="ctr"/>
                      <a:r>
                        <a:rPr lang="en-US" altLang="zh-CN" sz="2000" dirty="0">
                          <a:solidFill>
                            <a:schemeClr val="tx1"/>
                          </a:solidFill>
                        </a:rPr>
                        <a:t>c</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rPr>
                        <a:t>d</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7837408"/>
                  </a:ext>
                </a:extLst>
              </a:tr>
            </a:tbl>
          </a:graphicData>
        </a:graphic>
      </p:graphicFrame>
    </p:spTree>
    <p:extLst>
      <p:ext uri="{BB962C8B-B14F-4D97-AF65-F5344CB8AC3E}">
        <p14:creationId xmlns:p14="http://schemas.microsoft.com/office/powerpoint/2010/main" val="69647625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33F131C-0F4B-0810-8734-0F81BD23F682}"/>
              </a:ext>
            </a:extLst>
          </p:cNvPr>
          <p:cNvSpPr>
            <a:spLocks noGrp="1"/>
          </p:cNvSpPr>
          <p:nvPr>
            <p:ph idx="1"/>
          </p:nvPr>
        </p:nvSpPr>
        <p:spPr/>
        <p:txBody>
          <a:bodyPr/>
          <a:lstStyle/>
          <a:p>
            <a:pPr marL="0" indent="0">
              <a:buNone/>
            </a:pPr>
            <a:r>
              <a:rPr kumimoji="1" lang="zh-CN" altLang="en-US" dirty="0"/>
              <a:t>例</a:t>
            </a:r>
            <a:r>
              <a:rPr kumimoji="1" lang="en-US" altLang="zh-CN" dirty="0"/>
              <a:t>4:</a:t>
            </a:r>
            <a:r>
              <a:rPr kumimoji="1" lang="zh-CN" altLang="en-US" dirty="0"/>
              <a:t> 用下述资料做父母与孩子的饮酒状况相互独立的假设检验。</a:t>
            </a:r>
            <a:endParaRPr kumimoji="1" lang="en-US" altLang="zh-CN" dirty="0"/>
          </a:p>
          <a:p>
            <a:pPr marL="0" indent="0">
              <a:buNone/>
            </a:pPr>
            <a:r>
              <a:rPr kumimoji="1" lang="zh-CN" altLang="en-US" dirty="0"/>
              <a:t> </a:t>
            </a:r>
          </a:p>
        </p:txBody>
      </p:sp>
      <p:sp>
        <p:nvSpPr>
          <p:cNvPr id="3" name="标题 2">
            <a:extLst>
              <a:ext uri="{FF2B5EF4-FFF2-40B4-BE49-F238E27FC236}">
                <a16:creationId xmlns:a16="http://schemas.microsoft.com/office/drawing/2014/main" id="{D605C420-B8CD-EFA5-72A6-4CC58D93922E}"/>
              </a:ext>
            </a:extLst>
          </p:cNvPr>
          <p:cNvSpPr>
            <a:spLocks noGrp="1"/>
          </p:cNvSpPr>
          <p:nvPr>
            <p:ph type="title"/>
          </p:nvPr>
        </p:nvSpPr>
        <p:spPr/>
        <p:txBody>
          <a:bodyPr/>
          <a:lstStyle/>
          <a:p>
            <a:r>
              <a:rPr kumimoji="1" lang="zh-CN" altLang="en-US" dirty="0"/>
              <a:t>案例讨论</a:t>
            </a:r>
            <a:r>
              <a:rPr kumimoji="1" lang="en-US" altLang="zh-CN" dirty="0"/>
              <a:t>4</a:t>
            </a:r>
            <a:r>
              <a:rPr kumimoji="1" lang="zh-CN" altLang="en-US" dirty="0"/>
              <a:t>  </a:t>
            </a:r>
          </a:p>
        </p:txBody>
      </p:sp>
      <p:graphicFrame>
        <p:nvGraphicFramePr>
          <p:cNvPr id="4" name="表格 4">
            <a:extLst>
              <a:ext uri="{FF2B5EF4-FFF2-40B4-BE49-F238E27FC236}">
                <a16:creationId xmlns:a16="http://schemas.microsoft.com/office/drawing/2014/main" id="{F8B9D6CF-8F88-C801-DC17-EFA5F8D432CC}"/>
              </a:ext>
            </a:extLst>
          </p:cNvPr>
          <p:cNvGraphicFramePr>
            <a:graphicFrameLocks noGrp="1"/>
          </p:cNvGraphicFramePr>
          <p:nvPr>
            <p:extLst>
              <p:ext uri="{D42A27DB-BD31-4B8C-83A1-F6EECF244321}">
                <p14:modId xmlns:p14="http://schemas.microsoft.com/office/powerpoint/2010/main" val="1690267140"/>
              </p:ext>
            </p:extLst>
          </p:nvPr>
        </p:nvGraphicFramePr>
        <p:xfrm>
          <a:off x="2670629" y="2316480"/>
          <a:ext cx="5418668" cy="198120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608588066"/>
                    </a:ext>
                  </a:extLst>
                </a:gridCol>
                <a:gridCol w="1354667">
                  <a:extLst>
                    <a:ext uri="{9D8B030D-6E8A-4147-A177-3AD203B41FA5}">
                      <a16:colId xmlns:a16="http://schemas.microsoft.com/office/drawing/2014/main" val="1768093827"/>
                    </a:ext>
                  </a:extLst>
                </a:gridCol>
                <a:gridCol w="1354667">
                  <a:extLst>
                    <a:ext uri="{9D8B030D-6E8A-4147-A177-3AD203B41FA5}">
                      <a16:colId xmlns:a16="http://schemas.microsoft.com/office/drawing/2014/main" val="1302624491"/>
                    </a:ext>
                  </a:extLst>
                </a:gridCol>
                <a:gridCol w="1354667">
                  <a:extLst>
                    <a:ext uri="{9D8B030D-6E8A-4147-A177-3AD203B41FA5}">
                      <a16:colId xmlns:a16="http://schemas.microsoft.com/office/drawing/2014/main" val="792515531"/>
                    </a:ext>
                  </a:extLst>
                </a:gridCol>
              </a:tblGrid>
              <a:tr h="370840">
                <a:tc>
                  <a:txBody>
                    <a:bodyPr/>
                    <a:lstStyle/>
                    <a:p>
                      <a:pPr algn="ctr"/>
                      <a:endParaRPr lang="zh-CN" altLang="en-US" sz="2000" dirty="0">
                        <a:solidFill>
                          <a:schemeClr val="tx1"/>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gn="ctr"/>
                      <a:r>
                        <a:rPr lang="zh-CN" altLang="en-US" sz="2000" dirty="0">
                          <a:solidFill>
                            <a:schemeClr val="tx1"/>
                          </a:solidFill>
                        </a:rPr>
                        <a:t>父母</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2102726156"/>
                  </a:ext>
                </a:extLst>
              </a:tr>
              <a:tr h="370840">
                <a:tc>
                  <a:txBody>
                    <a:bodyPr/>
                    <a:lstStyle/>
                    <a:p>
                      <a:pPr algn="ctr"/>
                      <a:r>
                        <a:rPr lang="zh-CN" altLang="en-US" sz="2000" dirty="0">
                          <a:solidFill>
                            <a:schemeClr val="tx1"/>
                          </a:solidFill>
                        </a:rPr>
                        <a:t>孩子</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rPr>
                        <a:t>饮酒</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rPr>
                        <a:t>不饮酒</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rPr>
                        <a:t>合计</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673548"/>
                  </a:ext>
                </a:extLst>
              </a:tr>
              <a:tr h="370840">
                <a:tc>
                  <a:txBody>
                    <a:bodyPr/>
                    <a:lstStyle/>
                    <a:p>
                      <a:pPr algn="ctr"/>
                      <a:r>
                        <a:rPr lang="zh-CN" altLang="en-US" sz="2000" dirty="0">
                          <a:solidFill>
                            <a:schemeClr val="tx1"/>
                          </a:solidFill>
                        </a:rPr>
                        <a:t>饮酒</a:t>
                      </a: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2000" dirty="0">
                          <a:solidFill>
                            <a:schemeClr val="tx1"/>
                          </a:solidFill>
                        </a:rPr>
                        <a:t>100</a:t>
                      </a:r>
                      <a:endParaRPr lang="zh-CN" altLang="en-US" sz="2000" dirty="0">
                        <a:solidFill>
                          <a:schemeClr val="tx1"/>
                        </a:solidFill>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2000" dirty="0">
                          <a:solidFill>
                            <a:schemeClr val="tx1"/>
                          </a:solidFill>
                        </a:rPr>
                        <a:t>100</a:t>
                      </a:r>
                      <a:endParaRPr lang="zh-CN" altLang="en-US" sz="2000" dirty="0">
                        <a:solidFill>
                          <a:schemeClr val="tx1"/>
                        </a:solidFill>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2000" dirty="0">
                          <a:solidFill>
                            <a:schemeClr val="tx1"/>
                          </a:solidFill>
                        </a:rPr>
                        <a:t>200</a:t>
                      </a:r>
                      <a:endParaRPr lang="zh-CN" altLang="en-US" sz="2000" dirty="0">
                        <a:solidFill>
                          <a:schemeClr val="tx1"/>
                        </a:solidFill>
                      </a:endParaRPr>
                    </a:p>
                  </a:txBody>
                  <a:tcPr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650464440"/>
                  </a:ext>
                </a:extLst>
              </a:tr>
              <a:tr h="370840">
                <a:tc>
                  <a:txBody>
                    <a:bodyPr/>
                    <a:lstStyle/>
                    <a:p>
                      <a:pPr algn="ctr"/>
                      <a:r>
                        <a:rPr lang="zh-CN" altLang="en-US" sz="2000" dirty="0">
                          <a:solidFill>
                            <a:schemeClr val="tx1"/>
                          </a:solidFill>
                        </a:rPr>
                        <a:t>不饮酒</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rPr>
                        <a:t>80</a:t>
                      </a:r>
                      <a:endParaRPr lang="zh-CN" altLang="en-US" sz="2000" dirty="0">
                        <a:solidFill>
                          <a:schemeClr val="tx1"/>
                        </a:solidFill>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rPr>
                        <a:t>320</a:t>
                      </a:r>
                      <a:endParaRPr lang="zh-CN" altLang="en-US" sz="2000" dirty="0">
                        <a:solidFill>
                          <a:schemeClr val="tx1"/>
                        </a:solidFill>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rPr>
                        <a:t>400</a:t>
                      </a:r>
                      <a:endParaRPr lang="zh-CN" altLang="en-US" sz="2000" dirty="0">
                        <a:solidFill>
                          <a:schemeClr val="tx1"/>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99485404"/>
                  </a:ext>
                </a:extLst>
              </a:tr>
              <a:tr h="370840">
                <a:tc>
                  <a:txBody>
                    <a:bodyPr/>
                    <a:lstStyle/>
                    <a:p>
                      <a:pPr algn="ctr"/>
                      <a:r>
                        <a:rPr lang="zh-CN" altLang="en-US" sz="2000" dirty="0">
                          <a:solidFill>
                            <a:schemeClr val="tx1"/>
                          </a:solidFill>
                        </a:rPr>
                        <a:t>合计</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rPr>
                        <a:t>180</a:t>
                      </a:r>
                      <a:endParaRPr lang="zh-CN" altLang="en-US" sz="2000" dirty="0">
                        <a:solidFill>
                          <a:schemeClr val="tx1"/>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rPr>
                        <a:t>420</a:t>
                      </a:r>
                      <a:endParaRPr lang="zh-CN" altLang="en-US" sz="2000" dirty="0">
                        <a:solidFill>
                          <a:schemeClr val="tx1"/>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rPr>
                        <a:t>600</a:t>
                      </a:r>
                      <a:endParaRPr lang="zh-CN" altLang="en-US" sz="2000" dirty="0">
                        <a:solidFill>
                          <a:schemeClr val="tx1"/>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0621028"/>
                  </a:ext>
                </a:extLst>
              </a:tr>
            </a:tbl>
          </a:graphicData>
        </a:graphic>
      </p:graphicFrame>
    </p:spTree>
    <p:extLst>
      <p:ext uri="{BB962C8B-B14F-4D97-AF65-F5344CB8AC3E}">
        <p14:creationId xmlns:p14="http://schemas.microsoft.com/office/powerpoint/2010/main" val="270882922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E9A0DAE5-38A3-A8FC-3033-81D93FA277F9}"/>
              </a:ext>
            </a:extLst>
          </p:cNvPr>
          <p:cNvSpPr>
            <a:spLocks noGrp="1"/>
          </p:cNvSpPr>
          <p:nvPr>
            <p:ph idx="1"/>
          </p:nvPr>
        </p:nvSpPr>
        <p:spPr>
          <a:xfrm>
            <a:off x="609600" y="1600204"/>
            <a:ext cx="10972800" cy="4922221"/>
          </a:xfrm>
        </p:spPr>
        <p:txBody>
          <a:bodyPr>
            <a:normAutofit/>
          </a:bodyPr>
          <a:lstStyle/>
          <a:p>
            <a:r>
              <a:rPr lang="zh-CN" altLang="en-US" dirty="0"/>
              <a:t>分类资料的比较中，常用的统计检验方法及其主要应用  </a:t>
            </a:r>
            <a:endParaRPr lang="en-US" altLang="zh-CN" dirty="0"/>
          </a:p>
          <a:p>
            <a:endParaRPr lang="en-US" altLang="zh-CN" dirty="0"/>
          </a:p>
          <a:p>
            <a:r>
              <a:rPr lang="zh-CN" altLang="en-US" dirty="0"/>
              <a:t>卡方检验的基本思想 </a:t>
            </a:r>
            <a:endParaRPr lang="en-US" altLang="zh-CN" dirty="0"/>
          </a:p>
          <a:p>
            <a:endParaRPr lang="en-US" altLang="zh-CN" dirty="0"/>
          </a:p>
          <a:p>
            <a:r>
              <a:rPr lang="zh-CN" altLang="en-US" dirty="0"/>
              <a:t>卡方检验的基本公式 （理论频数 </a:t>
            </a:r>
            <a:r>
              <a:rPr lang="en-US" altLang="zh-CN" dirty="0"/>
              <a:t>vs</a:t>
            </a:r>
            <a:r>
              <a:rPr lang="zh-CN" altLang="en-US" dirty="0"/>
              <a:t> 实际频数）</a:t>
            </a:r>
            <a:endParaRPr lang="en-US" altLang="zh-CN" dirty="0"/>
          </a:p>
          <a:p>
            <a:endParaRPr lang="en-US" altLang="zh-CN" dirty="0"/>
          </a:p>
          <a:p>
            <a:r>
              <a:rPr lang="zh-CN" altLang="en-US" dirty="0"/>
              <a:t>自由度为</a:t>
            </a:r>
            <a:r>
              <a:rPr lang="en-US" altLang="zh-CN" dirty="0"/>
              <a:t>1</a:t>
            </a:r>
            <a:r>
              <a:rPr lang="zh-CN" altLang="en-US" dirty="0"/>
              <a:t>时，右侧曲线下</a:t>
            </a:r>
            <a:r>
              <a:rPr lang="zh-CN" altLang="en-US"/>
              <a:t>面积为</a:t>
            </a:r>
            <a:r>
              <a:rPr lang="en-US" altLang="zh-CN"/>
              <a:t>5</a:t>
            </a:r>
            <a:r>
              <a:rPr lang="en-US" altLang="zh-CN" dirty="0"/>
              <a:t>%</a:t>
            </a:r>
            <a:r>
              <a:rPr lang="zh-CN" altLang="en-US" dirty="0"/>
              <a:t>时的卡方临界值 </a:t>
            </a:r>
            <a:endParaRPr lang="en-US" altLang="zh-CN" dirty="0"/>
          </a:p>
          <a:p>
            <a:endParaRPr lang="en-US" altLang="zh-CN" dirty="0"/>
          </a:p>
          <a:p>
            <a:r>
              <a:rPr lang="zh-CN" altLang="en-US" dirty="0"/>
              <a:t>不同研究设计的卡方检验方法的选择 </a:t>
            </a:r>
            <a:endParaRPr lang="en-US" altLang="zh-CN" dirty="0"/>
          </a:p>
          <a:p>
            <a:endParaRPr lang="en-US" altLang="zh-CN" dirty="0"/>
          </a:p>
          <a:p>
            <a:r>
              <a:rPr lang="zh-CN" altLang="en-US" dirty="0"/>
              <a:t>不同样本量情况下，独立样本的四格表资料的卡方检验方法的选择 </a:t>
            </a:r>
            <a:endParaRPr lang="en-US" altLang="zh-CN" dirty="0"/>
          </a:p>
          <a:p>
            <a:endParaRPr lang="en-US" altLang="zh-CN" dirty="0"/>
          </a:p>
        </p:txBody>
      </p:sp>
      <p:sp>
        <p:nvSpPr>
          <p:cNvPr id="4" name="标题 3">
            <a:extLst>
              <a:ext uri="{FF2B5EF4-FFF2-40B4-BE49-F238E27FC236}">
                <a16:creationId xmlns:a16="http://schemas.microsoft.com/office/drawing/2014/main" id="{104CC8E1-78D3-41CB-16ED-676EE199F066}"/>
              </a:ext>
            </a:extLst>
          </p:cNvPr>
          <p:cNvSpPr>
            <a:spLocks noGrp="1"/>
          </p:cNvSpPr>
          <p:nvPr>
            <p:ph type="title"/>
          </p:nvPr>
        </p:nvSpPr>
        <p:spPr/>
        <p:txBody>
          <a:bodyPr/>
          <a:lstStyle/>
          <a:p>
            <a:r>
              <a:rPr lang="zh-CN" altLang="en-US" dirty="0"/>
              <a:t>复习知识点 </a:t>
            </a:r>
          </a:p>
        </p:txBody>
      </p:sp>
    </p:spTree>
    <p:extLst>
      <p:ext uri="{BB962C8B-B14F-4D97-AF65-F5344CB8AC3E}">
        <p14:creationId xmlns:p14="http://schemas.microsoft.com/office/powerpoint/2010/main" val="383123955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EC9F13A-09DF-A556-C1C3-08C104DD4CC9}"/>
              </a:ext>
            </a:extLst>
          </p:cNvPr>
          <p:cNvSpPr>
            <a:spLocks noGrp="1"/>
          </p:cNvSpPr>
          <p:nvPr>
            <p:ph idx="1"/>
          </p:nvPr>
        </p:nvSpPr>
        <p:spPr>
          <a:xfrm>
            <a:off x="609600" y="3628571"/>
            <a:ext cx="10972800" cy="2497596"/>
          </a:xfrm>
        </p:spPr>
        <p:txBody>
          <a:bodyPr/>
          <a:lstStyle/>
          <a:p>
            <a:r>
              <a:rPr kumimoji="1" lang="zh-CN" altLang="en-US" dirty="0"/>
              <a:t>配对设计</a:t>
            </a:r>
            <a:endParaRPr kumimoji="1" lang="en-US" altLang="zh-CN" dirty="0"/>
          </a:p>
          <a:p>
            <a:r>
              <a:rPr kumimoji="1" lang="zh-CN" altLang="en-US" dirty="0"/>
              <a:t>配对四格表的卡方检验 </a:t>
            </a:r>
            <a:endParaRPr kumimoji="1" lang="en-US" altLang="zh-CN" dirty="0"/>
          </a:p>
          <a:p>
            <a:r>
              <a:rPr kumimoji="1" lang="zh-CN" altLang="en-US" dirty="0"/>
              <a:t>整理四格表，找出不一致的对子数 </a:t>
            </a:r>
            <a:endParaRPr kumimoji="1" lang="en-US" altLang="zh-CN" dirty="0"/>
          </a:p>
          <a:p>
            <a:r>
              <a:rPr kumimoji="1" lang="zh-CN" altLang="en-US" dirty="0"/>
              <a:t>配对四格表卡方检验的一般公式或校正公式均可。 </a:t>
            </a:r>
          </a:p>
        </p:txBody>
      </p:sp>
      <p:sp>
        <p:nvSpPr>
          <p:cNvPr id="3" name="标题 2">
            <a:extLst>
              <a:ext uri="{FF2B5EF4-FFF2-40B4-BE49-F238E27FC236}">
                <a16:creationId xmlns:a16="http://schemas.microsoft.com/office/drawing/2014/main" id="{6C6F363D-826B-EA33-C526-D2DDBC34474A}"/>
              </a:ext>
            </a:extLst>
          </p:cNvPr>
          <p:cNvSpPr>
            <a:spLocks noGrp="1"/>
          </p:cNvSpPr>
          <p:nvPr>
            <p:ph type="title"/>
          </p:nvPr>
        </p:nvSpPr>
        <p:spPr/>
        <p:txBody>
          <a:bodyPr/>
          <a:lstStyle/>
          <a:p>
            <a:r>
              <a:rPr kumimoji="1" lang="zh-CN" altLang="en-US" dirty="0"/>
              <a:t>例</a:t>
            </a:r>
            <a:r>
              <a:rPr kumimoji="1" lang="en-US" altLang="zh-CN" dirty="0"/>
              <a:t>4</a:t>
            </a:r>
            <a:r>
              <a:rPr kumimoji="1" lang="zh-CN" altLang="en-US" dirty="0"/>
              <a:t> 思路 </a:t>
            </a:r>
          </a:p>
        </p:txBody>
      </p:sp>
      <p:graphicFrame>
        <p:nvGraphicFramePr>
          <p:cNvPr id="4" name="表格 4">
            <a:extLst>
              <a:ext uri="{FF2B5EF4-FFF2-40B4-BE49-F238E27FC236}">
                <a16:creationId xmlns:a16="http://schemas.microsoft.com/office/drawing/2014/main" id="{18A5F25A-99A9-922B-6850-D40C1ADBF355}"/>
              </a:ext>
            </a:extLst>
          </p:cNvPr>
          <p:cNvGraphicFramePr>
            <a:graphicFrameLocks noGrp="1"/>
          </p:cNvGraphicFramePr>
          <p:nvPr>
            <p:extLst>
              <p:ext uri="{D42A27DB-BD31-4B8C-83A1-F6EECF244321}">
                <p14:modId xmlns:p14="http://schemas.microsoft.com/office/powerpoint/2010/main" val="1353428042"/>
              </p:ext>
            </p:extLst>
          </p:nvPr>
        </p:nvGraphicFramePr>
        <p:xfrm>
          <a:off x="3048001" y="1447800"/>
          <a:ext cx="5418668" cy="198120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608588066"/>
                    </a:ext>
                  </a:extLst>
                </a:gridCol>
                <a:gridCol w="1354667">
                  <a:extLst>
                    <a:ext uri="{9D8B030D-6E8A-4147-A177-3AD203B41FA5}">
                      <a16:colId xmlns:a16="http://schemas.microsoft.com/office/drawing/2014/main" val="1768093827"/>
                    </a:ext>
                  </a:extLst>
                </a:gridCol>
                <a:gridCol w="1354667">
                  <a:extLst>
                    <a:ext uri="{9D8B030D-6E8A-4147-A177-3AD203B41FA5}">
                      <a16:colId xmlns:a16="http://schemas.microsoft.com/office/drawing/2014/main" val="1302624491"/>
                    </a:ext>
                  </a:extLst>
                </a:gridCol>
                <a:gridCol w="1354667">
                  <a:extLst>
                    <a:ext uri="{9D8B030D-6E8A-4147-A177-3AD203B41FA5}">
                      <a16:colId xmlns:a16="http://schemas.microsoft.com/office/drawing/2014/main" val="792515531"/>
                    </a:ext>
                  </a:extLst>
                </a:gridCol>
              </a:tblGrid>
              <a:tr h="370840">
                <a:tc>
                  <a:txBody>
                    <a:bodyPr/>
                    <a:lstStyle/>
                    <a:p>
                      <a:pPr algn="ctr"/>
                      <a:endParaRPr lang="zh-CN" altLang="en-US" sz="2000" dirty="0">
                        <a:solidFill>
                          <a:schemeClr val="tx1"/>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gn="ctr"/>
                      <a:r>
                        <a:rPr lang="zh-CN" altLang="en-US" sz="2000" dirty="0">
                          <a:solidFill>
                            <a:schemeClr val="tx1"/>
                          </a:solidFill>
                        </a:rPr>
                        <a:t>父母</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2102726156"/>
                  </a:ext>
                </a:extLst>
              </a:tr>
              <a:tr h="370840">
                <a:tc>
                  <a:txBody>
                    <a:bodyPr/>
                    <a:lstStyle/>
                    <a:p>
                      <a:pPr algn="ctr"/>
                      <a:r>
                        <a:rPr lang="zh-CN" altLang="en-US" sz="2000" dirty="0">
                          <a:solidFill>
                            <a:schemeClr val="tx1"/>
                          </a:solidFill>
                        </a:rPr>
                        <a:t>孩子</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rPr>
                        <a:t>饮酒</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rPr>
                        <a:t>不饮酒</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rPr>
                        <a:t>合计</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673548"/>
                  </a:ext>
                </a:extLst>
              </a:tr>
              <a:tr h="370840">
                <a:tc>
                  <a:txBody>
                    <a:bodyPr/>
                    <a:lstStyle/>
                    <a:p>
                      <a:pPr algn="ctr"/>
                      <a:r>
                        <a:rPr lang="zh-CN" altLang="en-US" sz="2000" dirty="0">
                          <a:solidFill>
                            <a:schemeClr val="tx1"/>
                          </a:solidFill>
                        </a:rPr>
                        <a:t>饮酒</a:t>
                      </a: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2000" dirty="0">
                          <a:solidFill>
                            <a:schemeClr val="tx1"/>
                          </a:solidFill>
                        </a:rPr>
                        <a:t>100</a:t>
                      </a:r>
                      <a:endParaRPr lang="zh-CN" altLang="en-US" sz="2000" dirty="0">
                        <a:solidFill>
                          <a:schemeClr val="tx1"/>
                        </a:solidFill>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2000" dirty="0">
                          <a:solidFill>
                            <a:schemeClr val="tx1"/>
                          </a:solidFill>
                        </a:rPr>
                        <a:t>100</a:t>
                      </a:r>
                      <a:endParaRPr lang="zh-CN" altLang="en-US" sz="2000" dirty="0">
                        <a:solidFill>
                          <a:schemeClr val="tx1"/>
                        </a:solidFill>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2000" dirty="0">
                          <a:solidFill>
                            <a:schemeClr val="tx1"/>
                          </a:solidFill>
                        </a:rPr>
                        <a:t>200</a:t>
                      </a:r>
                      <a:endParaRPr lang="zh-CN" altLang="en-US" sz="2000" dirty="0">
                        <a:solidFill>
                          <a:schemeClr val="tx1"/>
                        </a:solidFill>
                      </a:endParaRPr>
                    </a:p>
                  </a:txBody>
                  <a:tcPr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650464440"/>
                  </a:ext>
                </a:extLst>
              </a:tr>
              <a:tr h="370840">
                <a:tc>
                  <a:txBody>
                    <a:bodyPr/>
                    <a:lstStyle/>
                    <a:p>
                      <a:pPr algn="ctr"/>
                      <a:r>
                        <a:rPr lang="zh-CN" altLang="en-US" sz="2000" dirty="0">
                          <a:solidFill>
                            <a:schemeClr val="tx1"/>
                          </a:solidFill>
                        </a:rPr>
                        <a:t>不饮酒</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rPr>
                        <a:t>80</a:t>
                      </a:r>
                      <a:endParaRPr lang="zh-CN" altLang="en-US" sz="2000" dirty="0">
                        <a:solidFill>
                          <a:schemeClr val="tx1"/>
                        </a:solidFill>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rPr>
                        <a:t>320</a:t>
                      </a:r>
                      <a:endParaRPr lang="zh-CN" altLang="en-US" sz="2000" dirty="0">
                        <a:solidFill>
                          <a:schemeClr val="tx1"/>
                        </a:solidFill>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rPr>
                        <a:t>400</a:t>
                      </a:r>
                      <a:endParaRPr lang="zh-CN" altLang="en-US" sz="2000" dirty="0">
                        <a:solidFill>
                          <a:schemeClr val="tx1"/>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99485404"/>
                  </a:ext>
                </a:extLst>
              </a:tr>
              <a:tr h="370840">
                <a:tc>
                  <a:txBody>
                    <a:bodyPr/>
                    <a:lstStyle/>
                    <a:p>
                      <a:pPr algn="ctr"/>
                      <a:r>
                        <a:rPr lang="zh-CN" altLang="en-US" sz="2000" dirty="0">
                          <a:solidFill>
                            <a:schemeClr val="tx1"/>
                          </a:solidFill>
                        </a:rPr>
                        <a:t>合计</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rPr>
                        <a:t>180</a:t>
                      </a:r>
                      <a:endParaRPr lang="zh-CN" altLang="en-US" sz="2000" dirty="0">
                        <a:solidFill>
                          <a:schemeClr val="tx1"/>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rPr>
                        <a:t>420</a:t>
                      </a:r>
                      <a:endParaRPr lang="zh-CN" altLang="en-US" sz="2000" dirty="0">
                        <a:solidFill>
                          <a:schemeClr val="tx1"/>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rPr>
                        <a:t>600</a:t>
                      </a:r>
                      <a:endParaRPr lang="zh-CN" altLang="en-US" sz="2000" dirty="0">
                        <a:solidFill>
                          <a:schemeClr val="tx1"/>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0621028"/>
                  </a:ext>
                </a:extLst>
              </a:tr>
            </a:tbl>
          </a:graphicData>
        </a:graphic>
      </p:graphicFrame>
    </p:spTree>
    <p:extLst>
      <p:ext uri="{BB962C8B-B14F-4D97-AF65-F5344CB8AC3E}">
        <p14:creationId xmlns:p14="http://schemas.microsoft.com/office/powerpoint/2010/main" val="172953477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6CE7750F-CDAD-6398-6A21-5529DD948D96}"/>
                  </a:ext>
                </a:extLst>
              </p:cNvPr>
              <p:cNvSpPr>
                <a:spLocks noGrp="1"/>
              </p:cNvSpPr>
              <p:nvPr>
                <p:ph idx="1"/>
              </p:nvPr>
            </p:nvSpPr>
            <p:spPr/>
            <p:txBody>
              <a:bodyPr/>
              <a:lstStyle/>
              <a:p>
                <a:r>
                  <a:rPr kumimoji="1" lang="zh-CN" altLang="en-US" dirty="0"/>
                  <a:t>例</a:t>
                </a:r>
                <a:r>
                  <a:rPr kumimoji="1" lang="en-US" altLang="zh-CN" dirty="0"/>
                  <a:t>5:</a:t>
                </a:r>
                <a:r>
                  <a:rPr kumimoji="1" lang="zh-CN" altLang="en-US" dirty="0"/>
                  <a:t> 在两对基因中，一对决定豌豆的颜色（黄色和绿色），另一对决定豌豆的形状（圆的和皱的，圆的为显性）。假如每对基因的作用是独立的，孟德尔的双因子杂合子的表型比例为：黄色且圆形：黄色且皱形：绿色且圆形：绿色且皱形</a:t>
                </a:r>
                <a:r>
                  <a:rPr kumimoji="1" lang="en-US" altLang="zh-CN" dirty="0"/>
                  <a:t>=9:3:3:1</a:t>
                </a:r>
                <a:r>
                  <a:rPr kumimoji="1" lang="zh-CN" altLang="en-US" dirty="0"/>
                  <a:t>。使用实验结果（</a:t>
                </a:r>
                <a:r>
                  <a:rPr kumimoji="1" lang="en-US" altLang="zh-CN" dirty="0"/>
                  <a:t>315, 101, 108, 32</a:t>
                </a:r>
                <a:r>
                  <a:rPr kumimoji="1" lang="zh-CN" altLang="en-US" dirty="0"/>
                  <a:t>）检验孟德尔的假设（</a:t>
                </a:r>
                <a14:m>
                  <m:oMath xmlns:m="http://schemas.openxmlformats.org/officeDocument/2006/math">
                    <m:r>
                      <a:rPr kumimoji="1" lang="zh-CN" altLang="en-US" i="1" smtClean="0">
                        <a:latin typeface="Cambria Math" panose="02040503050406030204" pitchFamily="18" charset="0"/>
                      </a:rPr>
                      <m:t>𝛼</m:t>
                    </m:r>
                    <m:r>
                      <a:rPr kumimoji="1" lang="en-US" altLang="zh-CN" b="0" i="1" smtClean="0">
                        <a:latin typeface="Cambria Math" panose="02040503050406030204" pitchFamily="18" charset="0"/>
                      </a:rPr>
                      <m:t>=0.05</m:t>
                    </m:r>
                  </m:oMath>
                </a14:m>
                <a:r>
                  <a:rPr kumimoji="1" lang="zh-CN" altLang="en-US" dirty="0"/>
                  <a:t>）。</a:t>
                </a:r>
                <a:endParaRPr kumimoji="1" lang="en-US" altLang="zh-CN" dirty="0"/>
              </a:p>
              <a:p>
                <a:endParaRPr kumimoji="1" lang="en-US" altLang="zh-CN" dirty="0"/>
              </a:p>
              <a:p>
                <a:endParaRPr kumimoji="1" lang="en-US" altLang="zh-CN" dirty="0"/>
              </a:p>
              <a:p>
                <a:r>
                  <a:rPr kumimoji="1" lang="zh-CN" altLang="en-US" dirty="0"/>
                  <a:t>思路：频数分布的拟合优度检验 </a:t>
                </a:r>
                <a:endParaRPr kumimoji="1" lang="en-US" altLang="zh-CN" dirty="0"/>
              </a:p>
              <a:p>
                <a:endParaRPr kumimoji="1" lang="zh-CN" altLang="en-US" dirty="0"/>
              </a:p>
            </p:txBody>
          </p:sp>
        </mc:Choice>
        <mc:Fallback xmlns="">
          <p:sp>
            <p:nvSpPr>
              <p:cNvPr id="2" name="内容占位符 1">
                <a:extLst>
                  <a:ext uri="{FF2B5EF4-FFF2-40B4-BE49-F238E27FC236}">
                    <a16:creationId xmlns:a16="http://schemas.microsoft.com/office/drawing/2014/main" id="{6CE7750F-CDAD-6398-6A21-5529DD948D96}"/>
                  </a:ext>
                </a:extLst>
              </p:cNvPr>
              <p:cNvSpPr>
                <a:spLocks noGrp="1" noRot="1" noChangeAspect="1" noMove="1" noResize="1" noEditPoints="1" noAdjustHandles="1" noChangeArrowheads="1" noChangeShapeType="1" noTextEdit="1"/>
              </p:cNvSpPr>
              <p:nvPr>
                <p:ph idx="1"/>
              </p:nvPr>
            </p:nvSpPr>
            <p:spPr>
              <a:blipFill>
                <a:blip r:embed="rId2"/>
                <a:stretch>
                  <a:fillRect l="-809" t="-1401"/>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BB064D81-93D8-8D25-AD0B-7684A8BC9509}"/>
              </a:ext>
            </a:extLst>
          </p:cNvPr>
          <p:cNvSpPr>
            <a:spLocks noGrp="1"/>
          </p:cNvSpPr>
          <p:nvPr>
            <p:ph type="title"/>
          </p:nvPr>
        </p:nvSpPr>
        <p:spPr/>
        <p:txBody>
          <a:bodyPr/>
          <a:lstStyle/>
          <a:p>
            <a:r>
              <a:rPr kumimoji="1" lang="zh-CN" altLang="en-US" dirty="0"/>
              <a:t>案例讨论</a:t>
            </a:r>
            <a:r>
              <a:rPr kumimoji="1" lang="en-US" altLang="zh-CN" dirty="0"/>
              <a:t>5</a:t>
            </a:r>
            <a:r>
              <a:rPr kumimoji="1" lang="zh-CN" altLang="en-US" dirty="0"/>
              <a:t>  </a:t>
            </a:r>
          </a:p>
        </p:txBody>
      </p:sp>
    </p:spTree>
    <p:extLst>
      <p:ext uri="{BB962C8B-B14F-4D97-AF65-F5344CB8AC3E}">
        <p14:creationId xmlns:p14="http://schemas.microsoft.com/office/powerpoint/2010/main" val="2485189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179E9DC-F0F7-5B40-CA22-3A0BBE6D2849}"/>
              </a:ext>
            </a:extLst>
          </p:cNvPr>
          <p:cNvSpPr>
            <a:spLocks noGrp="1"/>
          </p:cNvSpPr>
          <p:nvPr>
            <p:ph idx="1"/>
          </p:nvPr>
        </p:nvSpPr>
        <p:spPr/>
        <p:txBody>
          <a:bodyPr/>
          <a:lstStyle/>
          <a:p>
            <a:r>
              <a:rPr kumimoji="1" lang="zh-CN" altLang="en-US" dirty="0"/>
              <a:t>例</a:t>
            </a:r>
            <a:r>
              <a:rPr kumimoji="1" lang="en-US" altLang="zh-CN" dirty="0"/>
              <a:t>6:</a:t>
            </a:r>
            <a:r>
              <a:rPr kumimoji="1" lang="zh-CN" altLang="en-US" dirty="0"/>
              <a:t> 色素性视网膜炎是一种通过不同遗传模式表现出来的疾病。已记录的病例具有显性、隐性和与性连锁三种遗传模式。有学者推测，该遗传模式可能与种族相关，调查结果如下：在调查的</a:t>
            </a:r>
            <a:r>
              <a:rPr kumimoji="1" lang="en-US" altLang="zh-CN" dirty="0"/>
              <a:t>125</a:t>
            </a:r>
            <a:r>
              <a:rPr kumimoji="1" lang="zh-CN" altLang="en-US" dirty="0"/>
              <a:t>名</a:t>
            </a:r>
            <a:r>
              <a:rPr kumimoji="1" lang="en-US" altLang="zh-CN" dirty="0"/>
              <a:t>A</a:t>
            </a:r>
            <a:r>
              <a:rPr kumimoji="1" lang="zh-CN" altLang="en-US" dirty="0"/>
              <a:t>血统病例中，</a:t>
            </a:r>
            <a:r>
              <a:rPr kumimoji="1" lang="en-US" altLang="zh-CN" dirty="0"/>
              <a:t>46</a:t>
            </a:r>
            <a:r>
              <a:rPr kumimoji="1" lang="zh-CN" altLang="en-US" dirty="0"/>
              <a:t>名患者为性连锁遗传，</a:t>
            </a:r>
            <a:r>
              <a:rPr kumimoji="1" lang="en-US" altLang="zh-CN" dirty="0"/>
              <a:t>25</a:t>
            </a:r>
            <a:r>
              <a:rPr kumimoji="1" lang="zh-CN" altLang="en-US" dirty="0"/>
              <a:t>名为隐性遗传，</a:t>
            </a:r>
            <a:r>
              <a:rPr kumimoji="1" lang="en-US" altLang="zh-CN" dirty="0"/>
              <a:t>54</a:t>
            </a:r>
            <a:r>
              <a:rPr kumimoji="1" lang="zh-CN" altLang="en-US" dirty="0"/>
              <a:t>名为显性遗传。在</a:t>
            </a:r>
            <a:r>
              <a:rPr kumimoji="1" lang="en-US" altLang="zh-CN" dirty="0"/>
              <a:t>110</a:t>
            </a:r>
            <a:r>
              <a:rPr kumimoji="1" lang="zh-CN" altLang="en-US" dirty="0"/>
              <a:t>名</a:t>
            </a:r>
            <a:r>
              <a:rPr kumimoji="1" lang="en-US" altLang="zh-CN" dirty="0"/>
              <a:t>B</a:t>
            </a:r>
            <a:r>
              <a:rPr kumimoji="1" lang="zh-CN" altLang="en-US" dirty="0"/>
              <a:t>血统病例中，</a:t>
            </a:r>
            <a:r>
              <a:rPr kumimoji="1" lang="en-US" altLang="zh-CN" dirty="0"/>
              <a:t>1</a:t>
            </a:r>
            <a:r>
              <a:rPr kumimoji="1" lang="zh-CN" altLang="en-US" dirty="0"/>
              <a:t>名为性连锁遗传，</a:t>
            </a:r>
            <a:r>
              <a:rPr kumimoji="1" lang="en-US" altLang="zh-CN" dirty="0"/>
              <a:t>99</a:t>
            </a:r>
            <a:r>
              <a:rPr kumimoji="1" lang="zh-CN" altLang="en-US" dirty="0"/>
              <a:t>名为隐性遗传，</a:t>
            </a:r>
            <a:r>
              <a:rPr kumimoji="1" lang="en-US" altLang="zh-CN" dirty="0"/>
              <a:t>10 </a:t>
            </a:r>
            <a:r>
              <a:rPr kumimoji="1" lang="zh-CN" altLang="en-US" dirty="0"/>
              <a:t>名为显性遗传。请问，这些数据是否表明遗传模式和血统之间存在关联？</a:t>
            </a:r>
          </a:p>
        </p:txBody>
      </p:sp>
      <p:sp>
        <p:nvSpPr>
          <p:cNvPr id="3" name="标题 2">
            <a:extLst>
              <a:ext uri="{FF2B5EF4-FFF2-40B4-BE49-F238E27FC236}">
                <a16:creationId xmlns:a16="http://schemas.microsoft.com/office/drawing/2014/main" id="{8A0F9415-0A9A-A211-95B7-FEA0AB28FE2E}"/>
              </a:ext>
            </a:extLst>
          </p:cNvPr>
          <p:cNvSpPr>
            <a:spLocks noGrp="1"/>
          </p:cNvSpPr>
          <p:nvPr>
            <p:ph type="title"/>
          </p:nvPr>
        </p:nvSpPr>
        <p:spPr/>
        <p:txBody>
          <a:bodyPr/>
          <a:lstStyle/>
          <a:p>
            <a:r>
              <a:rPr kumimoji="1" lang="zh-CN" altLang="en-US" dirty="0"/>
              <a:t>案例讨论</a:t>
            </a:r>
            <a:r>
              <a:rPr kumimoji="1" lang="en-US" altLang="zh-CN" dirty="0"/>
              <a:t>6</a:t>
            </a:r>
            <a:r>
              <a:rPr kumimoji="1" lang="zh-CN" altLang="en-US" dirty="0"/>
              <a:t>  </a:t>
            </a:r>
          </a:p>
        </p:txBody>
      </p:sp>
    </p:spTree>
    <p:extLst>
      <p:ext uri="{BB962C8B-B14F-4D97-AF65-F5344CB8AC3E}">
        <p14:creationId xmlns:p14="http://schemas.microsoft.com/office/powerpoint/2010/main" val="240354068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3DC8D2EA-6C90-235D-9210-8D22AB7A9D31}"/>
                  </a:ext>
                </a:extLst>
              </p:cNvPr>
              <p:cNvSpPr>
                <a:spLocks noGrp="1"/>
              </p:cNvSpPr>
              <p:nvPr>
                <p:ph idx="1"/>
              </p:nvPr>
            </p:nvSpPr>
            <p:spPr/>
            <p:txBody>
              <a:bodyPr/>
              <a:lstStyle/>
              <a:p>
                <a:r>
                  <a:rPr kumimoji="1" lang="zh-CN" altLang="en-US" dirty="0"/>
                  <a:t>独立性检验或关联分析（两个变量是否存在关联）</a:t>
                </a:r>
                <a:endParaRPr kumimoji="1" lang="en-US" altLang="zh-CN" dirty="0"/>
              </a:p>
              <a:p>
                <a:r>
                  <a:rPr kumimoji="1" lang="zh-CN" altLang="en-US" dirty="0"/>
                  <a:t>行</a:t>
                </a:r>
                <a14:m>
                  <m:oMath xmlns:m="http://schemas.openxmlformats.org/officeDocument/2006/math">
                    <m:r>
                      <a:rPr kumimoji="1" lang="en-US" altLang="zh-CN" i="1" smtClean="0">
                        <a:latin typeface="Cambria Math" panose="02040503050406030204" pitchFamily="18" charset="0"/>
                        <a:ea typeface="Cambria Math" panose="02040503050406030204" pitchFamily="18" charset="0"/>
                      </a:rPr>
                      <m:t>×</m:t>
                    </m:r>
                  </m:oMath>
                </a14:m>
                <a:r>
                  <a:rPr kumimoji="1" lang="zh-CN" altLang="en-US" dirty="0"/>
                  <a:t>列表的卡方检验（无序多分类，</a:t>
                </a:r>
                <a14:m>
                  <m:oMath xmlns:m="http://schemas.openxmlformats.org/officeDocument/2006/math">
                    <m:r>
                      <a:rPr kumimoji="1" lang="en-US" altLang="zh-CN" b="0" i="1" smtClean="0">
                        <a:latin typeface="Cambria Math" panose="02040503050406030204" pitchFamily="18" charset="0"/>
                      </a:rPr>
                      <m:t>2</m:t>
                    </m:r>
                    <m:r>
                      <a:rPr kumimoji="1" lang="en-US" altLang="zh-CN" b="0" i="1" smtClean="0">
                        <a:latin typeface="Cambria Math" panose="02040503050406030204" pitchFamily="18" charset="0"/>
                        <a:ea typeface="Cambria Math" panose="02040503050406030204" pitchFamily="18" charset="0"/>
                      </a:rPr>
                      <m:t>×3</m:t>
                    </m:r>
                  </m:oMath>
                </a14:m>
                <a:r>
                  <a:rPr kumimoji="1" lang="zh-CN" altLang="en-US" dirty="0"/>
                  <a:t> </a:t>
                </a:r>
                <a:r>
                  <a:rPr kumimoji="1" lang="en-US" altLang="zh-CN" dirty="0"/>
                  <a:t>or</a:t>
                </a:r>
                <a:r>
                  <a:rPr kumimoji="1" lang="zh-CN" altLang="en-US" dirty="0"/>
                  <a:t> </a:t>
                </a:r>
                <a14:m>
                  <m:oMath xmlns:m="http://schemas.openxmlformats.org/officeDocument/2006/math">
                    <m:r>
                      <a:rPr kumimoji="1" lang="en-US" altLang="zh-CN" i="1" dirty="0" smtClean="0">
                        <a:latin typeface="Cambria Math" panose="02040503050406030204" pitchFamily="18" charset="0"/>
                      </a:rPr>
                      <m:t>3</m:t>
                    </m:r>
                    <m:r>
                      <a:rPr kumimoji="1" lang="en-US" altLang="zh-CN" i="1">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2</m:t>
                    </m:r>
                    <m:r>
                      <a:rPr kumimoji="1" lang="en-US" altLang="zh-CN" i="1">
                        <a:latin typeface="Cambria Math" panose="02040503050406030204" pitchFamily="18" charset="0"/>
                        <a:ea typeface="Cambria Math" panose="02040503050406030204" pitchFamily="18" charset="0"/>
                      </a:rPr>
                      <m:t> </m:t>
                    </m:r>
                  </m:oMath>
                </a14:m>
                <a:r>
                  <a:rPr kumimoji="1" lang="zh-CN" altLang="en-US" dirty="0"/>
                  <a:t>）</a:t>
                </a:r>
                <a:endParaRPr kumimoji="1" lang="en-US" altLang="zh-CN" dirty="0"/>
              </a:p>
              <a:p>
                <a:r>
                  <a:rPr kumimoji="1" lang="zh-CN" altLang="en-US" dirty="0"/>
                  <a:t>计算理论频数 </a:t>
                </a:r>
                <a:endParaRPr kumimoji="1" lang="en-US" altLang="zh-CN" dirty="0"/>
              </a:p>
              <a:p>
                <a:r>
                  <a:rPr kumimoji="1" lang="zh-CN" altLang="en-US" dirty="0"/>
                  <a:t>卡方检验的一般公式 </a:t>
                </a:r>
                <a:endParaRPr kumimoji="1" lang="en-US" altLang="zh-CN" dirty="0"/>
              </a:p>
              <a:p>
                <a:endParaRPr kumimoji="1" lang="zh-CN" altLang="en-US" dirty="0"/>
              </a:p>
            </p:txBody>
          </p:sp>
        </mc:Choice>
        <mc:Fallback xmlns="">
          <p:sp>
            <p:nvSpPr>
              <p:cNvPr id="2" name="内容占位符 1">
                <a:extLst>
                  <a:ext uri="{FF2B5EF4-FFF2-40B4-BE49-F238E27FC236}">
                    <a16:creationId xmlns:a16="http://schemas.microsoft.com/office/drawing/2014/main" id="{3DC8D2EA-6C90-235D-9210-8D22AB7A9D31}"/>
                  </a:ext>
                </a:extLst>
              </p:cNvPr>
              <p:cNvSpPr>
                <a:spLocks noGrp="1" noRot="1" noChangeAspect="1" noMove="1" noResize="1" noEditPoints="1" noAdjustHandles="1" noChangeArrowheads="1" noChangeShapeType="1" noTextEdit="1"/>
              </p:cNvSpPr>
              <p:nvPr>
                <p:ph idx="1"/>
              </p:nvPr>
            </p:nvSpPr>
            <p:spPr>
              <a:blipFill>
                <a:blip r:embed="rId2"/>
                <a:stretch>
                  <a:fillRect l="-809" t="-1401"/>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8E8794C8-5E98-102C-7759-A18A0F8B4F18}"/>
              </a:ext>
            </a:extLst>
          </p:cNvPr>
          <p:cNvSpPr>
            <a:spLocks noGrp="1"/>
          </p:cNvSpPr>
          <p:nvPr>
            <p:ph type="title"/>
          </p:nvPr>
        </p:nvSpPr>
        <p:spPr/>
        <p:txBody>
          <a:bodyPr/>
          <a:lstStyle/>
          <a:p>
            <a:r>
              <a:rPr kumimoji="1" lang="zh-CN" altLang="en-US" dirty="0"/>
              <a:t>例</a:t>
            </a:r>
            <a:r>
              <a:rPr kumimoji="1" lang="en-US" altLang="zh-CN" dirty="0"/>
              <a:t>6</a:t>
            </a:r>
            <a:r>
              <a:rPr kumimoji="1" lang="zh-CN" altLang="en-US" dirty="0"/>
              <a:t> 思路 </a:t>
            </a:r>
          </a:p>
        </p:txBody>
      </p:sp>
    </p:spTree>
    <p:extLst>
      <p:ext uri="{BB962C8B-B14F-4D97-AF65-F5344CB8AC3E}">
        <p14:creationId xmlns:p14="http://schemas.microsoft.com/office/powerpoint/2010/main" val="60517066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5868D4F-12AA-2747-437A-671009261878}"/>
              </a:ext>
            </a:extLst>
          </p:cNvPr>
          <p:cNvSpPr>
            <a:spLocks noGrp="1"/>
          </p:cNvSpPr>
          <p:nvPr>
            <p:ph idx="1"/>
          </p:nvPr>
        </p:nvSpPr>
        <p:spPr/>
        <p:txBody>
          <a:bodyPr/>
          <a:lstStyle/>
          <a:p>
            <a:r>
              <a:rPr kumimoji="1" lang="zh-CN" altLang="en-US" dirty="0"/>
              <a:t>使用</a:t>
            </a:r>
            <a:r>
              <a:rPr kumimoji="1" lang="en-US" altLang="zh-CN" dirty="0"/>
              <a:t>R</a:t>
            </a:r>
            <a:r>
              <a:rPr kumimoji="1" lang="zh-CN" altLang="en-US" dirty="0"/>
              <a:t>的</a:t>
            </a:r>
            <a:r>
              <a:rPr kumimoji="1" lang="en-US" altLang="zh-CN" dirty="0"/>
              <a:t>MASS</a:t>
            </a:r>
            <a:r>
              <a:rPr kumimoji="1" lang="zh-CN" altLang="en-US" dirty="0"/>
              <a:t>程序包中自带的数据库</a:t>
            </a:r>
            <a:r>
              <a:rPr kumimoji="1" lang="en-GB" altLang="zh-CN" dirty="0" err="1"/>
              <a:t>birthwt</a:t>
            </a:r>
            <a:r>
              <a:rPr kumimoji="1" lang="zh-CN" altLang="en-US" dirty="0"/>
              <a:t>。分析低出生体重的影响因素。</a:t>
            </a:r>
            <a:endParaRPr kumimoji="1" lang="en-US" altLang="zh-CN" dirty="0"/>
          </a:p>
          <a:p>
            <a:endParaRPr kumimoji="1" lang="en-US" altLang="zh-CN" dirty="0"/>
          </a:p>
          <a:p>
            <a:r>
              <a:rPr kumimoji="1" lang="zh-CN" altLang="en-US" dirty="0"/>
              <a:t>查看数据库，了解变量的名称、内容和属性。</a:t>
            </a:r>
            <a:endParaRPr kumimoji="1" lang="en-US" altLang="zh-CN" dirty="0"/>
          </a:p>
          <a:p>
            <a:pPr marL="514350" indent="-514350">
              <a:buFont typeface="+mj-lt"/>
              <a:buAutoNum type="romanUcPeriod"/>
            </a:pPr>
            <a:r>
              <a:rPr kumimoji="1" lang="zh-CN" altLang="en-US" dirty="0"/>
              <a:t>分析低出生体重组与正常出生体重组（</a:t>
            </a:r>
            <a:r>
              <a:rPr kumimoji="1" lang="en-US" altLang="zh-CN" dirty="0"/>
              <a:t>low</a:t>
            </a:r>
            <a:r>
              <a:rPr kumimoji="1" lang="zh-CN" altLang="en-US" dirty="0"/>
              <a:t>）的子宫易激惹症（</a:t>
            </a:r>
            <a:r>
              <a:rPr kumimoji="1" lang="en-US" altLang="zh-CN" dirty="0" err="1"/>
              <a:t>ui</a:t>
            </a:r>
            <a:r>
              <a:rPr kumimoji="1" lang="zh-CN" altLang="en-US" dirty="0"/>
              <a:t>）的发生率有无差别。</a:t>
            </a:r>
            <a:endParaRPr kumimoji="1" lang="en-US" altLang="zh-CN" dirty="0"/>
          </a:p>
          <a:p>
            <a:pPr marL="514350" indent="-514350">
              <a:buFont typeface="+mj-lt"/>
              <a:buAutoNum type="romanUcPeriod"/>
            </a:pPr>
            <a:r>
              <a:rPr kumimoji="1" lang="zh-CN" altLang="en-US" dirty="0"/>
              <a:t>分析低出生体重组与正常出生体重组（</a:t>
            </a:r>
            <a:r>
              <a:rPr kumimoji="1" lang="en-US" altLang="zh-CN" dirty="0"/>
              <a:t>low</a:t>
            </a:r>
            <a:r>
              <a:rPr kumimoji="1" lang="zh-CN" altLang="en-US" dirty="0"/>
              <a:t>）的母亲孕期吸烟率（</a:t>
            </a:r>
            <a:r>
              <a:rPr kumimoji="1" lang="en-US" altLang="zh-CN" dirty="0"/>
              <a:t>smoke</a:t>
            </a:r>
            <a:r>
              <a:rPr kumimoji="1" lang="zh-CN" altLang="en-US" dirty="0"/>
              <a:t>）是否存在差别。 </a:t>
            </a:r>
            <a:endParaRPr kumimoji="1" lang="en-US" altLang="zh-CN" dirty="0"/>
          </a:p>
          <a:p>
            <a:pPr marL="514350" indent="-514350">
              <a:buFont typeface="+mj-lt"/>
              <a:buAutoNum type="romanUcPeriod"/>
            </a:pPr>
            <a:r>
              <a:rPr kumimoji="1" lang="zh-CN" altLang="en-US" dirty="0"/>
              <a:t>分析低出生体重组与正常出生体重组（</a:t>
            </a:r>
            <a:r>
              <a:rPr kumimoji="1" lang="en-US" altLang="zh-CN" dirty="0"/>
              <a:t>low</a:t>
            </a:r>
            <a:r>
              <a:rPr kumimoji="1" lang="zh-CN" altLang="en-US" dirty="0"/>
              <a:t>）的母亲种族（</a:t>
            </a:r>
            <a:r>
              <a:rPr kumimoji="1" lang="en-US" altLang="zh-CN" dirty="0"/>
              <a:t>race</a:t>
            </a:r>
            <a:r>
              <a:rPr kumimoji="1" lang="zh-CN" altLang="en-US" dirty="0"/>
              <a:t>）的构成比是否存在差别。 </a:t>
            </a:r>
            <a:endParaRPr kumimoji="1" lang="en-US" altLang="zh-CN" dirty="0"/>
          </a:p>
          <a:p>
            <a:endParaRPr kumimoji="1" lang="zh-CN" altLang="en-US" dirty="0"/>
          </a:p>
        </p:txBody>
      </p:sp>
      <p:sp>
        <p:nvSpPr>
          <p:cNvPr id="3" name="标题 2">
            <a:extLst>
              <a:ext uri="{FF2B5EF4-FFF2-40B4-BE49-F238E27FC236}">
                <a16:creationId xmlns:a16="http://schemas.microsoft.com/office/drawing/2014/main" id="{45E960F7-79D5-5B6C-C4AD-D36ECB4200BB}"/>
              </a:ext>
            </a:extLst>
          </p:cNvPr>
          <p:cNvSpPr>
            <a:spLocks noGrp="1"/>
          </p:cNvSpPr>
          <p:nvPr>
            <p:ph type="title"/>
          </p:nvPr>
        </p:nvSpPr>
        <p:spPr/>
        <p:txBody>
          <a:bodyPr/>
          <a:lstStyle/>
          <a:p>
            <a:r>
              <a:rPr kumimoji="1" lang="zh-CN" altLang="en-US" dirty="0"/>
              <a:t>案例讨论</a:t>
            </a:r>
            <a:r>
              <a:rPr kumimoji="1" lang="en-US" altLang="zh-CN" dirty="0"/>
              <a:t>7</a:t>
            </a:r>
            <a:r>
              <a:rPr kumimoji="1" lang="zh-CN" altLang="en-US" dirty="0"/>
              <a:t> </a:t>
            </a:r>
          </a:p>
        </p:txBody>
      </p:sp>
    </p:spTree>
    <p:extLst>
      <p:ext uri="{BB962C8B-B14F-4D97-AF65-F5344CB8AC3E}">
        <p14:creationId xmlns:p14="http://schemas.microsoft.com/office/powerpoint/2010/main" val="167663937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4BBD3D2-F198-5A34-69FB-254B215469E4}"/>
              </a:ext>
            </a:extLst>
          </p:cNvPr>
          <p:cNvSpPr>
            <a:spLocks noGrp="1"/>
          </p:cNvSpPr>
          <p:nvPr>
            <p:ph idx="1"/>
          </p:nvPr>
        </p:nvSpPr>
        <p:spPr/>
        <p:txBody>
          <a:bodyPr/>
          <a:lstStyle/>
          <a:p>
            <a:r>
              <a:rPr kumimoji="1" lang="zh-CN" altLang="en-US" dirty="0"/>
              <a:t>研究者在某地区绝经后妇女中开展了一项匹配的病例对照研究，调查雌激素使用与子宫内膜癌的关联关系。子宫内膜癌病例和对照组按照年龄和城市居住时间进行匹配，结果整理为数据库</a:t>
            </a:r>
            <a:r>
              <a:rPr kumimoji="1" lang="en-GB" altLang="zh-CN" dirty="0"/>
              <a:t>demo of practice 8.xlsx</a:t>
            </a:r>
            <a:r>
              <a:rPr kumimoji="1" lang="zh-CN" altLang="en-US" dirty="0"/>
              <a:t>。请问：子宫内膜癌病例组和对照组的雌激素使用情况是否存在不同（或雌激素使用是否与子宫内膜癌存在关联）。</a:t>
            </a:r>
          </a:p>
        </p:txBody>
      </p:sp>
      <p:sp>
        <p:nvSpPr>
          <p:cNvPr id="3" name="标题 2">
            <a:extLst>
              <a:ext uri="{FF2B5EF4-FFF2-40B4-BE49-F238E27FC236}">
                <a16:creationId xmlns:a16="http://schemas.microsoft.com/office/drawing/2014/main" id="{4E115F97-BBBE-4202-AF19-79B134EA9741}"/>
              </a:ext>
            </a:extLst>
          </p:cNvPr>
          <p:cNvSpPr>
            <a:spLocks noGrp="1"/>
          </p:cNvSpPr>
          <p:nvPr>
            <p:ph type="title"/>
          </p:nvPr>
        </p:nvSpPr>
        <p:spPr/>
        <p:txBody>
          <a:bodyPr/>
          <a:lstStyle/>
          <a:p>
            <a:r>
              <a:rPr kumimoji="1" lang="zh-CN" altLang="en-US" dirty="0"/>
              <a:t>案例讨论</a:t>
            </a:r>
            <a:r>
              <a:rPr kumimoji="1" lang="en-US" altLang="zh-CN" dirty="0"/>
              <a:t>8</a:t>
            </a:r>
            <a:r>
              <a:rPr kumimoji="1" lang="zh-CN" altLang="en-US" dirty="0"/>
              <a:t> </a:t>
            </a:r>
          </a:p>
        </p:txBody>
      </p:sp>
    </p:spTree>
    <p:extLst>
      <p:ext uri="{BB962C8B-B14F-4D97-AF65-F5344CB8AC3E}">
        <p14:creationId xmlns:p14="http://schemas.microsoft.com/office/powerpoint/2010/main" val="318932539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DE9962F-8243-C4BB-3A0F-EB3F94026084}"/>
              </a:ext>
            </a:extLst>
          </p:cNvPr>
          <p:cNvSpPr>
            <a:spLocks noGrp="1"/>
          </p:cNvSpPr>
          <p:nvPr>
            <p:ph idx="1"/>
          </p:nvPr>
        </p:nvSpPr>
        <p:spPr/>
        <p:txBody>
          <a:bodyPr/>
          <a:lstStyle/>
          <a:p>
            <a:r>
              <a:rPr kumimoji="1" lang="zh-CN" altLang="en-US" dirty="0"/>
              <a:t>题</a:t>
            </a:r>
            <a:r>
              <a:rPr kumimoji="1" lang="en-US" altLang="zh-CN" dirty="0"/>
              <a:t>1:</a:t>
            </a:r>
            <a:r>
              <a:rPr kumimoji="1" lang="zh-CN" altLang="en-US" dirty="0"/>
              <a:t> 研究者欲在某大学的本科毕业生人群中开展体育锻炼相关的危险因素调查，其中研究者询问了这些学生在毕业前一年的居住场所，结果见下表：</a:t>
            </a:r>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r>
              <a:rPr kumimoji="1" lang="zh-CN" altLang="en-US" dirty="0"/>
              <a:t>请问：不同锻炼水平的毕业生人群的居住场所构成比是否存在差异？</a:t>
            </a:r>
            <a:endParaRPr kumimoji="1" lang="en-US" altLang="zh-CN" dirty="0"/>
          </a:p>
          <a:p>
            <a:endParaRPr kumimoji="1" lang="zh-CN" altLang="en-US" dirty="0"/>
          </a:p>
        </p:txBody>
      </p:sp>
      <p:sp>
        <p:nvSpPr>
          <p:cNvPr id="3" name="标题 2">
            <a:extLst>
              <a:ext uri="{FF2B5EF4-FFF2-40B4-BE49-F238E27FC236}">
                <a16:creationId xmlns:a16="http://schemas.microsoft.com/office/drawing/2014/main" id="{DE716CC5-9C1A-BE72-9994-A28E2A02EAAD}"/>
              </a:ext>
            </a:extLst>
          </p:cNvPr>
          <p:cNvSpPr>
            <a:spLocks noGrp="1"/>
          </p:cNvSpPr>
          <p:nvPr>
            <p:ph type="title"/>
          </p:nvPr>
        </p:nvSpPr>
        <p:spPr/>
        <p:txBody>
          <a:bodyPr/>
          <a:lstStyle/>
          <a:p>
            <a:r>
              <a:rPr kumimoji="1" lang="zh-CN" altLang="en-US" dirty="0"/>
              <a:t>作业 </a:t>
            </a:r>
          </a:p>
        </p:txBody>
      </p:sp>
      <p:graphicFrame>
        <p:nvGraphicFramePr>
          <p:cNvPr id="4" name="表格 4">
            <a:extLst>
              <a:ext uri="{FF2B5EF4-FFF2-40B4-BE49-F238E27FC236}">
                <a16:creationId xmlns:a16="http://schemas.microsoft.com/office/drawing/2014/main" id="{8A1BEDE3-9B6A-C193-524A-8AC69D5D4663}"/>
              </a:ext>
            </a:extLst>
          </p:cNvPr>
          <p:cNvGraphicFramePr>
            <a:graphicFrameLocks noGrp="1"/>
          </p:cNvGraphicFramePr>
          <p:nvPr>
            <p:extLst>
              <p:ext uri="{D42A27DB-BD31-4B8C-83A1-F6EECF244321}">
                <p14:modId xmlns:p14="http://schemas.microsoft.com/office/powerpoint/2010/main" val="2850470941"/>
              </p:ext>
            </p:extLst>
          </p:nvPr>
        </p:nvGraphicFramePr>
        <p:xfrm>
          <a:off x="1603827" y="2684412"/>
          <a:ext cx="8984346" cy="2090788"/>
        </p:xfrm>
        <a:graphic>
          <a:graphicData uri="http://schemas.openxmlformats.org/drawingml/2006/table">
            <a:tbl>
              <a:tblPr firstRow="1" bandRow="1">
                <a:tableStyleId>{5C22544A-7EE6-4342-B048-85BDC9FD1C3A}</a:tableStyleId>
              </a:tblPr>
              <a:tblGrid>
                <a:gridCol w="1497391">
                  <a:extLst>
                    <a:ext uri="{9D8B030D-6E8A-4147-A177-3AD203B41FA5}">
                      <a16:colId xmlns:a16="http://schemas.microsoft.com/office/drawing/2014/main" val="2598691396"/>
                    </a:ext>
                  </a:extLst>
                </a:gridCol>
                <a:gridCol w="1497391">
                  <a:extLst>
                    <a:ext uri="{9D8B030D-6E8A-4147-A177-3AD203B41FA5}">
                      <a16:colId xmlns:a16="http://schemas.microsoft.com/office/drawing/2014/main" val="147139771"/>
                    </a:ext>
                  </a:extLst>
                </a:gridCol>
                <a:gridCol w="1497391">
                  <a:extLst>
                    <a:ext uri="{9D8B030D-6E8A-4147-A177-3AD203B41FA5}">
                      <a16:colId xmlns:a16="http://schemas.microsoft.com/office/drawing/2014/main" val="256045770"/>
                    </a:ext>
                  </a:extLst>
                </a:gridCol>
                <a:gridCol w="1497391">
                  <a:extLst>
                    <a:ext uri="{9D8B030D-6E8A-4147-A177-3AD203B41FA5}">
                      <a16:colId xmlns:a16="http://schemas.microsoft.com/office/drawing/2014/main" val="4027157728"/>
                    </a:ext>
                  </a:extLst>
                </a:gridCol>
                <a:gridCol w="1497391">
                  <a:extLst>
                    <a:ext uri="{9D8B030D-6E8A-4147-A177-3AD203B41FA5}">
                      <a16:colId xmlns:a16="http://schemas.microsoft.com/office/drawing/2014/main" val="4095495502"/>
                    </a:ext>
                  </a:extLst>
                </a:gridCol>
                <a:gridCol w="1497391">
                  <a:extLst>
                    <a:ext uri="{9D8B030D-6E8A-4147-A177-3AD203B41FA5}">
                      <a16:colId xmlns:a16="http://schemas.microsoft.com/office/drawing/2014/main" val="2746213296"/>
                    </a:ext>
                  </a:extLst>
                </a:gridCol>
              </a:tblGrid>
              <a:tr h="522697">
                <a:tc>
                  <a:txBody>
                    <a:bodyPr/>
                    <a:lstStyle/>
                    <a:p>
                      <a:pPr algn="ctr"/>
                      <a:endParaRPr lang="zh-CN" altLang="en-US" sz="2000" dirty="0">
                        <a:solidFill>
                          <a:schemeClr val="tx1"/>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2000" dirty="0">
                          <a:solidFill>
                            <a:schemeClr val="tx1"/>
                          </a:solidFill>
                        </a:rPr>
                        <a:t>校内宿舍</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2000" dirty="0">
                          <a:solidFill>
                            <a:schemeClr val="tx1"/>
                          </a:solidFill>
                        </a:rPr>
                        <a:t>校内公寓</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2000" dirty="0">
                          <a:solidFill>
                            <a:schemeClr val="tx1"/>
                          </a:solidFill>
                        </a:rPr>
                        <a:t>校外公寓</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2000" dirty="0">
                          <a:solidFill>
                            <a:schemeClr val="tx1"/>
                          </a:solidFill>
                        </a:rPr>
                        <a:t>家里</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2000" dirty="0">
                          <a:solidFill>
                            <a:schemeClr val="tx1"/>
                          </a:solidFill>
                        </a:rPr>
                        <a:t>合计</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8490122"/>
                  </a:ext>
                </a:extLst>
              </a:tr>
              <a:tr h="522697">
                <a:tc>
                  <a:txBody>
                    <a:bodyPr/>
                    <a:lstStyle/>
                    <a:p>
                      <a:pPr algn="ctr"/>
                      <a:r>
                        <a:rPr lang="zh-CN" altLang="en-US" sz="2000" dirty="0">
                          <a:solidFill>
                            <a:schemeClr val="tx1"/>
                          </a:solidFill>
                        </a:rPr>
                        <a:t>从不锻炼</a:t>
                      </a:r>
                    </a:p>
                  </a:txBody>
                  <a:tcPr anchor="ct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2000" dirty="0">
                          <a:solidFill>
                            <a:schemeClr val="tx1"/>
                          </a:solidFill>
                        </a:rPr>
                        <a:t>35</a:t>
                      </a:r>
                      <a:endParaRPr lang="zh-CN" altLang="en-US" sz="2000" dirty="0">
                        <a:solidFill>
                          <a:schemeClr val="tx1"/>
                        </a:solidFill>
                      </a:endParaRPr>
                    </a:p>
                  </a:txBody>
                  <a:tcPr anchor="ct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617024"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rPr>
                        <a:t>77</a:t>
                      </a:r>
                      <a:endParaRPr lang="zh-CN" altLang="en-US" sz="2000" dirty="0">
                        <a:solidFill>
                          <a:schemeClr val="tx1"/>
                        </a:solidFill>
                      </a:endParaRPr>
                    </a:p>
                  </a:txBody>
                  <a:tcPr anchor="ct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617024"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rPr>
                        <a:t>115</a:t>
                      </a:r>
                      <a:r>
                        <a:rPr lang="zh-CN" altLang="en-US" sz="2000" dirty="0">
                          <a:solidFill>
                            <a:schemeClr val="tx1"/>
                          </a:solidFill>
                        </a:rPr>
                        <a:t> </a:t>
                      </a:r>
                    </a:p>
                  </a:txBody>
                  <a:tcPr anchor="ct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2000" dirty="0">
                          <a:solidFill>
                            <a:schemeClr val="tx1"/>
                          </a:solidFill>
                        </a:rPr>
                        <a:t>40</a:t>
                      </a:r>
                      <a:endParaRPr lang="zh-CN" altLang="en-US" sz="2000" dirty="0">
                        <a:solidFill>
                          <a:schemeClr val="tx1"/>
                        </a:solidFill>
                      </a:endParaRPr>
                    </a:p>
                  </a:txBody>
                  <a:tcPr anchor="ct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2000" dirty="0">
                          <a:solidFill>
                            <a:schemeClr val="tx1"/>
                          </a:solidFill>
                        </a:rPr>
                        <a:t>267</a:t>
                      </a:r>
                      <a:endParaRPr lang="zh-CN" altLang="en-US" sz="2000" dirty="0">
                        <a:solidFill>
                          <a:schemeClr val="tx1"/>
                        </a:solidFill>
                      </a:endParaRPr>
                    </a:p>
                  </a:txBody>
                  <a:tcPr anchor="ct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4128337486"/>
                  </a:ext>
                </a:extLst>
              </a:tr>
              <a:tr h="522697">
                <a:tc>
                  <a:txBody>
                    <a:bodyPr/>
                    <a:lstStyle/>
                    <a:p>
                      <a:pPr algn="ctr"/>
                      <a:r>
                        <a:rPr lang="zh-CN" altLang="en-US" sz="2000" dirty="0">
                          <a:solidFill>
                            <a:schemeClr val="tx1"/>
                          </a:solidFill>
                        </a:rPr>
                        <a:t>偶尔锻炼</a:t>
                      </a:r>
                    </a:p>
                  </a:txBody>
                  <a:tcPr anchor="ctr">
                    <a:solidFill>
                      <a:schemeClr val="bg1"/>
                    </a:solidFill>
                  </a:tcPr>
                </a:tc>
                <a:tc>
                  <a:txBody>
                    <a:bodyPr/>
                    <a:lstStyle/>
                    <a:p>
                      <a:pPr algn="ctr"/>
                      <a:r>
                        <a:rPr lang="en-US" altLang="zh-CN" sz="2000" dirty="0">
                          <a:solidFill>
                            <a:schemeClr val="tx1"/>
                          </a:solidFill>
                        </a:rPr>
                        <a:t>33</a:t>
                      </a:r>
                      <a:endParaRPr lang="zh-CN" altLang="en-US" sz="2000" dirty="0">
                        <a:solidFill>
                          <a:schemeClr val="tx1"/>
                        </a:solidFill>
                      </a:endParaRPr>
                    </a:p>
                  </a:txBody>
                  <a:tcPr anchor="ctr">
                    <a:solidFill>
                      <a:schemeClr val="bg1"/>
                    </a:solidFill>
                  </a:tcPr>
                </a:tc>
                <a:tc>
                  <a:txBody>
                    <a:bodyPr/>
                    <a:lstStyle/>
                    <a:p>
                      <a:pPr algn="ctr"/>
                      <a:r>
                        <a:rPr lang="en-US" altLang="zh-CN" sz="2000" dirty="0">
                          <a:solidFill>
                            <a:schemeClr val="tx1"/>
                          </a:solidFill>
                        </a:rPr>
                        <a:t>68</a:t>
                      </a:r>
                      <a:endParaRPr lang="zh-CN" altLang="en-US" sz="2000" dirty="0">
                        <a:solidFill>
                          <a:schemeClr val="tx1"/>
                        </a:solidFill>
                      </a:endParaRPr>
                    </a:p>
                  </a:txBody>
                  <a:tcPr anchor="ctr">
                    <a:solidFill>
                      <a:schemeClr val="bg1"/>
                    </a:solidFill>
                  </a:tcPr>
                </a:tc>
                <a:tc>
                  <a:txBody>
                    <a:bodyPr/>
                    <a:lstStyle/>
                    <a:p>
                      <a:pPr algn="ctr"/>
                      <a:r>
                        <a:rPr lang="en-US" altLang="zh-CN" sz="2000" dirty="0">
                          <a:solidFill>
                            <a:schemeClr val="tx1"/>
                          </a:solidFill>
                        </a:rPr>
                        <a:t>31</a:t>
                      </a:r>
                      <a:endParaRPr lang="zh-CN" altLang="en-US" sz="2000" dirty="0">
                        <a:solidFill>
                          <a:schemeClr val="tx1"/>
                        </a:solidFill>
                      </a:endParaRPr>
                    </a:p>
                  </a:txBody>
                  <a:tcPr anchor="ctr">
                    <a:solidFill>
                      <a:schemeClr val="bg1"/>
                    </a:solidFill>
                  </a:tcPr>
                </a:tc>
                <a:tc>
                  <a:txBody>
                    <a:bodyPr/>
                    <a:lstStyle/>
                    <a:p>
                      <a:pPr algn="ctr"/>
                      <a:r>
                        <a:rPr lang="en-US" altLang="zh-CN" sz="2000" dirty="0">
                          <a:solidFill>
                            <a:schemeClr val="tx1"/>
                          </a:solidFill>
                        </a:rPr>
                        <a:t>9</a:t>
                      </a:r>
                      <a:endParaRPr lang="zh-CN" altLang="en-US" sz="2000" dirty="0">
                        <a:solidFill>
                          <a:schemeClr val="tx1"/>
                        </a:solidFill>
                      </a:endParaRPr>
                    </a:p>
                  </a:txBody>
                  <a:tcPr anchor="ctr">
                    <a:solidFill>
                      <a:schemeClr val="bg1"/>
                    </a:solidFill>
                  </a:tcPr>
                </a:tc>
                <a:tc>
                  <a:txBody>
                    <a:bodyPr/>
                    <a:lstStyle/>
                    <a:p>
                      <a:pPr algn="ctr"/>
                      <a:r>
                        <a:rPr lang="en-US" altLang="zh-CN" sz="2000" dirty="0">
                          <a:solidFill>
                            <a:schemeClr val="tx1"/>
                          </a:solidFill>
                        </a:rPr>
                        <a:t>141</a:t>
                      </a:r>
                      <a:endParaRPr lang="zh-CN" altLang="en-US" sz="2000" dirty="0">
                        <a:solidFill>
                          <a:schemeClr val="tx1"/>
                        </a:solidFill>
                      </a:endParaRPr>
                    </a:p>
                  </a:txBody>
                  <a:tcPr anchor="ctr">
                    <a:solidFill>
                      <a:schemeClr val="bg1"/>
                    </a:solidFill>
                  </a:tcPr>
                </a:tc>
                <a:extLst>
                  <a:ext uri="{0D108BD9-81ED-4DB2-BD59-A6C34878D82A}">
                    <a16:rowId xmlns:a16="http://schemas.microsoft.com/office/drawing/2014/main" val="359992395"/>
                  </a:ext>
                </a:extLst>
              </a:tr>
              <a:tr h="522697">
                <a:tc>
                  <a:txBody>
                    <a:bodyPr/>
                    <a:lstStyle/>
                    <a:p>
                      <a:pPr algn="ctr"/>
                      <a:r>
                        <a:rPr lang="zh-CN" altLang="en-US" sz="2000" dirty="0">
                          <a:solidFill>
                            <a:schemeClr val="tx1"/>
                          </a:solidFill>
                        </a:rPr>
                        <a:t>经常锻炼</a:t>
                      </a:r>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rPr>
                        <a:t>29</a:t>
                      </a:r>
                      <a:endParaRPr lang="zh-CN" altLang="en-US" sz="2000" dirty="0">
                        <a:solidFill>
                          <a:schemeClr val="tx1"/>
                        </a:solidFill>
                      </a:endParaRPr>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rPr>
                        <a:t>45</a:t>
                      </a:r>
                      <a:endParaRPr lang="zh-CN" altLang="en-US" sz="2000" dirty="0">
                        <a:solidFill>
                          <a:schemeClr val="tx1"/>
                        </a:solidFill>
                      </a:endParaRPr>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rPr>
                        <a:t>19</a:t>
                      </a:r>
                      <a:endParaRPr lang="zh-CN" altLang="en-US" sz="2000" dirty="0">
                        <a:solidFill>
                          <a:schemeClr val="tx1"/>
                        </a:solidFill>
                      </a:endParaRPr>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rPr>
                        <a:t>7</a:t>
                      </a:r>
                      <a:endParaRPr lang="zh-CN" altLang="en-US" sz="2000" dirty="0">
                        <a:solidFill>
                          <a:schemeClr val="tx1"/>
                        </a:solidFill>
                      </a:endParaRPr>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rPr>
                        <a:t>100</a:t>
                      </a:r>
                      <a:endParaRPr lang="zh-CN" altLang="en-US" sz="2000" dirty="0">
                        <a:solidFill>
                          <a:schemeClr val="tx1"/>
                        </a:solidFill>
                      </a:endParaRPr>
                    </a:p>
                  </a:txBody>
                  <a:tcPr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445470"/>
                  </a:ext>
                </a:extLst>
              </a:tr>
            </a:tbl>
          </a:graphicData>
        </a:graphic>
      </p:graphicFrame>
    </p:spTree>
    <p:extLst>
      <p:ext uri="{BB962C8B-B14F-4D97-AF65-F5344CB8AC3E}">
        <p14:creationId xmlns:p14="http://schemas.microsoft.com/office/powerpoint/2010/main" val="226861663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DE9962F-8243-C4BB-3A0F-EB3F94026084}"/>
              </a:ext>
            </a:extLst>
          </p:cNvPr>
          <p:cNvSpPr>
            <a:spLocks noGrp="1"/>
          </p:cNvSpPr>
          <p:nvPr>
            <p:ph idx="1"/>
          </p:nvPr>
        </p:nvSpPr>
        <p:spPr/>
        <p:txBody>
          <a:bodyPr/>
          <a:lstStyle/>
          <a:p>
            <a:r>
              <a:rPr kumimoji="1" lang="zh-CN" altLang="en-US" dirty="0"/>
              <a:t>题</a:t>
            </a:r>
            <a:r>
              <a:rPr kumimoji="1" lang="en-US" altLang="zh-CN" dirty="0"/>
              <a:t>2:</a:t>
            </a:r>
            <a:r>
              <a:rPr kumimoji="1" lang="zh-CN" altLang="en-US" dirty="0"/>
              <a:t> 为确定某药物对疾病的治疗效果，研究者记录</a:t>
            </a:r>
            <a:r>
              <a:rPr kumimoji="1" lang="en-US" altLang="zh-CN" dirty="0"/>
              <a:t>107</a:t>
            </a:r>
            <a:r>
              <a:rPr kumimoji="1" lang="zh-CN" altLang="en-US" dirty="0"/>
              <a:t>名研究对象的治疗前后的疾病诊断结果（阳性或者阴性），其中</a:t>
            </a:r>
            <a:r>
              <a:rPr kumimoji="1" lang="en-US" altLang="zh-CN" dirty="0"/>
              <a:t>27</a:t>
            </a:r>
            <a:r>
              <a:rPr kumimoji="1" lang="zh-CN" altLang="en-US" dirty="0"/>
              <a:t>名研究对象治疗前和治疗后的诊断结果均为阳性；</a:t>
            </a:r>
            <a:r>
              <a:rPr kumimoji="1" lang="en-US" altLang="zh-CN" dirty="0"/>
              <a:t>50</a:t>
            </a:r>
            <a:r>
              <a:rPr kumimoji="1" lang="zh-CN" altLang="en-US" dirty="0"/>
              <a:t>名研究对象治疗前的诊断结果为阳性、治疗后的诊断结果为阴性；</a:t>
            </a:r>
            <a:r>
              <a:rPr kumimoji="1" lang="en-US" altLang="zh-CN" dirty="0"/>
              <a:t>12</a:t>
            </a:r>
            <a:r>
              <a:rPr kumimoji="1" lang="zh-CN" altLang="en-US" dirty="0"/>
              <a:t>名研究对象治疗前的诊断结果为阴性，治疗后的诊断结果为阳性；</a:t>
            </a:r>
            <a:r>
              <a:rPr kumimoji="1" lang="en-US" altLang="zh-CN" dirty="0"/>
              <a:t>18</a:t>
            </a:r>
            <a:r>
              <a:rPr kumimoji="1" lang="zh-CN" altLang="en-US" dirty="0"/>
              <a:t>名研究对象治疗前和治疗后的诊断结果均为阴性。</a:t>
            </a:r>
            <a:endParaRPr kumimoji="1" lang="en-US" altLang="zh-CN" dirty="0"/>
          </a:p>
          <a:p>
            <a:pPr marL="457200" indent="-457200">
              <a:buFont typeface="+mj-lt"/>
              <a:buAutoNum type="arabicPeriod"/>
            </a:pPr>
            <a:r>
              <a:rPr kumimoji="1" lang="zh-CN" altLang="en-US" dirty="0"/>
              <a:t>请问，这是一种什么类型的研究设计？结局指标是什么类型的变量？</a:t>
            </a:r>
            <a:endParaRPr kumimoji="1" lang="en-US" altLang="zh-CN" dirty="0"/>
          </a:p>
          <a:p>
            <a:pPr marL="457200" indent="-457200">
              <a:buFont typeface="+mj-lt"/>
              <a:buAutoNum type="arabicPeriod"/>
            </a:pPr>
            <a:r>
              <a:rPr kumimoji="1" lang="zh-CN" altLang="en-US" dirty="0"/>
              <a:t>请整理数据，并选择合适的假设检验方法对药物治疗疾病的效果进行评价。</a:t>
            </a:r>
          </a:p>
        </p:txBody>
      </p:sp>
      <p:sp>
        <p:nvSpPr>
          <p:cNvPr id="3" name="标题 2">
            <a:extLst>
              <a:ext uri="{FF2B5EF4-FFF2-40B4-BE49-F238E27FC236}">
                <a16:creationId xmlns:a16="http://schemas.microsoft.com/office/drawing/2014/main" id="{DE716CC5-9C1A-BE72-9994-A28E2A02EAAD}"/>
              </a:ext>
            </a:extLst>
          </p:cNvPr>
          <p:cNvSpPr>
            <a:spLocks noGrp="1"/>
          </p:cNvSpPr>
          <p:nvPr>
            <p:ph type="title"/>
          </p:nvPr>
        </p:nvSpPr>
        <p:spPr/>
        <p:txBody>
          <a:bodyPr/>
          <a:lstStyle/>
          <a:p>
            <a:r>
              <a:rPr kumimoji="1" lang="zh-CN" altLang="en-US" dirty="0"/>
              <a:t>作业 </a:t>
            </a:r>
          </a:p>
        </p:txBody>
      </p:sp>
    </p:spTree>
    <p:extLst>
      <p:ext uri="{BB962C8B-B14F-4D97-AF65-F5344CB8AC3E}">
        <p14:creationId xmlns:p14="http://schemas.microsoft.com/office/powerpoint/2010/main" val="375856703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a:extLst>
              <a:ext uri="{FF2B5EF4-FFF2-40B4-BE49-F238E27FC236}">
                <a16:creationId xmlns:a16="http://schemas.microsoft.com/office/drawing/2014/main" id="{04776954-C255-F760-FEB6-D6FDC17FBB1A}"/>
              </a:ext>
            </a:extLst>
          </p:cNvPr>
          <p:cNvPicPr>
            <a:picLocks noGrp="1" noChangeAspect="1"/>
          </p:cNvPicPr>
          <p:nvPr>
            <p:ph idx="1"/>
          </p:nvPr>
        </p:nvPicPr>
        <p:blipFill>
          <a:blip r:embed="rId2"/>
          <a:stretch>
            <a:fillRect/>
          </a:stretch>
        </p:blipFill>
        <p:spPr>
          <a:xfrm>
            <a:off x="931359" y="1658257"/>
            <a:ext cx="5916937" cy="4525963"/>
          </a:xfrm>
        </p:spPr>
      </p:pic>
      <p:sp>
        <p:nvSpPr>
          <p:cNvPr id="3" name="标题 2">
            <a:extLst>
              <a:ext uri="{FF2B5EF4-FFF2-40B4-BE49-F238E27FC236}">
                <a16:creationId xmlns:a16="http://schemas.microsoft.com/office/drawing/2014/main" id="{E117964F-E084-D016-D619-99ACB283FA7E}"/>
              </a:ext>
            </a:extLst>
          </p:cNvPr>
          <p:cNvSpPr>
            <a:spLocks noGrp="1"/>
          </p:cNvSpPr>
          <p:nvPr>
            <p:ph type="title"/>
          </p:nvPr>
        </p:nvSpPr>
        <p:spPr/>
        <p:txBody>
          <a:bodyPr/>
          <a:lstStyle/>
          <a:p>
            <a:endParaRPr kumimoji="1" lang="zh-CN" altLang="en-US" dirty="0"/>
          </a:p>
        </p:txBody>
      </p:sp>
    </p:spTree>
    <p:extLst>
      <p:ext uri="{BB962C8B-B14F-4D97-AF65-F5344CB8AC3E}">
        <p14:creationId xmlns:p14="http://schemas.microsoft.com/office/powerpoint/2010/main" val="238805115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04C4590-FB39-9E87-957D-253198FB508E}"/>
              </a:ext>
            </a:extLst>
          </p:cNvPr>
          <p:cNvSpPr>
            <a:spLocks noGrp="1"/>
          </p:cNvSpPr>
          <p:nvPr>
            <p:ph type="title"/>
          </p:nvPr>
        </p:nvSpPr>
        <p:spPr/>
        <p:txBody>
          <a:bodyPr/>
          <a:lstStyle/>
          <a:p>
            <a:endParaRPr kumimoji="1" lang="zh-CN" altLang="en-US"/>
          </a:p>
        </p:txBody>
      </p:sp>
      <p:sp>
        <p:nvSpPr>
          <p:cNvPr id="5" name="文本框 4">
            <a:extLst>
              <a:ext uri="{FF2B5EF4-FFF2-40B4-BE49-F238E27FC236}">
                <a16:creationId xmlns:a16="http://schemas.microsoft.com/office/drawing/2014/main" id="{129CF41D-21C3-7C82-44BE-84E15E497B46}"/>
              </a:ext>
            </a:extLst>
          </p:cNvPr>
          <p:cNvSpPr txBox="1"/>
          <p:nvPr/>
        </p:nvSpPr>
        <p:spPr>
          <a:xfrm>
            <a:off x="794290" y="2426000"/>
            <a:ext cx="6098582" cy="584775"/>
          </a:xfrm>
          <a:prstGeom prst="rect">
            <a:avLst/>
          </a:prstGeom>
          <a:noFill/>
        </p:spPr>
        <p:txBody>
          <a:bodyPr wrap="square">
            <a:spAutoFit/>
          </a:bodyPr>
          <a:lstStyle/>
          <a:p>
            <a:r>
              <a:rPr lang="zh-CN" altLang="en-US" sz="3200" dirty="0"/>
              <a:t>随堂小练习：</a:t>
            </a:r>
            <a:r>
              <a:rPr lang="en-US" altLang="zh-CN" sz="3200" dirty="0"/>
              <a:t>10</a:t>
            </a:r>
            <a:r>
              <a:rPr lang="zh-CN" altLang="en-US" sz="3200" dirty="0"/>
              <a:t>道选择题</a:t>
            </a:r>
          </a:p>
        </p:txBody>
      </p:sp>
      <p:sp>
        <p:nvSpPr>
          <p:cNvPr id="13" name="文本框 12">
            <a:extLst>
              <a:ext uri="{FF2B5EF4-FFF2-40B4-BE49-F238E27FC236}">
                <a16:creationId xmlns:a16="http://schemas.microsoft.com/office/drawing/2014/main" id="{165DF15F-0F5D-EF68-E15F-CFB9B4D15764}"/>
              </a:ext>
            </a:extLst>
          </p:cNvPr>
          <p:cNvSpPr txBox="1"/>
          <p:nvPr/>
        </p:nvSpPr>
        <p:spPr>
          <a:xfrm>
            <a:off x="6794018" y="5782270"/>
            <a:ext cx="4525963" cy="400110"/>
          </a:xfrm>
          <a:prstGeom prst="rect">
            <a:avLst/>
          </a:prstGeom>
          <a:noFill/>
        </p:spPr>
        <p:txBody>
          <a:bodyPr wrap="square">
            <a:spAutoFit/>
          </a:bodyPr>
          <a:lstStyle/>
          <a:p>
            <a:r>
              <a:rPr lang="en-GB" altLang="zh-CN" dirty="0"/>
              <a:t>https://</a:t>
            </a:r>
            <a:r>
              <a:rPr lang="en-GB" altLang="zh-CN" dirty="0" err="1"/>
              <a:t>ks.wjx.top</a:t>
            </a:r>
            <a:r>
              <a:rPr lang="en-GB" altLang="zh-CN" dirty="0"/>
              <a:t>/</a:t>
            </a:r>
            <a:r>
              <a:rPr lang="en-GB" altLang="zh-CN" dirty="0" err="1"/>
              <a:t>vm</a:t>
            </a:r>
            <a:r>
              <a:rPr lang="en-GB" altLang="zh-CN" dirty="0"/>
              <a:t>/</a:t>
            </a:r>
            <a:r>
              <a:rPr lang="en-GB" altLang="zh-CN" dirty="0" err="1"/>
              <a:t>YtAgAOD.aspx</a:t>
            </a:r>
            <a:r>
              <a:rPr lang="en-GB" altLang="zh-CN" dirty="0"/>
              <a:t># </a:t>
            </a:r>
            <a:endParaRPr lang="zh-CN" altLang="en-US" dirty="0"/>
          </a:p>
        </p:txBody>
      </p:sp>
      <p:pic>
        <p:nvPicPr>
          <p:cNvPr id="8" name="内容占位符 7">
            <a:extLst>
              <a:ext uri="{FF2B5EF4-FFF2-40B4-BE49-F238E27FC236}">
                <a16:creationId xmlns:a16="http://schemas.microsoft.com/office/drawing/2014/main" id="{880CC72B-0695-0EA3-3F3B-B87B83A1745C}"/>
              </a:ext>
            </a:extLst>
          </p:cNvPr>
          <p:cNvPicPr>
            <a:picLocks noGrp="1" noChangeAspect="1"/>
          </p:cNvPicPr>
          <p:nvPr>
            <p:ph idx="1"/>
          </p:nvPr>
        </p:nvPicPr>
        <p:blipFill>
          <a:blip r:embed="rId2"/>
          <a:stretch>
            <a:fillRect/>
          </a:stretch>
        </p:blipFill>
        <p:spPr>
          <a:xfrm>
            <a:off x="6629399" y="1256307"/>
            <a:ext cx="4525963" cy="4525963"/>
          </a:xfrm>
        </p:spPr>
      </p:pic>
    </p:spTree>
    <p:extLst>
      <p:ext uri="{BB962C8B-B14F-4D97-AF65-F5344CB8AC3E}">
        <p14:creationId xmlns:p14="http://schemas.microsoft.com/office/powerpoint/2010/main" val="312047715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内容占位符 8">
            <a:extLst>
              <a:ext uri="{FF2B5EF4-FFF2-40B4-BE49-F238E27FC236}">
                <a16:creationId xmlns:a16="http://schemas.microsoft.com/office/drawing/2014/main" id="{12E389C0-F926-F7C0-E5BC-50C09891B6B3}"/>
              </a:ext>
            </a:extLst>
          </p:cNvPr>
          <p:cNvPicPr>
            <a:picLocks noGrp="1" noChangeAspect="1"/>
          </p:cNvPicPr>
          <p:nvPr>
            <p:ph idx="1"/>
          </p:nvPr>
        </p:nvPicPr>
        <p:blipFill>
          <a:blip r:embed="rId2"/>
          <a:stretch>
            <a:fillRect/>
          </a:stretch>
        </p:blipFill>
        <p:spPr>
          <a:xfrm>
            <a:off x="626723" y="1632700"/>
            <a:ext cx="6963787" cy="3743972"/>
          </a:xfrm>
        </p:spPr>
      </p:pic>
      <p:sp>
        <p:nvSpPr>
          <p:cNvPr id="3" name="标题 2">
            <a:extLst>
              <a:ext uri="{FF2B5EF4-FFF2-40B4-BE49-F238E27FC236}">
                <a16:creationId xmlns:a16="http://schemas.microsoft.com/office/drawing/2014/main" id="{DCF4394F-D8EA-EBEE-FD00-BFEFC120E67E}"/>
              </a:ext>
            </a:extLst>
          </p:cNvPr>
          <p:cNvSpPr>
            <a:spLocks noGrp="1"/>
          </p:cNvSpPr>
          <p:nvPr>
            <p:ph type="title"/>
          </p:nvPr>
        </p:nvSpPr>
        <p:spPr/>
        <p:txBody>
          <a:bodyPr/>
          <a:lstStyle/>
          <a:p>
            <a:endParaRPr kumimoji="1" lang="zh-CN" altLang="en-US"/>
          </a:p>
        </p:txBody>
      </p:sp>
    </p:spTree>
    <p:extLst>
      <p:ext uri="{BB962C8B-B14F-4D97-AF65-F5344CB8AC3E}">
        <p14:creationId xmlns:p14="http://schemas.microsoft.com/office/powerpoint/2010/main" val="422406842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a:extLst>
              <a:ext uri="{FF2B5EF4-FFF2-40B4-BE49-F238E27FC236}">
                <a16:creationId xmlns:a16="http://schemas.microsoft.com/office/drawing/2014/main" id="{723C5B2A-D2CB-DD13-E097-9BD801938749}"/>
              </a:ext>
            </a:extLst>
          </p:cNvPr>
          <p:cNvPicPr>
            <a:picLocks noGrp="1" noChangeAspect="1"/>
          </p:cNvPicPr>
          <p:nvPr>
            <p:ph idx="1"/>
          </p:nvPr>
        </p:nvPicPr>
        <p:blipFill>
          <a:blip r:embed="rId2"/>
          <a:stretch>
            <a:fillRect/>
          </a:stretch>
        </p:blipFill>
        <p:spPr>
          <a:xfrm>
            <a:off x="626724" y="1549320"/>
            <a:ext cx="9398398" cy="3759359"/>
          </a:xfrm>
        </p:spPr>
      </p:pic>
      <p:sp>
        <p:nvSpPr>
          <p:cNvPr id="3" name="标题 2">
            <a:extLst>
              <a:ext uri="{FF2B5EF4-FFF2-40B4-BE49-F238E27FC236}">
                <a16:creationId xmlns:a16="http://schemas.microsoft.com/office/drawing/2014/main" id="{1C5D2015-0D32-EA40-4254-AEEB10CAC27A}"/>
              </a:ext>
            </a:extLst>
          </p:cNvPr>
          <p:cNvSpPr>
            <a:spLocks noGrp="1"/>
          </p:cNvSpPr>
          <p:nvPr>
            <p:ph type="title"/>
          </p:nvPr>
        </p:nvSpPr>
        <p:spPr/>
        <p:txBody>
          <a:bodyPr/>
          <a:lstStyle/>
          <a:p>
            <a:endParaRPr kumimoji="1" lang="zh-CN" altLang="en-US"/>
          </a:p>
        </p:txBody>
      </p:sp>
    </p:spTree>
    <p:extLst>
      <p:ext uri="{BB962C8B-B14F-4D97-AF65-F5344CB8AC3E}">
        <p14:creationId xmlns:p14="http://schemas.microsoft.com/office/powerpoint/2010/main" val="305926245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410CA5AB-FCE8-0E9A-2917-6E42F401C3AB}"/>
              </a:ext>
            </a:extLst>
          </p:cNvPr>
          <p:cNvPicPr>
            <a:picLocks noGrp="1" noChangeAspect="1"/>
          </p:cNvPicPr>
          <p:nvPr>
            <p:ph idx="1"/>
          </p:nvPr>
        </p:nvPicPr>
        <p:blipFill>
          <a:blip r:embed="rId2"/>
          <a:stretch>
            <a:fillRect/>
          </a:stretch>
        </p:blipFill>
        <p:spPr>
          <a:xfrm>
            <a:off x="626722" y="1261872"/>
            <a:ext cx="8727045" cy="5260553"/>
          </a:xfrm>
        </p:spPr>
      </p:pic>
      <p:sp>
        <p:nvSpPr>
          <p:cNvPr id="3" name="标题 2">
            <a:extLst>
              <a:ext uri="{FF2B5EF4-FFF2-40B4-BE49-F238E27FC236}">
                <a16:creationId xmlns:a16="http://schemas.microsoft.com/office/drawing/2014/main" id="{C5B47C61-DD4C-0470-F91C-F9155E67627F}"/>
              </a:ext>
            </a:extLst>
          </p:cNvPr>
          <p:cNvSpPr>
            <a:spLocks noGrp="1"/>
          </p:cNvSpPr>
          <p:nvPr>
            <p:ph type="title"/>
          </p:nvPr>
        </p:nvSpPr>
        <p:spPr/>
        <p:txBody>
          <a:bodyPr/>
          <a:lstStyle/>
          <a:p>
            <a:endParaRPr kumimoji="1" lang="zh-CN" altLang="en-US"/>
          </a:p>
        </p:txBody>
      </p:sp>
    </p:spTree>
    <p:extLst>
      <p:ext uri="{BB962C8B-B14F-4D97-AF65-F5344CB8AC3E}">
        <p14:creationId xmlns:p14="http://schemas.microsoft.com/office/powerpoint/2010/main" val="359434745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297A3A9C-BE8E-207F-0C32-17B641E003C9}"/>
              </a:ext>
            </a:extLst>
          </p:cNvPr>
          <p:cNvPicPr>
            <a:picLocks noGrp="1" noChangeAspect="1"/>
          </p:cNvPicPr>
          <p:nvPr>
            <p:ph idx="1"/>
          </p:nvPr>
        </p:nvPicPr>
        <p:blipFill>
          <a:blip r:embed="rId2"/>
          <a:stretch>
            <a:fillRect/>
          </a:stretch>
        </p:blipFill>
        <p:spPr>
          <a:xfrm>
            <a:off x="596244" y="1556860"/>
            <a:ext cx="10738248" cy="4295299"/>
          </a:xfrm>
        </p:spPr>
      </p:pic>
      <p:sp>
        <p:nvSpPr>
          <p:cNvPr id="3" name="标题 2">
            <a:extLst>
              <a:ext uri="{FF2B5EF4-FFF2-40B4-BE49-F238E27FC236}">
                <a16:creationId xmlns:a16="http://schemas.microsoft.com/office/drawing/2014/main" id="{F883EABD-7DF5-34F5-FABA-BF42879AAD1C}"/>
              </a:ext>
            </a:extLst>
          </p:cNvPr>
          <p:cNvSpPr>
            <a:spLocks noGrp="1"/>
          </p:cNvSpPr>
          <p:nvPr>
            <p:ph type="title"/>
          </p:nvPr>
        </p:nvSpPr>
        <p:spPr/>
        <p:txBody>
          <a:bodyPr/>
          <a:lstStyle/>
          <a:p>
            <a:endParaRPr kumimoji="1" lang="zh-CN" altLang="en-US"/>
          </a:p>
        </p:txBody>
      </p:sp>
    </p:spTree>
    <p:extLst>
      <p:ext uri="{BB962C8B-B14F-4D97-AF65-F5344CB8AC3E}">
        <p14:creationId xmlns:p14="http://schemas.microsoft.com/office/powerpoint/2010/main" val="24597624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7F60537-F985-01FA-DE52-64BF6FAFEC40}"/>
              </a:ext>
            </a:extLst>
          </p:cNvPr>
          <p:cNvSpPr>
            <a:spLocks noGrp="1"/>
          </p:cNvSpPr>
          <p:nvPr>
            <p:ph type="title"/>
          </p:nvPr>
        </p:nvSpPr>
        <p:spPr/>
        <p:txBody>
          <a:bodyPr/>
          <a:lstStyle/>
          <a:p>
            <a:endParaRPr kumimoji="1" lang="zh-CN" altLang="en-US"/>
          </a:p>
        </p:txBody>
      </p:sp>
      <p:pic>
        <p:nvPicPr>
          <p:cNvPr id="9" name="图片 8">
            <a:extLst>
              <a:ext uri="{FF2B5EF4-FFF2-40B4-BE49-F238E27FC236}">
                <a16:creationId xmlns:a16="http://schemas.microsoft.com/office/drawing/2014/main" id="{74EA0873-B80B-AD95-7C28-B625C6051E02}"/>
              </a:ext>
            </a:extLst>
          </p:cNvPr>
          <p:cNvPicPr>
            <a:picLocks noChangeAspect="1"/>
          </p:cNvPicPr>
          <p:nvPr/>
        </p:nvPicPr>
        <p:blipFill>
          <a:blip r:embed="rId2"/>
          <a:stretch>
            <a:fillRect/>
          </a:stretch>
        </p:blipFill>
        <p:spPr>
          <a:xfrm>
            <a:off x="626724" y="1600886"/>
            <a:ext cx="8589147" cy="4264401"/>
          </a:xfrm>
          <a:prstGeom prst="rect">
            <a:avLst/>
          </a:prstGeom>
        </p:spPr>
      </p:pic>
    </p:spTree>
    <p:extLst>
      <p:ext uri="{BB962C8B-B14F-4D97-AF65-F5344CB8AC3E}">
        <p14:creationId xmlns:p14="http://schemas.microsoft.com/office/powerpoint/2010/main" val="41164341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A6224A47-273D-0D74-44F4-14DB2B16FB3B}"/>
              </a:ext>
            </a:extLst>
          </p:cNvPr>
          <p:cNvPicPr>
            <a:picLocks noGrp="1" noChangeAspect="1"/>
          </p:cNvPicPr>
          <p:nvPr>
            <p:ph idx="1"/>
          </p:nvPr>
        </p:nvPicPr>
        <p:blipFill>
          <a:blip r:embed="rId2"/>
          <a:stretch>
            <a:fillRect/>
          </a:stretch>
        </p:blipFill>
        <p:spPr>
          <a:xfrm>
            <a:off x="626723" y="1605374"/>
            <a:ext cx="10249851" cy="4155345"/>
          </a:xfrm>
        </p:spPr>
      </p:pic>
      <p:sp>
        <p:nvSpPr>
          <p:cNvPr id="3" name="标题 2">
            <a:extLst>
              <a:ext uri="{FF2B5EF4-FFF2-40B4-BE49-F238E27FC236}">
                <a16:creationId xmlns:a16="http://schemas.microsoft.com/office/drawing/2014/main" id="{55E19BAC-659B-67E1-7620-51C7794AB3D7}"/>
              </a:ext>
            </a:extLst>
          </p:cNvPr>
          <p:cNvSpPr>
            <a:spLocks noGrp="1"/>
          </p:cNvSpPr>
          <p:nvPr>
            <p:ph type="title"/>
          </p:nvPr>
        </p:nvSpPr>
        <p:spPr/>
        <p:txBody>
          <a:bodyPr/>
          <a:lstStyle/>
          <a:p>
            <a:endParaRPr kumimoji="1" lang="zh-CN" altLang="en-US"/>
          </a:p>
        </p:txBody>
      </p:sp>
    </p:spTree>
    <p:extLst>
      <p:ext uri="{BB962C8B-B14F-4D97-AF65-F5344CB8AC3E}">
        <p14:creationId xmlns:p14="http://schemas.microsoft.com/office/powerpoint/2010/main" val="385059950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rgbClr val="46A49B"/>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confounding version 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卫生统计学2022-本科生</Template>
  <TotalTime>2526</TotalTime>
  <Words>1370</Words>
  <Application>Microsoft Macintosh PowerPoint</Application>
  <PresentationFormat>宽屏</PresentationFormat>
  <Paragraphs>178</Paragraphs>
  <Slides>28</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28</vt:i4>
      </vt:variant>
    </vt:vector>
  </HeadingPairs>
  <TitlesOfParts>
    <vt:vector size="40" baseType="lpstr">
      <vt:lpstr>等线</vt:lpstr>
      <vt:lpstr>等线 Light</vt:lpstr>
      <vt:lpstr>思源黑体 CN Normal</vt:lpstr>
      <vt:lpstr>宋体</vt:lpstr>
      <vt:lpstr>系统字体常规体</vt:lpstr>
      <vt:lpstr>PingFang SC</vt:lpstr>
      <vt:lpstr>PingFang SC Semibold</vt:lpstr>
      <vt:lpstr>Arial</vt:lpstr>
      <vt:lpstr>Cambria Math</vt:lpstr>
      <vt:lpstr>Segoe UI Light</vt:lpstr>
      <vt:lpstr>2_Office 主题</vt:lpstr>
      <vt:lpstr>confounding version 1</vt:lpstr>
      <vt:lpstr>卡方检验实习</vt:lpstr>
      <vt:lpstr>复习知识点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案例讨论1  </vt:lpstr>
      <vt:lpstr>例1 思路 </vt:lpstr>
      <vt:lpstr>案例讨论2 </vt:lpstr>
      <vt:lpstr>例2 思路</vt:lpstr>
      <vt:lpstr>案例讨论3 </vt:lpstr>
      <vt:lpstr>案例讨论4  </vt:lpstr>
      <vt:lpstr>例4 思路 </vt:lpstr>
      <vt:lpstr>案例讨论5  </vt:lpstr>
      <vt:lpstr>案例讨论6  </vt:lpstr>
      <vt:lpstr>例6 思路 </vt:lpstr>
      <vt:lpstr>案例讨论7 </vt:lpstr>
      <vt:lpstr>案例讨论8 </vt:lpstr>
      <vt:lpstr>作业 </vt:lpstr>
      <vt:lpstr>作业 </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卡方检验实习</dc:title>
  <dc:creator>Xueying Qin</dc:creator>
  <cp:lastModifiedBy>Xueying Qin</cp:lastModifiedBy>
  <cp:revision>27</cp:revision>
  <dcterms:created xsi:type="dcterms:W3CDTF">2022-11-10T03:35:30Z</dcterms:created>
  <dcterms:modified xsi:type="dcterms:W3CDTF">2022-11-21T01:27:21Z</dcterms:modified>
</cp:coreProperties>
</file>