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86" r:id="rId5"/>
    <p:sldId id="260" r:id="rId6"/>
    <p:sldId id="262" r:id="rId7"/>
    <p:sldId id="264" r:id="rId8"/>
    <p:sldId id="329" r:id="rId9"/>
    <p:sldId id="327" r:id="rId10"/>
    <p:sldId id="328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65" r:id="rId24"/>
    <p:sldId id="266" r:id="rId25"/>
    <p:sldId id="267" r:id="rId26"/>
    <p:sldId id="280" r:id="rId27"/>
    <p:sldId id="263" r:id="rId28"/>
    <p:sldId id="268" r:id="rId29"/>
    <p:sldId id="279" r:id="rId30"/>
    <p:sldId id="282" r:id="rId31"/>
    <p:sldId id="343" r:id="rId32"/>
    <p:sldId id="285" r:id="rId33"/>
    <p:sldId id="342" r:id="rId34"/>
    <p:sldId id="297" r:id="rId35"/>
    <p:sldId id="298" r:id="rId36"/>
    <p:sldId id="326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09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7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30.jpeg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400">
                <a:sym typeface="+mn-ea"/>
              </a:rPr>
              <a:t>简单线性相关与回归实习</a:t>
            </a:r>
            <a:endParaRPr lang="zh-CN" altLang="zh-CN" sz="4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样本</a:t>
            </a:r>
            <a:r>
              <a:rPr lang="zh-CN" altLang="en-US"/>
              <a:t>回归系数的</a:t>
            </a:r>
            <a:r>
              <a:rPr lang="en-US" altLang="zh-CN"/>
              <a:t>t</a:t>
            </a:r>
            <a:r>
              <a:rPr lang="zh-CN" altLang="en-US"/>
              <a:t>检验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β=0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: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  α=0.05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残差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残差</m:t>
                              </m:r>
                            </m:sub>
                          </m:sSub>
                        </m:e>
                      </m:rad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𝑋𝑋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/>
              </a:p>
              <a:p>
                <a:pPr marL="0" indent="0">
                  <a:buNone/>
                </a:pPr>
                <a:endParaRPr lang="zh-CN" altLang="en-US" sz="2800"/>
              </a:p>
              <a:p>
                <a:pPr marL="0" indent="0">
                  <a:buNone/>
                </a:pPr>
                <a:r>
                  <a:rPr lang="zh-CN" altLang="en-US" sz="2800"/>
                  <a:t>若</a:t>
                </a:r>
                <a:r>
                  <a:rPr lang="en-US" altLang="zh-CN" sz="2800"/>
                  <a:t>t</a:t>
                </a:r>
                <a:r>
                  <a:rPr lang="en-US" altLang="zh-CN" sz="2800" baseline="-25000"/>
                  <a:t>b</a:t>
                </a:r>
                <a:r>
                  <a:rPr lang="en-US" altLang="zh-CN" sz="2800"/>
                  <a:t> &gt; t</a:t>
                </a:r>
                <a:r>
                  <a:rPr lang="en-US" altLang="zh-CN" sz="2800" baseline="-25000"/>
                  <a:t>0.05/2,n-2</a:t>
                </a:r>
                <a:r>
                  <a:rPr lang="zh-CN" altLang="en-US" sz="2800"/>
                  <a:t>，则</a:t>
                </a:r>
                <a:r>
                  <a:rPr lang="en-US" altLang="zh-CN" sz="2800"/>
                  <a:t>P&lt;0.05</a:t>
                </a:r>
                <a:r>
                  <a:rPr lang="zh-CN" altLang="en-US" sz="2800"/>
                  <a:t>，认为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。</a:t>
                </a:r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回归方程的方差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方程不成立，即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β=0  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: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方程成立，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  α=0.05</a:t>
                </a:r>
                <a:endParaRPr lang="en-US" altLang="zh-CN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𝑆𝑆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总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𝑆𝑆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回归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𝑆𝑆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残差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acc>
                              <m:acc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acc>
                              <m:acc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总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回归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残差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sz="2800" i="1">
                        <a:latin typeface="Cambria Math" panose="0204050305040603020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回归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残差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回归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残差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决定</a:t>
            </a:r>
            <a:r>
              <a:rPr lang="zh-CN" altLang="en-US"/>
              <a:t>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回归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/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决定系数无单位，取值在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0~1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之间，约接近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说明模型拟合越好。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的总变异中有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一部分的变异可以用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的直线关系来解释。</a:t>
                </a: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>
                <a:sym typeface="+mn-ea"/>
              </a:rPr>
              <a:t>多重线性</a:t>
            </a:r>
            <a:r>
              <a:rPr lang="zh-CN" altLang="zh-CN" sz="4800">
                <a:sym typeface="+mn-ea"/>
              </a:rPr>
              <a:t>回归分析</a:t>
            </a:r>
            <a:endParaRPr lang="zh-CN" altLang="zh-CN" sz="4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多重线性</a:t>
            </a:r>
            <a:r>
              <a:rPr lang="zh-CN" altLang="en-US"/>
              <a:t>回归分析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它是研究一个因变量和多个</a:t>
            </a:r>
            <a:r>
              <a:rPr lang="zh-CN" altLang="en-US" sz="2800"/>
              <a:t>自变量的线性依存关系</a:t>
            </a:r>
            <a:r>
              <a:rPr lang="zh-CN" altLang="en-US" sz="2800"/>
              <a:t>的统计方法</a:t>
            </a:r>
            <a:endParaRPr lang="zh-CN" altLang="en-US" sz="28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收集某学校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名一年级女大学生体重</a:t>
            </a:r>
            <a:r>
              <a:rPr lang="en-US" altLang="zh-CN" sz="2800">
                <a:sym typeface="+mn-ea"/>
              </a:rPr>
              <a:t>(kg)</a:t>
            </a:r>
            <a:r>
              <a:rPr lang="zh-CN" altLang="en-US" sz="2800">
                <a:sym typeface="+mn-ea"/>
              </a:rPr>
              <a:t>、胸围</a:t>
            </a:r>
            <a:r>
              <a:rPr lang="en-US" altLang="zh-CN" sz="2800">
                <a:sym typeface="+mn-ea"/>
              </a:rPr>
              <a:t>(cm)</a:t>
            </a:r>
            <a:r>
              <a:rPr lang="zh-CN" altLang="en-US" sz="2800">
                <a:sym typeface="+mn-ea"/>
              </a:rPr>
              <a:t>和肺活量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数据，建立以肺活量为因变量，</a:t>
            </a:r>
            <a:r>
              <a:rPr lang="zh-CN" altLang="en-US" sz="2800">
                <a:sym typeface="+mn-ea"/>
              </a:rPr>
              <a:t>体重</a:t>
            </a:r>
            <a:r>
              <a:rPr lang="zh-CN" sz="2800">
                <a:sym typeface="+mn-ea"/>
              </a:rPr>
              <a:t>、</a:t>
            </a:r>
            <a:r>
              <a:rPr lang="zh-CN" altLang="en-US" sz="2800">
                <a:sym typeface="+mn-ea"/>
              </a:rPr>
              <a:t>胸围为自变量的多重线性回归方程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</a:t>
            </a:r>
            <a:r>
              <a:rPr lang="zh-CN" altLang="en-US"/>
              <a:t>数据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0265" y="1684655"/>
          <a:ext cx="8531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04"/>
                <a:gridCol w="1066402"/>
                <a:gridCol w="1066404"/>
                <a:gridCol w="1066402"/>
                <a:gridCol w="1066403"/>
                <a:gridCol w="1066403"/>
                <a:gridCol w="1066403"/>
                <a:gridCol w="106640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胸围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胸围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88.3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72.5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72.6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74.7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（一）回归方程</a:t>
            </a:r>
            <a:r>
              <a:rPr lang="zh-CN" altLang="en-US">
                <a:sym typeface="+mn-ea"/>
              </a:rPr>
              <a:t>及估计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用最小二乘</a:t>
            </a:r>
            <a:r>
              <a:rPr lang="en-US" altLang="zh-CN" sz="2800">
                <a:sym typeface="+mn-ea"/>
              </a:rPr>
              <a:t>(Least square,LS)</a:t>
            </a:r>
            <a:r>
              <a:rPr lang="zh-CN" altLang="en-US" sz="2800">
                <a:sym typeface="+mn-ea"/>
              </a:rPr>
              <a:t>法</a:t>
            </a:r>
            <a:r>
              <a:rPr lang="zh-CN" altLang="en-US" sz="2800"/>
              <a:t>估计回归方程，</a:t>
            </a:r>
            <a:r>
              <a:rPr lang="zh-CN" altLang="en-US" sz="2800"/>
              <a:t>使</a:t>
            </a:r>
            <a:r>
              <a:rPr lang="en-US" altLang="zh-CN" sz="2800"/>
              <a:t>            </a:t>
            </a:r>
            <a:r>
              <a:rPr lang="zh-CN" altLang="en-US" sz="2800"/>
              <a:t>最小。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 i="1"/>
              <a:t>b</a:t>
            </a:r>
            <a:r>
              <a:rPr lang="en-US" altLang="zh-CN" sz="2800" i="1" baseline="-25000"/>
              <a:t>j</a:t>
            </a:r>
            <a:r>
              <a:rPr lang="en-US" altLang="zh-CN" sz="2800"/>
              <a:t>(j=1,2,..m)</a:t>
            </a:r>
            <a:r>
              <a:rPr lang="zh-CN" altLang="en-US" sz="2800"/>
              <a:t>为自变量</a:t>
            </a:r>
            <a:r>
              <a:rPr lang="en-US" altLang="zh-CN" sz="2800" i="1">
                <a:sym typeface="+mn-ea"/>
              </a:rPr>
              <a:t>x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的偏回归系数，表示当其他自变量保持不变时，</a:t>
            </a:r>
            <a:r>
              <a:rPr lang="en-US" altLang="zh-CN" sz="2800" i="1">
                <a:sym typeface="+mn-ea"/>
              </a:rPr>
              <a:t>x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每变化一个单位，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平均变化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个单位。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059545" y="1490345"/>
                <a:ext cx="1404620" cy="6134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45" y="1490345"/>
                <a:ext cx="1404620" cy="613410"/>
              </a:xfrm>
              <a:prstGeom prst="rect">
                <a:avLst/>
              </a:prstGeom>
              <a:blipFill rotWithShape="1">
                <a:blip r:embed="rId1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95960" y="3635375"/>
                <a:ext cx="5721985" cy="5099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3635375"/>
                <a:ext cx="5721985" cy="5099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81685" y="2705735"/>
                <a:ext cx="507492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5" y="2705735"/>
                <a:ext cx="5074920" cy="451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估计</a:t>
            </a:r>
            <a:r>
              <a:rPr lang="zh-CN" altLang="en-US"/>
              <a:t>结果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723900" y="1684020"/>
          <a:ext cx="5753100" cy="209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914650" imgH="1285875" progId="Paint.Picture">
                  <p:embed/>
                </p:oleObj>
              </mc:Choice>
              <mc:Fallback>
                <p:oleObj name="" r:id="rId2" imgW="2914650" imgH="1285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900" y="1684020"/>
                        <a:ext cx="5753100" cy="209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330" y="4147820"/>
                <a:ext cx="4230370" cy="466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91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08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05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4147820"/>
                <a:ext cx="4230370" cy="4667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哪个自变量对</a:t>
                </a:r>
                <a:r>
                  <a:rPr lang="en-US" altLang="zh-CN" sz="2800">
                    <a:sym typeface="+mn-ea"/>
                  </a:rPr>
                  <a:t>Y</a:t>
                </a:r>
                <a:r>
                  <a:rPr lang="zh-CN" altLang="en-US" sz="2800">
                    <a:sym typeface="+mn-ea"/>
                  </a:rPr>
                  <a:t>的影响大？由于量纲不同，不能直接比较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，要对数据标准化后做多重回归分析，比较标准化偏回归系数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/>
          <p:nvPr/>
        </p:nvGraphicFramePr>
        <p:xfrm>
          <a:off x="6917690" y="1134110"/>
          <a:ext cx="4732655" cy="264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924175" imgH="1685925" progId="Paint.Picture">
                  <p:embed/>
                </p:oleObj>
              </mc:Choice>
              <mc:Fallback>
                <p:oleObj name="" r:id="rId6" imgW="2924175" imgH="16859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7690" y="1134110"/>
                        <a:ext cx="4732655" cy="264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（</a:t>
            </a:r>
            <a:r>
              <a:rPr lang="zh-CN" altLang="en-US"/>
              <a:t>二）回归</a:t>
            </a:r>
            <a:r>
              <a:rPr lang="zh-CN" altLang="en-US">
                <a:sym typeface="+mn-ea"/>
              </a:rPr>
              <a:t>系数的统计</a:t>
            </a:r>
            <a:r>
              <a:rPr lang="zh-CN" altLang="en-US">
                <a:sym typeface="+mn-ea"/>
              </a:rPr>
              <a:t>推断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800"/>
              <a:t>1. </a:t>
            </a:r>
            <a:r>
              <a:rPr lang="zh-CN" altLang="en-US" sz="2800"/>
              <a:t>对</a:t>
            </a:r>
            <a:r>
              <a:rPr lang="zh-CN" altLang="en-US" sz="2800"/>
              <a:t>整个回归方程的方差分析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H</a:t>
            </a:r>
            <a:r>
              <a:rPr lang="en-US" altLang="zh-CN" sz="2800" baseline="-25000"/>
              <a:t>0</a:t>
            </a:r>
            <a:r>
              <a:rPr lang="en-US" altLang="zh-CN" sz="2800"/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  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至少有一个不为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4" name="对象 3"/>
          <p:cNvGraphicFramePr/>
          <p:nvPr/>
        </p:nvGraphicFramePr>
        <p:xfrm>
          <a:off x="608330" y="2915285"/>
          <a:ext cx="7436485" cy="290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876800" imgH="1857375" progId="Paint.Picture">
                  <p:embed/>
                </p:oleObj>
              </mc:Choice>
              <mc:Fallback>
                <p:oleObj name="" r:id="rId1" imgW="4876800" imgH="1857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" y="2915285"/>
                        <a:ext cx="7436485" cy="290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512445"/>
                <a:ext cx="10968990" cy="573722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 sz="2800"/>
                  <a:t>2. </a:t>
                </a:r>
                <a:r>
                  <a:rPr lang="zh-CN" altLang="en-US" sz="280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/>
                  <a:t>的</a:t>
                </a:r>
                <a:r>
                  <a:rPr lang="en-US" altLang="zh-CN" sz="2800"/>
                  <a:t>t</a:t>
                </a:r>
                <a:r>
                  <a:rPr lang="zh-CN" altLang="en-US" sz="2800"/>
                  <a:t>检验</a:t>
                </a:r>
                <a:r>
                  <a:rPr lang="en-US" altLang="zh-CN" sz="2800"/>
                  <a:t>:  </a:t>
                </a:r>
                <a:r>
                  <a:rPr lang="en-US" altLang="zh-CN" sz="2800">
                    <a:sym typeface="+mn-ea"/>
                  </a:rPr>
                  <a:t>H</a:t>
                </a:r>
                <a:r>
                  <a:rPr lang="en-US" altLang="zh-CN" sz="2800" baseline="-25000">
                    <a:sym typeface="+mn-ea"/>
                  </a:rPr>
                  <a:t>0</a:t>
                </a:r>
                <a:r>
                  <a:rPr lang="en-US" altLang="zh-CN" sz="2800">
                    <a:sym typeface="+mn-ea"/>
                  </a:rPr>
                  <a:t>: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 baseline="-25000">
                    <a:sym typeface="+mn-ea"/>
                  </a:rPr>
                  <a:t>j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=0  </a:t>
                </a:r>
                <a:r>
                  <a:rPr lang="en-US" altLang="zh-CN" sz="2800">
                    <a:sym typeface="+mn-ea"/>
                  </a:rPr>
                  <a:t>H</a:t>
                </a:r>
                <a:r>
                  <a:rPr lang="en-US" altLang="zh-CN" sz="2800" baseline="-25000">
                    <a:sym typeface="+mn-ea"/>
                  </a:rPr>
                  <a:t>1</a:t>
                </a:r>
                <a:r>
                  <a:rPr lang="en-US" altLang="zh-CN" sz="2800">
                    <a:sym typeface="+mn-ea"/>
                  </a:rPr>
                  <a:t>: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 baseline="-25000">
                    <a:sym typeface="+mn-ea"/>
                  </a:rPr>
                  <a:t>j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≠0</a:t>
                </a:r>
                <a:endParaRPr lang="zh-CN" altLang="en-US" sz="2800"/>
              </a:p>
              <a:p>
                <a:pPr marL="0" indent="0">
                  <a:buNone/>
                </a:pPr>
                <a:endParaRPr lang="zh-CN" alt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512445"/>
                <a:ext cx="10968990" cy="57372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/>
        </p:nvGraphicFramePr>
        <p:xfrm>
          <a:off x="608330" y="1519555"/>
          <a:ext cx="9974580" cy="434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4848225" imgH="3105150" progId="Paint.Picture">
                  <p:embed/>
                </p:oleObj>
              </mc:Choice>
              <mc:Fallback>
                <p:oleObj name="" r:id="rId2" imgW="4848225" imgH="31051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330" y="1519555"/>
                        <a:ext cx="9974580" cy="434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7141210" y="4296410"/>
            <a:ext cx="1222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24700" y="4561205"/>
            <a:ext cx="1222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400">
                <a:sym typeface="+mn-ea"/>
              </a:rPr>
              <a:t>理论课</a:t>
            </a:r>
            <a:r>
              <a:rPr lang="zh-CN" altLang="zh-CN" sz="4400">
                <a:sym typeface="+mn-ea"/>
              </a:rPr>
              <a:t>内容复习</a:t>
            </a:r>
            <a:endParaRPr lang="zh-CN" altLang="zh-CN" sz="4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zh-CN" altLang="en-US"/>
              <a:t>三）决定</a:t>
            </a:r>
            <a:r>
              <a:rPr lang="zh-CN" altLang="en-US"/>
              <a:t>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决定系数无单位，取值在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0~1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之间，约接近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说明模型拟合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越好。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（四）自变量</a:t>
            </a:r>
            <a:r>
              <a:rPr lang="zh-CN" altLang="en-US"/>
              <a:t>筛选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研究者可以强制将</a:t>
            </a:r>
            <a:r>
              <a:rPr lang="en-US" altLang="zh-CN" sz="2800">
                <a:sym typeface="+mn-ea"/>
              </a:rPr>
              <a:t>m</a:t>
            </a:r>
            <a:r>
              <a:rPr lang="zh-CN" altLang="en-US" sz="2800">
                <a:sym typeface="+mn-ea"/>
              </a:rPr>
              <a:t>个自变量放入</a:t>
            </a:r>
            <a:r>
              <a:rPr lang="zh-CN" altLang="en-US" sz="2800"/>
              <a:t>回归方程，也可以让软件从众多自变量中挑选出对</a:t>
            </a:r>
            <a:r>
              <a:rPr lang="en-US" altLang="zh-CN" sz="2800"/>
              <a:t>Y</a:t>
            </a:r>
            <a:r>
              <a:rPr lang="zh-CN" altLang="en-US" sz="2800"/>
              <a:t>有统计学意义的自变量，建立</a:t>
            </a:r>
            <a:r>
              <a:rPr lang="en-US" altLang="zh-CN" sz="2800"/>
              <a:t>”</a:t>
            </a:r>
            <a:r>
              <a:rPr lang="zh-CN" altLang="en-US" sz="2800"/>
              <a:t>最优</a:t>
            </a:r>
            <a:r>
              <a:rPr lang="en-US" altLang="zh-CN" sz="2800"/>
              <a:t>”</a:t>
            </a:r>
            <a:r>
              <a:rPr lang="zh-CN" altLang="en-US" sz="2800"/>
              <a:t>方程。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具体方法：后退法、前进法、逐步法</a:t>
            </a:r>
            <a:r>
              <a:rPr lang="en-US" altLang="zh-CN" sz="2800"/>
              <a:t>(stepwise)</a:t>
            </a:r>
            <a:r>
              <a:rPr lang="zh-CN" altLang="en-US" sz="2800"/>
              <a:t>、最优子集法</a:t>
            </a:r>
            <a:r>
              <a:rPr lang="zh-CN" altLang="en-US" sz="2800"/>
              <a:t>等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7555" y="3194685"/>
                <a:ext cx="5721985" cy="468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5" y="3194685"/>
                <a:ext cx="5721985" cy="468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相关与回归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1  </a:t>
            </a:r>
            <a:r>
              <a:rPr lang="zh-CN" altLang="en-US" sz="2800">
                <a:sym typeface="+mn-ea"/>
              </a:rPr>
              <a:t>收集某学校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名一年级女大学生体重</a:t>
            </a:r>
            <a:r>
              <a:rPr lang="en-US" altLang="zh-CN" sz="2800">
                <a:sym typeface="+mn-ea"/>
              </a:rPr>
              <a:t>(kg)</a:t>
            </a:r>
            <a:r>
              <a:rPr lang="zh-CN" altLang="en-US" sz="2800">
                <a:sym typeface="+mn-ea"/>
              </a:rPr>
              <a:t>和肺活量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数据，假设两变量均近似服从正态分布，问二者间有无线性</a:t>
            </a:r>
            <a:r>
              <a:rPr lang="zh-CN" altLang="en-US" sz="2800">
                <a:sym typeface="+mn-ea"/>
              </a:rPr>
              <a:t>关联。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例</a:t>
            </a:r>
            <a:r>
              <a:rPr lang="en-US" altLang="zh-CN" sz="2800"/>
              <a:t>2  </a:t>
            </a:r>
            <a:r>
              <a:rPr lang="zh-CN" altLang="en-US" sz="2800"/>
              <a:t>以</a:t>
            </a:r>
            <a:r>
              <a:rPr lang="zh-CN" altLang="en-US" sz="2800">
                <a:sym typeface="+mn-ea"/>
              </a:rPr>
              <a:t>女大学生肺活量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为因变量，体重</a:t>
            </a:r>
            <a:r>
              <a:rPr lang="en-US" altLang="zh-CN" sz="2800">
                <a:sym typeface="+mn-ea"/>
              </a:rPr>
              <a:t>(kg)</a:t>
            </a:r>
            <a:r>
              <a:rPr lang="zh-CN" altLang="en-US" sz="2800">
                <a:sym typeface="+mn-ea"/>
              </a:rPr>
              <a:t>为自变量，作简单线性回归</a:t>
            </a:r>
            <a:r>
              <a:rPr lang="zh-CN" altLang="en-US" sz="2800">
                <a:sym typeface="+mn-ea"/>
              </a:rPr>
              <a:t>分析。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22525" y="1235710"/>
          <a:ext cx="6398419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61"/>
                <a:gridCol w="914058"/>
                <a:gridCol w="914061"/>
                <a:gridCol w="914060"/>
                <a:gridCol w="914060"/>
                <a:gridCol w="914059"/>
                <a:gridCol w="914060"/>
              </a:tblGrid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散点图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30" y="1473200"/>
            <a:ext cx="10848340" cy="47593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d&lt;-matrix(c(2.99,51.3,3.11,48.9,1.91,42.8,2.63,55.0,2.86,45.3,1.91,45.3,2.98,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51.4,3.28,53.8,2.52,49.0,3.27,53.9,3.10,48.8,3.28,52.6,1.92,42.7,3.27,52.5,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2.64,55.1,2.85,45.2,3.16,51.4,2.51,48.7,3.15,51.3,1.92,45.2),20,2,byrow=T)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x&lt;-d[,2]</a:t>
            </a:r>
            <a:r>
              <a:rPr lang="en-US" altLang="zh-CN" sz="2000"/>
              <a:t>;</a:t>
            </a:r>
            <a:r>
              <a:rPr lang="zh-CN" altLang="en-US" sz="2000"/>
              <a:t>y&lt;-d[,1]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plot(x,y,xlim=c(40,60),ylim=c(1,4))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cov(x,y)/(sd(x)*sd(y))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cor(x,y)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702435" y="1144270"/>
          <a:ext cx="7465060" cy="418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95800" imgH="1857375" progId="Paint.Picture">
                  <p:embed/>
                </p:oleObj>
              </mc:Choice>
              <mc:Fallback>
                <p:oleObj name="" r:id="rId1" imgW="4495800" imgH="1857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2435" y="1144270"/>
                        <a:ext cx="7465060" cy="418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以体重与肺活量数据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为例，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</a:rPr>
              <a:t>n=20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</a:rPr>
              <a:t>r=0.698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，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</a:rPr>
              <a:t>查表法作假设检验</a:t>
            </a:r>
            <a:endParaRPr lang="zh-CN" altLang="en-US" sz="28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endParaRPr lang="en-US" altLang="zh-CN" sz="28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Cambria Math" panose="02040503050406030204" charset="0"/>
                <a:cs typeface="Cambria Math" panose="02040503050406030204" charset="0"/>
              </a:rPr>
              <a:t>H</a:t>
            </a:r>
            <a:r>
              <a:rPr lang="en-US" altLang="zh-CN" sz="2800" baseline="-25000">
                <a:latin typeface="Cambria Math" panose="02040503050406030204" charset="0"/>
                <a:cs typeface="Cambria Math" panose="02040503050406030204" charset="0"/>
              </a:rPr>
              <a:t>0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</a:rPr>
              <a:t>: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ρ=0 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H</a:t>
            </a:r>
            <a:r>
              <a:rPr lang="en-US" altLang="zh-CN" sz="28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: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  α=0.05</a:t>
            </a:r>
            <a:endParaRPr lang="en-US" altLang="zh-CN" sz="2800">
              <a:latin typeface="Cambria Math" panose="02040503050406030204" charset="0"/>
              <a:cs typeface="Cambria Math" panose="02040503050406030204" charset="0"/>
            </a:endParaRPr>
          </a:p>
          <a:p>
            <a:pPr marL="0" indent="0">
              <a:buNone/>
            </a:pPr>
            <a:r>
              <a:rPr lang="en-US" altLang="zh-CN" sz="2800"/>
              <a:t>|r|&gt; </a:t>
            </a:r>
            <a:r>
              <a:rPr lang="en-US" sz="2800"/>
              <a:t>0.444</a:t>
            </a:r>
            <a:r>
              <a:rPr lang="zh-CN" altLang="en-US" sz="2800"/>
              <a:t>，</a:t>
            </a:r>
            <a:r>
              <a:rPr lang="en-US" altLang="zh-CN" sz="2800"/>
              <a:t>P&lt;0.05</a:t>
            </a:r>
            <a:r>
              <a:rPr lang="zh-CN" altLang="en-US" sz="2800"/>
              <a:t>，认为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通过模拟实验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回答：若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H</a:t>
            </a:r>
            <a:r>
              <a:rPr lang="en-US" altLang="zh-CN" sz="2800" baseline="-25000"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成立，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n=20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，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95%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的</a:t>
            </a:r>
            <a:r>
              <a:rPr lang="en-US" altLang="zh-CN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r</a:t>
            </a:r>
            <a:r>
              <a:rPr lang="zh-CN" altLang="en-US" sz="2800">
                <a:latin typeface="Cambria Math" panose="02040503050406030204" charset="0"/>
                <a:cs typeface="Cambria Math" panose="02040503050406030204" charset="0"/>
                <a:sym typeface="+mn-ea"/>
              </a:rPr>
              <a:t>值在什么范围内？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014095"/>
            <a:ext cx="5252720" cy="5243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6910" y="1123950"/>
            <a:ext cx="41967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r&lt;-c()</a:t>
            </a:r>
            <a:endParaRPr lang="zh-CN" altLang="en-US" sz="2000"/>
          </a:p>
          <a:p>
            <a:r>
              <a:rPr lang="zh-CN" altLang="en-US" sz="2000"/>
              <a:t>for (i in 1:100000) {</a:t>
            </a:r>
            <a:endParaRPr lang="zh-CN" altLang="en-US" sz="2000"/>
          </a:p>
          <a:p>
            <a:r>
              <a:rPr lang="zh-CN" altLang="en-US" sz="2000"/>
              <a:t>x&lt;-rnorm(20,0,1)</a:t>
            </a:r>
            <a:endParaRPr lang="zh-CN" altLang="en-US" sz="2000"/>
          </a:p>
          <a:p>
            <a:r>
              <a:rPr lang="zh-CN" altLang="en-US" sz="2000"/>
              <a:t>y&lt;-rnorm(20,0,1)</a:t>
            </a:r>
            <a:endParaRPr lang="zh-CN" altLang="en-US" sz="2000"/>
          </a:p>
          <a:p>
            <a:r>
              <a:rPr lang="zh-CN" altLang="en-US" sz="2000"/>
              <a:t>r[i]&lt;-cor(x,y)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hist(r,freq=FALSE)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sum(abs(r)&lt;0.444)/i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sd(r)</a:t>
            </a:r>
            <a:r>
              <a:rPr lang="en-US" altLang="zh-CN" sz="2000"/>
              <a:t>; </a:t>
            </a:r>
            <a:r>
              <a:rPr lang="zh-CN" altLang="en-US" sz="2000"/>
              <a:t>sqrt( (1-0) /(20-2))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426085" y="532130"/>
          <a:ext cx="7034530" cy="579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762500" imgH="4286250" progId="Paint.Picture">
                  <p:embed/>
                </p:oleObj>
              </mc:Choice>
              <mc:Fallback>
                <p:oleObj name="" r:id="rId1" imgW="4762500" imgH="4286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" y="532130"/>
                        <a:ext cx="7034530" cy="579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53075" y="267970"/>
                <a:ext cx="6319520" cy="4187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残差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429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18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135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残差</m:t>
                              </m:r>
                            </m:sub>
                          </m:sSub>
                        </m:e>
                      </m:ra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3674</m:t>
                      </m:r>
                    </m:oMath>
                  </m:oMathPara>
                </a14:m>
                <a:endParaRPr lang="zh-CN" alt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𝑋𝑋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3674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296</m:t>
                              </m:r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9</m:t>
                              </m:r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02132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08819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02132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136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18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5" y="267970"/>
                <a:ext cx="6319520" cy="41871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558290" y="1490345"/>
          <a:ext cx="8130540" cy="38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810125" imgH="1466850" progId="Paint.Picture">
                  <p:embed/>
                </p:oleObj>
              </mc:Choice>
              <mc:Fallback>
                <p:oleObj name="" r:id="rId1" imgW="4810125" imgH="1466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8290" y="1490345"/>
                        <a:ext cx="8130540" cy="387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75630" y="1565910"/>
                <a:ext cx="4450080" cy="991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回归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残差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17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11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30" y="1565910"/>
                <a:ext cx="4450080" cy="991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8510" y="239839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数值变量</a:t>
            </a:r>
            <a:r>
              <a:rPr lang="en-US" altLang="zh-CN"/>
              <a:t>X,Y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176145" y="1804035"/>
            <a:ext cx="111760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30730" y="1648460"/>
            <a:ext cx="1065530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关联</a:t>
            </a:r>
            <a:r>
              <a:rPr lang="zh-CN" altLang="en-US" sz="1600"/>
              <a:t>关系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3293745" y="1540510"/>
            <a:ext cx="1185545" cy="599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线性相关</a:t>
            </a:r>
            <a:endParaRPr lang="zh-CN" altLang="en-US" sz="1600"/>
          </a:p>
          <a:p>
            <a:pPr algn="ctr"/>
            <a:r>
              <a:rPr lang="zh-CN" altLang="en-US" sz="1400"/>
              <a:t>（地位平等）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59000" y="2620645"/>
            <a:ext cx="122872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91055" y="2990215"/>
            <a:ext cx="100520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依存关系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293745" y="3113405"/>
            <a:ext cx="144335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线性回归</a:t>
            </a:r>
            <a:endParaRPr lang="zh-CN" altLang="en-US" sz="1600"/>
          </a:p>
          <a:p>
            <a:pPr algn="ctr"/>
            <a:r>
              <a:rPr lang="zh-CN" altLang="en-US" sz="2000" baseline="-25000">
                <a:sym typeface="+mn-ea"/>
              </a:rPr>
              <a:t>（区分自</a:t>
            </a:r>
            <a:r>
              <a:rPr lang="en-US" altLang="zh-CN" sz="2000" baseline="-25000">
                <a:sym typeface="+mn-ea"/>
              </a:rPr>
              <a:t>/</a:t>
            </a:r>
            <a:r>
              <a:rPr lang="zh-CN" altLang="en-US" sz="2000" baseline="-25000">
                <a:sym typeface="+mn-ea"/>
              </a:rPr>
              <a:t>因</a:t>
            </a:r>
            <a:r>
              <a:rPr lang="zh-CN" altLang="en-US" sz="2000" baseline="-25000">
                <a:sym typeface="+mn-ea"/>
              </a:rPr>
              <a:t>变量）</a:t>
            </a:r>
            <a:endParaRPr lang="zh-CN" altLang="en-US" sz="2000" baseline="-25000"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290060" y="849630"/>
            <a:ext cx="111760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44645" y="694055"/>
            <a:ext cx="1065530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非</a:t>
            </a:r>
            <a:r>
              <a:rPr lang="zh-CN" altLang="en-US" sz="1600"/>
              <a:t>正态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407660" y="586105"/>
            <a:ext cx="118554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等级相关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479290" y="1830070"/>
            <a:ext cx="10229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37100" y="1451610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正态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407660" y="1540510"/>
            <a:ext cx="118554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相关</a:t>
            </a:r>
            <a:r>
              <a:rPr lang="zh-CN" altLang="en-US" sz="1600"/>
              <a:t>分析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567805" y="927735"/>
            <a:ext cx="101409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581900" y="586105"/>
            <a:ext cx="118554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l</a:t>
            </a:r>
            <a:r>
              <a:rPr lang="en-US" altLang="zh-CN" sz="1600" baseline="-25000"/>
              <a:t>xy</a:t>
            </a:r>
            <a:r>
              <a:rPr lang="en-US" altLang="zh-CN" sz="1600"/>
              <a:t>,</a:t>
            </a:r>
            <a:r>
              <a:rPr lang="en-US" altLang="zh-CN" sz="1600"/>
              <a:t>s</a:t>
            </a:r>
            <a:r>
              <a:rPr lang="en-US" altLang="zh-CN" sz="1600" baseline="-25000"/>
              <a:t>xy</a:t>
            </a:r>
            <a:r>
              <a:rPr lang="en-US" altLang="zh-CN" sz="1600"/>
              <a:t>,r</a:t>
            </a:r>
            <a:r>
              <a:rPr lang="en-US" altLang="zh-CN" sz="1600" baseline="-25000"/>
              <a:t>xy</a:t>
            </a:r>
            <a:endParaRPr lang="en-US" altLang="zh-CN" sz="160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636385" y="1778635"/>
            <a:ext cx="10229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94195" y="1400175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推断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7564755" y="1489075"/>
            <a:ext cx="14947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s</a:t>
            </a:r>
            <a:r>
              <a:rPr lang="en-US" altLang="zh-CN" sz="1600" baseline="-25000"/>
              <a:t>r</a:t>
            </a:r>
            <a:r>
              <a:rPr lang="en-US" altLang="zh-CN" sz="1600"/>
              <a:t>, t</a:t>
            </a:r>
            <a:r>
              <a:rPr lang="en-US" altLang="zh-CN" sz="1600" baseline="-25000"/>
              <a:t>r</a:t>
            </a:r>
            <a:r>
              <a:rPr lang="en-US" altLang="zh-CN" sz="1600">
                <a:sym typeface="+mn-ea"/>
              </a:rPr>
              <a:t>,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95%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CI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57035" y="753110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估计</a:t>
            </a:r>
            <a:endParaRPr lang="zh-CN" altLang="en-US" sz="16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068445" y="3898900"/>
            <a:ext cx="1691640" cy="104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012690" y="4220210"/>
            <a:ext cx="1065530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y~x1+x2...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5638165" y="4956175"/>
            <a:ext cx="159131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多重线性</a:t>
            </a:r>
            <a:r>
              <a:rPr lang="zh-CN" altLang="en-US" sz="1600"/>
              <a:t>回归</a:t>
            </a:r>
            <a:endParaRPr lang="zh-CN" altLang="en-US" sz="16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668520" y="3357880"/>
            <a:ext cx="10229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26330" y="2979420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 y~x</a:t>
            </a:r>
            <a:endParaRPr lang="en-US" altLang="zh-CN" sz="1600"/>
          </a:p>
        </p:txBody>
      </p:sp>
      <p:sp>
        <p:nvSpPr>
          <p:cNvPr id="35" name="文本框 34"/>
          <p:cNvSpPr txBox="1"/>
          <p:nvPr/>
        </p:nvSpPr>
        <p:spPr>
          <a:xfrm>
            <a:off x="5596890" y="3113405"/>
            <a:ext cx="159067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简单线性</a:t>
            </a:r>
            <a:r>
              <a:rPr lang="zh-CN" altLang="en-US" sz="1600"/>
              <a:t>回归</a:t>
            </a:r>
            <a:endParaRPr lang="zh-CN" altLang="en-US" sz="16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229475" y="2470150"/>
            <a:ext cx="101409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243570" y="2128520"/>
            <a:ext cx="12833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l</a:t>
            </a:r>
            <a:r>
              <a:rPr lang="en-US" altLang="zh-CN" sz="1600" baseline="-25000"/>
              <a:t>xy</a:t>
            </a:r>
            <a:r>
              <a:rPr lang="en-US" altLang="zh-CN" sz="1600"/>
              <a:t>,</a:t>
            </a:r>
            <a:r>
              <a:rPr lang="en-US" altLang="zh-CN" sz="1600"/>
              <a:t>s</a:t>
            </a:r>
            <a:r>
              <a:rPr lang="en-US" altLang="zh-CN" sz="1600" baseline="-25000"/>
              <a:t>xy</a:t>
            </a:r>
            <a:r>
              <a:rPr lang="en-US" altLang="zh-CN" sz="1600"/>
              <a:t>,a,b</a:t>
            </a:r>
            <a:endParaRPr lang="en-US" altLang="zh-CN" sz="160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298055" y="3321050"/>
            <a:ext cx="10229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55865" y="2942590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推断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8226425" y="3031490"/>
            <a:ext cx="279209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s,s</a:t>
            </a:r>
            <a:r>
              <a:rPr lang="en-US" altLang="zh-CN" sz="1600" baseline="-25000"/>
              <a:t>b</a:t>
            </a:r>
            <a:r>
              <a:rPr lang="en-US" altLang="zh-CN" sz="1600"/>
              <a:t>,t</a:t>
            </a:r>
            <a:r>
              <a:rPr lang="en-US" altLang="zh-CN" sz="1600" baseline="-25000"/>
              <a:t>b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方差分析</a:t>
            </a:r>
            <a:r>
              <a:rPr lang="en-US" altLang="zh-CN" sz="1600">
                <a:sym typeface="+mn-ea"/>
              </a:rPr>
              <a:t>,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95%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CI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18705" y="2295525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估计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057390" y="3591560"/>
            <a:ext cx="127254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93660" y="3511550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8329930" y="3743325"/>
            <a:ext cx="133223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决定系数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911340" y="3651885"/>
            <a:ext cx="1392555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912100" y="4115435"/>
            <a:ext cx="79946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应用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>
            <a:off x="8303895" y="4455160"/>
            <a:ext cx="154686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两个置信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区间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791325" y="3763645"/>
            <a:ext cx="1426845" cy="154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912100" y="4772025"/>
            <a:ext cx="1492885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回归诊断</a:t>
            </a:r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8243570" y="5186045"/>
            <a:ext cx="258635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残差分析等，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看模型是否满足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假设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决定</a:t>
            </a:r>
            <a:r>
              <a:rPr lang="zh-CN" altLang="en-US"/>
              <a:t>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回归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总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3089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7380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4873</m:t>
                      </m:r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698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/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决定系数无单位，取值在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0~1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之间，约接近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说明模型拟合越好。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的总变异中有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48.7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3%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的变异可以用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的直线关系来解释。</a:t>
                </a: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400">
                <a:sym typeface="+mn-ea"/>
              </a:rPr>
              <a:t>练习</a:t>
            </a:r>
            <a:r>
              <a:rPr lang="zh-CN" altLang="zh-CN" sz="4400">
                <a:sym typeface="+mn-ea"/>
              </a:rPr>
              <a:t>题</a:t>
            </a:r>
            <a:endParaRPr lang="zh-CN" altLang="zh-CN" sz="4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图片_202212090734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41140" y="0"/>
            <a:ext cx="410908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计算题</a:t>
            </a:r>
            <a:r>
              <a:rPr lang="en-US" altLang="zh-CN"/>
              <a:t>1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800"/>
                  <a:t>为讨论父子身高间的线性相关程度，研究者随机抽取</a:t>
                </a:r>
                <a:r>
                  <a:rPr lang="en-US" altLang="zh-CN" sz="2800"/>
                  <a:t>20</a:t>
                </a:r>
                <a:r>
                  <a:rPr lang="zh-CN" altLang="en-US" sz="2800"/>
                  <a:t>名男中学生，分别测量他们的</a:t>
                </a:r>
                <a:r>
                  <a:rPr lang="zh-CN" altLang="en-US" sz="2800">
                    <a:sym typeface="+mn-ea"/>
                  </a:rPr>
                  <a:t>身高</a:t>
                </a:r>
                <a:r>
                  <a:rPr lang="en-US" altLang="zh-CN" sz="2800">
                    <a:sym typeface="+mn-ea"/>
                  </a:rPr>
                  <a:t>Y(cm)</a:t>
                </a:r>
                <a:r>
                  <a:rPr lang="zh-CN" altLang="en-US" sz="2800"/>
                  <a:t>和他们父亲的身高</a:t>
                </a:r>
                <a:r>
                  <a:rPr lang="en-US" altLang="zh-CN" sz="2800"/>
                  <a:t>X(cm)</a:t>
                </a:r>
                <a:r>
                  <a:rPr lang="zh-CN" altLang="en-US" sz="2800"/>
                  <a:t>。</a:t>
                </a:r>
                <a:r>
                  <a:rPr lang="zh-CN" altLang="en-US" sz="2800"/>
                  <a:t>求得：</a:t>
                </a:r>
                <a:endParaRPr lang="zh-CN" altLang="en-US" sz="2800"/>
              </a:p>
              <a:p>
                <a:pPr marL="0" indent="0">
                  <a:buNone/>
                </a:pPr>
                <a:r>
                  <a:rPr lang="en-US" altLang="zh-CN" sz="280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168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170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35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93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800"/>
              </a:p>
              <a:p>
                <a:r>
                  <a:rPr lang="zh-CN" altLang="en-US" sz="2800"/>
                  <a:t>试建立样本回归</a:t>
                </a:r>
                <a:r>
                  <a:rPr lang="zh-CN" altLang="en-US" sz="2800"/>
                  <a:t>方程，用父亲身高预测儿子</a:t>
                </a:r>
                <a:r>
                  <a:rPr lang="zh-CN" altLang="en-US" sz="2800"/>
                  <a:t>身高。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-46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利用某学校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名一年级女大学生的体重</a:t>
            </a:r>
            <a:r>
              <a:rPr lang="en-US" altLang="zh-CN" sz="2800">
                <a:sym typeface="+mn-ea"/>
              </a:rPr>
              <a:t>(kg)</a:t>
            </a:r>
            <a:r>
              <a:rPr lang="zh-CN" altLang="en-US" sz="2800">
                <a:sym typeface="+mn-ea"/>
              </a:rPr>
              <a:t>、肺活量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数据，作简单线性相关与回归</a:t>
            </a:r>
            <a:r>
              <a:rPr lang="zh-CN" altLang="en-US" sz="2800">
                <a:sym typeface="+mn-ea"/>
              </a:rPr>
              <a:t>分析，并回答以下</a:t>
            </a:r>
            <a:r>
              <a:rPr lang="zh-CN" altLang="en-US" sz="2800">
                <a:sym typeface="+mn-ea"/>
              </a:rPr>
              <a:t>问题：</a:t>
            </a: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95%CI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是多少？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95%CI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是多少？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sym typeface="+mn-ea"/>
              </a:rPr>
              <a:t>计算体重为</a:t>
            </a:r>
            <a:r>
              <a:rPr lang="en-US" altLang="zh-CN" sz="2800">
                <a:sym typeface="+mn-ea"/>
              </a:rPr>
              <a:t>50(kg)</a:t>
            </a:r>
            <a:r>
              <a:rPr lang="zh-CN" altLang="en-US" sz="2800">
                <a:sym typeface="+mn-ea"/>
              </a:rPr>
              <a:t>的一年级女大学生，平均肺活量估计值是多少？平均肺活量的</a:t>
            </a:r>
            <a:r>
              <a:rPr lang="en-US" altLang="zh-CN" sz="2800">
                <a:sym typeface="+mn-ea"/>
              </a:rPr>
              <a:t>95%</a:t>
            </a:r>
            <a:r>
              <a:rPr lang="zh-CN" altLang="en-US" sz="2800">
                <a:sym typeface="+mn-ea"/>
              </a:rPr>
              <a:t>置信区间是多少？</a:t>
            </a: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sym typeface="+mn-ea"/>
              </a:rPr>
              <a:t>估计体重为</a:t>
            </a:r>
            <a:r>
              <a:rPr lang="en-US" altLang="zh-CN" sz="2800">
                <a:sym typeface="+mn-ea"/>
              </a:rPr>
              <a:t>50(kg)</a:t>
            </a:r>
            <a:r>
              <a:rPr lang="zh-CN" altLang="en-US" sz="2800">
                <a:sym typeface="+mn-ea"/>
              </a:rPr>
              <a:t>的一年级女大学生，肺活量在什么范围内？</a:t>
            </a: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sym typeface="+mn-ea"/>
              </a:rPr>
              <a:t>利用此回归方程，能估计体重为</a:t>
            </a:r>
            <a:r>
              <a:rPr lang="en-US" altLang="zh-CN" sz="2800">
                <a:sym typeface="+mn-ea"/>
              </a:rPr>
              <a:t>60(kg)</a:t>
            </a:r>
            <a:r>
              <a:rPr lang="zh-CN" altLang="en-US" sz="2800">
                <a:sym typeface="+mn-ea"/>
              </a:rPr>
              <a:t>的平均肺活量吗？为什么</a:t>
            </a:r>
            <a:endParaRPr lang="zh-CN" altLang="en-US" sz="28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25190"/>
            <a:ext cx="10969200" cy="705600"/>
          </a:xfrm>
        </p:spPr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54815"/>
            <a:ext cx="10969200" cy="47592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收集某学校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名一年级女大学生肺活量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、胸围</a:t>
            </a:r>
            <a:r>
              <a:rPr lang="en-US" altLang="zh-CN" sz="2800">
                <a:sym typeface="+mn-ea"/>
              </a:rPr>
              <a:t>(cm)</a:t>
            </a:r>
            <a:r>
              <a:rPr lang="zh-CN" altLang="en-US" sz="2800">
                <a:sym typeface="+mn-ea"/>
              </a:rPr>
              <a:t>和数据，假设两变量均近似服从正态分布，问二者间有无线性关联。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2.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以</a:t>
            </a:r>
            <a:r>
              <a:rPr lang="zh-CN" altLang="en-US" sz="2800">
                <a:sym typeface="+mn-ea"/>
              </a:rPr>
              <a:t>女大学生肺活量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为因变量，胸围</a:t>
            </a:r>
            <a:r>
              <a:rPr lang="en-US" altLang="zh-CN" sz="2800">
                <a:sym typeface="+mn-ea"/>
              </a:rPr>
              <a:t>(cm)</a:t>
            </a:r>
            <a:r>
              <a:rPr lang="zh-CN" altLang="en-US" sz="2800">
                <a:sym typeface="+mn-ea"/>
              </a:rPr>
              <a:t>为自变量，作简单线性回归分析。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计算</a:t>
            </a:r>
            <a:r>
              <a:rPr lang="zh-CN" altLang="en-US" sz="2800">
                <a:sym typeface="+mn-ea"/>
              </a:rPr>
              <a:t>胸围为</a:t>
            </a:r>
            <a:r>
              <a:rPr lang="en-US" altLang="zh-CN" sz="2800">
                <a:sym typeface="+mn-ea"/>
              </a:rPr>
              <a:t>79</a:t>
            </a:r>
            <a:r>
              <a:rPr lang="en-US" altLang="zh-CN" sz="2800">
                <a:sym typeface="+mn-ea"/>
              </a:rPr>
              <a:t>(cm)</a:t>
            </a:r>
            <a:r>
              <a:rPr lang="zh-CN" altLang="en-US" sz="2800">
                <a:sym typeface="+mn-ea"/>
              </a:rPr>
              <a:t>的一年级女大学生，平均肺活量估计值是多少？平均肺活量的</a:t>
            </a:r>
            <a:r>
              <a:rPr lang="en-US" altLang="zh-CN" sz="2800">
                <a:sym typeface="+mn-ea"/>
              </a:rPr>
              <a:t>95%</a:t>
            </a:r>
            <a:r>
              <a:rPr lang="zh-CN" altLang="en-US" sz="2800">
                <a:sym typeface="+mn-ea"/>
              </a:rPr>
              <a:t>置信区间是多少？肺活量在什么范围内？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52780"/>
            <a:ext cx="10968990" cy="5596890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相关与回归的区别与联系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</p:nvPr>
            </p:nvGraphicFramePr>
            <p:xfrm>
              <a:off x="1287780" y="1826895"/>
              <a:ext cx="7551420" cy="3589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8850"/>
                    <a:gridCol w="1309370"/>
                    <a:gridCol w="2183765"/>
                    <a:gridCol w="3099435"/>
                  </a:tblGrid>
                  <a:tr h="36576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简单</a:t>
                          </a:r>
                          <a:r>
                            <a:rPr lang="zh-CN" altLang="en-US"/>
                            <a:t>线性相关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简单线性</a:t>
                          </a:r>
                          <a:r>
                            <a:rPr lang="zh-CN" altLang="en-US"/>
                            <a:t>回归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3053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区别</a:t>
                          </a:r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分析</a:t>
                          </a:r>
                          <a:r>
                            <a:rPr lang="zh-CN" altLang="en-US"/>
                            <a:t>目的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两变量间</a:t>
                          </a:r>
                          <a:r>
                            <a:rPr lang="zh-CN" altLang="en-US"/>
                            <a:t>线性关联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两变量间线性</a:t>
                          </a:r>
                          <a:r>
                            <a:rPr lang="zh-CN" altLang="en-US" sz="1800">
                              <a:sym typeface="+mn-ea"/>
                            </a:rPr>
                            <a:t>依存</a:t>
                          </a:r>
                          <a:endParaRPr lang="zh-CN" altLang="en-US" sz="1800">
                            <a:sym typeface="+mn-ea"/>
                          </a:endParaRPr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变量</a:t>
                          </a:r>
                          <a:r>
                            <a:rPr lang="zh-CN" altLang="en-US"/>
                            <a:t>地位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平等，可</a:t>
                          </a:r>
                          <a:r>
                            <a:rPr lang="zh-CN" altLang="en-US"/>
                            <a:t>互换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区分自变量与</a:t>
                          </a:r>
                          <a:r>
                            <a:rPr lang="zh-CN" altLang="en-US"/>
                            <a:t>因变量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资料</a:t>
                          </a:r>
                          <a:r>
                            <a:rPr lang="zh-CN" altLang="en-US"/>
                            <a:t>要求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双变量正态</a:t>
                          </a:r>
                          <a:r>
                            <a:rPr lang="zh-CN" altLang="en-US"/>
                            <a:t>分布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Y</a:t>
                          </a:r>
                          <a:r>
                            <a:rPr lang="zh-CN" altLang="en-US"/>
                            <a:t>服从正态，</a:t>
                          </a:r>
                          <a:r>
                            <a:rPr lang="en-US" altLang="zh-CN"/>
                            <a:t>X</a:t>
                          </a:r>
                          <a:r>
                            <a:rPr lang="zh-CN" altLang="en-US"/>
                            <a:t>可</a:t>
                          </a:r>
                          <a:r>
                            <a:rPr lang="zh-CN" altLang="en-US"/>
                            <a:t>人为指定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联系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符号</a:t>
                          </a:r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相同，若正相关则</a:t>
                          </a:r>
                          <a:r>
                            <a:rPr lang="en-US" altLang="zh-CN"/>
                            <a:t>b&gt;0</a:t>
                          </a:r>
                          <a:endParaRPr lang="en-US" altLang="zh-CN"/>
                        </a:p>
                      </a:txBody>
                      <a:tcPr/>
                    </a:tc>
                    <a:tc hMerge="1"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t</a:t>
                          </a:r>
                          <a:r>
                            <a:rPr lang="zh-CN" altLang="en-US"/>
                            <a:t>检验</a:t>
                          </a:r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等价，即</a:t>
                          </a:r>
                          <a:r>
                            <a:rPr lang="en-US" altLang="zh-CN"/>
                            <a:t>t</a:t>
                          </a:r>
                          <a:r>
                            <a:rPr lang="zh-CN" altLang="en-US"/>
                            <a:t>值</a:t>
                          </a:r>
                          <a:r>
                            <a:rPr lang="en-US" altLang="zh-CN"/>
                            <a:t>, </a:t>
                          </a:r>
                          <a:r>
                            <a:rPr lang="zh-CN" altLang="en-US"/>
                            <a:t>自由度和</a:t>
                          </a:r>
                          <a:r>
                            <a:rPr lang="en-US" altLang="zh-CN"/>
                            <a:t>P</a:t>
                          </a:r>
                          <a:r>
                            <a:rPr lang="zh-CN" altLang="en-US"/>
                            <a:t>值</a:t>
                          </a:r>
                          <a:r>
                            <a:rPr lang="zh-CN" altLang="en-US"/>
                            <a:t>相同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zh-CN" altLang="en-US" sz="1800">
                              <a:sym typeface="+mn-ea"/>
                            </a:rPr>
                            <a:t>与</a:t>
                          </a:r>
                          <a:r>
                            <a:rPr lang="en-US" altLang="zh-CN" sz="1800">
                              <a:sym typeface="+mn-ea"/>
                            </a:rPr>
                            <a:t>b</a:t>
                          </a:r>
                          <a:endParaRPr lang="en-US" altLang="zh-CN" sz="1800">
                            <a:sym typeface="+mn-ea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𝜌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𝛽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 hMerge="1"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r</a:t>
                          </a:r>
                          <a:r>
                            <a:rPr lang="zh-CN" altLang="en-US"/>
                            <a:t>与</a:t>
                          </a:r>
                          <a:r>
                            <a:rPr lang="en-US" altLang="zh-CN"/>
                            <a:t>R</a:t>
                          </a:r>
                          <a:r>
                            <a:rPr lang="en-US" altLang="zh-CN" baseline="30000"/>
                            <a:t>2</a:t>
                          </a:r>
                          <a:endParaRPr lang="en-US" altLang="zh-CN" baseline="30000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en-US" altLang="zh-CN" sz="1800" baseline="30000">
                              <a:sym typeface="+mn-ea"/>
                            </a:rPr>
                            <a:t>2</a:t>
                          </a:r>
                          <a:r>
                            <a:rPr lang="en-US" altLang="zh-CN" sz="1800">
                              <a:sym typeface="+mn-ea"/>
                            </a:rPr>
                            <a:t>=</a:t>
                          </a: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en-US" altLang="zh-CN" sz="1800" baseline="30000">
                              <a:sym typeface="+mn-ea"/>
                            </a:rPr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2"/>
                </p:custDataLst>
              </p:nvPr>
            </p:nvGraphicFramePr>
            <p:xfrm>
              <a:off x="1287780" y="1826895"/>
              <a:ext cx="7551420" cy="3589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8850"/>
                    <a:gridCol w="1309370"/>
                    <a:gridCol w="2183765"/>
                    <a:gridCol w="3099435"/>
                  </a:tblGrid>
                  <a:tr h="36576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简单</a:t>
                          </a:r>
                          <a:r>
                            <a:rPr lang="zh-CN" altLang="en-US"/>
                            <a:t>线性相关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简单线性</a:t>
                          </a:r>
                          <a:r>
                            <a:rPr lang="zh-CN" altLang="en-US"/>
                            <a:t>回归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3053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区别</a:t>
                          </a:r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分析</a:t>
                          </a:r>
                          <a:r>
                            <a:rPr lang="zh-CN" altLang="en-US"/>
                            <a:t>目的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两变量间</a:t>
                          </a:r>
                          <a:r>
                            <a:rPr lang="zh-CN" altLang="en-US"/>
                            <a:t>线性关联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sz="1800">
                              <a:sym typeface="+mn-ea"/>
                            </a:rPr>
                            <a:t>两变量间线性</a:t>
                          </a:r>
                          <a:r>
                            <a:rPr lang="zh-CN" altLang="en-US" sz="1800">
                              <a:sym typeface="+mn-ea"/>
                            </a:rPr>
                            <a:t>依存</a:t>
                          </a:r>
                          <a:endParaRPr lang="zh-CN" altLang="en-US" sz="1800">
                            <a:sym typeface="+mn-ea"/>
                          </a:endParaRPr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变量</a:t>
                          </a:r>
                          <a:r>
                            <a:rPr lang="zh-CN" altLang="en-US"/>
                            <a:t>地位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平等，可</a:t>
                          </a:r>
                          <a:r>
                            <a:rPr lang="zh-CN" altLang="en-US"/>
                            <a:t>互换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区分自变量与</a:t>
                          </a:r>
                          <a:r>
                            <a:rPr lang="zh-CN" altLang="en-US"/>
                            <a:t>因变量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资料</a:t>
                          </a:r>
                          <a:r>
                            <a:rPr lang="zh-CN" altLang="en-US"/>
                            <a:t>要求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双变量正态</a:t>
                          </a:r>
                          <a:r>
                            <a:rPr lang="zh-CN" altLang="en-US"/>
                            <a:t>分布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Y</a:t>
                          </a:r>
                          <a:r>
                            <a:rPr lang="zh-CN" altLang="en-US"/>
                            <a:t>服从正态，</a:t>
                          </a:r>
                          <a:r>
                            <a:rPr lang="en-US" altLang="zh-CN"/>
                            <a:t>X</a:t>
                          </a:r>
                          <a:r>
                            <a:rPr lang="zh-CN" altLang="en-US"/>
                            <a:t>可</a:t>
                          </a:r>
                          <a:r>
                            <a:rPr lang="zh-CN" altLang="en-US"/>
                            <a:t>人为指定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联系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/>
                            <a:t>符号</a:t>
                          </a:r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相同，若正相关则</a:t>
                          </a:r>
                          <a:r>
                            <a:rPr lang="en-US" altLang="zh-CN"/>
                            <a:t>b&gt;0</a:t>
                          </a:r>
                          <a:endParaRPr lang="en-US" altLang="zh-CN"/>
                        </a:p>
                      </a:txBody>
                      <a:tcPr/>
                    </a:tc>
                    <a:tc hMerge="1"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t</a:t>
                          </a:r>
                          <a:r>
                            <a:rPr lang="zh-CN" altLang="en-US"/>
                            <a:t>检验</a:t>
                          </a:r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等价，即</a:t>
                          </a:r>
                          <a:r>
                            <a:rPr lang="en-US" altLang="zh-CN"/>
                            <a:t>t</a:t>
                          </a:r>
                          <a:r>
                            <a:rPr lang="zh-CN" altLang="en-US"/>
                            <a:t>值</a:t>
                          </a:r>
                          <a:r>
                            <a:rPr lang="en-US" altLang="zh-CN"/>
                            <a:t>, </a:t>
                          </a:r>
                          <a:r>
                            <a:rPr lang="zh-CN" altLang="en-US"/>
                            <a:t>自由度和</a:t>
                          </a:r>
                          <a:r>
                            <a:rPr lang="en-US" altLang="zh-CN"/>
                            <a:t>P</a:t>
                          </a:r>
                          <a:r>
                            <a:rPr lang="zh-CN" altLang="en-US"/>
                            <a:t>值</a:t>
                          </a:r>
                          <a:r>
                            <a:rPr lang="zh-CN" altLang="en-US"/>
                            <a:t>相同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  <a:tr h="60134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zh-CN" altLang="en-US" sz="1800">
                              <a:sym typeface="+mn-ea"/>
                            </a:rPr>
                            <a:t>与</a:t>
                          </a:r>
                          <a:r>
                            <a:rPr lang="en-US" altLang="zh-CN" sz="1800">
                              <a:sym typeface="+mn-ea"/>
                            </a:rPr>
                            <a:t>b</a:t>
                          </a:r>
                          <a:endParaRPr lang="en-US" altLang="zh-CN" sz="1800">
                            <a:sym typeface="+mn-ea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 hMerge="1">
                      <a:tcPr/>
                    </a:tc>
                  </a:tr>
                  <a:tr h="46545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r</a:t>
                          </a:r>
                          <a:r>
                            <a:rPr lang="zh-CN" altLang="en-US"/>
                            <a:t>与</a:t>
                          </a:r>
                          <a:r>
                            <a:rPr lang="en-US" altLang="zh-CN"/>
                            <a:t>R</a:t>
                          </a:r>
                          <a:r>
                            <a:rPr lang="en-US" altLang="zh-CN" baseline="30000"/>
                            <a:t>2</a:t>
                          </a:r>
                          <a:endParaRPr lang="en-US" altLang="zh-CN" baseline="30000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en-US" altLang="zh-CN" sz="1800" baseline="30000">
                              <a:sym typeface="+mn-ea"/>
                            </a:rPr>
                            <a:t>2</a:t>
                          </a:r>
                          <a:r>
                            <a:rPr lang="en-US" altLang="zh-CN" sz="1800">
                              <a:sym typeface="+mn-ea"/>
                            </a:rPr>
                            <a:t>=</a:t>
                          </a:r>
                          <a:r>
                            <a:rPr lang="en-US" altLang="zh-CN" sz="1800">
                              <a:sym typeface="+mn-ea"/>
                            </a:rPr>
                            <a:t>R</a:t>
                          </a:r>
                          <a:r>
                            <a:rPr lang="en-US" altLang="zh-CN" sz="1800" baseline="30000">
                              <a:sym typeface="+mn-ea"/>
                            </a:rPr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</a:t>
            </a:r>
            <a:r>
              <a:rPr lang="zh-CN" altLang="en-US"/>
              <a:t>样本相关系数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sz="2800"/>
                  <a:t>散点图提示两变量有线性关联趋势，无异常点存在</a:t>
                </a:r>
                <a:endParaRPr lang="zh-CN" alt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𝑋𝑋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𝑌𝑌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-20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样本相关系数的</a:t>
            </a:r>
            <a:r>
              <a:rPr lang="en-US" altLang="zh-CN"/>
              <a:t>t</a:t>
            </a:r>
            <a:r>
              <a:rPr lang="zh-CN" altLang="en-US"/>
              <a:t>检验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</a:rPr>
                  <a:t>ρ=0 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H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: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ρ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  α=0.05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/>
              </a:p>
              <a:p>
                <a:pPr marL="0" indent="0">
                  <a:buNone/>
                </a:pPr>
                <a:endParaRPr lang="zh-CN" altLang="en-US" sz="2800"/>
              </a:p>
              <a:p>
                <a:pPr marL="0" indent="0">
                  <a:buNone/>
                </a:pPr>
                <a:r>
                  <a:rPr lang="zh-CN" altLang="en-US" sz="2800"/>
                  <a:t>若</a:t>
                </a:r>
                <a:r>
                  <a:rPr lang="en-US" altLang="zh-CN" sz="2800"/>
                  <a:t>t</a:t>
                </a:r>
                <a:r>
                  <a:rPr lang="en-US" altLang="zh-CN" sz="2800" baseline="-25000"/>
                  <a:t>r</a:t>
                </a:r>
                <a:r>
                  <a:rPr lang="en-US" altLang="zh-CN" sz="2800"/>
                  <a:t> &gt; t</a:t>
                </a:r>
                <a:r>
                  <a:rPr lang="en-US" altLang="zh-CN" sz="2800" baseline="-25000"/>
                  <a:t>0.05/2,n-2</a:t>
                </a:r>
                <a:r>
                  <a:rPr lang="zh-CN" altLang="en-US" sz="2800"/>
                  <a:t>，则</a:t>
                </a:r>
                <a:r>
                  <a:rPr lang="en-US" altLang="zh-CN" sz="2800"/>
                  <a:t>P&lt;0.05</a:t>
                </a:r>
                <a:r>
                  <a:rPr lang="zh-CN" altLang="en-US" sz="2800"/>
                  <a:t>，认为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ρ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。</a:t>
                </a:r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计算样本</a:t>
            </a:r>
            <a:r>
              <a:rPr lang="zh-CN" altLang="en-US"/>
              <a:t>回归系数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sz="2800"/>
                  <a:t>散点图提示两变量有线性回归</a:t>
                </a:r>
                <a:r>
                  <a:rPr lang="zh-CN" altLang="en-US" sz="2800"/>
                  <a:t>关系，无异常点存在</a:t>
                </a:r>
                <a:endParaRPr lang="zh-CN" alt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𝑋𝑋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acc>
                        <m:ac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𝑏𝑥</m:t>
                      </m:r>
                    </m:oMath>
                  </m:oMathPara>
                </a14:m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  <a:p>
                <a:pPr marL="0" indent="0">
                  <a:buNone/>
                </a:pPr>
                <a:endParaRPr lang="en-US" altLang="zh-CN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-1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回归模型的</a:t>
            </a:r>
            <a:r>
              <a:rPr lang="en-US" altLang="zh-CN">
                <a:sym typeface="+mn-ea"/>
              </a:rPr>
              <a:t>LINE</a:t>
            </a:r>
            <a:r>
              <a:rPr lang="zh-CN" altLang="en-US">
                <a:sym typeface="+mn-ea"/>
              </a:rPr>
              <a:t>假设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735400" y="1617400"/>
                <a:ext cx="10969200" cy="475920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rmAutofit lnSpcReduction="10000"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/>
                  <a:t>L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Linear</a:t>
                </a:r>
                <a:r>
                  <a:rPr lang="zh-CN" altLang="en-US" sz="2800"/>
                  <a:t>，线性，指</a:t>
                </a:r>
                <a:r>
                  <a:rPr lang="en-US" altLang="zh-CN" sz="2800" i="1"/>
                  <a:t>Y</a:t>
                </a:r>
                <a:r>
                  <a:rPr lang="zh-CN" altLang="en-US" sz="2800"/>
                  <a:t>与</a:t>
                </a:r>
                <a:r>
                  <a:rPr lang="en-US" altLang="zh-CN" sz="2800" i="1"/>
                  <a:t>X</a:t>
                </a:r>
                <a:r>
                  <a:rPr lang="zh-CN" altLang="en-US" sz="2800"/>
                  <a:t>之间呈线性关系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zh-CN" altLang="en-US" sz="2800"/>
              </a:p>
              <a:p>
                <a:pPr marL="0" indent="0">
                  <a:buNone/>
                </a:pPr>
                <a:r>
                  <a:rPr lang="en-US" altLang="zh-CN" sz="2800"/>
                  <a:t>I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Independent</a:t>
                </a:r>
                <a:r>
                  <a:rPr lang="zh-CN" altLang="en-US" sz="2800"/>
                  <a:t>，独立，指个体</a:t>
                </a:r>
                <a:r>
                  <a:rPr lang="en-US" altLang="zh-CN" sz="2800" i="1"/>
                  <a:t>Y</a:t>
                </a:r>
                <a:r>
                  <a:rPr lang="zh-CN" altLang="en-US" sz="2800"/>
                  <a:t>值间相互独立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800"/>
                  <a:t>N, Normal</a:t>
                </a:r>
                <a:r>
                  <a:rPr lang="zh-CN" altLang="en-US" sz="2800"/>
                  <a:t>，正态，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800"/>
                  <a:t>E, Equal variance</a:t>
                </a:r>
                <a:r>
                  <a:rPr lang="zh-CN" altLang="en-US" sz="2800"/>
                  <a:t>，等方差</a:t>
                </a:r>
                <a:r>
                  <a:rPr lang="en-US" altLang="zh-CN" sz="2800"/>
                  <a:t> </a:t>
                </a:r>
                <a:endParaRPr lang="zh-CN" altLang="en-US" sz="2800"/>
              </a:p>
              <a:p>
                <a:pPr marL="0" indent="0">
                  <a:buNone/>
                </a:pP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误差项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服从</a:t>
                </a:r>
                <a:r>
                  <a:rPr 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)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，故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y~N(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,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σ</a:t>
                </a:r>
                <a:r>
                  <a:rPr lang="en-US" altLang="zh-CN" sz="2800" baseline="30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)</a:t>
                </a:r>
                <a:endParaRPr lang="zh-CN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0" y="1617400"/>
                <a:ext cx="10969200" cy="4759200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回归模型的</a:t>
            </a:r>
            <a:r>
              <a:rPr lang="zh-CN" altLang="en-US"/>
              <a:t>假设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2319655" y="1691005"/>
          <a:ext cx="653415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790950" imgH="3419475" progId="Paint.Picture">
                  <p:embed/>
                </p:oleObj>
              </mc:Choice>
              <mc:Fallback>
                <p:oleObj name="" r:id="rId2" imgW="3790950" imgH="3419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655" y="1691005"/>
                        <a:ext cx="6534150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582795" y="740410"/>
                <a:ext cx="4610100" cy="4419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~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95" y="740410"/>
                <a:ext cx="4610100" cy="441960"/>
              </a:xfrm>
              <a:prstGeom prst="rect">
                <a:avLst/>
              </a:prstGeom>
              <a:blipFill rotWithShape="1">
                <a:blip r:embed="rId4"/>
                <a:stretch>
                  <a:fillRect b="-54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PLACING_PICTURE_USER_VIEWPORT" val="{&quot;height&quot;:10800,&quot;width&quot;:6471}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COMMONDATA" val="eyJoZGlkIjoiODdlN2YxMjcxNjk3YjkzMjQ5ZjQxMmM4OGZhZmE1Y2IifQ=="/>
  <p:tag name="KSO_WPP_MARK_KEY" val="e924587a-9d23-4fdd-b0d0-819034bb7aab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a7ab33a4-2887-4d7f-a520-8a87fd7cb149}"/>
  <p:tag name="TABLE_ENDDRAG_ORIGIN_RECT" val="594*140"/>
  <p:tag name="TABLE_ENDDRAG_RECT" val="101*143*594*140"/>
</p:tagLst>
</file>

<file path=ppt/tags/tag69.xml><?xml version="1.0" encoding="utf-8"?>
<p:tagLst xmlns:p="http://schemas.openxmlformats.org/presentationml/2006/main">
  <p:tag name="KSO_WM_UNIT_TABLE_BEAUTIFY" val="smartTable{a7ab33a4-2887-4d7f-a520-8a87fd7cb149}"/>
  <p:tag name="TABLE_ENDDRAG_ORIGIN_RECT" val="594*140"/>
  <p:tag name="TABLE_ENDDRAG_RECT" val="101*143*594*14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5390,&quot;width&quot;:5974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UNIT_TABLE_BEAUTIFY" val="smartTable{2c1a8733-7f3d-4be2-93d0-48e0e7a4b469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UNIT_PLACING_PICTURE_USER_VIEWPORT" val="{&quot;height&quot;:2027,&quot;width&quot;:4593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UNIT_TABLE_BEAUTIFY" val="smartTable{2c1a8733-7f3d-4be2-93d0-48e0e7a4b469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4680</Words>
  <Application>WPS 演示</Application>
  <PresentationFormat>宽屏</PresentationFormat>
  <Paragraphs>644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MS Mincho</vt:lpstr>
      <vt:lpstr>Segoe Print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简单线性相关与回归实习</vt:lpstr>
      <vt:lpstr>理论课内容复习</vt:lpstr>
      <vt:lpstr>复习</vt:lpstr>
      <vt:lpstr>PowerPoint 演示文稿</vt:lpstr>
      <vt:lpstr>计算样本相关系数</vt:lpstr>
      <vt:lpstr>样本相关系数的t检验</vt:lpstr>
      <vt:lpstr>计算样本回归系数</vt:lpstr>
      <vt:lpstr>回归模型的LINE假设</vt:lpstr>
      <vt:lpstr>回归模型的假设</vt:lpstr>
      <vt:lpstr>样本回归系数的t检验</vt:lpstr>
      <vt:lpstr>回归方程的方差分析</vt:lpstr>
      <vt:lpstr>决定系数</vt:lpstr>
      <vt:lpstr>多重线性回归分析</vt:lpstr>
      <vt:lpstr>多重线性回归分析</vt:lpstr>
      <vt:lpstr>具体数据</vt:lpstr>
      <vt:lpstr>（一）回归方程及估计方法</vt:lpstr>
      <vt:lpstr>估计结果</vt:lpstr>
      <vt:lpstr>（二）回归系数的统计推断</vt:lpstr>
      <vt:lpstr>PowerPoint 演示文稿</vt:lpstr>
      <vt:lpstr>（三）决定系数</vt:lpstr>
      <vt:lpstr>（四）自变量筛选</vt:lpstr>
      <vt:lpstr>相关与回归举例</vt:lpstr>
      <vt:lpstr>PowerPoint 演示文稿</vt:lpstr>
      <vt:lpstr>散点图</vt:lpstr>
      <vt:lpstr>PowerPoint 演示文稿</vt:lpstr>
      <vt:lpstr>查表法</vt:lpstr>
      <vt:lpstr>PowerPoint 演示文稿</vt:lpstr>
      <vt:lpstr>PowerPoint 演示文稿</vt:lpstr>
      <vt:lpstr>PowerPoint 演示文稿</vt:lpstr>
      <vt:lpstr>决定系数</vt:lpstr>
      <vt:lpstr>练习题</vt:lpstr>
      <vt:lpstr>PowerPoint 演示文稿</vt:lpstr>
      <vt:lpstr>计算题1</vt:lpstr>
      <vt:lpstr>计算题2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易多多爸</cp:lastModifiedBy>
  <cp:revision>194</cp:revision>
  <dcterms:created xsi:type="dcterms:W3CDTF">2019-06-19T02:08:00Z</dcterms:created>
  <dcterms:modified xsi:type="dcterms:W3CDTF">2022-12-08T23:45:33Z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EED9374F2EE945ACA11EDB572DF0A50E</vt:lpwstr>
  </property>
</Properties>
</file>