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9" r:id="rId3"/>
    <p:sldId id="330" r:id="rId4"/>
    <p:sldId id="256" r:id="rId5"/>
    <p:sldId id="328" r:id="rId6"/>
    <p:sldId id="342" r:id="rId7"/>
    <p:sldId id="332" r:id="rId8"/>
    <p:sldId id="257" r:id="rId9"/>
    <p:sldId id="258" r:id="rId10"/>
    <p:sldId id="262" r:id="rId11"/>
    <p:sldId id="260" r:id="rId12"/>
    <p:sldId id="261" r:id="rId13"/>
    <p:sldId id="259" r:id="rId14"/>
    <p:sldId id="263" r:id="rId15"/>
    <p:sldId id="264" r:id="rId16"/>
    <p:sldId id="265" r:id="rId17"/>
    <p:sldId id="266" r:id="rId18"/>
    <p:sldId id="267" r:id="rId19"/>
    <p:sldId id="268" r:id="rId21"/>
    <p:sldId id="341" r:id="rId22"/>
    <p:sldId id="306" r:id="rId23"/>
    <p:sldId id="307" r:id="rId24"/>
    <p:sldId id="308" r:id="rId25"/>
    <p:sldId id="331" r:id="rId26"/>
    <p:sldId id="272" r:id="rId27"/>
    <p:sldId id="273" r:id="rId28"/>
    <p:sldId id="274" r:id="rId29"/>
    <p:sldId id="275" r:id="rId30"/>
    <p:sldId id="284" r:id="rId31"/>
    <p:sldId id="277" r:id="rId32"/>
    <p:sldId id="388" r:id="rId33"/>
    <p:sldId id="340" r:id="rId34"/>
    <p:sldId id="278" r:id="rId35"/>
    <p:sldId id="295" r:id="rId36"/>
    <p:sldId id="279" r:id="rId37"/>
    <p:sldId id="280" r:id="rId38"/>
    <p:sldId id="281" r:id="rId39"/>
    <p:sldId id="282" r:id="rId40"/>
    <p:sldId id="283" r:id="rId41"/>
    <p:sldId id="296" r:id="rId42"/>
    <p:sldId id="297" r:id="rId43"/>
    <p:sldId id="285" r:id="rId44"/>
    <p:sldId id="293" r:id="rId45"/>
    <p:sldId id="309" r:id="rId46"/>
    <p:sldId id="310" r:id="rId47"/>
    <p:sldId id="333" r:id="rId48"/>
    <p:sldId id="334" r:id="rId49"/>
    <p:sldId id="335" r:id="rId50"/>
    <p:sldId id="337" r:id="rId51"/>
    <p:sldId id="336" r:id="rId52"/>
    <p:sldId id="338" r:id="rId53"/>
    <p:sldId id="339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4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25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.emf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slide" Target="slide43.xml"/><Relationship Id="rId2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slide" Target="slide6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slide" Target="slide2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1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4" Type="http://schemas.openxmlformats.org/officeDocument/2006/relationships/slide" Target="slide38.xml"/><Relationship Id="rId3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4.xml"/><Relationship Id="rId6" Type="http://schemas.openxmlformats.org/officeDocument/2006/relationships/slide" Target="slide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7.xml"/><Relationship Id="rId5" Type="http://schemas.openxmlformats.org/officeDocument/2006/relationships/slide" Target="slide2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image" Target="../media/image32.png"/><Relationship Id="rId3" Type="http://schemas.openxmlformats.org/officeDocument/2006/relationships/image" Target="../media/image31.wmf"/><Relationship Id="rId2" Type="http://schemas.openxmlformats.org/officeDocument/2006/relationships/oleObject" Target="../embeddings/oleObject7.bin"/><Relationship Id="rId1" Type="http://schemas.openxmlformats.org/officeDocument/2006/relationships/tags" Target="../tags/tag9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7.xml"/><Relationship Id="rId5" Type="http://schemas.openxmlformats.org/officeDocument/2006/relationships/slide" Target="slide23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slide" Target="slide23.xml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9.xml"/><Relationship Id="rId6" Type="http://schemas.openxmlformats.org/officeDocument/2006/relationships/slide" Target="slide2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0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image" Target="../media/image72.png"/><Relationship Id="rId1" Type="http://schemas.openxmlformats.org/officeDocument/2006/relationships/tags" Target="../tags/tag11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4.xml"/><Relationship Id="rId2" Type="http://schemas.openxmlformats.org/officeDocument/2006/relationships/slide" Target="slide2.xml"/><Relationship Id="rId1" Type="http://schemas.openxmlformats.org/officeDocument/2006/relationships/tags" Target="../tags/tag1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0.xml"/><Relationship Id="rId7" Type="http://schemas.openxmlformats.org/officeDocument/2006/relationships/image" Target="../media/image78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wmf"/><Relationship Id="rId2" Type="http://schemas.openxmlformats.org/officeDocument/2006/relationships/oleObject" Target="../embeddings/oleObject8.bin"/><Relationship Id="rId10" Type="http://schemas.openxmlformats.org/officeDocument/2006/relationships/vmlDrawing" Target="../drawings/vmlDrawing7.vml"/><Relationship Id="rId1" Type="http://schemas.openxmlformats.org/officeDocument/2006/relationships/tags" Target="../tags/tag119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81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slide" Target="slide20.xml"/><Relationship Id="rId2" Type="http://schemas.openxmlformats.org/officeDocument/2006/relationships/slide" Target="slide12.xml"/><Relationship Id="rId1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>
                <a:sym typeface="+mn-ea"/>
              </a:rPr>
              <a:t>简单线性相关与</a:t>
            </a:r>
            <a:r>
              <a:rPr lang="zh-CN" altLang="zh-CN" sz="4800">
                <a:sym typeface="+mn-ea"/>
              </a:rPr>
              <a:t>回归</a:t>
            </a:r>
            <a:endParaRPr lang="zh-CN" altLang="zh-CN" sz="4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816350"/>
            <a:ext cx="9799320" cy="1045210"/>
          </a:xfrm>
        </p:spPr>
        <p:txBody>
          <a:bodyPr/>
          <a:p>
            <a:r>
              <a:rPr lang="zh-CN" altLang="en-US"/>
              <a:t>流行病与卫生统计学系</a:t>
            </a:r>
            <a:r>
              <a:rPr lang="en-US" altLang="zh-CN"/>
              <a:t> </a:t>
            </a:r>
            <a:r>
              <a:rPr lang="zh-CN" altLang="en-US"/>
              <a:t>易伟</a:t>
            </a:r>
            <a:r>
              <a:rPr lang="zh-CN" altLang="en-US"/>
              <a:t>宁</a:t>
            </a:r>
            <a:endParaRPr lang="zh-CN" altLang="en-US"/>
          </a:p>
          <a:p>
            <a:r>
              <a:rPr lang="en-US" altLang="zh-CN"/>
              <a:t>2022-12-2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本例</a:t>
            </a:r>
            <a:r>
              <a:rPr lang="zh-CN" altLang="en-US"/>
              <a:t>的散点图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9220" y="1616710"/>
            <a:ext cx="6000750" cy="4810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</a:t>
            </a:r>
            <a:r>
              <a:rPr lang="zh-CN" altLang="en-US"/>
              <a:t>散点图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080895" y="1804035"/>
          <a:ext cx="746379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58075" imgH="4362450" progId="Paint.Picture">
                  <p:embed/>
                </p:oleObj>
              </mc:Choice>
              <mc:Fallback>
                <p:oleObj name="" r:id="rId1" imgW="7458075" imgH="4362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0895" y="1804035"/>
                        <a:ext cx="7463790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（二）</a:t>
            </a:r>
            <a:r>
              <a:rPr lang="en-US" altLang="zh-CN">
                <a:sym typeface="+mn-ea"/>
              </a:rPr>
              <a:t>Pearson</a:t>
            </a:r>
            <a:r>
              <a:rPr lang="zh-CN" altLang="en-US">
                <a:sym typeface="+mn-ea"/>
              </a:rPr>
              <a:t>相关分析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它是研究两个数值变量是否存在关联、是什么关联方向，关联密切程度多大的统计方法</a:t>
            </a:r>
            <a:endParaRPr lang="zh-CN" altLang="en-US" sz="2800"/>
          </a:p>
          <a:p>
            <a:r>
              <a:rPr lang="zh-CN" altLang="en-US" sz="2800"/>
              <a:t>当两个数值变量服从正态分布时，采用</a:t>
            </a:r>
            <a:r>
              <a:rPr lang="en-US" altLang="zh-CN" sz="2800"/>
              <a:t>Pearson</a:t>
            </a:r>
            <a:r>
              <a:rPr lang="zh-CN" altLang="en-US" sz="2800"/>
              <a:t>相关分析方法，否则采用</a:t>
            </a:r>
            <a:r>
              <a:rPr lang="en-US" altLang="zh-CN" sz="2800">
                <a:sym typeface="+mn-ea"/>
              </a:rPr>
              <a:t>Spearman</a:t>
            </a:r>
            <a:r>
              <a:rPr lang="zh-CN" altLang="en-US" sz="2800">
                <a:sym typeface="+mn-ea"/>
              </a:rPr>
              <a:t>等级相关</a:t>
            </a:r>
            <a:r>
              <a:rPr lang="zh-CN" altLang="en-US" sz="2800">
                <a:sym typeface="+mn-ea"/>
              </a:rPr>
              <a:t>分析方法。</a:t>
            </a:r>
            <a:endParaRPr lang="zh-CN" altLang="en-US" sz="2800"/>
          </a:p>
        </p:txBody>
      </p:sp>
      <p:sp>
        <p:nvSpPr>
          <p:cNvPr id="6" name="燕尾形箭头 5">
            <a:hlinkClick r:id="rId1" action="ppaction://hlinksldjump"/>
          </p:cNvPr>
          <p:cNvSpPr/>
          <p:nvPr/>
        </p:nvSpPr>
        <p:spPr>
          <a:xfrm rot="10800000">
            <a:off x="6714490" y="83693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Pearson</a:t>
            </a:r>
            <a:r>
              <a:rPr lang="zh-CN" altLang="en-US">
                <a:sym typeface="+mn-ea"/>
              </a:rPr>
              <a:t>相关系数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 altLang="en-US" sz="2800"/>
                  <a:t>需计算</a:t>
                </a:r>
                <a:r>
                  <a:rPr lang="en-US" altLang="zh-CN" sz="2800">
                    <a:sym typeface="+mn-ea"/>
                  </a:rPr>
                  <a:t>Pearson</a:t>
                </a:r>
                <a:r>
                  <a:rPr lang="zh-CN" altLang="en-US" sz="2800">
                    <a:sym typeface="+mn-ea"/>
                  </a:rPr>
                  <a:t>相关系数，以衡量两个数值变量间线性相关</a:t>
                </a:r>
                <a:r>
                  <a:rPr lang="zh-CN" altLang="en-US" sz="2800"/>
                  <a:t>方向和密切程度，其中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</a:rPr>
                  <a:t>ρ代表</a:t>
                </a:r>
                <a:r>
                  <a:rPr lang="zh-CN" altLang="en-US" sz="2800"/>
                  <a:t>总体相关系</a:t>
                </a:r>
                <a:r>
                  <a:rPr lang="zh-CN" altLang="en-US" sz="2800"/>
                  <a:t>数，</a:t>
                </a:r>
                <a:r>
                  <a:rPr lang="en-US" altLang="zh-CN" sz="2800"/>
                  <a:t>r</a:t>
                </a:r>
                <a:r>
                  <a:rPr lang="zh-CN" altLang="en-US" sz="2800"/>
                  <a:t>代表样本</a:t>
                </a:r>
                <a:r>
                  <a:rPr lang="zh-CN" altLang="en-US" sz="2800"/>
                  <a:t>相关系数。</a:t>
                </a:r>
                <a:endParaRPr lang="zh-CN" altLang="en-US" sz="2800"/>
              </a:p>
              <a:p>
                <a:r>
                  <a:rPr lang="en-US" altLang="zh-CN" sz="2800">
                    <a:sym typeface="+mn-ea"/>
                  </a:rPr>
                  <a:t>Pearson</a:t>
                </a:r>
                <a:r>
                  <a:rPr lang="zh-CN" altLang="en-US" sz="2800">
                    <a:sym typeface="+mn-ea"/>
                  </a:rPr>
                  <a:t>相关系数的计算</a:t>
                </a:r>
                <a:r>
                  <a:rPr lang="zh-CN" altLang="en-US" sz="2800">
                    <a:sym typeface="+mn-ea"/>
                  </a:rPr>
                  <a:t>方法</a:t>
                </a:r>
                <a:endParaRPr lang="zh-CN" altLang="en-US" sz="2800">
                  <a:sym typeface="+mn-ea"/>
                </a:endParaRPr>
              </a:p>
              <a:p>
                <a:pPr lvl="1"/>
                <a:r>
                  <a:rPr lang="zh-CN" altLang="en-US" sz="2485">
                    <a:sym typeface="+mn-ea"/>
                  </a:rPr>
                  <a:t>分别求</a:t>
                </a:r>
                <a:r>
                  <a:rPr lang="en-US" altLang="zh-CN" sz="2485">
                    <a:sym typeface="+mn-ea"/>
                  </a:rPr>
                  <a:t>X</a:t>
                </a:r>
                <a:r>
                  <a:rPr lang="zh-CN" altLang="en-US" sz="2485">
                    <a:sym typeface="+mn-ea"/>
                  </a:rPr>
                  <a:t>与</a:t>
                </a:r>
                <a:r>
                  <a:rPr lang="en-US" altLang="zh-CN" sz="2485">
                    <a:sym typeface="+mn-ea"/>
                  </a:rPr>
                  <a:t>Y</a:t>
                </a:r>
                <a:r>
                  <a:rPr lang="zh-CN" altLang="en-US" sz="2485">
                    <a:sym typeface="+mn-ea"/>
                  </a:rPr>
                  <a:t>离均差，将它们相乘并求和：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𝑋𝑌</m:t>
                        </m:r>
                      </m:sub>
                    </m:sSub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)(</m:t>
                        </m:r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𝑌</m:t>
                        </m:r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8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2485">
                    <a:sym typeface="+mn-ea"/>
                  </a:rPr>
                  <a:t>计算</a:t>
                </a:r>
                <a:r>
                  <a:rPr lang="en-US" altLang="zh-CN" sz="2485">
                    <a:sym typeface="+mn-ea"/>
                  </a:rPr>
                  <a:t>X</a:t>
                </a:r>
                <a:r>
                  <a:rPr lang="zh-CN" altLang="en-US" sz="2485">
                    <a:sym typeface="+mn-ea"/>
                  </a:rPr>
                  <a:t>与</a:t>
                </a:r>
                <a:r>
                  <a:rPr lang="en-US" altLang="zh-CN" sz="2485">
                    <a:sym typeface="+mn-ea"/>
                  </a:rPr>
                  <a:t>Y</a:t>
                </a:r>
                <a:r>
                  <a:rPr lang="zh-CN" altLang="en-US" sz="2485">
                    <a:sym typeface="+mn-ea"/>
                  </a:rPr>
                  <a:t>的协方差</a:t>
                </a:r>
                <a:r>
                  <a:rPr lang="en-US" altLang="zh-CN" sz="2485">
                    <a:sym typeface="+mn-ea"/>
                  </a:rPr>
                  <a:t>(covariance)</a:t>
                </a:r>
                <a:r>
                  <a:rPr lang="zh-CN" altLang="en-US" sz="2485">
                    <a:sym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𝑋𝑌</m:t>
                        </m:r>
                      </m:sub>
                    </m:sSub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𝑋𝑌</m:t>
                        </m:r>
                      </m:sub>
                    </m:sSub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/(</m:t>
                    </m:r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sz="248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zh-CN" altLang="en-US" sz="2485">
                    <a:sym typeface="+mn-ea"/>
                  </a:rPr>
                  <a:t>计算样本相关系数</a:t>
                </a:r>
                <a:r>
                  <a:rPr lang="en-US" altLang="zh-CN" sz="2485">
                    <a:sym typeface="+mn-ea"/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2485">
                        <a:latin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248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8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8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85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0"/>
                <a:r>
                  <a:rPr lang="zh-CN" altLang="en-US" sz="2795">
                    <a:sym typeface="+mn-ea"/>
                  </a:rPr>
                  <a:t>本例：</a:t>
                </a:r>
                <a14:m>
                  <m:oMath xmlns:m="http://schemas.openxmlformats.org/officeDocument/2006/math">
                    <m:r>
                      <a:rPr lang="en-US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𝑟</m:t>
                    </m:r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795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934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9</m:t>
                        </m:r>
                      </m:num>
                      <m:den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177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sz="2795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7</m:t>
                        </m:r>
                      </m:den>
                    </m:f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sz="2795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786</m:t>
                    </m:r>
                  </m:oMath>
                </a14:m>
                <a:endParaRPr lang="zh-CN" altLang="en-US" sz="2795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6550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4300" imgH="127000" progId="Equation.KSEE3">
                  <p:embed/>
                </p:oleObj>
              </mc:Choice>
              <mc:Fallback>
                <p:oleObj name="" r:id="rId2" imgW="1143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65500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504190"/>
            <a:ext cx="6008370" cy="5997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58346" y="3752469"/>
                <a:ext cx="778510" cy="353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46" y="3752469"/>
                <a:ext cx="778510" cy="353695"/>
              </a:xfrm>
              <a:prstGeom prst="rect">
                <a:avLst/>
              </a:prstGeom>
              <a:blipFill rotWithShape="1">
                <a:blip r:embed="rId2"/>
                <a:stretch>
                  <a:fillRect l="-73" t="-72" r="7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 flipV="1">
            <a:off x="5045075" y="3695065"/>
            <a:ext cx="172085" cy="172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967666" y="2872359"/>
                <a:ext cx="2102485" cy="353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)&gt;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66" y="2872359"/>
                <a:ext cx="2102485" cy="353695"/>
              </a:xfrm>
              <a:prstGeom prst="rect">
                <a:avLst/>
              </a:prstGeom>
              <a:blipFill rotWithShape="1">
                <a:blip r:embed="rId3"/>
                <a:stretch>
                  <a:fillRect l="-27" t="-72" r="27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67666" y="4377309"/>
                <a:ext cx="2102485" cy="353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)&lt;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666" y="4377309"/>
                <a:ext cx="2102485" cy="353695"/>
              </a:xfrm>
              <a:prstGeom prst="rect">
                <a:avLst/>
              </a:prstGeom>
              <a:blipFill rotWithShape="1">
                <a:blip r:embed="rId4"/>
                <a:stretch>
                  <a:fillRect l="-27" t="-72" r="27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629650" y="285750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同向</a:t>
            </a:r>
            <a:r>
              <a:rPr lang="zh-CN" altLang="en-US"/>
              <a:t>变化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3773170" y="332740"/>
            <a:ext cx="3803015" cy="705485"/>
          </a:xfrm>
        </p:spPr>
        <p:txBody>
          <a:bodyPr/>
          <a:p>
            <a:r>
              <a:rPr lang="zh-CN" altLang="en-US" sz="3200"/>
              <a:t>协方差的统计意义</a:t>
            </a:r>
            <a:endParaRPr lang="zh-CN" altLang="en-US" sz="3200"/>
          </a:p>
        </p:txBody>
      </p:sp>
      <p:sp>
        <p:nvSpPr>
          <p:cNvPr id="13" name="文本框 12"/>
          <p:cNvSpPr txBox="1"/>
          <p:nvPr/>
        </p:nvSpPr>
        <p:spPr>
          <a:xfrm>
            <a:off x="8681085" y="437007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反向</a:t>
            </a:r>
            <a:r>
              <a:rPr lang="zh-CN" altLang="en-US"/>
              <a:t>变化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Pearson</a:t>
            </a:r>
            <a:r>
              <a:rPr lang="zh-CN" altLang="en-US"/>
              <a:t>相关系数的</a:t>
            </a:r>
            <a:r>
              <a:rPr lang="zh-CN" altLang="en-US"/>
              <a:t>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/>
              <a:t>相关系数没有</a:t>
            </a:r>
            <a:r>
              <a:rPr lang="zh-CN" altLang="en-US" sz="2800"/>
              <a:t>单位</a:t>
            </a:r>
            <a:endParaRPr lang="zh-CN" altLang="en-US" sz="2800"/>
          </a:p>
          <a:p>
            <a:r>
              <a:rPr lang="zh-CN" altLang="en-US" sz="2800"/>
              <a:t>取值在</a:t>
            </a:r>
            <a:r>
              <a:rPr lang="en-US" altLang="zh-CN" sz="2800"/>
              <a:t>[-1,+1]</a:t>
            </a:r>
            <a:r>
              <a:rPr lang="zh-CN" altLang="en-US" sz="2800"/>
              <a:t>之间</a:t>
            </a:r>
            <a:endParaRPr lang="zh-CN" altLang="en-US" sz="2800"/>
          </a:p>
          <a:p>
            <a:r>
              <a:rPr lang="zh-CN" altLang="en-US" sz="2795">
                <a:sym typeface="+mn-ea"/>
              </a:rPr>
              <a:t>取值为正，表示</a:t>
            </a:r>
            <a:r>
              <a:rPr lang="zh-CN" altLang="en-US" sz="2795">
                <a:sym typeface="+mn-ea"/>
              </a:rPr>
              <a:t>两变量间有正相关关系</a:t>
            </a:r>
            <a:r>
              <a:rPr lang="en-US" altLang="zh-CN" sz="2795">
                <a:sym typeface="+mn-ea"/>
              </a:rPr>
              <a:t>;</a:t>
            </a:r>
            <a:r>
              <a:rPr lang="zh-CN" altLang="en-US" sz="2795">
                <a:sym typeface="+mn-ea"/>
              </a:rPr>
              <a:t>取值为负，表示两变量间有</a:t>
            </a:r>
            <a:r>
              <a:rPr lang="zh-CN" altLang="en-US" sz="2795">
                <a:sym typeface="+mn-ea"/>
              </a:rPr>
              <a:t>负相关关系。</a:t>
            </a:r>
            <a:endParaRPr lang="zh-CN" altLang="en-US" sz="2795">
              <a:sym typeface="+mn-ea"/>
            </a:endParaRPr>
          </a:p>
          <a:p>
            <a:r>
              <a:rPr lang="zh-CN" altLang="en-US" sz="2795">
                <a:sym typeface="+mn-ea"/>
              </a:rPr>
              <a:t>绝对值越接近</a:t>
            </a:r>
            <a:r>
              <a:rPr lang="en-US" altLang="zh-CN" sz="2795">
                <a:sym typeface="+mn-ea"/>
              </a:rPr>
              <a:t>1</a:t>
            </a:r>
            <a:r>
              <a:rPr lang="zh-CN" altLang="en-US" sz="2795">
                <a:sym typeface="+mn-ea"/>
              </a:rPr>
              <a:t>，表示两变量间相关密切程度越</a:t>
            </a:r>
            <a:r>
              <a:rPr lang="zh-CN" altLang="en-US" sz="2795">
                <a:sym typeface="+mn-ea"/>
              </a:rPr>
              <a:t>大。</a:t>
            </a:r>
            <a:endParaRPr lang="zh-CN" altLang="en-US" sz="2795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样本相关系数的</a:t>
            </a:r>
            <a:r>
              <a:rPr lang="zh-CN" altLang="en-US"/>
              <a:t>假设检验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p>
                <a:pPr marL="0" indent="0">
                  <a:buNone/>
                </a:pPr>
                <a:r>
                  <a:rPr lang="zh-CN" altLang="en-US" sz="2800"/>
                  <a:t>样本相关系数</a:t>
                </a:r>
                <a:r>
                  <a:rPr lang="en-US" altLang="zh-CN" sz="2800"/>
                  <a:t>r</a:t>
                </a:r>
                <a:r>
                  <a:rPr lang="zh-CN" altLang="en-US" sz="2800"/>
                  <a:t>是由样本数据计算得出的，存在抽样误差，需做假设检验，以推断</a:t>
                </a:r>
                <a:r>
                  <a:rPr lang="zh-CN" altLang="en-US" sz="2800">
                    <a:sym typeface="+mn-ea"/>
                  </a:rPr>
                  <a:t>两变量间</a:t>
                </a:r>
                <a:r>
                  <a:rPr lang="zh-CN" altLang="en-US" sz="2800">
                    <a:sym typeface="+mn-ea"/>
                  </a:rPr>
                  <a:t>是否有线性相关</a:t>
                </a:r>
                <a:r>
                  <a:rPr lang="en-US" altLang="zh-CN" sz="2800">
                    <a:sym typeface="+mn-ea"/>
                  </a:rPr>
                  <a:t>(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ρ</a:t>
                </a:r>
                <a:r>
                  <a:rPr lang="zh-CN" altLang="en-US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en-US" altLang="zh-CN" sz="2800">
                    <a:sym typeface="+mn-ea"/>
                  </a:rPr>
                  <a:t>)</a:t>
                </a: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1</a:t>
                </a:r>
                <a:r>
                  <a:rPr lang="zh-CN" altLang="en-US" sz="2800">
                    <a:sym typeface="+mn-ea"/>
                  </a:rPr>
                  <a:t>）查表法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根据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ν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=n-2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，查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界值表，如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|r|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大于相应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界值，则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P&lt;0.05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。</a:t>
                </a: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2</a:t>
                </a:r>
                <a:r>
                  <a:rPr lang="zh-CN" altLang="en-US" sz="2800">
                    <a:sym typeface="+mn-ea"/>
                  </a:rPr>
                  <a:t>）</a:t>
                </a:r>
                <a:r>
                  <a:rPr lang="en-US" altLang="zh-CN" sz="2800">
                    <a:sym typeface="+mn-ea"/>
                  </a:rPr>
                  <a:t>t</a:t>
                </a:r>
                <a:r>
                  <a:rPr lang="zh-CN" altLang="en-US" sz="2800">
                    <a:sym typeface="+mn-ea"/>
                  </a:rPr>
                  <a:t>检验</a:t>
                </a:r>
                <a:r>
                  <a:rPr lang="zh-CN" altLang="en-US" sz="2800">
                    <a:sym typeface="+mn-ea"/>
                  </a:rPr>
                  <a:t>法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-136" b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61975"/>
            <a:ext cx="10968990" cy="580707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2: </a:t>
            </a:r>
            <a:r>
              <a:rPr lang="zh-CN" altLang="en-US" sz="2800"/>
              <a:t>在大骨节病</a:t>
            </a:r>
            <a:r>
              <a:rPr lang="zh-CN" altLang="en-US" sz="2800">
                <a:sym typeface="+mn-ea"/>
              </a:rPr>
              <a:t>患者骨关节炎得分</a:t>
            </a:r>
            <a:r>
              <a:rPr lang="en-US" altLang="zh-CN" sz="2800">
                <a:sym typeface="+mn-ea"/>
              </a:rPr>
              <a:t>(OAP)</a:t>
            </a:r>
            <a:r>
              <a:rPr lang="zh-CN" altLang="en-US" sz="2800"/>
              <a:t>与</a:t>
            </a:r>
            <a:r>
              <a:rPr lang="zh-CN" altLang="en-US" sz="2800">
                <a:sym typeface="+mn-ea"/>
              </a:rPr>
              <a:t>脱氧雪腐镰刀菌烯醇</a:t>
            </a:r>
            <a:r>
              <a:rPr lang="en-US" altLang="zh-CN" sz="2800">
                <a:sym typeface="+mn-ea"/>
              </a:rPr>
              <a:t>(DON)</a:t>
            </a:r>
            <a:r>
              <a:rPr lang="zh-CN" altLang="en-US" sz="2800"/>
              <a:t>的关系研究中，发现二者间的</a:t>
            </a:r>
            <a:r>
              <a:rPr lang="zh-CN" altLang="en-US" sz="2800">
                <a:sym typeface="+mn-ea"/>
              </a:rPr>
              <a:t>样本相关系数</a:t>
            </a:r>
            <a:r>
              <a:rPr lang="en-US" altLang="zh-CN" sz="2800">
                <a:sym typeface="+mn-ea"/>
              </a:rPr>
              <a:t>r=0.786</a:t>
            </a:r>
            <a:r>
              <a:rPr lang="zh-CN" altLang="en-US" sz="2800">
                <a:sym typeface="+mn-ea"/>
              </a:rPr>
              <a:t>。问能否</a:t>
            </a:r>
            <a:r>
              <a:rPr lang="zh-CN" altLang="en-US" sz="2800">
                <a:sym typeface="+mn-ea"/>
              </a:rPr>
              <a:t>据此认为</a:t>
            </a:r>
            <a:r>
              <a:rPr lang="en-US" altLang="zh-CN" sz="2800">
                <a:sym typeface="+mn-ea"/>
              </a:rPr>
              <a:t>OAP</a:t>
            </a:r>
            <a:r>
              <a:rPr lang="zh-CN" altLang="en-US" sz="2800">
                <a:sym typeface="+mn-ea"/>
              </a:rPr>
              <a:t>与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间有线性相关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P&lt;0.05</a:t>
            </a:r>
            <a:r>
              <a:rPr lang="zh-CN" altLang="en-US" sz="2800">
                <a:sym typeface="+mn-ea"/>
              </a:rPr>
              <a:t>，按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α=0.05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水准，拒绝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0</a:t>
            </a:r>
            <a:r>
              <a:rPr lang="zh-CN" sz="2800">
                <a:sym typeface="+mn-ea"/>
              </a:rPr>
              <a:t>，接受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认为ρ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endParaRPr lang="zh-CN" sz="2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4530" y="2199005"/>
            <a:ext cx="6852285" cy="764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0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     H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α=0.05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4530" y="3049905"/>
                <a:ext cx="8914765" cy="18249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786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0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.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786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38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6365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36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" y="3049905"/>
                <a:ext cx="8914765" cy="18249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总体相关系数的</a:t>
            </a:r>
            <a:r>
              <a:rPr lang="en-US" altLang="zh-CN"/>
              <a:t>95%</a:t>
            </a:r>
            <a:r>
              <a:rPr lang="en-US" altLang="zh-CN"/>
              <a:t>CI</a:t>
            </a: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193165" y="1616075"/>
          <a:ext cx="8172450" cy="409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524375" imgH="1905000" progId="Paint.Picture">
                  <p:embed/>
                </p:oleObj>
              </mc:Choice>
              <mc:Fallback>
                <p:oleObj name="" r:id="rId1" imgW="4524375" imgH="19050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165" y="1616075"/>
                        <a:ext cx="8172450" cy="409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304290" y="4305300"/>
            <a:ext cx="4348480" cy="82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总体相关系数的</a:t>
            </a:r>
            <a:r>
              <a:rPr lang="en-US" altLang="zh-CN">
                <a:sym typeface="+mn-ea"/>
              </a:rPr>
              <a:t>95%CI</a:t>
            </a:r>
            <a:r>
              <a:rPr lang="zh-CN" altLang="en-US">
                <a:sym typeface="+mn-ea"/>
              </a:rPr>
              <a:t>计算</a:t>
            </a:r>
            <a:r>
              <a:rPr lang="zh-CN" altLang="en-US">
                <a:sym typeface="+mn-ea"/>
              </a:rPr>
              <a:t>公式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728980" y="1417955"/>
          <a:ext cx="965644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648825" imgH="3990975" progId="Paint.Picture">
                  <p:embed/>
                </p:oleObj>
              </mc:Choice>
              <mc:Fallback>
                <p:oleObj name="" r:id="rId1" imgW="9648825" imgH="39909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980" y="1417955"/>
                        <a:ext cx="9656445" cy="39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28980" y="5441950"/>
          <a:ext cx="965644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4300" imgH="1076325" progId="Paint.Picture">
                  <p:embed/>
                </p:oleObj>
              </mc:Choice>
              <mc:Fallback>
                <p:oleObj name="" r:id="rId3" imgW="7734300" imgH="10763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980" y="5441950"/>
                        <a:ext cx="965644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800"/>
              <a:t>一、简单线性相关</a:t>
            </a:r>
            <a:r>
              <a:rPr lang="zh-CN" altLang="en-US" sz="2800"/>
              <a:t>分析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二、简单线性</a:t>
            </a:r>
            <a:r>
              <a:rPr lang="zh-CN" altLang="en-US" sz="2800">
                <a:sym typeface="+mn-ea"/>
              </a:rPr>
              <a:t>回归分析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三、多重线性回归分析简介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sp>
        <p:nvSpPr>
          <p:cNvPr id="4" name="燕尾形箭头 3">
            <a:hlinkClick r:id="rId1" action="ppaction://hlinksldjump"/>
          </p:cNvPr>
          <p:cNvSpPr/>
          <p:nvPr/>
        </p:nvSpPr>
        <p:spPr>
          <a:xfrm>
            <a:off x="4768850" y="174053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箭头 4">
            <a:hlinkClick r:id="rId2" action="ppaction://hlinksldjump"/>
          </p:cNvPr>
          <p:cNvSpPr/>
          <p:nvPr/>
        </p:nvSpPr>
        <p:spPr>
          <a:xfrm>
            <a:off x="4756785" y="230314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燕尾形箭头 5">
            <a:hlinkClick r:id="rId3" action="ppaction://hlinksldjump"/>
          </p:cNvPr>
          <p:cNvSpPr/>
          <p:nvPr/>
        </p:nvSpPr>
        <p:spPr>
          <a:xfrm>
            <a:off x="5417820" y="300037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zh-CN" altLang="en-US"/>
              <a:t>三）</a:t>
            </a:r>
            <a:r>
              <a:rPr lang="en-US" altLang="zh-CN"/>
              <a:t>Spearman</a:t>
            </a:r>
            <a:r>
              <a:rPr lang="zh-CN" altLang="en-US"/>
              <a:t>相关</a:t>
            </a:r>
            <a:r>
              <a:rPr lang="zh-CN" altLang="en-US"/>
              <a:t>分析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 altLang="en-US" sz="2800">
                    <a:sym typeface="+mn-ea"/>
                  </a:rPr>
                  <a:t>当两个数值变量服从正态分布时，采用</a:t>
                </a:r>
                <a:r>
                  <a:rPr lang="en-US" altLang="zh-CN" sz="2800">
                    <a:sym typeface="+mn-ea"/>
                  </a:rPr>
                  <a:t>Pearson</a:t>
                </a:r>
                <a:r>
                  <a:rPr lang="zh-CN" altLang="en-US" sz="2800">
                    <a:sym typeface="+mn-ea"/>
                  </a:rPr>
                  <a:t>相关分析方法，否则采用</a:t>
                </a:r>
                <a:r>
                  <a:rPr lang="en-US" altLang="zh-CN" sz="2800">
                    <a:sym typeface="+mn-ea"/>
                  </a:rPr>
                  <a:t>Spearman</a:t>
                </a:r>
                <a:r>
                  <a:rPr lang="zh-CN" altLang="en-US" sz="2800">
                    <a:sym typeface="+mn-ea"/>
                  </a:rPr>
                  <a:t>等级相关分析方法。</a:t>
                </a:r>
                <a:endParaRPr lang="zh-CN" altLang="en-US" sz="2800">
                  <a:sym typeface="+mn-ea"/>
                </a:endParaRPr>
              </a:p>
              <a:p>
                <a:r>
                  <a:rPr lang="zh-CN" altLang="en-US" sz="2800">
                    <a:sym typeface="+mn-ea"/>
                  </a:rPr>
                  <a:t>做法：对</a:t>
                </a:r>
                <a:r>
                  <a:rPr lang="en-US" altLang="zh-CN" sz="2800">
                    <a:sym typeface="+mn-ea"/>
                  </a:rPr>
                  <a:t>X</a:t>
                </a:r>
                <a:r>
                  <a:rPr lang="zh-CN" altLang="en-US" sz="2800">
                    <a:sym typeface="+mn-ea"/>
                  </a:rPr>
                  <a:t>和</a:t>
                </a:r>
                <a:r>
                  <a:rPr lang="en-US" altLang="zh-CN" sz="2800">
                    <a:sym typeface="+mn-ea"/>
                  </a:rPr>
                  <a:t>Y</a:t>
                </a:r>
                <a:r>
                  <a:rPr lang="zh-CN" altLang="en-US" sz="2800">
                    <a:sym typeface="+mn-ea"/>
                  </a:rPr>
                  <a:t>分别由小到大排秩，得到</a:t>
                </a:r>
                <a:r>
                  <a:rPr lang="en-US" altLang="zh-CN" sz="2800">
                    <a:sym typeface="+mn-ea"/>
                  </a:rPr>
                  <a:t>Rx</a:t>
                </a:r>
                <a:r>
                  <a:rPr lang="zh-CN" altLang="en-US" sz="2800">
                    <a:sym typeface="+mn-ea"/>
                  </a:rPr>
                  <a:t>和</a:t>
                </a:r>
                <a:r>
                  <a:rPr lang="en-US" altLang="zh-CN" sz="2800">
                    <a:sym typeface="+mn-ea"/>
                  </a:rPr>
                  <a:t>Ry</a:t>
                </a:r>
                <a:r>
                  <a:rPr lang="zh-CN" altLang="en-US" sz="2800">
                    <a:sym typeface="+mn-ea"/>
                  </a:rPr>
                  <a:t>，计算</a:t>
                </a:r>
                <a:r>
                  <a:rPr lang="en-US" altLang="zh-CN" sz="2800">
                    <a:sym typeface="+mn-ea"/>
                  </a:rPr>
                  <a:t>d=Rx-</a:t>
                </a:r>
                <a:r>
                  <a:rPr lang="en-US" altLang="zh-CN" sz="2800">
                    <a:sym typeface="+mn-ea"/>
                  </a:rPr>
                  <a:t>Ry</a:t>
                </a: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2800">
                    <a:sym typeface="+mn-ea"/>
                  </a:rPr>
                  <a:t>秩相关系数的另一种计算方法是：</a:t>
                </a:r>
                <a:r>
                  <a:rPr lang="en-US" altLang="zh-CN" sz="2800">
                    <a:sym typeface="+mn-ea"/>
                  </a:rPr>
                  <a:t>Rx</a:t>
                </a:r>
                <a:r>
                  <a:rPr lang="zh-CN" altLang="en-US" sz="2800">
                    <a:sym typeface="+mn-ea"/>
                  </a:rPr>
                  <a:t>和</a:t>
                </a:r>
                <a:r>
                  <a:rPr lang="en-US" altLang="zh-CN" sz="2800">
                    <a:sym typeface="+mn-ea"/>
                  </a:rPr>
                  <a:t>Ry</a:t>
                </a:r>
                <a:r>
                  <a:rPr lang="zh-CN" altLang="en-US" sz="2800">
                    <a:sym typeface="+mn-ea"/>
                  </a:rPr>
                  <a:t>的</a:t>
                </a:r>
                <a:r>
                  <a:rPr lang="en-US" altLang="zh-CN" sz="2800">
                    <a:sym typeface="+mn-ea"/>
                  </a:rPr>
                  <a:t>Pearson</a:t>
                </a:r>
                <a:r>
                  <a:rPr lang="zh-CN" altLang="en-US" sz="2800">
                    <a:sym typeface="+mn-ea"/>
                  </a:rPr>
                  <a:t>相关</a:t>
                </a:r>
                <a:r>
                  <a:rPr lang="zh-CN" altLang="en-US" sz="2800">
                    <a:sym typeface="+mn-ea"/>
                  </a:rPr>
                  <a:t>系数</a:t>
                </a:r>
                <a:endParaRPr lang="zh-CN" altLang="en-US" sz="2800">
                  <a:sym typeface="+mn-ea"/>
                </a:endParaRPr>
              </a:p>
              <a:p>
                <a:r>
                  <a:rPr lang="zh-CN" altLang="en-US" sz="2800">
                    <a:sym typeface="+mn-ea"/>
                  </a:rPr>
                  <a:t>本例：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2448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38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38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731</m:t>
                    </m:r>
                  </m:oMath>
                </a14:m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>
            <a:hlinkClick r:id="rId2" action="ppaction://hlinksldjump"/>
          </p:cNvPr>
          <p:cNvSpPr/>
          <p:nvPr/>
        </p:nvSpPr>
        <p:spPr>
          <a:xfrm rot="10800000">
            <a:off x="7084060" y="83693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秩相关系数</a:t>
            </a:r>
            <a:r>
              <a:rPr lang="en-US" altLang="zh-CN" i="1"/>
              <a:t>r</a:t>
            </a:r>
            <a:r>
              <a:rPr lang="en-US" altLang="zh-CN" i="1" baseline="-25000"/>
              <a:t>s</a:t>
            </a:r>
            <a:r>
              <a:rPr lang="zh-CN" altLang="en-US"/>
              <a:t>的假设</a:t>
            </a:r>
            <a:r>
              <a:rPr lang="zh-CN" altLang="en-US"/>
              <a:t>检验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687195"/>
            <a:ext cx="6852285" cy="2164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0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     H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ρ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α=0.05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根据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n=38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，相应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界值为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0.321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|r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s|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&gt;0.321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，故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P&lt;0.05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，认为ρ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>
                <a:sym typeface="+mn-ea"/>
              </a:rPr>
              <a:t>二、简单线性</a:t>
            </a:r>
            <a:r>
              <a:rPr lang="zh-CN" altLang="zh-CN" sz="4800">
                <a:sym typeface="+mn-ea"/>
              </a:rPr>
              <a:t>回归分析</a:t>
            </a:r>
            <a:endParaRPr lang="zh-CN" altLang="zh-CN" sz="4800">
              <a:sym typeface="+mn-ea"/>
            </a:endParaRPr>
          </a:p>
        </p:txBody>
      </p:sp>
      <p:sp>
        <p:nvSpPr>
          <p:cNvPr id="6" name="燕尾形箭头 5">
            <a:hlinkClick r:id="rId2" action="ppaction://hlinksldjump"/>
          </p:cNvPr>
          <p:cNvSpPr/>
          <p:nvPr/>
        </p:nvSpPr>
        <p:spPr>
          <a:xfrm rot="10800000">
            <a:off x="9576435" y="296799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提要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zh-CN" altLang="en-US" sz="2800"/>
                  <a:t>（</a:t>
                </a:r>
                <a:r>
                  <a:rPr lang="zh-CN" altLang="en-US" sz="2800"/>
                  <a:t>一）回归方程的</a:t>
                </a:r>
                <a:r>
                  <a:rPr lang="zh-CN" altLang="en-US" sz="2800"/>
                  <a:t>估计</a:t>
                </a:r>
                <a:endParaRPr lang="zh-CN" altLang="en-US" sz="2800"/>
              </a:p>
              <a:p>
                <a:pPr marL="0" indent="0">
                  <a:buNone/>
                </a:pPr>
                <a:r>
                  <a:rPr lang="zh-CN" altLang="en-US" sz="2800"/>
                  <a:t>（二）回归系数</a:t>
                </a:r>
                <a:r>
                  <a:rPr lang="en-US" altLang="zh-CN" sz="2800"/>
                  <a:t>b</a:t>
                </a:r>
                <a:r>
                  <a:rPr lang="zh-CN" altLang="en-US" sz="2800"/>
                  <a:t>的假设</a:t>
                </a:r>
                <a:r>
                  <a:rPr lang="zh-CN" altLang="en-US" sz="2800"/>
                  <a:t>检验</a:t>
                </a:r>
                <a:endParaRPr lang="zh-CN" altLang="en-US" sz="2800"/>
              </a:p>
              <a:p>
                <a:pPr marL="0" indent="0">
                  <a:buNone/>
                </a:pPr>
                <a:r>
                  <a:rPr lang="en-US" altLang="zh-CN" sz="2800"/>
                  <a:t>      1. </a:t>
                </a:r>
                <a:r>
                  <a:rPr lang="zh-CN" altLang="en-US" sz="2800">
                    <a:sym typeface="+mn-ea"/>
                  </a:rPr>
                  <a:t>回归系数</a:t>
                </a:r>
                <a:r>
                  <a:rPr lang="en-US" altLang="zh-CN" sz="2800">
                    <a:sym typeface="+mn-ea"/>
                  </a:rPr>
                  <a:t>b</a:t>
                </a:r>
                <a:r>
                  <a:rPr lang="zh-CN" altLang="en-US" sz="2800">
                    <a:sym typeface="+mn-ea"/>
                  </a:rPr>
                  <a:t>的</a:t>
                </a:r>
                <a:r>
                  <a:rPr lang="en-US" altLang="zh-CN" sz="2800">
                    <a:sym typeface="+mn-ea"/>
                  </a:rPr>
                  <a:t>t</a:t>
                </a:r>
                <a:r>
                  <a:rPr lang="zh-CN" altLang="en-US" sz="2800">
                    <a:sym typeface="+mn-ea"/>
                  </a:rPr>
                  <a:t>检验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      2. </a:t>
                </a:r>
                <a:r>
                  <a:rPr lang="zh-CN" altLang="en-US" sz="2800">
                    <a:sym typeface="+mn-ea"/>
                  </a:rPr>
                  <a:t>回归方程的方差</a:t>
                </a:r>
                <a:r>
                  <a:rPr lang="zh-CN" altLang="en-US" sz="2800">
                    <a:sym typeface="+mn-ea"/>
                  </a:rPr>
                  <a:t>分析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（三）总体回归系数的</a:t>
                </a:r>
                <a:r>
                  <a:rPr lang="en-US" altLang="zh-CN" sz="2800">
                    <a:sym typeface="+mn-ea"/>
                  </a:rPr>
                  <a:t>95%</a:t>
                </a:r>
                <a:r>
                  <a:rPr lang="zh-CN" altLang="en-US" sz="2800">
                    <a:sym typeface="+mn-ea"/>
                  </a:rPr>
                  <a:t>区间</a:t>
                </a:r>
                <a:r>
                  <a:rPr lang="zh-CN" altLang="en-US" sz="2800">
                    <a:sym typeface="+mn-ea"/>
                  </a:rPr>
                  <a:t>估计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（</a:t>
                </a:r>
                <a:r>
                  <a:rPr lang="zh-CN" altLang="en-US" sz="2800">
                    <a:sym typeface="+mn-ea"/>
                  </a:rPr>
                  <a:t>四）回归方程的</a:t>
                </a:r>
                <a:r>
                  <a:rPr lang="zh-CN" altLang="en-US" sz="2800">
                    <a:sym typeface="+mn-ea"/>
                  </a:rPr>
                  <a:t>评价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（五）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给定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en-US" altLang="zh-CN" sz="2800" baseline="-25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800">
                    <a:sym typeface="+mn-ea"/>
                  </a:rPr>
                  <a:t>的</a:t>
                </a:r>
                <a:r>
                  <a:rPr lang="en-US" altLang="zh-CN" sz="2800">
                    <a:sym typeface="+mn-ea"/>
                  </a:rPr>
                  <a:t>95%</a:t>
                </a:r>
                <a:r>
                  <a:rPr lang="zh-CN" altLang="en-US" sz="2800">
                    <a:sym typeface="+mn-ea"/>
                  </a:rPr>
                  <a:t>置信区间与个体</a:t>
                </a:r>
                <a:r>
                  <a:rPr lang="en-US" altLang="zh-CN" sz="2800">
                    <a:sym typeface="+mn-ea"/>
                  </a:rPr>
                  <a:t>Y</a:t>
                </a:r>
                <a:r>
                  <a:rPr lang="zh-CN" altLang="en-US" sz="2800">
                    <a:sym typeface="+mn-ea"/>
                  </a:rPr>
                  <a:t>值的</a:t>
                </a:r>
                <a:r>
                  <a:rPr lang="en-US" altLang="zh-CN" sz="2800">
                    <a:sym typeface="+mn-ea"/>
                  </a:rPr>
                  <a:t>95%</a:t>
                </a:r>
                <a:r>
                  <a:rPr lang="zh-CN" altLang="en-US" sz="2800">
                    <a:sym typeface="+mn-ea"/>
                  </a:rPr>
                  <a:t>预测</a:t>
                </a:r>
                <a:r>
                  <a:rPr lang="zh-CN" altLang="en-US" sz="2800">
                    <a:sym typeface="+mn-ea"/>
                  </a:rPr>
                  <a:t>区间</a:t>
                </a:r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>
            <a:hlinkClick r:id="rId2" action="ppaction://hlinksldjump"/>
          </p:cNvPr>
          <p:cNvSpPr/>
          <p:nvPr/>
        </p:nvSpPr>
        <p:spPr>
          <a:xfrm>
            <a:off x="4671695" y="1667510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燕尾形箭头 3">
            <a:hlinkClick r:id="rId3" action="ppaction://hlinksldjump"/>
          </p:cNvPr>
          <p:cNvSpPr/>
          <p:nvPr/>
        </p:nvSpPr>
        <p:spPr>
          <a:xfrm>
            <a:off x="5539740" y="227901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箭头 4">
            <a:hlinkClick r:id="rId4" action="ppaction://hlinksldjump"/>
          </p:cNvPr>
          <p:cNvSpPr/>
          <p:nvPr/>
        </p:nvSpPr>
        <p:spPr>
          <a:xfrm>
            <a:off x="6823710" y="408876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燕尾形箭头 7">
            <a:hlinkClick r:id="rId5" action="ppaction://hlinksldjump"/>
          </p:cNvPr>
          <p:cNvSpPr/>
          <p:nvPr/>
        </p:nvSpPr>
        <p:spPr>
          <a:xfrm>
            <a:off x="4671695" y="465137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>
            <a:hlinkClick r:id="rId6" action="ppaction://hlinksldjump"/>
          </p:cNvPr>
          <p:cNvSpPr/>
          <p:nvPr/>
        </p:nvSpPr>
        <p:spPr>
          <a:xfrm>
            <a:off x="11296015" y="526224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简单线性</a:t>
            </a:r>
            <a:r>
              <a:rPr lang="zh-CN" altLang="en-US"/>
              <a:t>回归分析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它是研究两个数值变量的线性依存关系</a:t>
            </a:r>
            <a:r>
              <a:rPr lang="zh-CN" altLang="en-US" sz="2800"/>
              <a:t>的统计方法</a:t>
            </a:r>
            <a:endParaRPr lang="zh-CN" altLang="en-US" sz="28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3: </a:t>
            </a:r>
            <a:r>
              <a:rPr lang="zh-CN" altLang="en-US" sz="2800">
                <a:sym typeface="+mn-ea"/>
              </a:rPr>
              <a:t>在大骨节病</a:t>
            </a:r>
            <a:r>
              <a:rPr lang="zh-CN" altLang="en-US" sz="2800">
                <a:sym typeface="+mn-ea"/>
              </a:rPr>
              <a:t>患者骨关节炎得分</a:t>
            </a:r>
            <a:r>
              <a:rPr lang="en-US" altLang="zh-CN" sz="2800">
                <a:sym typeface="+mn-ea"/>
              </a:rPr>
              <a:t>(OAP)</a:t>
            </a:r>
            <a:r>
              <a:rPr lang="zh-CN" altLang="en-US" sz="2800">
                <a:sym typeface="+mn-ea"/>
              </a:rPr>
              <a:t>与</a:t>
            </a:r>
            <a:r>
              <a:rPr lang="zh-CN" altLang="en-US" sz="2800">
                <a:sym typeface="+mn-ea"/>
              </a:rPr>
              <a:t>脱氧雪腐镰刀菌烯醇</a:t>
            </a:r>
            <a:r>
              <a:rPr lang="en-US" altLang="zh-CN" sz="2800">
                <a:sym typeface="+mn-ea"/>
              </a:rPr>
              <a:t>(DON)</a:t>
            </a:r>
            <a:r>
              <a:rPr lang="zh-CN" altLang="en-US" sz="2800">
                <a:sym typeface="+mn-ea"/>
              </a:rPr>
              <a:t>的关系研究中，研究者希望以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为解释变量，观察其值的变化是如何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影响</a:t>
            </a:r>
            <a:r>
              <a:rPr lang="en-US" altLang="zh-CN" sz="2800">
                <a:sym typeface="+mn-ea"/>
              </a:rPr>
              <a:t>”OAP</a:t>
            </a:r>
            <a:r>
              <a:rPr lang="zh-CN" altLang="en-US" sz="2800">
                <a:sym typeface="+mn-ea"/>
              </a:rPr>
              <a:t>变化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这里两个变量的地位不再相同，自变量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，因变量</a:t>
            </a:r>
            <a:r>
              <a:rPr lang="en-US" altLang="zh-CN" sz="2800">
                <a:sym typeface="+mn-ea"/>
              </a:rPr>
              <a:t>OAP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285" y="2971165"/>
            <a:ext cx="3578860" cy="3572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回归</a:t>
            </a:r>
            <a:r>
              <a:rPr lang="zh-CN" altLang="en-US">
                <a:sym typeface="+mn-ea"/>
              </a:rPr>
              <a:t>直线与</a:t>
            </a:r>
            <a:r>
              <a:rPr lang="zh-CN" altLang="en-US">
                <a:sym typeface="+mn-ea"/>
              </a:rPr>
              <a:t>回归方程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描述因变量</a:t>
            </a:r>
            <a:r>
              <a:rPr lang="en-US" altLang="zh-CN" sz="2800"/>
              <a:t>y</a:t>
            </a:r>
            <a:r>
              <a:rPr lang="zh-CN" altLang="en-US" sz="2800"/>
              <a:t>是如何随自变量</a:t>
            </a:r>
            <a:r>
              <a:rPr lang="en-US" altLang="zh-CN" sz="2800"/>
              <a:t>x</a:t>
            </a:r>
            <a:r>
              <a:rPr lang="zh-CN" altLang="en-US" sz="2800"/>
              <a:t>改变而改变的直线称为回归直线</a:t>
            </a:r>
            <a:r>
              <a:rPr lang="en-US" altLang="zh-CN" sz="2800"/>
              <a:t>(regression line)</a:t>
            </a:r>
            <a:r>
              <a:rPr lang="zh-CN" altLang="en-US" sz="2800"/>
              <a:t>。刻画回归直线的方程称为回归</a:t>
            </a:r>
            <a:r>
              <a:rPr lang="zh-CN" altLang="en-US" sz="2800"/>
              <a:t>方程。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2971165"/>
            <a:ext cx="3578860" cy="3572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68020" y="2971165"/>
                <a:ext cx="4979035" cy="1045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总体回归方程：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                 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+e</a:t>
                </a: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" y="2971165"/>
                <a:ext cx="4979035" cy="10458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480560" y="2971165"/>
                <a:ext cx="7368540" cy="473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样本回归方程：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𝑏𝑋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2971165"/>
                <a:ext cx="7368540" cy="4730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一）回归方程估计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回归线应是尽可能靠近所有散点的那条直线。确定回归直线</a:t>
            </a:r>
            <a:r>
              <a:rPr lang="zh-CN" altLang="en-US" sz="2800">
                <a:sym typeface="+mn-ea"/>
              </a:rPr>
              <a:t>最常用</a:t>
            </a:r>
            <a:r>
              <a:rPr lang="zh-CN" altLang="en-US" sz="2800"/>
              <a:t>方法是最小二乘</a:t>
            </a:r>
            <a:r>
              <a:rPr lang="en-US" altLang="zh-CN" sz="2800">
                <a:sym typeface="+mn-ea"/>
              </a:rPr>
              <a:t>(Least square,LS)</a:t>
            </a:r>
            <a:r>
              <a:rPr lang="zh-CN" altLang="en-US" sz="2800"/>
              <a:t>法，即散点到直线的纵向距离平方和</a:t>
            </a:r>
            <a:r>
              <a:rPr lang="en-US" altLang="zh-CN" sz="2800"/>
              <a:t>            </a:t>
            </a:r>
            <a:r>
              <a:rPr lang="zh-CN" altLang="en-US" sz="2800"/>
              <a:t>最小。其对应</a:t>
            </a:r>
            <a:r>
              <a:rPr lang="zh-CN" altLang="en-US" sz="2800"/>
              <a:t>的方程</a:t>
            </a:r>
            <a:r>
              <a:rPr lang="zh-CN" altLang="en-US" sz="2800"/>
              <a:t>为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38680" y="2662555"/>
                <a:ext cx="1404620" cy="6134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80" y="2662555"/>
                <a:ext cx="1404620" cy="613410"/>
              </a:xfrm>
              <a:prstGeom prst="rect">
                <a:avLst/>
              </a:prstGeom>
              <a:blipFill rotWithShape="1">
                <a:blip r:embed="rId1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10" y="2839085"/>
            <a:ext cx="3573145" cy="35667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1195" y="3581400"/>
                <a:ext cx="4093210" cy="8890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)(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𝑋</m:t>
                                  </m:r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5" y="3581400"/>
                <a:ext cx="4093210" cy="889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1805" y="4624705"/>
                <a:ext cx="2263775" cy="4648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5" y="4624705"/>
                <a:ext cx="2263775" cy="464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20725" y="5323205"/>
                <a:ext cx="1868805" cy="473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𝑏𝑋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5" y="5323205"/>
                <a:ext cx="1868805" cy="4730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>
            <a:hlinkClick r:id="rId6" action="ppaction://hlinksldjump"/>
          </p:cNvPr>
          <p:cNvSpPr/>
          <p:nvPr/>
        </p:nvSpPr>
        <p:spPr>
          <a:xfrm rot="10800000">
            <a:off x="6396355" y="836295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895" y="2677160"/>
            <a:ext cx="3578860" cy="3572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的估计</a:t>
            </a:r>
            <a:r>
              <a:rPr lang="zh-CN" altLang="en-US"/>
              <a:t>结果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𝑋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)(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𝑌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𝑋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934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31484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0297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0297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195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8221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7846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/>
              </a:p>
              <a:p>
                <a:pPr marL="0" indent="0">
                  <a:buNone/>
                </a:pPr>
                <a:endParaRPr lang="zh-CN" altLang="en-US" sz="2800"/>
              </a:p>
              <a:p>
                <a:pPr marL="0" indent="0">
                  <a:buNone/>
                </a:pPr>
                <a:endParaRPr lang="zh-CN" alt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56895" y="3771265"/>
                <a:ext cx="7575550" cy="18294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7846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0297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方程中，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为截距，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为样本回归系数，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DON</a:t>
                </a:r>
                <a:r>
                  <a:rPr lang="zh-CN" altLang="en-US" sz="2800">
                    <a:sym typeface="+mn-ea"/>
                  </a:rPr>
                  <a:t>含量每增加</a:t>
                </a:r>
                <a:r>
                  <a:rPr lang="en-US" altLang="zh-CN" sz="2800">
                    <a:sym typeface="+mn-ea"/>
                  </a:rPr>
                  <a:t>1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μg/g</a:t>
                </a:r>
                <a:r>
                  <a:rPr lang="zh-CN" altLang="en-US" sz="2800">
                    <a:sym typeface="+mn-ea"/>
                  </a:rPr>
                  <a:t>，</a:t>
                </a:r>
                <a:r>
                  <a:rPr lang="en-US" altLang="zh-CN" sz="2800">
                    <a:sym typeface="+mn-ea"/>
                  </a:rPr>
                  <a:t>OAP</a:t>
                </a:r>
                <a:r>
                  <a:rPr lang="zh-CN" altLang="en-US" sz="2800" b="1">
                    <a:solidFill>
                      <a:srgbClr val="FF0000"/>
                    </a:solidFill>
                    <a:sym typeface="+mn-ea"/>
                  </a:rPr>
                  <a:t>平均</a:t>
                </a:r>
                <a:r>
                  <a:rPr lang="zh-CN" altLang="en-US" sz="2800">
                    <a:sym typeface="+mn-ea"/>
                  </a:rPr>
                  <a:t>增</a:t>
                </a:r>
                <a:r>
                  <a:rPr lang="en-US" altLang="zh-CN" sz="2800">
                    <a:sym typeface="+mn-ea"/>
                  </a:rPr>
                  <a:t>0.0297</a:t>
                </a:r>
                <a:r>
                  <a:rPr lang="zh-CN" altLang="en-US" sz="2800">
                    <a:sym typeface="+mn-ea"/>
                  </a:rPr>
                  <a:t>分</a:t>
                </a:r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" y="3771265"/>
                <a:ext cx="7575550" cy="18294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回归系数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的线性</a:t>
            </a:r>
            <a:r>
              <a:rPr lang="zh-CN" altLang="en-US">
                <a:sym typeface="+mn-ea"/>
              </a:rPr>
              <a:t>组合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2765" y="2060575"/>
                <a:ext cx="10507980" cy="8890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" y="2060575"/>
                <a:ext cx="10507980" cy="8890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3870" y="2971165"/>
            <a:ext cx="3578860" cy="3572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（</a:t>
            </a:r>
            <a:r>
              <a:rPr lang="zh-CN" altLang="en-US"/>
              <a:t>二）回归</a:t>
            </a:r>
            <a:r>
              <a:rPr lang="zh-CN" altLang="en-US">
                <a:sym typeface="+mn-ea"/>
              </a:rPr>
              <a:t>系数的统计</a:t>
            </a:r>
            <a:r>
              <a:rPr lang="zh-CN" altLang="en-US">
                <a:sym typeface="+mn-ea"/>
              </a:rPr>
              <a:t>推断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根据样本数据求得的是样本回归方程，其中样本回归系数</a:t>
            </a:r>
            <a:r>
              <a:rPr lang="en-US" altLang="zh-CN" sz="2800"/>
              <a:t>b</a:t>
            </a:r>
            <a:r>
              <a:rPr lang="zh-CN" altLang="en-US" sz="2800"/>
              <a:t>是随机变量，也存在抽样误差。需对</a:t>
            </a:r>
            <a:r>
              <a:rPr lang="en-US" altLang="zh-CN" sz="2800"/>
              <a:t>b</a:t>
            </a:r>
            <a:r>
              <a:rPr lang="zh-CN" altLang="en-US" sz="2800"/>
              <a:t>作假设检验，以推断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β是否不为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2971165"/>
            <a:ext cx="3578860" cy="3572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28650" y="2971165"/>
                <a:ext cx="3526790" cy="4146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总体回归方程：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71165"/>
                <a:ext cx="3526790" cy="4146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208145" y="2971165"/>
                <a:ext cx="4128770" cy="473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样本回归方程：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45" y="2971165"/>
                <a:ext cx="4128770" cy="4730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燕尾形箭头 3">
            <a:hlinkClick r:id="rId5" action="ppaction://hlinksldjump"/>
          </p:cNvPr>
          <p:cNvSpPr/>
          <p:nvPr/>
        </p:nvSpPr>
        <p:spPr>
          <a:xfrm rot="10800000">
            <a:off x="6860540" y="836295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>
                <a:sym typeface="+mn-ea"/>
              </a:rPr>
              <a:t>一、简单线性相关</a:t>
            </a:r>
            <a:r>
              <a:rPr lang="zh-CN" altLang="zh-CN" sz="4800">
                <a:sym typeface="+mn-ea"/>
              </a:rPr>
              <a:t>分析</a:t>
            </a:r>
            <a:endParaRPr lang="zh-CN" altLang="zh-CN" sz="4800">
              <a:sym typeface="+mn-ea"/>
            </a:endParaRPr>
          </a:p>
        </p:txBody>
      </p:sp>
      <p:sp>
        <p:nvSpPr>
          <p:cNvPr id="6" name="燕尾形箭头 5">
            <a:hlinkClick r:id="rId2" action="ppaction://hlinksldjump"/>
          </p:cNvPr>
          <p:cNvSpPr/>
          <p:nvPr/>
        </p:nvSpPr>
        <p:spPr>
          <a:xfrm rot="10800000">
            <a:off x="9576435" y="296799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回归模型的</a:t>
            </a:r>
            <a:r>
              <a:rPr lang="zh-CN" altLang="en-US"/>
              <a:t>假设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2319655" y="1691005"/>
          <a:ext cx="653415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790950" imgH="3419475" progId="Paint.Picture">
                  <p:embed/>
                </p:oleObj>
              </mc:Choice>
              <mc:Fallback>
                <p:oleObj name="" r:id="rId2" imgW="3790950" imgH="3419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9655" y="1691005"/>
                        <a:ext cx="6534150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582795" y="740410"/>
                <a:ext cx="4610100" cy="4419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Y=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+e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e~N(0,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95" y="740410"/>
                <a:ext cx="4610100" cy="441960"/>
              </a:xfrm>
              <a:prstGeom prst="rect">
                <a:avLst/>
              </a:prstGeom>
              <a:blipFill rotWithShape="1">
                <a:blip r:embed="rId4"/>
                <a:stretch>
                  <a:fillRect b="-54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模型的</a:t>
            </a:r>
            <a:r>
              <a:rPr lang="en-US" altLang="zh-CN"/>
              <a:t>LINE</a:t>
            </a:r>
            <a:r>
              <a:rPr lang="zh-CN" altLang="en-US"/>
              <a:t>假设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 sz="2800"/>
                  <a:t>L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Linear</a:t>
                </a:r>
                <a:r>
                  <a:rPr lang="zh-CN" altLang="en-US" sz="2800"/>
                  <a:t>，线性，指</a:t>
                </a:r>
                <a:r>
                  <a:rPr lang="en-US" altLang="zh-CN" sz="2800" i="1"/>
                  <a:t>Y</a:t>
                </a:r>
                <a:r>
                  <a:rPr lang="zh-CN" altLang="en-US" sz="2800"/>
                  <a:t>与</a:t>
                </a:r>
                <a:r>
                  <a:rPr lang="en-US" altLang="zh-CN" sz="2800" i="1"/>
                  <a:t>X</a:t>
                </a:r>
                <a:r>
                  <a:rPr lang="en-US" altLang="zh-CN" sz="2800" i="1" baseline="-25000"/>
                  <a:t>j</a:t>
                </a:r>
                <a:r>
                  <a:rPr lang="zh-CN" altLang="en-US" sz="2800"/>
                  <a:t>之间呈线性关系（扣除其他</a:t>
                </a:r>
                <a:r>
                  <a:rPr lang="en-US" altLang="zh-CN" sz="2800"/>
                  <a:t>X</a:t>
                </a:r>
                <a:r>
                  <a:rPr lang="zh-CN" altLang="en-US" sz="2800"/>
                  <a:t>影响</a:t>
                </a:r>
                <a:r>
                  <a:rPr lang="zh-CN" altLang="en-US" sz="2800"/>
                  <a:t>后）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800"/>
                  <a:t>I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Independent</a:t>
                </a:r>
                <a:r>
                  <a:rPr lang="zh-CN" altLang="en-US" sz="2800"/>
                  <a:t>，独立，指个体</a:t>
                </a:r>
                <a:r>
                  <a:rPr lang="en-US" altLang="zh-CN" sz="2800" i="1"/>
                  <a:t>Y</a:t>
                </a:r>
                <a:r>
                  <a:rPr lang="zh-CN" altLang="en-US" sz="2800"/>
                  <a:t>值间相互独立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800"/>
                  <a:t>N, Normal</a:t>
                </a:r>
                <a:r>
                  <a:rPr lang="zh-CN" altLang="en-US" sz="2800"/>
                  <a:t>，正态</a:t>
                </a:r>
                <a:endParaRPr lang="en-US" altLang="zh-CN" sz="2800"/>
              </a:p>
              <a:p>
                <a:pPr marL="0" indent="0">
                  <a:buNone/>
                </a:pPr>
                <a:r>
                  <a:rPr lang="en-US" altLang="zh-CN" sz="2800"/>
                  <a:t>E, Equal variance</a:t>
                </a:r>
                <a:r>
                  <a:rPr lang="zh-CN" altLang="en-US" sz="2800"/>
                  <a:t>，等方差</a:t>
                </a:r>
                <a:endParaRPr lang="zh-CN" altLang="en-US" sz="2800"/>
              </a:p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N</a:t>
                </a:r>
                <a:r>
                  <a:rPr lang="zh-CN" altLang="en-US" sz="2800">
                    <a:sym typeface="+mn-ea"/>
                  </a:rPr>
                  <a:t>，</a:t>
                </a:r>
                <a:r>
                  <a:rPr lang="en-US" altLang="zh-CN" sz="2800">
                    <a:sym typeface="+mn-ea"/>
                  </a:rPr>
                  <a:t>E</a:t>
                </a:r>
                <a:r>
                  <a:rPr lang="zh-CN" altLang="en-US" sz="2800">
                    <a:sym typeface="+mn-ea"/>
                  </a:rPr>
                  <a:t>指各误差项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ε</a:t>
                </a:r>
                <a:r>
                  <a:rPr lang="en-US" altLang="zh-CN" sz="28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i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(i=1,2,...n)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服从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均数为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0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，方差为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的正态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分布</a:t>
                </a:r>
                <a:endParaRPr lang="zh-CN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是否满足</a:t>
                </a:r>
                <a:r>
                  <a:rPr lang="en-US" altLang="zh-CN" sz="2800">
                    <a:sym typeface="+mn-ea"/>
                  </a:rPr>
                  <a:t>LINE</a:t>
                </a:r>
                <a:r>
                  <a:rPr lang="zh-CN" altLang="en-US" sz="2800">
                    <a:sym typeface="+mn-ea"/>
                  </a:rPr>
                  <a:t>假设，需作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残差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(residuals)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分析</a:t>
                </a:r>
                <a:endParaRPr lang="zh-CN" altLang="en-US" sz="28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回归</a:t>
            </a:r>
            <a:r>
              <a:rPr lang="zh-CN" altLang="en-US">
                <a:sym typeface="+mn-ea"/>
              </a:rPr>
              <a:t>系数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的统计</a:t>
            </a:r>
            <a:r>
              <a:rPr lang="zh-CN" altLang="en-US">
                <a:sym typeface="+mn-ea"/>
              </a:rPr>
              <a:t>分布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0968990" cy="1771650"/>
              </a:xfrm>
            </p:spPr>
            <p:txBody>
              <a:bodyPr>
                <a:norm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𝑏𝑋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0968990" cy="177165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59765" y="3261995"/>
                <a:ext cx="3990975" cy="976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3261995"/>
                <a:ext cx="3990975" cy="9766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59765" y="4551680"/>
                <a:ext cx="6096000" cy="10274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4551680"/>
                <a:ext cx="6096000" cy="1027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回归系数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方差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37645"/>
            <a:ext cx="10969200" cy="4759200"/>
          </a:xfrm>
        </p:spPr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2765" y="1607820"/>
                <a:ext cx="10507980" cy="8890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5" y="1607820"/>
                <a:ext cx="10507980" cy="8890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8330" y="3909695"/>
                <a:ext cx="11099800" cy="12579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𝑣𝑎𝑟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)+...+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</m:e>
                              </m:acc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3909695"/>
                <a:ext cx="11099800" cy="12579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73430" y="2988310"/>
                <a:ext cx="7885430" cy="5575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" y="2988310"/>
                <a:ext cx="7885430" cy="557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3430" y="5147310"/>
                <a:ext cx="3564890" cy="12388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" y="5147310"/>
                <a:ext cx="3564890" cy="12388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回归</a:t>
            </a:r>
            <a:r>
              <a:rPr lang="zh-CN" altLang="en-US">
                <a:sym typeface="+mn-ea"/>
              </a:rPr>
              <a:t>系数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检验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对</a:t>
            </a:r>
            <a:r>
              <a:rPr lang="en-US" altLang="zh-CN" sz="2800"/>
              <a:t>b</a:t>
            </a:r>
            <a:r>
              <a:rPr lang="zh-CN" altLang="en-US" sz="2800"/>
              <a:t>作假设检验，有</a:t>
            </a:r>
            <a:r>
              <a:rPr lang="en-US" altLang="zh-CN" sz="2800">
                <a:sym typeface="+mn-ea"/>
              </a:rPr>
              <a:t>t</a:t>
            </a:r>
            <a:r>
              <a:rPr lang="zh-CN" altLang="en-US" sz="2800">
                <a:sym typeface="+mn-ea"/>
              </a:rPr>
              <a:t>检验和方差分析</a:t>
            </a:r>
            <a:r>
              <a:rPr lang="zh-CN" altLang="en-US" sz="2800"/>
              <a:t>两种等价</a:t>
            </a:r>
            <a:r>
              <a:rPr lang="zh-CN" altLang="en-US" sz="2800"/>
              <a:t>的检验方法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检验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(H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:β=0  H</a:t>
            </a:r>
            <a:r>
              <a:rPr lang="en-US" altLang="zh-CN" sz="28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:β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≠0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4380" y="2969895"/>
                <a:ext cx="9705340" cy="1356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acc>
                            <m:acc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trlP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2969895"/>
                <a:ext cx="9705340" cy="13569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4380" y="4601210"/>
                <a:ext cx="7050405" cy="1097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𝑋𝑋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4601210"/>
                <a:ext cx="7050405" cy="10972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回归系数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t</a:t>
            </a:r>
            <a:r>
              <a:rPr lang="zh-CN" altLang="en-US"/>
              <a:t>检验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4: </a:t>
            </a:r>
            <a:r>
              <a:rPr lang="zh-CN" altLang="en-US" sz="2800">
                <a:sym typeface="+mn-ea"/>
              </a:rPr>
              <a:t>研究者对大骨节病患者骨关节炎得分</a:t>
            </a:r>
            <a:r>
              <a:rPr lang="en-US" altLang="zh-CN" sz="2800">
                <a:sym typeface="+mn-ea"/>
              </a:rPr>
              <a:t>(OAP)</a:t>
            </a:r>
            <a:r>
              <a:rPr lang="zh-CN" altLang="en-US" sz="2800">
                <a:sym typeface="+mn-ea"/>
              </a:rPr>
              <a:t>与脱氧雪腐镰刀菌烯醇</a:t>
            </a:r>
            <a:r>
              <a:rPr lang="en-US" altLang="zh-CN" sz="2800">
                <a:sym typeface="+mn-ea"/>
              </a:rPr>
              <a:t>(DON)</a:t>
            </a:r>
            <a:r>
              <a:rPr lang="zh-CN" altLang="en-US" sz="2800">
                <a:sym typeface="+mn-ea"/>
              </a:rPr>
              <a:t>作线性回归分析，</a:t>
            </a:r>
            <a:r>
              <a:rPr lang="en-US" altLang="zh-CN" sz="2800">
                <a:sym typeface="+mn-ea"/>
              </a:rPr>
              <a:t>                             </a:t>
            </a:r>
            <a:r>
              <a:rPr lang="zh-CN" altLang="en-US" sz="2800">
                <a:sym typeface="+mn-ea"/>
              </a:rPr>
              <a:t>，现用</a:t>
            </a:r>
            <a:r>
              <a:rPr lang="en-US" altLang="zh-CN" sz="2800">
                <a:sym typeface="+mn-ea"/>
              </a:rPr>
              <a:t>t</a:t>
            </a:r>
            <a:r>
              <a:rPr lang="zh-CN" altLang="en-US" sz="2800">
                <a:sym typeface="+mn-ea"/>
              </a:rPr>
              <a:t>检验法对</a:t>
            </a:r>
            <a:r>
              <a:rPr lang="zh-CN" altLang="en-US" sz="2800">
                <a:sym typeface="+mn-ea"/>
              </a:rPr>
              <a:t>该方程作假设</a:t>
            </a:r>
            <a:r>
              <a:rPr lang="zh-CN" altLang="en-US" sz="2800">
                <a:sym typeface="+mn-ea"/>
              </a:rPr>
              <a:t>检验。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16600" y="2138680"/>
                <a:ext cx="3931920" cy="5695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7846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0297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2138680"/>
                <a:ext cx="3931920" cy="569595"/>
              </a:xfrm>
              <a:prstGeom prst="rect">
                <a:avLst/>
              </a:prstGeom>
              <a:blipFill rotWithShape="1">
                <a:blip r:embed="rId1"/>
                <a:stretch>
                  <a:fillRect b="-135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68020" y="3651250"/>
                <a:ext cx="5148580" cy="971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634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61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" y="3651250"/>
                <a:ext cx="5148580" cy="971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32145" y="3265805"/>
                <a:ext cx="5097780" cy="1356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trlP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17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45" y="3265805"/>
                <a:ext cx="5097780" cy="1356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05180" y="4951730"/>
                <a:ext cx="10314940" cy="809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∙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𝑋𝑋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0297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00389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6365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4.89e-09</a:t>
                </a: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80" y="4951730"/>
                <a:ext cx="10314940" cy="809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278765"/>
            <a:ext cx="10968990" cy="58166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方差分析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28065"/>
            <a:ext cx="10969625" cy="549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485701" y="2842514"/>
                <a:ext cx="773430" cy="3708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01" y="2842514"/>
                <a:ext cx="773430" cy="370840"/>
              </a:xfrm>
              <a:prstGeom prst="rect">
                <a:avLst/>
              </a:prstGeom>
              <a:blipFill rotWithShape="1">
                <a:blip r:embed="rId2"/>
                <a:stretch>
                  <a:fillRect l="-74" t="-68" r="74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645846" y="2601849"/>
                <a:ext cx="767080" cy="3771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zh-CN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846" y="2601849"/>
                <a:ext cx="767080" cy="377190"/>
              </a:xfrm>
              <a:prstGeom prst="rect">
                <a:avLst/>
              </a:prstGeom>
              <a:blipFill rotWithShape="1">
                <a:blip r:embed="rId3"/>
                <a:stretch>
                  <a:fillRect l="-74" t="-67" r="7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663626" y="3384169"/>
                <a:ext cx="766445" cy="3771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26" y="3384169"/>
                <a:ext cx="766445" cy="377190"/>
              </a:xfrm>
              <a:prstGeom prst="rect">
                <a:avLst/>
              </a:prstGeom>
              <a:blipFill rotWithShape="1">
                <a:blip r:embed="rId4"/>
                <a:stretch>
                  <a:fillRect l="-74" t="-67" r="7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659441" y="555244"/>
                <a:ext cx="2433955" cy="3771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00B05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41" y="555244"/>
                <a:ext cx="2433955" cy="377190"/>
              </a:xfrm>
              <a:prstGeom prst="rect">
                <a:avLst/>
              </a:prstGeom>
              <a:blipFill rotWithShape="1">
                <a:blip r:embed="rId5"/>
                <a:stretch>
                  <a:fillRect l="-23" t="-67" r="2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23266" y="555244"/>
                <a:ext cx="515302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acc>
                            <m:ac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)(</m:t>
                      </m:r>
                      <m:acc>
                        <m:ac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66" y="555244"/>
                <a:ext cx="5153025" cy="376555"/>
              </a:xfrm>
              <a:prstGeom prst="rect">
                <a:avLst/>
              </a:prstGeom>
              <a:blipFill rotWithShape="1">
                <a:blip r:embed="rId6"/>
                <a:stretch>
                  <a:fillRect l="-11" t="-67" r="11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312481" y="1489964"/>
                <a:ext cx="4301490" cy="5613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acc>
                                <m:ac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81" y="1489964"/>
                <a:ext cx="4301490" cy="561340"/>
              </a:xfrm>
              <a:prstGeom prst="rect">
                <a:avLst/>
              </a:prstGeom>
              <a:blipFill rotWithShape="1">
                <a:blip r:embed="rId7"/>
                <a:stretch>
                  <a:fillRect l="-13" t="-45" r="1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416685" y="2233295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SST=SS</a:t>
            </a:r>
            <a:r>
              <a:rPr lang="en-US" altLang="zh-CN" baseline="-25000"/>
              <a:t>e</a:t>
            </a:r>
            <a:r>
              <a:rPr lang="en-US" altLang="zh-CN"/>
              <a:t>+SS</a:t>
            </a:r>
            <a:r>
              <a:rPr lang="en-US" altLang="zh-CN" baseline="-25000"/>
              <a:t>reg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3436620" y="2233295"/>
            <a:ext cx="146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n-1=(n-2)+1</a:t>
            </a:r>
            <a:endParaRPr lang="en-US" altLang="zh-CN" baseline="-25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323266" y="4791329"/>
                <a:ext cx="4677410" cy="7270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66" y="4791329"/>
                <a:ext cx="4677410" cy="727075"/>
              </a:xfrm>
              <a:prstGeom prst="rect">
                <a:avLst/>
              </a:prstGeom>
              <a:blipFill rotWithShape="1">
                <a:blip r:embed="rId8"/>
                <a:stretch>
                  <a:fillRect l="-12" t="-35" r="1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9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回归系数</a:t>
            </a:r>
            <a:r>
              <a:rPr lang="en-US" altLang="zh-CN"/>
              <a:t>b</a:t>
            </a:r>
            <a:r>
              <a:rPr lang="zh-CN" altLang="en-US"/>
              <a:t>的方差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5: </a:t>
            </a:r>
            <a:r>
              <a:rPr lang="zh-CN" altLang="en-US" sz="2800">
                <a:sym typeface="+mn-ea"/>
              </a:rPr>
              <a:t>研究者对大骨节病患者骨关节炎得分</a:t>
            </a:r>
            <a:r>
              <a:rPr lang="en-US" altLang="zh-CN" sz="2800">
                <a:sym typeface="+mn-ea"/>
              </a:rPr>
              <a:t>(OAP)</a:t>
            </a:r>
            <a:r>
              <a:rPr lang="zh-CN" altLang="en-US" sz="2800">
                <a:sym typeface="+mn-ea"/>
              </a:rPr>
              <a:t>与脱氧雪腐镰刀菌烯醇</a:t>
            </a:r>
            <a:r>
              <a:rPr lang="en-US" altLang="zh-CN" sz="2800">
                <a:sym typeface="+mn-ea"/>
              </a:rPr>
              <a:t>(DON)</a:t>
            </a:r>
            <a:r>
              <a:rPr lang="zh-CN" altLang="en-US" sz="2800">
                <a:sym typeface="+mn-ea"/>
              </a:rPr>
              <a:t>作线性回归分析，</a:t>
            </a:r>
            <a:r>
              <a:rPr lang="en-US" altLang="zh-CN" sz="2800">
                <a:sym typeface="+mn-ea"/>
              </a:rPr>
              <a:t>                             </a:t>
            </a:r>
            <a:r>
              <a:rPr lang="zh-CN" altLang="en-US" sz="2800">
                <a:sym typeface="+mn-ea"/>
              </a:rPr>
              <a:t>，现用方差</a:t>
            </a:r>
            <a:r>
              <a:rPr lang="zh-CN" altLang="en-US" sz="2800">
                <a:sym typeface="+mn-ea"/>
              </a:rPr>
              <a:t>分析法对</a:t>
            </a:r>
            <a:r>
              <a:rPr lang="zh-CN" altLang="en-US" sz="2800">
                <a:sym typeface="+mn-ea"/>
              </a:rPr>
              <a:t>该方程作假设</a:t>
            </a:r>
            <a:r>
              <a:rPr lang="zh-CN" altLang="en-US" sz="2800">
                <a:sym typeface="+mn-ea"/>
              </a:rPr>
              <a:t>检验。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16600" y="2138680"/>
                <a:ext cx="3931920" cy="5695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7846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0297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2138680"/>
                <a:ext cx="3931920" cy="569595"/>
              </a:xfrm>
              <a:prstGeom prst="rect">
                <a:avLst/>
              </a:prstGeom>
              <a:blipFill rotWithShape="1">
                <a:blip r:embed="rId1"/>
                <a:stretch>
                  <a:fillRect b="-135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3550" y="4485640"/>
                <a:ext cx="7631430" cy="9690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1027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206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1027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206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485640"/>
                <a:ext cx="7631430" cy="969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40385" y="3462655"/>
                <a:ext cx="6247765" cy="971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634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17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61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5" y="3462655"/>
                <a:ext cx="6247765" cy="9715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21360" y="5506085"/>
                <a:ext cx="9926320" cy="12026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1027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206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17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58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33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~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36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</a:rPr>
                  <a:t>4.89e-09</a:t>
                </a: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5506085"/>
                <a:ext cx="9926320" cy="12026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（</a:t>
            </a:r>
            <a:r>
              <a:rPr lang="zh-CN" altLang="en-US"/>
              <a:t>三）回归</a:t>
            </a:r>
            <a:r>
              <a:rPr lang="zh-CN" altLang="en-US">
                <a:sym typeface="+mn-ea"/>
              </a:rPr>
              <a:t>系数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95%</a:t>
            </a:r>
            <a:r>
              <a:rPr lang="zh-CN" altLang="en-US">
                <a:sym typeface="+mn-ea"/>
              </a:rPr>
              <a:t>置信</a:t>
            </a:r>
            <a:r>
              <a:rPr lang="zh-CN" altLang="en-US">
                <a:sym typeface="+mn-ea"/>
              </a:rPr>
              <a:t>区间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54380" y="3312160"/>
                <a:ext cx="4919980" cy="628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𝑋𝑋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3312160"/>
                <a:ext cx="4919980" cy="6286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8330" y="1667510"/>
                <a:ext cx="3415030" cy="13569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trlP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1667510"/>
                <a:ext cx="3415030" cy="1356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5815" y="4399915"/>
                <a:ext cx="3150235" cy="5143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15" y="4399915"/>
                <a:ext cx="3150235" cy="514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54380" y="5373370"/>
                <a:ext cx="8924925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本例：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0297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028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0039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，即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(0.0218,0.0376)</a:t>
                </a:r>
                <a:endParaRPr lang="en-US" altLang="zh-CN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373370"/>
                <a:ext cx="8924925" cy="521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>
            <a:hlinkClick r:id="rId5" action="ppaction://hlinksldjump"/>
          </p:cNvPr>
          <p:cNvSpPr/>
          <p:nvPr/>
        </p:nvSpPr>
        <p:spPr>
          <a:xfrm rot="10800000">
            <a:off x="8269605" y="836295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zh-CN" altLang="en-US"/>
              <a:t>四）决定</a:t>
            </a:r>
            <a:r>
              <a:rPr lang="zh-CN" altLang="en-US"/>
              <a:t>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1027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1027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21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634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6183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决定系数无单位，取值在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0~1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之间，约接近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说明模型拟合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越好。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的总变异中有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61.83%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的变异可以用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的直线关系来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解释。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燕尾形箭头 5">
            <a:hlinkClick r:id="rId2" action="ppaction://hlinksldjump"/>
          </p:cNvPr>
          <p:cNvSpPr/>
          <p:nvPr/>
        </p:nvSpPr>
        <p:spPr>
          <a:xfrm rot="10800000">
            <a:off x="4608830" y="83693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分析两变量间有</a:t>
            </a:r>
            <a:r>
              <a:rPr lang="zh-CN" altLang="en-US"/>
              <a:t>无关联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如果是两个类别变量，作卡方分析（</a:t>
            </a:r>
            <a:r>
              <a:rPr lang="zh-CN" altLang="en-US" sz="2800">
                <a:sym typeface="+mn-ea"/>
              </a:rPr>
              <a:t>独立性检验</a:t>
            </a:r>
            <a:r>
              <a:rPr lang="zh-CN" altLang="en-US" sz="2800"/>
              <a:t>），若</a:t>
            </a:r>
            <a:r>
              <a:rPr lang="en-US" altLang="zh-CN" sz="2800"/>
              <a:t>P&lt;0.05</a:t>
            </a:r>
            <a:r>
              <a:rPr lang="zh-CN" altLang="en-US" sz="2800"/>
              <a:t>，用列联系数等</a:t>
            </a:r>
            <a:r>
              <a:rPr lang="zh-CN" altLang="en-US" sz="2800"/>
              <a:t>指标描述</a:t>
            </a:r>
            <a:r>
              <a:rPr lang="zh-CN" altLang="en-US" sz="2800">
                <a:sym typeface="+mn-ea"/>
              </a:rPr>
              <a:t>变量间关联密切</a:t>
            </a:r>
            <a:r>
              <a:rPr lang="zh-CN" altLang="en-US" sz="2800">
                <a:sym typeface="+mn-ea"/>
              </a:rPr>
              <a:t>程度。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如果是两个数值变量，就要用现在所学的</a:t>
            </a:r>
            <a:r>
              <a:rPr lang="zh-CN" altLang="zh-CN" sz="2800">
                <a:sym typeface="+mn-ea"/>
              </a:rPr>
              <a:t>简单线性相关分析</a:t>
            </a:r>
            <a:r>
              <a:rPr lang="zh-CN" altLang="zh-CN" sz="2800">
                <a:sym typeface="+mn-ea"/>
              </a:rPr>
              <a:t>方法。</a:t>
            </a:r>
            <a:endParaRPr lang="zh-CN" altLang="zh-CN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:r>
                  <a:rPr lang="zh-CN" altLang="en-US" b="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 b="0">
                    <a:latin typeface="Cambria Math" panose="02040503050406030204" charset="0"/>
                    <a:cs typeface="Cambria Math" panose="02040503050406030204" charset="0"/>
                  </a:rPr>
                  <a:t>五）给定</a:t>
                </a:r>
                <a:r>
                  <a:rPr lang="en-US" altLang="zh-CN" b="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en-US" altLang="zh-CN" b="0" baseline="-25000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 b="0">
                    <a:latin typeface="Cambria Math" panose="02040503050406030204" charset="0"/>
                    <a:cs typeface="Cambria Math" panose="02040503050406030204" charset="0"/>
                  </a:rPr>
                  <a:t>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 b="0">
                    <a:latin typeface="Cambria Math" panose="02040503050406030204" charset="0"/>
                    <a:cs typeface="Cambria Math" panose="02040503050406030204" charset="0"/>
                  </a:rPr>
                  <a:t>95%</a:t>
                </a:r>
                <a:r>
                  <a:rPr lang="zh-CN" altLang="en-US" b="0">
                    <a:latin typeface="Cambria Math" panose="02040503050406030204" charset="0"/>
                    <a:cs typeface="Cambria Math" panose="02040503050406030204" charset="0"/>
                  </a:rPr>
                  <a:t>置信区间</a:t>
                </a:r>
                <a:endParaRPr lang="zh-CN" altLang="en-US" b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1" t="-10" r="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99135" y="1759585"/>
                <a:ext cx="7557135" cy="4737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将</a:t>
                </a:r>
                <a:r>
                  <a:rPr lang="en-US" altLang="zh-CN" sz="2000">
                    <a:sym typeface="+mn-ea"/>
                  </a:rPr>
                  <a:t>X</a:t>
                </a:r>
                <a:r>
                  <a:rPr lang="en-US" altLang="zh-CN" sz="2000" baseline="-25000">
                    <a:sym typeface="+mn-ea"/>
                  </a:rPr>
                  <a:t>0</a:t>
                </a:r>
                <a:r>
                  <a:rPr lang="zh-CN" altLang="en-US" sz="2000">
                    <a:sym typeface="+mn-ea"/>
                  </a:rPr>
                  <a:t>代入样本回归方程：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" y="1759585"/>
                <a:ext cx="7557135" cy="473710"/>
              </a:xfrm>
              <a:prstGeom prst="rect">
                <a:avLst/>
              </a:prstGeom>
              <a:blipFill rotWithShape="1">
                <a:blip r:embed="rId2"/>
                <a:stretch>
                  <a:fillRect b="-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90245" y="2464435"/>
                <a:ext cx="3202940" cy="4438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zh-CN" altLang="en-US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即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，</m:t>
                      </m:r>
                      <m:r>
                        <a:rPr lang="zh-CN" altLang="en-US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是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zh-CN" altLang="en-US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的估计</m:t>
                      </m:r>
                    </m:oMath>
                  </m:oMathPara>
                </a14:m>
                <a:endParaRPr lang="zh-CN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5" y="2464435"/>
                <a:ext cx="3202940" cy="4438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67715" y="4504690"/>
                <a:ext cx="7557135" cy="4616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" y="4504690"/>
                <a:ext cx="7557135" cy="4616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7715" y="3208655"/>
                <a:ext cx="7557135" cy="99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" y="3208655"/>
                <a:ext cx="7557135" cy="9956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燕尾形箭头 2">
            <a:hlinkClick r:id="rId6" action="ppaction://hlinksldjump"/>
          </p:cNvPr>
          <p:cNvSpPr/>
          <p:nvPr/>
        </p:nvSpPr>
        <p:spPr>
          <a:xfrm rot="10800000">
            <a:off x="8716645" y="758825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0">
                <a:latin typeface="Cambria Math" panose="02040503050406030204" charset="0"/>
                <a:cs typeface="Cambria Math" panose="02040503050406030204" charset="0"/>
              </a:rPr>
              <a:t>估计个体Y值的</a:t>
            </a:r>
            <a:r>
              <a:rPr lang="en-US" altLang="zh-CN" b="0">
                <a:latin typeface="Cambria Math" panose="02040503050406030204" charset="0"/>
                <a:cs typeface="Cambria Math" panose="02040503050406030204" charset="0"/>
              </a:rPr>
              <a:t>95%</a:t>
            </a:r>
            <a:r>
              <a:rPr lang="zh-CN" altLang="en-US" b="0">
                <a:latin typeface="Cambria Math" panose="02040503050406030204" charset="0"/>
                <a:cs typeface="Cambria Math" panose="02040503050406030204" charset="0"/>
              </a:rPr>
              <a:t>预测区间</a:t>
            </a:r>
            <a:endParaRPr lang="zh-CN" altLang="en-US" b="0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99135" y="1759585"/>
                <a:ext cx="7557135" cy="473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将</a:t>
                </a:r>
                <a:r>
                  <a:rPr lang="en-US" altLang="zh-CN" sz="2000">
                    <a:sym typeface="+mn-ea"/>
                  </a:rPr>
                  <a:t>X</a:t>
                </a:r>
                <a:r>
                  <a:rPr lang="en-US" altLang="zh-CN" sz="2000" baseline="-25000">
                    <a:sym typeface="+mn-ea"/>
                  </a:rPr>
                  <a:t>0</a:t>
                </a:r>
                <a:r>
                  <a:rPr lang="zh-CN" altLang="en-US" sz="2000">
                    <a:sym typeface="+mn-ea"/>
                  </a:rPr>
                  <a:t>代入样本回归方程：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acc>
                      <m:acc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" y="1759585"/>
                <a:ext cx="7557135" cy="473075"/>
              </a:xfrm>
              <a:prstGeom prst="rect">
                <a:avLst/>
              </a:prstGeom>
              <a:blipFill rotWithShape="1">
                <a:blip r:embed="rId1"/>
                <a:stretch>
                  <a:fillRect b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90245" y="2464435"/>
                <a:ext cx="3354705" cy="4737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zh-CN" altLang="en-US" sz="2000">
                    <a:sym typeface="+mn-ea"/>
                  </a:rPr>
                  <a:t>求得：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5" y="2464435"/>
                <a:ext cx="3354705" cy="4737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67715" y="4504690"/>
                <a:ext cx="7557135" cy="4432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05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" y="4504690"/>
                <a:ext cx="7557135" cy="443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7715" y="3321050"/>
                <a:ext cx="7557135" cy="99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" y="3321050"/>
                <a:ext cx="7557135" cy="9956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162425" y="2461895"/>
                <a:ext cx="2839085" cy="4089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~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25" y="2461895"/>
                <a:ext cx="2839085" cy="4089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6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2395" y="233680"/>
            <a:ext cx="6400800" cy="6391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2120" y="233115"/>
            <a:ext cx="10969200" cy="705600"/>
          </a:xfrm>
        </p:spPr>
        <p:txBody>
          <a:bodyPr/>
          <a:p>
            <a:r>
              <a:rPr lang="zh-CN" altLang="en-US"/>
              <a:t>两个区间的</a:t>
            </a:r>
            <a:r>
              <a:rPr lang="zh-CN" altLang="en-US">
                <a:sym typeface="+mn-ea"/>
              </a:rPr>
              <a:t>图示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>
                <a:sym typeface="+mn-ea"/>
              </a:rPr>
              <a:t>三、多重线性</a:t>
            </a:r>
            <a:r>
              <a:rPr lang="zh-CN" altLang="zh-CN" sz="4800">
                <a:sym typeface="+mn-ea"/>
              </a:rPr>
              <a:t>回归分析</a:t>
            </a:r>
            <a:endParaRPr lang="zh-CN" altLang="zh-CN" sz="4800">
              <a:sym typeface="+mn-ea"/>
            </a:endParaRPr>
          </a:p>
        </p:txBody>
      </p:sp>
      <p:sp>
        <p:nvSpPr>
          <p:cNvPr id="6" name="燕尾形箭头 5">
            <a:hlinkClick r:id="rId2" action="ppaction://hlinksldjump"/>
          </p:cNvPr>
          <p:cNvSpPr/>
          <p:nvPr/>
        </p:nvSpPr>
        <p:spPr>
          <a:xfrm rot="10800000">
            <a:off x="9576435" y="296799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多重线性</a:t>
            </a:r>
            <a:r>
              <a:rPr lang="zh-CN" altLang="en-US"/>
              <a:t>回归分析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它是研究一个因变量和多个</a:t>
            </a:r>
            <a:r>
              <a:rPr lang="zh-CN" altLang="en-US" sz="2800"/>
              <a:t>自变量的线性依存关系</a:t>
            </a:r>
            <a:r>
              <a:rPr lang="zh-CN" altLang="en-US" sz="2800"/>
              <a:t>的统计方法</a:t>
            </a:r>
            <a:endParaRPr lang="zh-CN" altLang="en-US" sz="28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6: </a:t>
            </a:r>
            <a:r>
              <a:rPr lang="zh-CN" altLang="en-US" sz="2800">
                <a:sym typeface="+mn-ea"/>
              </a:rPr>
              <a:t>收集某学校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800">
                <a:sym typeface="+mn-ea"/>
              </a:rPr>
              <a:t>名一年级女大学生体重</a:t>
            </a:r>
            <a:r>
              <a:rPr lang="en-US" altLang="zh-CN" sz="2800">
                <a:sym typeface="+mn-ea"/>
              </a:rPr>
              <a:t>(kg)</a:t>
            </a:r>
            <a:r>
              <a:rPr lang="zh-CN" altLang="en-US" sz="2800">
                <a:sym typeface="+mn-ea"/>
              </a:rPr>
              <a:t>、胸围</a:t>
            </a:r>
            <a:r>
              <a:rPr lang="en-US" altLang="zh-CN" sz="2800">
                <a:sym typeface="+mn-ea"/>
              </a:rPr>
              <a:t>(cm)</a:t>
            </a:r>
            <a:r>
              <a:rPr lang="zh-CN" altLang="en-US" sz="2800">
                <a:sym typeface="+mn-ea"/>
              </a:rPr>
              <a:t>和肺活量</a:t>
            </a:r>
            <a:r>
              <a:rPr lang="en-US" altLang="zh-CN" sz="2800">
                <a:sym typeface="+mn-ea"/>
              </a:rPr>
              <a:t>(L)</a:t>
            </a:r>
            <a:r>
              <a:rPr lang="zh-CN" altLang="en-US" sz="2800">
                <a:sym typeface="+mn-ea"/>
              </a:rPr>
              <a:t>数据，建立以肺活量为因变量，</a:t>
            </a:r>
            <a:r>
              <a:rPr lang="zh-CN" altLang="en-US" sz="2800">
                <a:sym typeface="+mn-ea"/>
              </a:rPr>
              <a:t>体重</a:t>
            </a:r>
            <a:r>
              <a:rPr lang="zh-CN" sz="2800">
                <a:sym typeface="+mn-ea"/>
              </a:rPr>
              <a:t>、</a:t>
            </a:r>
            <a:r>
              <a:rPr lang="zh-CN" altLang="en-US" sz="2800">
                <a:sym typeface="+mn-ea"/>
              </a:rPr>
              <a:t>胸围为自变量的多重线性回归方程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具体</a:t>
            </a:r>
            <a:r>
              <a:rPr lang="zh-CN" altLang="en-US"/>
              <a:t>数据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0265" y="1684655"/>
          <a:ext cx="8531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04"/>
                <a:gridCol w="1066402"/>
                <a:gridCol w="1066404"/>
                <a:gridCol w="1066402"/>
                <a:gridCol w="1066403"/>
                <a:gridCol w="1066403"/>
                <a:gridCol w="1066403"/>
                <a:gridCol w="106640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胸围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肺活量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体重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胸围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88.3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81.6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48.7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72.5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49.0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72.6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53.9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74.7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（一）回归方程</a:t>
            </a:r>
            <a:r>
              <a:rPr lang="zh-CN" altLang="en-US">
                <a:sym typeface="+mn-ea"/>
              </a:rPr>
              <a:t>及估计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用最小二乘</a:t>
            </a:r>
            <a:r>
              <a:rPr lang="en-US" altLang="zh-CN" sz="2800">
                <a:sym typeface="+mn-ea"/>
              </a:rPr>
              <a:t>(Least square,LS)</a:t>
            </a:r>
            <a:r>
              <a:rPr lang="zh-CN" altLang="en-US" sz="2800">
                <a:sym typeface="+mn-ea"/>
              </a:rPr>
              <a:t>法</a:t>
            </a:r>
            <a:r>
              <a:rPr lang="zh-CN" altLang="en-US" sz="2800"/>
              <a:t>估计回归方程，</a:t>
            </a:r>
            <a:r>
              <a:rPr lang="zh-CN" altLang="en-US" sz="2800"/>
              <a:t>使</a:t>
            </a:r>
            <a:r>
              <a:rPr lang="en-US" altLang="zh-CN" sz="2800"/>
              <a:t>            </a:t>
            </a:r>
            <a:r>
              <a:rPr lang="zh-CN" altLang="en-US" sz="2800"/>
              <a:t>最小。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 i="1"/>
              <a:t>b</a:t>
            </a:r>
            <a:r>
              <a:rPr lang="en-US" altLang="zh-CN" sz="2800" i="1" baseline="-25000"/>
              <a:t>j</a:t>
            </a:r>
            <a:r>
              <a:rPr lang="en-US" altLang="zh-CN" sz="2800"/>
              <a:t>(j=1,2,..m)</a:t>
            </a:r>
            <a:r>
              <a:rPr lang="zh-CN" altLang="en-US" sz="2800"/>
              <a:t>为自变量</a:t>
            </a:r>
            <a:r>
              <a:rPr lang="en-US" altLang="zh-CN" sz="2800" i="1">
                <a:sym typeface="+mn-ea"/>
              </a:rPr>
              <a:t>x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的偏回归系数，表示当其他自变量保持不变时，</a:t>
            </a:r>
            <a:r>
              <a:rPr lang="en-US" altLang="zh-CN" sz="2800" i="1">
                <a:sym typeface="+mn-ea"/>
              </a:rPr>
              <a:t>x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每变化一个单位，</a:t>
            </a:r>
            <a:r>
              <a:rPr lang="en-US" altLang="zh-CN" sz="2800">
                <a:sym typeface="+mn-ea"/>
              </a:rPr>
              <a:t>y</a:t>
            </a:r>
            <a:r>
              <a:rPr lang="zh-CN" altLang="en-US" sz="2800">
                <a:sym typeface="+mn-ea"/>
              </a:rPr>
              <a:t>平均变化</a:t>
            </a:r>
            <a:r>
              <a:rPr lang="en-US" altLang="zh-CN" sz="2800" i="1">
                <a:sym typeface="+mn-ea"/>
              </a:rPr>
              <a:t>b</a:t>
            </a:r>
            <a:r>
              <a:rPr lang="en-US" altLang="zh-CN" sz="2800" i="1" baseline="-25000">
                <a:sym typeface="+mn-ea"/>
              </a:rPr>
              <a:t>j</a:t>
            </a:r>
            <a:r>
              <a:rPr lang="zh-CN" altLang="en-US" sz="2800">
                <a:sym typeface="+mn-ea"/>
              </a:rPr>
              <a:t>个单位。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059545" y="1490345"/>
                <a:ext cx="1404620" cy="6134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acc>
                                <m:acc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45" y="1490345"/>
                <a:ext cx="1404620" cy="613410"/>
              </a:xfrm>
              <a:prstGeom prst="rect">
                <a:avLst/>
              </a:prstGeom>
              <a:blipFill rotWithShape="1">
                <a:blip r:embed="rId1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95960" y="3635375"/>
                <a:ext cx="5721985" cy="5099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3635375"/>
                <a:ext cx="5721985" cy="5099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81685" y="2705735"/>
                <a:ext cx="5074920" cy="451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5" y="2705735"/>
                <a:ext cx="5074920" cy="4514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的估计</a:t>
            </a:r>
            <a:r>
              <a:rPr lang="zh-CN" altLang="en-US"/>
              <a:t>结果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723900" y="1684020"/>
          <a:ext cx="5753100" cy="209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2914650" imgH="1285875" progId="Paint.Picture">
                  <p:embed/>
                </p:oleObj>
              </mc:Choice>
              <mc:Fallback>
                <p:oleObj name="" r:id="rId2" imgW="2914650" imgH="12858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900" y="1684020"/>
                        <a:ext cx="5753100" cy="209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08330" y="4147820"/>
                <a:ext cx="4230370" cy="466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91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08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05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4147820"/>
                <a:ext cx="4230370" cy="4667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10000"/>
              </a:bodyPr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哪个自变量对</a:t>
                </a:r>
                <a:r>
                  <a:rPr lang="en-US" altLang="zh-CN" sz="2800">
                    <a:sym typeface="+mn-ea"/>
                  </a:rPr>
                  <a:t>Y</a:t>
                </a:r>
                <a:r>
                  <a:rPr lang="zh-CN" altLang="en-US" sz="2800">
                    <a:sym typeface="+mn-ea"/>
                  </a:rPr>
                  <a:t>的影响大？由于量纲不同，不能直接比较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，要对数据标准化后做多重回归分析，比较标准化偏回归系数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2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/>
          <p:nvPr/>
        </p:nvGraphicFramePr>
        <p:xfrm>
          <a:off x="6917690" y="1134110"/>
          <a:ext cx="4732655" cy="264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924175" imgH="1685925" progId="Paint.Picture">
                  <p:embed/>
                </p:oleObj>
              </mc:Choice>
              <mc:Fallback>
                <p:oleObj name="" r:id="rId6" imgW="2924175" imgH="16859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7690" y="1134110"/>
                        <a:ext cx="4732655" cy="264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（</a:t>
            </a:r>
            <a:r>
              <a:rPr lang="zh-CN" altLang="en-US"/>
              <a:t>二）回归</a:t>
            </a:r>
            <a:r>
              <a:rPr lang="zh-CN" altLang="en-US">
                <a:sym typeface="+mn-ea"/>
              </a:rPr>
              <a:t>系数的统计</a:t>
            </a:r>
            <a:r>
              <a:rPr lang="zh-CN" altLang="en-US">
                <a:sym typeface="+mn-ea"/>
              </a:rPr>
              <a:t>推断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800"/>
              <a:t>1. </a:t>
            </a:r>
            <a:r>
              <a:rPr lang="zh-CN" altLang="en-US" sz="2800"/>
              <a:t>对</a:t>
            </a:r>
            <a:r>
              <a:rPr lang="zh-CN" altLang="en-US" sz="2800"/>
              <a:t>整个回归方程的方差分析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H</a:t>
            </a:r>
            <a:r>
              <a:rPr lang="en-US" altLang="zh-CN" sz="2800" baseline="-25000"/>
              <a:t>0</a:t>
            </a:r>
            <a:r>
              <a:rPr lang="en-US" altLang="zh-CN" sz="2800"/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  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β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至少有一个不为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graphicFrame>
        <p:nvGraphicFramePr>
          <p:cNvPr id="4" name="对象 3"/>
          <p:cNvGraphicFramePr/>
          <p:nvPr/>
        </p:nvGraphicFramePr>
        <p:xfrm>
          <a:off x="608330" y="2915285"/>
          <a:ext cx="7436485" cy="290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876800" imgH="1857375" progId="Paint.Picture">
                  <p:embed/>
                </p:oleObj>
              </mc:Choice>
              <mc:Fallback>
                <p:oleObj name="" r:id="rId1" imgW="4876800" imgH="1857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330" y="2915285"/>
                        <a:ext cx="7436485" cy="290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512445"/>
                <a:ext cx="10968990" cy="573722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 sz="2800"/>
                  <a:t>2. </a:t>
                </a:r>
                <a:r>
                  <a:rPr lang="zh-CN" altLang="en-US" sz="280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/>
                  <a:t>的</a:t>
                </a:r>
                <a:r>
                  <a:rPr lang="en-US" altLang="zh-CN" sz="2800"/>
                  <a:t>t</a:t>
                </a:r>
                <a:r>
                  <a:rPr lang="zh-CN" altLang="en-US" sz="2800"/>
                  <a:t>检验</a:t>
                </a:r>
                <a:r>
                  <a:rPr lang="en-US" altLang="zh-CN" sz="2800"/>
                  <a:t>:  </a:t>
                </a:r>
                <a:r>
                  <a:rPr lang="en-US" altLang="zh-CN" sz="2800">
                    <a:sym typeface="+mn-ea"/>
                  </a:rPr>
                  <a:t>H</a:t>
                </a:r>
                <a:r>
                  <a:rPr lang="en-US" altLang="zh-CN" sz="2800" baseline="-25000">
                    <a:sym typeface="+mn-ea"/>
                  </a:rPr>
                  <a:t>0</a:t>
                </a:r>
                <a:r>
                  <a:rPr lang="en-US" altLang="zh-CN" sz="2800">
                    <a:sym typeface="+mn-ea"/>
                  </a:rPr>
                  <a:t>: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 baseline="-25000">
                    <a:sym typeface="+mn-ea"/>
                  </a:rPr>
                  <a:t>j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=0  </a:t>
                </a:r>
                <a:r>
                  <a:rPr lang="en-US" altLang="zh-CN" sz="2800">
                    <a:sym typeface="+mn-ea"/>
                  </a:rPr>
                  <a:t>H</a:t>
                </a:r>
                <a:r>
                  <a:rPr lang="en-US" altLang="zh-CN" sz="2800" baseline="-25000">
                    <a:sym typeface="+mn-ea"/>
                  </a:rPr>
                  <a:t>1</a:t>
                </a:r>
                <a:r>
                  <a:rPr lang="en-US" altLang="zh-CN" sz="2800">
                    <a:sym typeface="+mn-ea"/>
                  </a:rPr>
                  <a:t>:</a:t>
                </a:r>
                <a:r>
                  <a:rPr lang="zh-CN" altLang="en-US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β</a:t>
                </a:r>
                <a:r>
                  <a:rPr lang="en-US" altLang="zh-CN" sz="2800" baseline="-25000">
                    <a:sym typeface="+mn-ea"/>
                  </a:rPr>
                  <a:t>j</a:t>
                </a:r>
                <a:r>
                  <a:rPr lang="en-US" altLang="zh-CN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≠0</a:t>
                </a:r>
                <a:endParaRPr lang="zh-CN" altLang="en-US" sz="2800"/>
              </a:p>
              <a:p>
                <a:pPr marL="0" indent="0">
                  <a:buNone/>
                </a:pPr>
                <a:endParaRPr lang="zh-CN" alt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512445"/>
                <a:ext cx="10968990" cy="57372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/>
          <p:nvPr/>
        </p:nvGraphicFramePr>
        <p:xfrm>
          <a:off x="608330" y="1519555"/>
          <a:ext cx="9974580" cy="434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4848225" imgH="3105150" progId="Paint.Picture">
                  <p:embed/>
                </p:oleObj>
              </mc:Choice>
              <mc:Fallback>
                <p:oleObj name="" r:id="rId2" imgW="4848225" imgH="31051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8330" y="1519555"/>
                        <a:ext cx="9974580" cy="434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7141210" y="4296410"/>
            <a:ext cx="1222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24700" y="4561205"/>
            <a:ext cx="1222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卡方检验</a:t>
            </a:r>
            <a:r>
              <a:rPr lang="zh-CN" altLang="en-US">
                <a:sym typeface="+mn-ea"/>
              </a:rPr>
              <a:t>复习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为分析肥胖与糖尿病是否有关，随机调查某社区</a:t>
            </a:r>
            <a:r>
              <a:rPr lang="en-US" altLang="zh-CN" sz="2800"/>
              <a:t>678</a:t>
            </a:r>
            <a:r>
              <a:rPr lang="zh-CN" altLang="en-US" sz="2800"/>
              <a:t>名居民，询问其病史，并对其进行体检，收集糖尿病及肥胖情况，整理</a:t>
            </a:r>
            <a:r>
              <a:rPr lang="zh-CN" altLang="en-US" sz="2800"/>
              <a:t>如下表：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问</a:t>
            </a:r>
            <a:r>
              <a:rPr lang="zh-CN" altLang="en-US" sz="2800">
                <a:sym typeface="+mn-ea"/>
              </a:rPr>
              <a:t>肥胖与糖尿病之间是否有关联？</a:t>
            </a:r>
            <a:endParaRPr lang="zh-CN" altLang="en-US" sz="2800"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481455" y="2830195"/>
          <a:ext cx="8275320" cy="244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591425" imgH="2009775" progId="Paint.Picture">
                  <p:embed/>
                </p:oleObj>
              </mc:Choice>
              <mc:Fallback>
                <p:oleObj name="" r:id="rId1" imgW="7591425" imgH="20097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1455" y="2830195"/>
                        <a:ext cx="8275320" cy="244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532255" y="2818130"/>
            <a:ext cx="825881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81455" y="3729355"/>
            <a:ext cx="825881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12875" y="5271135"/>
            <a:ext cx="825881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54070" y="3291205"/>
            <a:ext cx="540575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93440" y="4761230"/>
            <a:ext cx="6242685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zh-CN" altLang="en-US"/>
              <a:t>三）决定</a:t>
            </a:r>
            <a:r>
              <a:rPr lang="zh-CN" altLang="en-US"/>
              <a:t>系数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1952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1952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5428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6744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决定系数无单位，取值在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0~1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之间，约接近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说明模型拟合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越好。</a:t>
                </a:r>
                <a:endParaRPr lang="zh-CN" altLang="en-US" sz="2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（四）自变量</a:t>
            </a:r>
            <a:r>
              <a:rPr lang="zh-CN" altLang="en-US"/>
              <a:t>筛选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研究者可以强制将</a:t>
            </a:r>
            <a:r>
              <a:rPr lang="en-US" altLang="zh-CN" sz="2800">
                <a:sym typeface="+mn-ea"/>
              </a:rPr>
              <a:t>m</a:t>
            </a:r>
            <a:r>
              <a:rPr lang="zh-CN" altLang="en-US" sz="2800">
                <a:sym typeface="+mn-ea"/>
              </a:rPr>
              <a:t>个自变量放入</a:t>
            </a:r>
            <a:r>
              <a:rPr lang="zh-CN" altLang="en-US" sz="2800"/>
              <a:t>回归方程，也可以让软件从众多自变量中挑选出对</a:t>
            </a:r>
            <a:r>
              <a:rPr lang="en-US" altLang="zh-CN" sz="2800"/>
              <a:t>Y</a:t>
            </a:r>
            <a:r>
              <a:rPr lang="zh-CN" altLang="en-US" sz="2800"/>
              <a:t>有统计学意义的自变量，建立</a:t>
            </a:r>
            <a:r>
              <a:rPr lang="en-US" altLang="zh-CN" sz="2800"/>
              <a:t>”</a:t>
            </a:r>
            <a:r>
              <a:rPr lang="zh-CN" altLang="en-US" sz="2800"/>
              <a:t>最优</a:t>
            </a:r>
            <a:r>
              <a:rPr lang="en-US" altLang="zh-CN" sz="2800"/>
              <a:t>”</a:t>
            </a:r>
            <a:r>
              <a:rPr lang="zh-CN" altLang="en-US" sz="2800"/>
              <a:t>方程。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具体方法：后退法、前进法、逐步法</a:t>
            </a:r>
            <a:r>
              <a:rPr lang="en-US" altLang="zh-CN" sz="2800"/>
              <a:t>(stepwise)</a:t>
            </a:r>
            <a:r>
              <a:rPr lang="zh-CN" altLang="en-US" sz="2800"/>
              <a:t>、最优子集法</a:t>
            </a:r>
            <a:r>
              <a:rPr lang="zh-CN" altLang="en-US" sz="2800"/>
              <a:t>等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7555" y="3194685"/>
                <a:ext cx="5721985" cy="468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5" y="3194685"/>
                <a:ext cx="5721985" cy="468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r>
              <a:rPr lang="zh-CN" altLang="en-US"/>
              <a:t>提要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800"/>
              <a:t>（一）</a:t>
            </a:r>
            <a:r>
              <a:rPr lang="zh-CN" altLang="en-US" sz="2800"/>
              <a:t>散点图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（二）</a:t>
            </a:r>
            <a:r>
              <a:rPr lang="en-US" altLang="zh-CN" sz="2800"/>
              <a:t>Pearson</a:t>
            </a:r>
            <a:r>
              <a:rPr lang="zh-CN" altLang="en-US" sz="2800"/>
              <a:t>相关</a:t>
            </a:r>
            <a:r>
              <a:rPr lang="zh-CN" altLang="en-US" sz="2800"/>
              <a:t>分析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</a:t>
            </a:r>
            <a:r>
              <a:rPr lang="en-US" altLang="zh-CN" sz="2800"/>
              <a:t>     1. </a:t>
            </a:r>
            <a:r>
              <a:rPr lang="en-US" altLang="zh-CN" sz="2800">
                <a:sym typeface="+mn-ea"/>
              </a:rPr>
              <a:t>Pearson</a:t>
            </a:r>
            <a:r>
              <a:rPr lang="zh-CN" altLang="en-US" sz="2800">
                <a:sym typeface="+mn-ea"/>
              </a:rPr>
              <a:t>相关系数的估计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2. </a:t>
            </a:r>
            <a:r>
              <a:rPr lang="zh-CN" altLang="en-US" sz="2800">
                <a:sym typeface="+mn-ea"/>
              </a:rPr>
              <a:t>样本相关系数</a:t>
            </a:r>
            <a:r>
              <a:rPr lang="en-US" altLang="zh-CN" sz="2800" i="1">
                <a:sym typeface="+mn-ea"/>
              </a:rPr>
              <a:t>r</a:t>
            </a:r>
            <a:r>
              <a:rPr lang="zh-CN" altLang="en-US" sz="2800">
                <a:sym typeface="+mn-ea"/>
              </a:rPr>
              <a:t>的假设检验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（</a:t>
            </a:r>
            <a:r>
              <a:rPr lang="zh-CN" altLang="en-US" sz="2800">
                <a:sym typeface="+mn-ea"/>
              </a:rPr>
              <a:t>三）</a:t>
            </a:r>
            <a:r>
              <a:rPr lang="en-US" altLang="zh-CN" sz="2800">
                <a:sym typeface="+mn-ea"/>
              </a:rPr>
              <a:t>Spearman</a:t>
            </a:r>
            <a:r>
              <a:rPr lang="zh-CN" altLang="en-US" sz="2800">
                <a:sym typeface="+mn-ea"/>
              </a:rPr>
              <a:t>相关分析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 1. </a:t>
            </a:r>
            <a:r>
              <a:rPr lang="en-US" altLang="zh-CN" sz="2800">
                <a:sym typeface="+mn-ea"/>
              </a:rPr>
              <a:t>Spearman</a:t>
            </a:r>
            <a:r>
              <a:rPr lang="zh-CN" altLang="en-US" sz="2800">
                <a:sym typeface="+mn-ea"/>
              </a:rPr>
              <a:t>相关系数</a:t>
            </a:r>
            <a:r>
              <a:rPr lang="en-US" altLang="zh-CN" sz="2800" i="1">
                <a:sym typeface="+mn-ea"/>
              </a:rPr>
              <a:t>r</a:t>
            </a:r>
            <a:r>
              <a:rPr lang="en-US" altLang="zh-CN" sz="2800" i="1" baseline="-250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的计算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2. </a:t>
            </a:r>
            <a:r>
              <a:rPr lang="en-US" altLang="zh-CN" sz="2800" i="1">
                <a:sym typeface="+mn-ea"/>
              </a:rPr>
              <a:t>r</a:t>
            </a:r>
            <a:r>
              <a:rPr lang="en-US" altLang="zh-CN" sz="2800" i="1" baseline="-250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的假设检验</a:t>
            </a:r>
            <a:endParaRPr lang="zh-CN" altLang="en-US" sz="2800"/>
          </a:p>
        </p:txBody>
      </p:sp>
      <p:sp>
        <p:nvSpPr>
          <p:cNvPr id="6" name="燕尾形箭头 5">
            <a:hlinkClick r:id="rId1" action="ppaction://hlinksldjump"/>
          </p:cNvPr>
          <p:cNvSpPr/>
          <p:nvPr/>
        </p:nvSpPr>
        <p:spPr>
          <a:xfrm>
            <a:off x="3204845" y="1691640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燕尾形箭头 3">
            <a:hlinkClick r:id="rId2" action="ppaction://hlinksldjump"/>
          </p:cNvPr>
          <p:cNvSpPr/>
          <p:nvPr/>
        </p:nvSpPr>
        <p:spPr>
          <a:xfrm>
            <a:off x="5222875" y="2327910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箭头 4">
            <a:hlinkClick r:id="rId3" action="ppaction://hlinksldjump"/>
          </p:cNvPr>
          <p:cNvSpPr/>
          <p:nvPr/>
        </p:nvSpPr>
        <p:spPr>
          <a:xfrm>
            <a:off x="5345430" y="4284345"/>
            <a:ext cx="281305" cy="23241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5189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：</a:t>
            </a:r>
            <a:r>
              <a:rPr lang="zh-CN" altLang="en-US" sz="2800"/>
              <a:t>脱氧雪腐镰刀菌烯醇</a:t>
            </a:r>
            <a:r>
              <a:rPr lang="en-US" altLang="zh-CN" sz="2800"/>
              <a:t>(DON)</a:t>
            </a:r>
            <a:r>
              <a:rPr lang="zh-CN" altLang="en-US" sz="2800"/>
              <a:t>是粮食中常见的一类污染性真菌毒素。在大骨节病与</a:t>
            </a:r>
            <a:r>
              <a:rPr lang="en-US" altLang="zh-CN" sz="2800"/>
              <a:t>DON</a:t>
            </a:r>
            <a:r>
              <a:rPr lang="zh-CN" altLang="en-US" sz="2800"/>
              <a:t>的关系研究中，发现大骨节病病区食用粮食中</a:t>
            </a:r>
            <a:r>
              <a:rPr lang="en-US" altLang="zh-CN" sz="2800"/>
              <a:t>DON</a:t>
            </a:r>
            <a:r>
              <a:rPr lang="zh-CN" altLang="en-US" sz="2800"/>
              <a:t>含量明显高于非病区。为了探索粮食中DON含量与患者骨关节炎得分(OAP)</a:t>
            </a:r>
            <a:r>
              <a:rPr lang="zh-CN" altLang="en-US" sz="2800">
                <a:sym typeface="+mn-ea"/>
              </a:rPr>
              <a:t>的关系，</a:t>
            </a:r>
            <a:r>
              <a:rPr lang="zh-CN" altLang="en-US" sz="2800"/>
              <a:t>在主食面粉和大米的地区测量患者</a:t>
            </a:r>
            <a:r>
              <a:rPr lang="zh-CN" altLang="en-US" sz="2800">
                <a:sym typeface="+mn-ea"/>
              </a:rPr>
              <a:t>骨关节炎得分，并测量其主食样品中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含量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μg/g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81860" y="691388"/>
          <a:ext cx="7543800" cy="457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"/>
                <a:gridCol w="681990"/>
                <a:gridCol w="681990"/>
                <a:gridCol w="681990"/>
                <a:gridCol w="681990"/>
                <a:gridCol w="681990"/>
                <a:gridCol w="681990"/>
                <a:gridCol w="681990"/>
                <a:gridCol w="681990"/>
                <a:gridCol w="681990"/>
                <a:gridCol w="681990"/>
              </a:tblGrid>
              <a:tr h="2717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OAP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14.15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187.89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289.54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74.78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306.31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19.10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7.25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74.67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14.10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327.23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86.09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358.32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11.13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75.89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389.22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19.12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116.33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419.35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20.05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128.58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5.26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426.85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21.33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178.42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9.19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426.90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28.76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177.38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13.24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458.04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17.09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48.54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204.63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16.15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468.34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20.01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57.94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215.99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14.16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577.52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24.24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69.18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7.20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206.90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0.03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588.95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19.06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225.41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14.16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247.29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5.17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zh-CN" altLang="en-US" sz="2400"/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48000" y="2019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38</a:t>
            </a:r>
            <a:r>
              <a:rPr lang="zh-CN" altLang="en-US">
                <a:sym typeface="+mn-ea"/>
              </a:rPr>
              <a:t>名大骨结病患者</a:t>
            </a:r>
            <a:r>
              <a:rPr lang="zh-CN" altLang="en-US">
                <a:sym typeface="+mn-ea"/>
              </a:rPr>
              <a:t>骨关节炎得分</a:t>
            </a:r>
            <a:r>
              <a:rPr lang="en-US" altLang="zh-CN">
                <a:sym typeface="+mn-ea"/>
              </a:rPr>
              <a:t>(OAP)</a:t>
            </a:r>
            <a:r>
              <a:rPr lang="zh-CN" altLang="en-US">
                <a:sym typeface="+mn-ea"/>
              </a:rPr>
              <a:t>与粮食中</a:t>
            </a:r>
            <a:r>
              <a:rPr lang="en-US" altLang="zh-CN">
                <a:sym typeface="+mn-ea"/>
              </a:rPr>
              <a:t>DON</a:t>
            </a:r>
            <a:r>
              <a:rPr lang="zh-CN" altLang="en-US">
                <a:sym typeface="+mn-ea"/>
              </a:rPr>
              <a:t>含量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zh-CN" altLang="en-US"/>
              <a:t>一）散点图绘制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描述两个数值变量之间的关联时，最常用图形是散点图</a:t>
            </a:r>
            <a:r>
              <a:rPr lang="en-US" altLang="zh-CN" sz="2800"/>
              <a:t>(scatter plot)</a:t>
            </a:r>
            <a:r>
              <a:rPr lang="zh-CN" altLang="en-US" sz="2800"/>
              <a:t>。图中的点与数据中的观察单位一一对应，根据每个观察单位的两个变量值可确定该点的坐标。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例子中的</a:t>
            </a:r>
            <a:r>
              <a:rPr lang="en-US" altLang="zh-CN" sz="2800">
                <a:sym typeface="+mn-ea"/>
              </a:rPr>
              <a:t>38</a:t>
            </a:r>
            <a:r>
              <a:rPr lang="zh-CN" altLang="en-US" sz="2800">
                <a:sym typeface="+mn-ea"/>
              </a:rPr>
              <a:t>名患者对应于图中的</a:t>
            </a:r>
            <a:r>
              <a:rPr lang="en-US" altLang="zh-CN" sz="2800">
                <a:sym typeface="+mn-ea"/>
              </a:rPr>
              <a:t>38</a:t>
            </a:r>
            <a:r>
              <a:rPr lang="zh-CN" altLang="en-US" sz="2800">
                <a:sym typeface="+mn-ea"/>
              </a:rPr>
              <a:t>个散点，横轴是粮食中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含量，纵轴是骨关节炎得分</a:t>
            </a:r>
            <a:r>
              <a:rPr lang="en-US" altLang="zh-CN" sz="2800">
                <a:sym typeface="+mn-ea"/>
              </a:rPr>
              <a:t>(OAP)</a:t>
            </a:r>
            <a:r>
              <a:rPr lang="zh-CN" altLang="en-US" sz="2800">
                <a:sym typeface="+mn-ea"/>
              </a:rPr>
              <a:t>。散点的大致趋势提示二者存在正的线性相关关系，即随</a:t>
            </a:r>
            <a:r>
              <a:rPr lang="en-US" altLang="zh-CN" sz="2800">
                <a:sym typeface="+mn-ea"/>
              </a:rPr>
              <a:t>DON</a:t>
            </a:r>
            <a:r>
              <a:rPr lang="zh-CN" altLang="en-US" sz="2800">
                <a:sym typeface="+mn-ea"/>
              </a:rPr>
              <a:t>值增大，</a:t>
            </a:r>
            <a:r>
              <a:rPr lang="en-US" altLang="zh-CN" sz="2800">
                <a:sym typeface="+mn-ea"/>
              </a:rPr>
              <a:t>OAP</a:t>
            </a:r>
            <a:r>
              <a:rPr lang="zh-CN" altLang="en-US" sz="2800">
                <a:sym typeface="+mn-ea"/>
              </a:rPr>
              <a:t>有相应增大</a:t>
            </a:r>
            <a:r>
              <a:rPr lang="zh-CN" altLang="en-US" sz="2800">
                <a:sym typeface="+mn-ea"/>
              </a:rPr>
              <a:t>趋势。</a:t>
            </a:r>
            <a:endParaRPr lang="zh-CN" altLang="en-US" sz="2800">
              <a:sym typeface="+mn-ea"/>
            </a:endParaRPr>
          </a:p>
        </p:txBody>
      </p:sp>
      <p:sp>
        <p:nvSpPr>
          <p:cNvPr id="6" name="燕尾形箭头 5">
            <a:hlinkClick r:id="rId1" action="ppaction://hlinksldjump"/>
          </p:cNvPr>
          <p:cNvSpPr/>
          <p:nvPr/>
        </p:nvSpPr>
        <p:spPr>
          <a:xfrm rot="10800000">
            <a:off x="6147435" y="836930"/>
            <a:ext cx="326390" cy="248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UNIT_PLACING_PICTURE_USER_VIEWPORT" val="{&quot;height&quot;:10065,&quot;width&quot;:10080}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UNIT_TABLE_BEAUTIFY" val="smartTable{2c1a8733-7f3d-4be2-93d0-48e0e7a4b469}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KSO_WM_UNIT_PLACING_PICTURE_USER_VIEWPORT" val="{&quot;height&quot;:2027,&quot;width&quot;:4593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COMMONDATA" val="eyJoZGlkIjoiYzE5YjJhMDI2ZjEyZDg0M2E0Zjc4OGZlOWQ0MTc0ZDYifQ=="/>
  <p:tag name="KSO_WPP_MARK_KEY" val="3cc1e118-aa7e-4a9d-b35b-3ae6c26735ec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TABLE_BEAUTIFY" val="smartTable{d3228c96-cd70-40ce-a73b-96812eac7625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PLACING_PICTURE_USER_VIEWPORT" val="{&quot;height&quot;:7575,&quot;width&quot;:9450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UNIT_PLACING_PICTURE_USER_VIEWPORT" val="{&quot;height&quot;:5390,&quot;width&quot;:5974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7788</Words>
  <Application>WPS 演示</Application>
  <PresentationFormat>宽屏</PresentationFormat>
  <Paragraphs>837</Paragraphs>
  <Slides>51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51</vt:i4>
      </vt:variant>
    </vt:vector>
  </HeadingPairs>
  <TitlesOfParts>
    <vt:vector size="7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Cambria Math</vt:lpstr>
      <vt:lpstr>MS Mincho</vt:lpstr>
      <vt:lpstr>Segoe Print</vt:lpstr>
      <vt:lpstr>Office 主题​​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Paint.Picture</vt:lpstr>
      <vt:lpstr>Paint.Picture</vt:lpstr>
      <vt:lpstr>简单线性相关与回归</vt:lpstr>
      <vt:lpstr>主要内容</vt:lpstr>
      <vt:lpstr>一、简单线性相关分析</vt:lpstr>
      <vt:lpstr>分析两变量间有无关联</vt:lpstr>
      <vt:lpstr>卡方检验复习</vt:lpstr>
      <vt:lpstr>内容提要</vt:lpstr>
      <vt:lpstr>PowerPoint 演示文稿</vt:lpstr>
      <vt:lpstr>PowerPoint 演示文稿</vt:lpstr>
      <vt:lpstr>（一）散点图绘制方法</vt:lpstr>
      <vt:lpstr>本例的散点图</vt:lpstr>
      <vt:lpstr>常见的散点图</vt:lpstr>
      <vt:lpstr>（二）Pearson相关分析</vt:lpstr>
      <vt:lpstr>1.Pearson相关系数</vt:lpstr>
      <vt:lpstr>协方差的统计意义</vt:lpstr>
      <vt:lpstr>Pearson相关系数的性质</vt:lpstr>
      <vt:lpstr>2.样本相关系数的假设检验</vt:lpstr>
      <vt:lpstr>PowerPoint 演示文稿</vt:lpstr>
      <vt:lpstr>总体相关系数的95%CI</vt:lpstr>
      <vt:lpstr>总体相关系数的95%CI计算公式</vt:lpstr>
      <vt:lpstr>（三）Spearman相关分析</vt:lpstr>
      <vt:lpstr>秩相关系数rs的假设检验</vt:lpstr>
      <vt:lpstr>二、简单线性回归分析</vt:lpstr>
      <vt:lpstr>内容提要</vt:lpstr>
      <vt:lpstr>简单线性回归分析</vt:lpstr>
      <vt:lpstr>回归直线与回归方程</vt:lpstr>
      <vt:lpstr>（一）回归方程估计方法</vt:lpstr>
      <vt:lpstr>例3的估计结果</vt:lpstr>
      <vt:lpstr>回归系数b是Y的线性组合</vt:lpstr>
      <vt:lpstr>（二）回归系数的统计推断</vt:lpstr>
      <vt:lpstr>PowerPoint 演示文稿</vt:lpstr>
      <vt:lpstr>模型的LINE假设</vt:lpstr>
      <vt:lpstr>回归系数b的统计分布</vt:lpstr>
      <vt:lpstr>回归系数b的方差</vt:lpstr>
      <vt:lpstr>1. 回归系数b的t检验</vt:lpstr>
      <vt:lpstr>回归系数b的t检验</vt:lpstr>
      <vt:lpstr>PowerPoint 演示文稿</vt:lpstr>
      <vt:lpstr>回归系数b的方差分析</vt:lpstr>
      <vt:lpstr>（三）回归系数β的95%置信区间</vt:lpstr>
      <vt:lpstr>（四）决定系数</vt:lpstr>
      <vt:lpstr>（五）给定X0后，的95%置信区间</vt:lpstr>
      <vt:lpstr>估计个体Y值的95%预测区间</vt:lpstr>
      <vt:lpstr>两个区间的图示</vt:lpstr>
      <vt:lpstr>三、多重线性回归分析</vt:lpstr>
      <vt:lpstr>多重线性回归分析</vt:lpstr>
      <vt:lpstr>具体数据</vt:lpstr>
      <vt:lpstr>（一）回归方程及估计方法</vt:lpstr>
      <vt:lpstr>例6的估计结果</vt:lpstr>
      <vt:lpstr>（二）回归系数的统计推断</vt:lpstr>
      <vt:lpstr>PowerPoint 演示文稿</vt:lpstr>
      <vt:lpstr>（三）决定系数</vt:lpstr>
      <vt:lpstr>（四）自变量筛选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易多多爸</cp:lastModifiedBy>
  <cp:revision>215</cp:revision>
  <dcterms:created xsi:type="dcterms:W3CDTF">2019-06-19T02:08:00Z</dcterms:created>
  <dcterms:modified xsi:type="dcterms:W3CDTF">2022-12-01T09:11:51Z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97672AB6D4DF48AFAF2D992D32CDA701</vt:lpwstr>
  </property>
</Properties>
</file>