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851260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5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3819525" cy="857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3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4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74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4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214991" y="154787"/>
            <a:ext cx="10978245" cy="1079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" name="图片 7" descr="图片 7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1430000" y="0"/>
            <a:ext cx="762000" cy="69476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030A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030A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030A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030A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030A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030A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030A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030A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030A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haoli.sun.cn@gmail.com" TargetMode="External"/><Relationship Id="rId3" Type="http://schemas.openxmlformats.org/officeDocument/2006/relationships/hyperlink" Target="mailto:chaoli.sun@tyust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6.png"/><Relationship Id="rId3" Type="http://schemas.openxmlformats.org/officeDocument/2006/relationships/hyperlink" Target="mailto:chaoli.sun.cn@gmail.com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"/>
          <p:cNvSpPr txBox="1">
            <a:spLocks noGrp="1"/>
          </p:cNvSpPr>
          <p:nvPr>
            <p:ph type="ctrTitle"/>
          </p:nvPr>
        </p:nvSpPr>
        <p:spPr>
          <a:xfrm>
            <a:off x="632012" y="1667435"/>
            <a:ext cx="11232171" cy="1358435"/>
          </a:xfrm>
          <a:prstGeom prst="rect">
            <a:avLst/>
          </a:prstGeom>
        </p:spPr>
        <p:txBody>
          <a:bodyPr/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A New Selection Strategy for Decomposition-based Evolutionary Many-Objective Optimization</a:t>
            </a:r>
          </a:p>
        </p:txBody>
      </p:sp>
      <p:sp>
        <p:nvSpPr>
          <p:cNvPr id="104" name="副标题 2"/>
          <p:cNvSpPr txBox="1">
            <a:spLocks noGrp="1"/>
          </p:cNvSpPr>
          <p:nvPr>
            <p:ph type="subTitle" sz="half" idx="1"/>
          </p:nvPr>
        </p:nvSpPr>
        <p:spPr>
          <a:xfrm>
            <a:off x="1008529" y="3536575"/>
            <a:ext cx="10479135" cy="283733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Shufen Qin</a:t>
            </a:r>
            <a:r>
              <a:rPr baseline="30000"/>
              <a:t>1</a:t>
            </a:r>
            <a:r>
              <a:t>, </a:t>
            </a:r>
            <a:r>
              <a:rPr b="1"/>
              <a:t>Chaoli Sun</a:t>
            </a:r>
            <a:r>
              <a:rPr b="1" baseline="30000"/>
              <a:t>1</a:t>
            </a:r>
            <a:r>
              <a:t>, Yaochu Jin</a:t>
            </a:r>
            <a:r>
              <a:rPr baseline="30000"/>
              <a:t>2</a:t>
            </a:r>
            <a:r>
              <a:t>, Lier Lan</a:t>
            </a:r>
            <a:r>
              <a:rPr baseline="30000"/>
              <a:t>1</a:t>
            </a:r>
            <a:r>
              <a:t>, Ying Tan</a:t>
            </a:r>
            <a:r>
              <a:rPr baseline="30000"/>
              <a:t>1</a:t>
            </a:r>
            <a:endParaRPr b="1"/>
          </a:p>
          <a:p>
            <a:pPr>
              <a:defRPr sz="2200" baseline="30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 </a:t>
            </a:r>
            <a:r>
              <a:rPr baseline="0"/>
              <a:t>Department of Computer Science and Technology,</a:t>
            </a:r>
          </a:p>
          <a:p>
            <a: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Taiyuan University of Science and Technology</a:t>
            </a:r>
          </a:p>
          <a:p>
            <a:pPr>
              <a:defRPr sz="2200" baseline="30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</a:t>
            </a:r>
            <a:r>
              <a:rPr baseline="0"/>
              <a:t> Department of Computer Science,</a:t>
            </a:r>
          </a:p>
          <a:p>
            <a: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University of Surrey, Guildford, GU2 &amp;XH, UK</a:t>
            </a:r>
          </a:p>
          <a:p>
            <a: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chaoli.sun.cn@gmail.com</a:t>
            </a:r>
            <a:r>
              <a:t>,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chaoli.sun@tyust.edu.cn</a:t>
            </a:r>
            <a:r>
              <a:t> </a:t>
            </a:r>
          </a:p>
        </p:txBody>
      </p:sp>
      <p:sp>
        <p:nvSpPr>
          <p:cNvPr id="105" name="文本框 4"/>
          <p:cNvSpPr txBox="1"/>
          <p:nvPr/>
        </p:nvSpPr>
        <p:spPr>
          <a:xfrm>
            <a:off x="9596425" y="134583"/>
            <a:ext cx="241668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Jun </a:t>
            </a:r>
            <a:r>
              <a:rPr dirty="0" smtClean="0"/>
              <a:t>1</a:t>
            </a:r>
            <a:r>
              <a:rPr lang="en-US" altLang="zh-CN" dirty="0" smtClean="0"/>
              <a:t>2</a:t>
            </a:r>
            <a:r>
              <a:rPr dirty="0" smtClean="0"/>
              <a:t>, </a:t>
            </a:r>
            <a:r>
              <a:rPr dirty="0"/>
              <a:t>2019, Wellington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1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434" y="20993"/>
            <a:ext cx="8914124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Experimental 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Experimental results</a:t>
            </a:r>
          </a:p>
        </p:txBody>
      </p:sp>
      <p:sp>
        <p:nvSpPr>
          <p:cNvPr id="2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1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747" y="1153842"/>
            <a:ext cx="11125201" cy="5753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文本框 2"/>
          <p:cNvSpPr txBox="1"/>
          <p:nvPr/>
        </p:nvSpPr>
        <p:spPr>
          <a:xfrm>
            <a:off x="525644" y="1191025"/>
            <a:ext cx="1973273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85750" indent="-285750">
              <a:buSzPct val="100000"/>
              <a:buChar char="◆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 Conclusions</a:t>
            </a:r>
          </a:p>
        </p:txBody>
      </p:sp>
      <p:sp>
        <p:nvSpPr>
          <p:cNvPr id="221" name="文本框 3"/>
          <p:cNvSpPr txBox="1"/>
          <p:nvPr/>
        </p:nvSpPr>
        <p:spPr>
          <a:xfrm>
            <a:off x="973478" y="1955399"/>
            <a:ext cx="1027269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buSzPct val="100000"/>
              <a:buChar char="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Multiple ideal points are utilized </a:t>
            </a:r>
          </a:p>
        </p:txBody>
      </p:sp>
      <p:sp>
        <p:nvSpPr>
          <p:cNvPr id="222" name="文本框 9"/>
          <p:cNvSpPr txBox="1"/>
          <p:nvPr/>
        </p:nvSpPr>
        <p:spPr>
          <a:xfrm>
            <a:off x="1053887" y="2719773"/>
            <a:ext cx="10111872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buSzPct val="100000"/>
              <a:buChar char="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 new environment selection strategy was proposed</a:t>
            </a:r>
          </a:p>
        </p:txBody>
      </p:sp>
      <p:sp>
        <p:nvSpPr>
          <p:cNvPr id="223" name="文本框 8"/>
          <p:cNvSpPr txBox="1"/>
          <p:nvPr/>
        </p:nvSpPr>
        <p:spPr>
          <a:xfrm>
            <a:off x="594759" y="3484147"/>
            <a:ext cx="2083109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85750" indent="-285750">
              <a:buSzPct val="100000"/>
              <a:buChar char="◆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 Future works</a:t>
            </a:r>
          </a:p>
        </p:txBody>
      </p:sp>
      <p:sp>
        <p:nvSpPr>
          <p:cNvPr id="224" name="灯片编号占位符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25" name="文本框 10"/>
          <p:cNvSpPr txBox="1"/>
          <p:nvPr/>
        </p:nvSpPr>
        <p:spPr>
          <a:xfrm>
            <a:off x="904075" y="5012894"/>
            <a:ext cx="5991632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342900" indent="-342900">
              <a:buSzPct val="100000"/>
              <a:buChar char="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Use other methods for the ideal points setting</a:t>
            </a:r>
          </a:p>
        </p:txBody>
      </p:sp>
      <p:sp>
        <p:nvSpPr>
          <p:cNvPr id="226" name="文本框 11"/>
          <p:cNvSpPr txBox="1"/>
          <p:nvPr/>
        </p:nvSpPr>
        <p:spPr>
          <a:xfrm>
            <a:off x="904074" y="4248520"/>
            <a:ext cx="9556364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342900" indent="-342900">
              <a:buSzPct val="100000"/>
              <a:buChar char="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Use different methods to generate the reference vector as much as possible</a:t>
            </a:r>
          </a:p>
        </p:txBody>
      </p:sp>
      <p:sp>
        <p:nvSpPr>
          <p:cNvPr id="227" name="标题 1"/>
          <p:cNvSpPr txBox="1">
            <a:spLocks noGrp="1"/>
          </p:cNvSpPr>
          <p:nvPr>
            <p:ph type="title"/>
          </p:nvPr>
        </p:nvSpPr>
        <p:spPr>
          <a:xfrm>
            <a:off x="242638" y="55779"/>
            <a:ext cx="10978245" cy="1079954"/>
          </a:xfrm>
          <a:prstGeom prst="rect">
            <a:avLst/>
          </a:prstGeom>
        </p:spPr>
        <p:txBody>
          <a:bodyPr/>
          <a:lstStyle/>
          <a:p>
            <a:r>
              <a:t>Conclusions and future works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标题 2"/>
          <p:cNvSpPr txBox="1">
            <a:spLocks noGrp="1"/>
          </p:cNvSpPr>
          <p:nvPr>
            <p:ph type="title"/>
          </p:nvPr>
        </p:nvSpPr>
        <p:spPr>
          <a:xfrm>
            <a:off x="214992" y="154788"/>
            <a:ext cx="10978244" cy="107995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30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7883" y="1542550"/>
            <a:ext cx="7492462" cy="3639837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矩形 4"/>
          <p:cNvSpPr txBox="1"/>
          <p:nvPr/>
        </p:nvSpPr>
        <p:spPr>
          <a:xfrm>
            <a:off x="533399" y="5307315"/>
            <a:ext cx="11308082" cy="88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Please contact me 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chaoli.sun.cn@gmail.com)</a:t>
            </a:r>
            <a:r>
              <a:t> by email if you have any question or comments!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 1"/>
          <p:cNvSpPr txBox="1">
            <a:spLocks noGrp="1"/>
          </p:cNvSpPr>
          <p:nvPr>
            <p:ph type="title"/>
          </p:nvPr>
        </p:nvSpPr>
        <p:spPr>
          <a:xfrm>
            <a:off x="214992" y="154788"/>
            <a:ext cx="10978244" cy="1079953"/>
          </a:xfrm>
          <a:prstGeom prst="rect">
            <a:avLst/>
          </a:prstGeom>
        </p:spPr>
        <p:txBody>
          <a:bodyPr/>
          <a:lstStyle/>
          <a:p>
            <a:r>
              <a:t>Outlines</a:t>
            </a:r>
          </a:p>
        </p:txBody>
      </p:sp>
      <p:sp>
        <p:nvSpPr>
          <p:cNvPr id="108" name="文本框 2"/>
          <p:cNvSpPr txBox="1"/>
          <p:nvPr/>
        </p:nvSpPr>
        <p:spPr>
          <a:xfrm>
            <a:off x="885045" y="1552672"/>
            <a:ext cx="1970297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85750" indent="-285750">
              <a:buSzPct val="100000"/>
              <a:buChar char="◆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Motivation</a:t>
            </a:r>
          </a:p>
        </p:txBody>
      </p:sp>
      <p:sp>
        <p:nvSpPr>
          <p:cNvPr id="109" name="文本框 8"/>
          <p:cNvSpPr txBox="1"/>
          <p:nvPr/>
        </p:nvSpPr>
        <p:spPr>
          <a:xfrm>
            <a:off x="885045" y="2255254"/>
            <a:ext cx="3490799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85750" indent="-285750">
              <a:buSzPct val="100000"/>
              <a:buChar char="◆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The proposed method</a:t>
            </a:r>
          </a:p>
        </p:txBody>
      </p:sp>
      <p:sp>
        <p:nvSpPr>
          <p:cNvPr id="110" name="文本框 8"/>
          <p:cNvSpPr txBox="1"/>
          <p:nvPr/>
        </p:nvSpPr>
        <p:spPr>
          <a:xfrm>
            <a:off x="926514" y="2957835"/>
            <a:ext cx="5634123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85750" indent="-285750">
              <a:buSzPct val="100000"/>
              <a:buChar char="◆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Experimental results and discussions</a:t>
            </a:r>
          </a:p>
        </p:txBody>
      </p:sp>
      <p:sp>
        <p:nvSpPr>
          <p:cNvPr id="111" name="灯片编号占位符 4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12" name="文本框 8"/>
          <p:cNvSpPr txBox="1"/>
          <p:nvPr/>
        </p:nvSpPr>
        <p:spPr>
          <a:xfrm>
            <a:off x="926514" y="3660416"/>
            <a:ext cx="4508288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85750" indent="-285750">
              <a:buSzPct val="100000"/>
              <a:buChar char="◆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Conclusion and future works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标题 1"/>
          <p:cNvSpPr txBox="1">
            <a:spLocks noGrp="1"/>
          </p:cNvSpPr>
          <p:nvPr>
            <p:ph type="title"/>
          </p:nvPr>
        </p:nvSpPr>
        <p:spPr>
          <a:xfrm>
            <a:off x="214992" y="154788"/>
            <a:ext cx="10978244" cy="1079953"/>
          </a:xfrm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115" name="幻灯片编号占位符 2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pSp>
        <p:nvGrpSpPr>
          <p:cNvPr id="2" name="组 1"/>
          <p:cNvGrpSpPr/>
          <p:nvPr/>
        </p:nvGrpSpPr>
        <p:grpSpPr>
          <a:xfrm>
            <a:off x="4149597" y="1465318"/>
            <a:ext cx="7679293" cy="4280807"/>
            <a:chOff x="4021009" y="1466858"/>
            <a:chExt cx="7679293" cy="4280807"/>
          </a:xfrm>
        </p:grpSpPr>
        <p:sp>
          <p:nvSpPr>
            <p:cNvPr id="116" name="直线箭头连接符 4"/>
            <p:cNvSpPr/>
            <p:nvPr/>
          </p:nvSpPr>
          <p:spPr>
            <a:xfrm>
              <a:off x="4378463" y="5005361"/>
              <a:ext cx="2943980" cy="1"/>
            </a:xfrm>
            <a:prstGeom prst="line">
              <a:avLst/>
            </a:prstGeom>
            <a:ln w="381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17" name="直线箭头连接符 6"/>
            <p:cNvSpPr/>
            <p:nvPr/>
          </p:nvSpPr>
          <p:spPr>
            <a:xfrm flipV="1">
              <a:off x="4378463" y="1797506"/>
              <a:ext cx="1" cy="3194409"/>
            </a:xfrm>
            <a:prstGeom prst="line">
              <a:avLst/>
            </a:prstGeom>
            <a:ln w="381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18" name="直线箭头连接符 8"/>
            <p:cNvSpPr/>
            <p:nvPr/>
          </p:nvSpPr>
          <p:spPr>
            <a:xfrm flipV="1">
              <a:off x="4378463" y="2225245"/>
              <a:ext cx="1553917" cy="2766670"/>
            </a:xfrm>
            <a:prstGeom prst="line">
              <a:avLst/>
            </a:prstGeom>
            <a:ln w="381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19" name="直线箭头连接符 14"/>
            <p:cNvSpPr/>
            <p:nvPr/>
          </p:nvSpPr>
          <p:spPr>
            <a:xfrm flipV="1">
              <a:off x="4378463" y="3477019"/>
              <a:ext cx="2766191" cy="1514897"/>
            </a:xfrm>
            <a:prstGeom prst="line">
              <a:avLst/>
            </a:prstGeom>
            <a:ln w="381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42"/>
                <p:cNvSpPr txBox="1"/>
                <p:nvPr/>
              </p:nvSpPr>
              <p:spPr>
                <a:xfrm>
                  <a:off x="4223212" y="5061709"/>
                  <a:ext cx="310504" cy="257601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sz="2800" i="1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sz="2800"/>
                </a:p>
              </p:txBody>
            </p:sp>
          </mc:Choice>
          <mc:Fallback xmlns="">
            <p:sp>
              <p:nvSpPr>
                <p:cNvPr id="120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3212" y="5061709"/>
                  <a:ext cx="310504" cy="25760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33333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椭圆 44"/>
            <p:cNvSpPr/>
            <p:nvPr/>
          </p:nvSpPr>
          <p:spPr>
            <a:xfrm>
              <a:off x="5175959" y="2712489"/>
              <a:ext cx="192349" cy="204953"/>
            </a:xfrm>
            <a:prstGeom prst="ellipse">
              <a:avLst/>
            </a:prstGeom>
            <a:gradFill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/>
            </a:gradFill>
            <a:ln w="6350">
              <a:solidFill>
                <a:schemeClr val="accent4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22" name="椭圆 46"/>
            <p:cNvSpPr/>
            <p:nvPr/>
          </p:nvSpPr>
          <p:spPr>
            <a:xfrm>
              <a:off x="5713453" y="3642592"/>
              <a:ext cx="192349" cy="20495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42719B"/>
              </a:solidFill>
              <a:miter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" name="椭圆 48"/>
            <p:cNvSpPr/>
            <p:nvPr/>
          </p:nvSpPr>
          <p:spPr>
            <a:xfrm>
              <a:off x="4798880" y="3797757"/>
              <a:ext cx="192349" cy="20495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42719B"/>
              </a:solidFill>
              <a:miter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文本框 49"/>
            <p:cNvSpPr txBox="1"/>
            <p:nvPr/>
          </p:nvSpPr>
          <p:spPr>
            <a:xfrm>
              <a:off x="4021009" y="2652520"/>
              <a:ext cx="354725" cy="4213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25" name="文本框 50"/>
            <p:cNvSpPr txBox="1"/>
            <p:nvPr/>
          </p:nvSpPr>
          <p:spPr>
            <a:xfrm>
              <a:off x="4535036" y="1797506"/>
              <a:ext cx="354725" cy="4213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26" name="文本框 51"/>
            <p:cNvSpPr txBox="1"/>
            <p:nvPr/>
          </p:nvSpPr>
          <p:spPr>
            <a:xfrm>
              <a:off x="5828756" y="3215655"/>
              <a:ext cx="354725" cy="4213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27" name="文本框 52"/>
            <p:cNvSpPr txBox="1"/>
            <p:nvPr/>
          </p:nvSpPr>
          <p:spPr>
            <a:xfrm>
              <a:off x="4882255" y="3402605"/>
              <a:ext cx="354725" cy="4213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86"/>
                <p:cNvSpPr txBox="1"/>
                <p:nvPr/>
              </p:nvSpPr>
              <p:spPr>
                <a:xfrm>
                  <a:off x="4183769" y="1489036"/>
                  <a:ext cx="243582" cy="167713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1800" i="1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128" name="文本框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769" y="1489036"/>
                  <a:ext cx="243582" cy="16771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5000" r="-40000" b="-89286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87"/>
                <p:cNvSpPr txBox="1"/>
                <p:nvPr/>
              </p:nvSpPr>
              <p:spPr>
                <a:xfrm>
                  <a:off x="5984586" y="2059805"/>
                  <a:ext cx="230273" cy="165441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1800" i="1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129" name="文本框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4586" y="2059805"/>
                  <a:ext cx="230273" cy="16544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6316" r="-42105" b="-92593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88"/>
                <p:cNvSpPr txBox="1"/>
                <p:nvPr/>
              </p:nvSpPr>
              <p:spPr>
                <a:xfrm>
                  <a:off x="7265491" y="3373974"/>
                  <a:ext cx="243258" cy="165441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1800" i="1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130" name="文本框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491" y="3373974"/>
                  <a:ext cx="243258" cy="16544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5000" r="-37500" b="-96296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89"/>
                <p:cNvSpPr txBox="1"/>
                <p:nvPr/>
              </p:nvSpPr>
              <p:spPr>
                <a:xfrm>
                  <a:off x="7404360" y="4921505"/>
                  <a:ext cx="236278" cy="167713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1800" i="1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131" name="文本框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360" y="4921505"/>
                  <a:ext cx="236278" cy="16771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6316" r="-44737" b="-89286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椭圆 109"/>
            <p:cNvSpPr/>
            <p:nvPr/>
          </p:nvSpPr>
          <p:spPr>
            <a:xfrm>
              <a:off x="6572195" y="4897665"/>
              <a:ext cx="192349" cy="204953"/>
            </a:xfrm>
            <a:prstGeom prst="ellipse">
              <a:avLst/>
            </a:prstGeom>
            <a:gradFill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/>
            </a:gradFill>
            <a:ln w="6350">
              <a:solidFill>
                <a:schemeClr val="accent4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33" name="椭圆 111"/>
            <p:cNvSpPr/>
            <p:nvPr/>
          </p:nvSpPr>
          <p:spPr>
            <a:xfrm>
              <a:off x="5581894" y="4060521"/>
              <a:ext cx="192349" cy="204953"/>
            </a:xfrm>
            <a:prstGeom prst="ellipse">
              <a:avLst/>
            </a:prstGeom>
            <a:gradFill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/>
            </a:gradFill>
            <a:ln w="6350">
              <a:solidFill>
                <a:schemeClr val="accent4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34" name="椭圆 113"/>
            <p:cNvSpPr/>
            <p:nvPr/>
          </p:nvSpPr>
          <p:spPr>
            <a:xfrm>
              <a:off x="6588330" y="3974146"/>
              <a:ext cx="192349" cy="204953"/>
            </a:xfrm>
            <a:prstGeom prst="ellipse">
              <a:avLst/>
            </a:prstGeom>
            <a:gradFill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/>
            </a:gradFill>
            <a:ln w="6350">
              <a:solidFill>
                <a:schemeClr val="accent4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35" name="直线箭头连接符 4"/>
            <p:cNvSpPr/>
            <p:nvPr/>
          </p:nvSpPr>
          <p:spPr>
            <a:xfrm>
              <a:off x="8438127" y="4983183"/>
              <a:ext cx="2943980" cy="1"/>
            </a:xfrm>
            <a:prstGeom prst="line">
              <a:avLst/>
            </a:prstGeom>
            <a:ln w="381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36" name="直线箭头连接符 6"/>
            <p:cNvSpPr/>
            <p:nvPr/>
          </p:nvSpPr>
          <p:spPr>
            <a:xfrm flipV="1">
              <a:off x="8438127" y="1775328"/>
              <a:ext cx="1" cy="3194409"/>
            </a:xfrm>
            <a:prstGeom prst="line">
              <a:avLst/>
            </a:prstGeom>
            <a:ln w="381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37" name="直线箭头连接符 8"/>
            <p:cNvSpPr/>
            <p:nvPr/>
          </p:nvSpPr>
          <p:spPr>
            <a:xfrm flipV="1">
              <a:off x="8438127" y="2203067"/>
              <a:ext cx="1553916" cy="2766670"/>
            </a:xfrm>
            <a:prstGeom prst="line">
              <a:avLst/>
            </a:prstGeom>
            <a:ln w="381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38" name="直线箭头连接符 14"/>
            <p:cNvSpPr/>
            <p:nvPr/>
          </p:nvSpPr>
          <p:spPr>
            <a:xfrm flipV="1">
              <a:off x="8438127" y="3454841"/>
              <a:ext cx="2766191" cy="1514897"/>
            </a:xfrm>
            <a:prstGeom prst="line">
              <a:avLst/>
            </a:prstGeom>
            <a:ln w="381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42"/>
                <p:cNvSpPr txBox="1"/>
                <p:nvPr/>
              </p:nvSpPr>
              <p:spPr>
                <a:xfrm>
                  <a:off x="8282876" y="5039531"/>
                  <a:ext cx="310504" cy="257601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sz="2800" i="1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sz="2800"/>
                </a:p>
              </p:txBody>
            </p:sp>
          </mc:Choice>
          <mc:Fallback xmlns="">
            <p:sp>
              <p:nvSpPr>
                <p:cNvPr id="139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2876" y="5039531"/>
                  <a:ext cx="310504" cy="25760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0233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椭圆 43"/>
            <p:cNvSpPr/>
            <p:nvPr/>
          </p:nvSpPr>
          <p:spPr>
            <a:xfrm>
              <a:off x="8343531" y="2913733"/>
              <a:ext cx="192349" cy="20495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42719B"/>
              </a:solidFill>
              <a:miter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1" name="椭圆 44"/>
            <p:cNvSpPr/>
            <p:nvPr/>
          </p:nvSpPr>
          <p:spPr>
            <a:xfrm>
              <a:off x="9235622" y="2690311"/>
              <a:ext cx="192349" cy="204953"/>
            </a:xfrm>
            <a:prstGeom prst="ellipse">
              <a:avLst/>
            </a:prstGeom>
            <a:gradFill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/>
            </a:gradFill>
            <a:ln w="6350">
              <a:solidFill>
                <a:schemeClr val="accent4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42" name="椭圆 46"/>
            <p:cNvSpPr/>
            <p:nvPr/>
          </p:nvSpPr>
          <p:spPr>
            <a:xfrm>
              <a:off x="9773117" y="3620414"/>
              <a:ext cx="192349" cy="20495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42719B"/>
              </a:solidFill>
              <a:miter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3" name="椭圆 47"/>
            <p:cNvSpPr/>
            <p:nvPr/>
          </p:nvSpPr>
          <p:spPr>
            <a:xfrm>
              <a:off x="8659593" y="3216868"/>
              <a:ext cx="192349" cy="20495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42719B"/>
              </a:solidFill>
              <a:miter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4" name="椭圆 48"/>
            <p:cNvSpPr/>
            <p:nvPr/>
          </p:nvSpPr>
          <p:spPr>
            <a:xfrm>
              <a:off x="8883944" y="3775579"/>
              <a:ext cx="192349" cy="20495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42719B"/>
              </a:solidFill>
              <a:miter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5" name="文本框 49"/>
            <p:cNvSpPr txBox="1"/>
            <p:nvPr/>
          </p:nvSpPr>
          <p:spPr>
            <a:xfrm>
              <a:off x="8017173" y="2630342"/>
              <a:ext cx="354725" cy="4213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6" name="文本框 50"/>
            <p:cNvSpPr txBox="1"/>
            <p:nvPr/>
          </p:nvSpPr>
          <p:spPr>
            <a:xfrm>
              <a:off x="8594700" y="1775328"/>
              <a:ext cx="354725" cy="4213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47" name="文本框 51"/>
            <p:cNvSpPr txBox="1"/>
            <p:nvPr/>
          </p:nvSpPr>
          <p:spPr>
            <a:xfrm>
              <a:off x="9888420" y="3193477"/>
              <a:ext cx="354725" cy="4213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48" name="文本框 52"/>
            <p:cNvSpPr txBox="1"/>
            <p:nvPr/>
          </p:nvSpPr>
          <p:spPr>
            <a:xfrm>
              <a:off x="8941919" y="3380427"/>
              <a:ext cx="354725" cy="4213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文本框 86"/>
                <p:cNvSpPr txBox="1"/>
                <p:nvPr/>
              </p:nvSpPr>
              <p:spPr>
                <a:xfrm>
                  <a:off x="8243432" y="1466858"/>
                  <a:ext cx="243583" cy="167713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1800" i="1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149" name="文本框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432" y="1466858"/>
                  <a:ext cx="243583" cy="16771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5000" r="-40000" b="-89286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本框 87"/>
                <p:cNvSpPr txBox="1"/>
                <p:nvPr/>
              </p:nvSpPr>
              <p:spPr>
                <a:xfrm>
                  <a:off x="10044250" y="2037627"/>
                  <a:ext cx="230273" cy="165441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1800" i="1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150" name="文本框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4250" y="2037627"/>
                  <a:ext cx="230273" cy="16544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6316" r="-42105" b="-96296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88"/>
                <p:cNvSpPr txBox="1"/>
                <p:nvPr/>
              </p:nvSpPr>
              <p:spPr>
                <a:xfrm>
                  <a:off x="11325155" y="3351795"/>
                  <a:ext cx="243258" cy="165441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1800" i="1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151" name="文本框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5155" y="3351795"/>
                  <a:ext cx="243258" cy="16544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5000" r="-37500" b="-92593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文本框 89"/>
                <p:cNvSpPr txBox="1"/>
                <p:nvPr/>
              </p:nvSpPr>
              <p:spPr>
                <a:xfrm>
                  <a:off x="11464024" y="4899327"/>
                  <a:ext cx="236278" cy="167713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1800" i="1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152" name="文本框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024" y="4899327"/>
                  <a:ext cx="236278" cy="16771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6316" r="-44737" b="-89286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椭圆 109"/>
            <p:cNvSpPr/>
            <p:nvPr/>
          </p:nvSpPr>
          <p:spPr>
            <a:xfrm>
              <a:off x="10631859" y="4875487"/>
              <a:ext cx="192349" cy="204953"/>
            </a:xfrm>
            <a:prstGeom prst="ellipse">
              <a:avLst/>
            </a:prstGeom>
            <a:gradFill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/>
            </a:gradFill>
            <a:ln w="6350">
              <a:solidFill>
                <a:schemeClr val="accent4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54" name="椭圆 111"/>
            <p:cNvSpPr/>
            <p:nvPr/>
          </p:nvSpPr>
          <p:spPr>
            <a:xfrm>
              <a:off x="9641558" y="4038343"/>
              <a:ext cx="192349" cy="204953"/>
            </a:xfrm>
            <a:prstGeom prst="ellipse">
              <a:avLst/>
            </a:prstGeom>
            <a:gradFill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/>
            </a:gradFill>
            <a:ln w="6350">
              <a:solidFill>
                <a:schemeClr val="accent4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55" name="椭圆 113"/>
            <p:cNvSpPr/>
            <p:nvPr/>
          </p:nvSpPr>
          <p:spPr>
            <a:xfrm>
              <a:off x="10647993" y="3951968"/>
              <a:ext cx="192349" cy="204953"/>
            </a:xfrm>
            <a:prstGeom prst="ellipse">
              <a:avLst/>
            </a:prstGeom>
            <a:gradFill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/>
            </a:gradFill>
            <a:ln w="6350">
              <a:solidFill>
                <a:schemeClr val="accent4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方程"/>
                <p:cNvSpPr txBox="1"/>
                <p:nvPr/>
              </p:nvSpPr>
              <p:spPr>
                <a:xfrm>
                  <a:off x="8017495" y="3152668"/>
                  <a:ext cx="261215" cy="333352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sz="2400"/>
                </a:p>
              </p:txBody>
            </p:sp>
          </mc:Choice>
          <mc:Fallback xmlns="">
            <p:sp>
              <p:nvSpPr>
                <p:cNvPr id="156" name="方程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7495" y="3152668"/>
                  <a:ext cx="261215" cy="33335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7907" r="-32558" b="-27273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三角形"/>
            <p:cNvSpPr/>
            <p:nvPr/>
          </p:nvSpPr>
          <p:spPr>
            <a:xfrm>
              <a:off x="8342916" y="3239008"/>
              <a:ext cx="186976" cy="149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/>
            </a:gradFill>
            <a:ln w="6350">
              <a:solidFill>
                <a:schemeClr val="accent1"/>
              </a:solidFill>
              <a:miter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8" name="三角形"/>
            <p:cNvSpPr/>
            <p:nvPr/>
          </p:nvSpPr>
          <p:spPr>
            <a:xfrm>
              <a:off x="9238309" y="3807999"/>
              <a:ext cx="186976" cy="149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/>
            </a:gradFill>
            <a:ln w="6350">
              <a:solidFill>
                <a:schemeClr val="accent1"/>
              </a:solidFill>
              <a:miter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9" name="三角形"/>
            <p:cNvSpPr/>
            <p:nvPr/>
          </p:nvSpPr>
          <p:spPr>
            <a:xfrm>
              <a:off x="9659633" y="4058063"/>
              <a:ext cx="186976" cy="149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/>
            </a:gradFill>
            <a:ln w="6350">
              <a:solidFill>
                <a:schemeClr val="accent1"/>
              </a:solidFill>
              <a:miter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0" name="三角形"/>
            <p:cNvSpPr/>
            <p:nvPr/>
          </p:nvSpPr>
          <p:spPr>
            <a:xfrm>
              <a:off x="10634337" y="4878294"/>
              <a:ext cx="186976" cy="149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/>
            </a:gradFill>
            <a:ln w="6350">
              <a:solidFill>
                <a:schemeClr val="accent1"/>
              </a:solidFill>
              <a:miter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方程"/>
                <p:cNvSpPr txBox="1"/>
                <p:nvPr/>
              </p:nvSpPr>
              <p:spPr>
                <a:xfrm>
                  <a:off x="9358749" y="3556214"/>
                  <a:ext cx="261215" cy="333352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sz="2400"/>
                </a:p>
              </p:txBody>
            </p:sp>
          </mc:Choice>
          <mc:Fallback xmlns="">
            <p:sp>
              <p:nvSpPr>
                <p:cNvPr id="161" name="方程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8749" y="3556214"/>
                  <a:ext cx="261215" cy="33335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7907" r="-34884" b="-27273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方程"/>
                <p:cNvSpPr txBox="1"/>
                <p:nvPr/>
              </p:nvSpPr>
              <p:spPr>
                <a:xfrm>
                  <a:off x="9888420" y="4217968"/>
                  <a:ext cx="261214" cy="336382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sz="2400"/>
                </a:p>
              </p:txBody>
            </p:sp>
          </mc:Choice>
          <mc:Fallback xmlns="">
            <p:sp>
              <p:nvSpPr>
                <p:cNvPr id="162" name="方程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8420" y="4217968"/>
                  <a:ext cx="261214" cy="33638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7907" r="-37209" b="-29091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方程"/>
                <p:cNvSpPr txBox="1"/>
                <p:nvPr/>
              </p:nvSpPr>
              <p:spPr>
                <a:xfrm>
                  <a:off x="10597426" y="5141131"/>
                  <a:ext cx="261215" cy="333351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sz="2400"/>
                </a:p>
              </p:txBody>
            </p:sp>
          </mc:Choice>
          <mc:Fallback xmlns="">
            <p:sp>
              <p:nvSpPr>
                <p:cNvPr id="163" name="方程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7426" y="5141131"/>
                  <a:ext cx="261215" cy="33335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0952" r="-38095" b="-27273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椭圆 43"/>
            <p:cNvSpPr/>
            <p:nvPr/>
          </p:nvSpPr>
          <p:spPr>
            <a:xfrm>
              <a:off x="4291249" y="2908720"/>
              <a:ext cx="185999" cy="20495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42719B"/>
              </a:solidFill>
              <a:miter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7" name="椭圆 47"/>
            <p:cNvSpPr/>
            <p:nvPr/>
          </p:nvSpPr>
          <p:spPr>
            <a:xfrm>
              <a:off x="4543811" y="3211855"/>
              <a:ext cx="192349" cy="20495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42719B"/>
              </a:solidFill>
              <a:miter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8" name="椭圆形"/>
            <p:cNvSpPr/>
            <p:nvPr/>
          </p:nvSpPr>
          <p:spPr>
            <a:xfrm>
              <a:off x="7985746" y="2627173"/>
              <a:ext cx="1038096" cy="1114311"/>
            </a:xfrm>
            <a:prstGeom prst="ellipse">
              <a:avLst/>
            </a:prstGeom>
            <a:ln w="12700">
              <a:solidFill>
                <a:srgbClr val="D51A38"/>
              </a:solidFill>
              <a:prstDash val="sysDot"/>
              <a:miter lim="400000"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69" name="椭圆形"/>
            <p:cNvSpPr/>
            <p:nvPr/>
          </p:nvSpPr>
          <p:spPr>
            <a:xfrm>
              <a:off x="8820444" y="2623315"/>
              <a:ext cx="946506" cy="1527628"/>
            </a:xfrm>
            <a:prstGeom prst="ellipse">
              <a:avLst/>
            </a:prstGeom>
            <a:ln w="12700">
              <a:solidFill>
                <a:srgbClr val="D51A38"/>
              </a:solidFill>
              <a:prstDash val="sysDot"/>
              <a:miter lim="400000"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70" name="椭圆形"/>
            <p:cNvSpPr/>
            <p:nvPr/>
          </p:nvSpPr>
          <p:spPr>
            <a:xfrm>
              <a:off x="9584173" y="3463044"/>
              <a:ext cx="1452382" cy="1114311"/>
            </a:xfrm>
            <a:prstGeom prst="ellipse">
              <a:avLst/>
            </a:prstGeom>
            <a:ln w="12700">
              <a:solidFill>
                <a:srgbClr val="D51A38"/>
              </a:solidFill>
              <a:prstDash val="sysDot"/>
              <a:miter lim="400000"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71" name="椭圆形"/>
            <p:cNvSpPr/>
            <p:nvPr/>
          </p:nvSpPr>
          <p:spPr>
            <a:xfrm>
              <a:off x="10208985" y="4633354"/>
              <a:ext cx="1038096" cy="1114311"/>
            </a:xfrm>
            <a:prstGeom prst="ellipse">
              <a:avLst/>
            </a:prstGeom>
            <a:ln w="12700">
              <a:solidFill>
                <a:srgbClr val="D51A38"/>
              </a:solidFill>
              <a:prstDash val="sysDot"/>
              <a:miter lim="400000"/>
            </a:ln>
          </p:spPr>
          <p:txBody>
            <a:bodyPr lIns="45719" rIns="45719" anchor="ctr"/>
            <a:lstStyle/>
            <a:p>
              <a:endParaRPr/>
            </a:p>
          </p:txBody>
        </p:sp>
      </p:grpSp>
      <p:sp>
        <p:nvSpPr>
          <p:cNvPr id="62" name="文本框 2"/>
          <p:cNvSpPr txBox="1"/>
          <p:nvPr/>
        </p:nvSpPr>
        <p:spPr>
          <a:xfrm>
            <a:off x="382611" y="1456524"/>
            <a:ext cx="354840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85750" indent="-285750">
              <a:buSzPct val="100000"/>
              <a:buChar char="◆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mtClean="0"/>
              <a:t>Decomposition based</a:t>
            </a:r>
            <a:endParaRPr/>
          </a:p>
        </p:txBody>
      </p:sp>
      <p:sp>
        <p:nvSpPr>
          <p:cNvPr id="63" name="文本框 2"/>
          <p:cNvSpPr txBox="1"/>
          <p:nvPr/>
        </p:nvSpPr>
        <p:spPr>
          <a:xfrm>
            <a:off x="839879" y="2228214"/>
            <a:ext cx="2342947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85750" indent="-285750">
              <a:buSzPct val="100000"/>
              <a:buChar char="◆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dirty="0" smtClean="0"/>
              <a:t>Convergence</a:t>
            </a:r>
            <a:endParaRPr dirty="0"/>
          </a:p>
        </p:txBody>
      </p:sp>
      <p:sp>
        <p:nvSpPr>
          <p:cNvPr id="64" name="文本框 2"/>
          <p:cNvSpPr txBox="1"/>
          <p:nvPr/>
        </p:nvSpPr>
        <p:spPr>
          <a:xfrm>
            <a:off x="860887" y="2978769"/>
            <a:ext cx="178670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85750" indent="-285750">
              <a:buSzPct val="100000"/>
              <a:buChar char="◆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dirty="0" smtClean="0"/>
              <a:t>Diversity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he flowchart of the DEA-N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flowchart of the DEA-NSS</a:t>
            </a:r>
          </a:p>
        </p:txBody>
      </p:sp>
      <p:sp>
        <p:nvSpPr>
          <p:cNvPr id="17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7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050" y="1447800"/>
            <a:ext cx="10172700" cy="459740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矩形"/>
          <p:cNvSpPr/>
          <p:nvPr/>
        </p:nvSpPr>
        <p:spPr>
          <a:xfrm>
            <a:off x="381000" y="5156200"/>
            <a:ext cx="5184726" cy="682066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  <a:alpha val="45304"/>
                </a:schemeClr>
              </a:gs>
              <a:gs pos="50000">
                <a:srgbClr val="FFD58D">
                  <a:alpha val="45304"/>
                </a:srgbClr>
              </a:gs>
              <a:gs pos="100000">
                <a:schemeClr val="accent4">
                  <a:hueOff val="-362075"/>
                  <a:lumOff val="23565"/>
                  <a:alpha val="45304"/>
                </a:schemeClr>
              </a:gs>
            </a:gsLst>
            <a:lin ang="5400000"/>
          </a:gradFill>
          <a:ln w="6350">
            <a:solidFill>
              <a:schemeClr val="accent4">
                <a:alpha val="45304"/>
              </a:scheme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7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47226" y="304108"/>
            <a:ext cx="3238501" cy="279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81" name="文本"/>
          <p:cNvSpPr txBox="1"/>
          <p:nvPr/>
        </p:nvSpPr>
        <p:spPr>
          <a:xfrm>
            <a:off x="11169739" y="6404292"/>
            <a:ext cx="1840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  <a:fld id="{86CB4B4D-7CA3-9044-876B-883B54F8677D}" type="slidenum">
              <a:t>5</a:t>
            </a:fld>
            <a:r>
              <a:t>￼</a:t>
            </a:r>
          </a:p>
        </p:txBody>
      </p:sp>
      <p:pic>
        <p:nvPicPr>
          <p:cNvPr id="18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050" y="1447800"/>
            <a:ext cx="10172700" cy="45974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he flowchart of the DEA-N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flowchart of the DEA-NSS</a:t>
            </a:r>
          </a:p>
        </p:txBody>
      </p:sp>
      <p:sp>
        <p:nvSpPr>
          <p:cNvPr id="184" name="矩形"/>
          <p:cNvSpPr/>
          <p:nvPr/>
        </p:nvSpPr>
        <p:spPr>
          <a:xfrm>
            <a:off x="5994400" y="5168900"/>
            <a:ext cx="2711798" cy="682066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  <a:alpha val="45304"/>
                </a:schemeClr>
              </a:gs>
              <a:gs pos="50000">
                <a:srgbClr val="FFD58D">
                  <a:alpha val="45304"/>
                </a:srgbClr>
              </a:gs>
              <a:gs pos="100000">
                <a:schemeClr val="accent4">
                  <a:hueOff val="-362075"/>
                  <a:lumOff val="23565"/>
                  <a:alpha val="45304"/>
                </a:schemeClr>
              </a:gs>
            </a:gsLst>
            <a:lin ang="5400000"/>
          </a:gradFill>
          <a:ln w="6350">
            <a:solidFill>
              <a:schemeClr val="accent4">
                <a:alpha val="45304"/>
              </a:scheme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8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1900" y="374650"/>
            <a:ext cx="3784600" cy="2781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1" animBg="1" advAuto="0"/>
      <p:bldP spid="185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88" name="文本"/>
          <p:cNvSpPr txBox="1"/>
          <p:nvPr/>
        </p:nvSpPr>
        <p:spPr>
          <a:xfrm>
            <a:off x="11169739" y="6404292"/>
            <a:ext cx="1840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  <a:fld id="{86CB4B4D-7CA3-9044-876B-883B54F8677D}" type="slidenum">
              <a:t>6</a:t>
            </a:fld>
            <a:r>
              <a:t>￼</a:t>
            </a:r>
          </a:p>
        </p:txBody>
      </p:sp>
      <p:pic>
        <p:nvPicPr>
          <p:cNvPr id="18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050" y="1447800"/>
            <a:ext cx="10172700" cy="459740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he flowchart of the DEA-N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flowchart of the DEA-NSS</a:t>
            </a:r>
          </a:p>
        </p:txBody>
      </p:sp>
      <p:sp>
        <p:nvSpPr>
          <p:cNvPr id="191" name="矩形"/>
          <p:cNvSpPr/>
          <p:nvPr/>
        </p:nvSpPr>
        <p:spPr>
          <a:xfrm>
            <a:off x="6324600" y="4254500"/>
            <a:ext cx="2030810" cy="682066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  <a:alpha val="45304"/>
                </a:schemeClr>
              </a:gs>
              <a:gs pos="50000">
                <a:srgbClr val="FFD58D">
                  <a:alpha val="45304"/>
                </a:srgbClr>
              </a:gs>
              <a:gs pos="100000">
                <a:schemeClr val="accent4">
                  <a:hueOff val="-362075"/>
                  <a:lumOff val="23565"/>
                  <a:alpha val="45304"/>
                </a:schemeClr>
              </a:gs>
            </a:gsLst>
            <a:lin ang="5400000"/>
          </a:gradFill>
          <a:ln w="6350">
            <a:solidFill>
              <a:schemeClr val="accent4">
                <a:alpha val="45304"/>
              </a:scheme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标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95" name="IndividualSelection.jpg" descr="IndividualSelectio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5550" y="1346200"/>
            <a:ext cx="7366000" cy="3810000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方程"/>
              <p:cNvSpPr txBox="1"/>
              <p:nvPr/>
            </p:nvSpPr>
            <p:spPr>
              <a:xfrm>
                <a:off x="883383" y="1824697"/>
                <a:ext cx="1696440" cy="65440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𝐶𝐴𝐷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196" name="方程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83" y="1824697"/>
                <a:ext cx="1696440" cy="654407"/>
              </a:xfrm>
              <a:prstGeom prst="rect">
                <a:avLst/>
              </a:prstGeom>
              <a:blipFill rotWithShape="0">
                <a:blip r:embed="rId3"/>
                <a:stretch>
                  <a:fillRect b="-463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方程"/>
              <p:cNvSpPr txBox="1"/>
              <p:nvPr/>
            </p:nvSpPr>
            <p:spPr>
              <a:xfrm>
                <a:off x="840289" y="2818886"/>
                <a:ext cx="2037358" cy="86462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p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)⋅</m:t>
                          </m:r>
                          <m:sSub>
                            <m:sSub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∥</m:t>
                          </m:r>
                          <m:sSup>
                            <m:sSu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p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)∥</m:t>
                          </m:r>
                        </m:den>
                      </m:f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197" name="方程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89" y="2818886"/>
                <a:ext cx="2037358" cy="864628"/>
              </a:xfrm>
              <a:prstGeom prst="rect">
                <a:avLst/>
              </a:prstGeom>
              <a:blipFill rotWithShape="0">
                <a:blip r:embed="rId4"/>
                <a:stretch>
                  <a:fillRect r="-1047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方程"/>
              <p:cNvSpPr txBox="1"/>
              <p:nvPr/>
            </p:nvSpPr>
            <p:spPr>
              <a:xfrm>
                <a:off x="847050" y="4177026"/>
                <a:ext cx="2023835" cy="40979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=∥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198" name="方程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50" y="4177026"/>
                <a:ext cx="2023835" cy="409796"/>
              </a:xfrm>
              <a:prstGeom prst="rect">
                <a:avLst/>
              </a:prstGeom>
              <a:blipFill rotWithShape="0">
                <a:blip r:embed="rId5"/>
                <a:stretch>
                  <a:fillRect r="-15361" b="-298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01" name="文本"/>
          <p:cNvSpPr txBox="1"/>
          <p:nvPr/>
        </p:nvSpPr>
        <p:spPr>
          <a:xfrm>
            <a:off x="11169739" y="6404292"/>
            <a:ext cx="1840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  <a:fld id="{86CB4B4D-7CA3-9044-876B-883B54F8677D}" type="slidenum">
              <a:t>8</a:t>
            </a:fld>
            <a:r>
              <a:t>￼</a:t>
            </a:r>
          </a:p>
        </p:txBody>
      </p:sp>
      <p:pic>
        <p:nvPicPr>
          <p:cNvPr id="20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050" y="1447800"/>
            <a:ext cx="10172700" cy="4597400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The flowchart of the DEA-N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flowchart of the DEA-NSS</a:t>
            </a:r>
          </a:p>
        </p:txBody>
      </p:sp>
      <p:sp>
        <p:nvSpPr>
          <p:cNvPr id="204" name="矩形"/>
          <p:cNvSpPr/>
          <p:nvPr/>
        </p:nvSpPr>
        <p:spPr>
          <a:xfrm>
            <a:off x="9067800" y="3670300"/>
            <a:ext cx="1620342" cy="682066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  <a:alpha val="45304"/>
                </a:schemeClr>
              </a:gs>
              <a:gs pos="50000">
                <a:srgbClr val="FFD58D">
                  <a:alpha val="45304"/>
                </a:srgbClr>
              </a:gs>
              <a:gs pos="100000">
                <a:schemeClr val="accent4">
                  <a:hueOff val="-362075"/>
                  <a:lumOff val="23565"/>
                  <a:alpha val="45304"/>
                </a:schemeClr>
              </a:gs>
            </a:gsLst>
            <a:lin ang="5400000"/>
          </a:gradFill>
          <a:ln w="6350">
            <a:solidFill>
              <a:schemeClr val="accent4">
                <a:alpha val="45304"/>
              </a:scheme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8" name="图片 7" descr="ArchiveTr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559" y="310826"/>
            <a:ext cx="3125241" cy="28350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Experimental results and discus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Experimental results and discussions</a:t>
            </a:r>
          </a:p>
        </p:txBody>
      </p:sp>
      <p:sp>
        <p:nvSpPr>
          <p:cNvPr id="2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0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1450" y="2332469"/>
            <a:ext cx="9309100" cy="220980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TABLE I Parameter settings"/>
          <p:cNvSpPr txBox="1"/>
          <p:nvPr/>
        </p:nvSpPr>
        <p:spPr>
          <a:xfrm>
            <a:off x="3102225" y="1568176"/>
            <a:ext cx="4753234" cy="764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TABLE I Parameter settings</a:t>
            </a:r>
          </a:p>
        </p:txBody>
      </p:sp>
      <p:sp>
        <p:nvSpPr>
          <p:cNvPr id="6" name="文本框 2"/>
          <p:cNvSpPr txBox="1"/>
          <p:nvPr/>
        </p:nvSpPr>
        <p:spPr>
          <a:xfrm>
            <a:off x="759278" y="5238386"/>
            <a:ext cx="385938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85750" indent="-285750">
              <a:buSzPct val="100000"/>
              <a:buChar char="◆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dirty="0" smtClean="0"/>
              <a:t>20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independent running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">
  <a:themeElements>
    <a:clrScheme name="Introduc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Introductio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ntrodu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troduction">
  <a:themeElements>
    <a:clrScheme name="Introduc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Introductio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ntrodu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208</Words>
  <Application>Microsoft Macintosh PowerPoint</Application>
  <PresentationFormat>宽屏</PresentationFormat>
  <Paragraphs>72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Cambria Math</vt:lpstr>
      <vt:lpstr>Times New Roman</vt:lpstr>
      <vt:lpstr>Arial</vt:lpstr>
      <vt:lpstr>Introduction</vt:lpstr>
      <vt:lpstr>A New Selection Strategy for Decomposition-based Evolutionary Many-Objective Optimization</vt:lpstr>
      <vt:lpstr>Outlines</vt:lpstr>
      <vt:lpstr>Motivation</vt:lpstr>
      <vt:lpstr>The flowchart of the DEA-NSS</vt:lpstr>
      <vt:lpstr>The flowchart of the DEA-NSS</vt:lpstr>
      <vt:lpstr>The flowchart of the DEA-NSS</vt:lpstr>
      <vt:lpstr>PowerPoint 演示文稿</vt:lpstr>
      <vt:lpstr>The flowchart of the DEA-NSS</vt:lpstr>
      <vt:lpstr>Experimental results and discussions</vt:lpstr>
      <vt:lpstr>PowerPoint 演示文稿</vt:lpstr>
      <vt:lpstr>Experimental results</vt:lpstr>
      <vt:lpstr>Conclusions and future works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Selection Strategy for Decomposition-based Evolutionary Many-Objective Optimization</dc:title>
  <cp:lastModifiedBy>Microsoft Office 用户</cp:lastModifiedBy>
  <cp:revision>6</cp:revision>
  <dcterms:modified xsi:type="dcterms:W3CDTF">2019-06-12T12:43:40Z</dcterms:modified>
</cp:coreProperties>
</file>