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2" r:id="rId9"/>
    <p:sldId id="288" r:id="rId10"/>
    <p:sldId id="281" r:id="rId11"/>
    <p:sldId id="283" r:id="rId12"/>
    <p:sldId id="284" r:id="rId13"/>
    <p:sldId id="287" r:id="rId14"/>
    <p:sldId id="274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1E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3EC90-5EB9-4065-8840-5CF9FAECADA9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75BCE-4147-4720-A68F-C444322E8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24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0563-DD81-4278-B1BB-9C5EF2CC47CC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30F5-8509-4CE8-9F7D-C71E7F64C2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95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27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0563-DD81-4278-B1BB-9C5EF2CC47CC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30F5-8509-4CE8-9F7D-C71E7F64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1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0563-DD81-4278-B1BB-9C5EF2CC47CC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30F5-8509-4CE8-9F7D-C71E7F64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1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28" y="274638"/>
            <a:ext cx="10628397" cy="778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66006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787" y="149532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0" y="0"/>
            <a:ext cx="762000" cy="6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3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992" y="154788"/>
            <a:ext cx="10978244" cy="1079953"/>
          </a:xfr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14992" y="6360886"/>
            <a:ext cx="2743200" cy="365125"/>
          </a:xfrm>
        </p:spPr>
        <p:txBody>
          <a:bodyPr/>
          <a:lstStyle/>
          <a:p>
            <a:fld id="{790C0563-DD81-4278-B1BB-9C5EF2CC47CC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46714" y="6393543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30F5-8509-4CE8-9F7D-C71E7F64C2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0" y="0"/>
            <a:ext cx="762000" cy="6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9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0563-DD81-4278-B1BB-9C5EF2CC47CC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30F5-8509-4CE8-9F7D-C71E7F64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3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0563-DD81-4278-B1BB-9C5EF2CC47CC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30F5-8509-4CE8-9F7D-C71E7F64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4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0563-DD81-4278-B1BB-9C5EF2CC47CC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30F5-8509-4CE8-9F7D-C71E7F64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44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0563-DD81-4278-B1BB-9C5EF2CC47CC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30F5-8509-4CE8-9F7D-C71E7F64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0563-DD81-4278-B1BB-9C5EF2CC47CC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30F5-8509-4CE8-9F7D-C71E7F64C2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0" y="0"/>
            <a:ext cx="762000" cy="6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7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0563-DD81-4278-B1BB-9C5EF2CC47CC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30F5-8509-4CE8-9F7D-C71E7F64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7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0563-DD81-4278-B1BB-9C5EF2CC47CC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630F5-8509-4CE8-9F7D-C71E7F64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29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0563-DD81-4278-B1BB-9C5EF2CC47CC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630F5-8509-4CE8-9F7D-C71E7F64C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hyperlink" Target="mailto:chaoli.sun.cn@gmail.com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7542" y="942623"/>
            <a:ext cx="10748119" cy="23876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A Multi-indicator based Selection Strategy for Evolutionary Many-objective Optimization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97334" y="69937"/>
            <a:ext cx="299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2019 </a:t>
            </a:r>
            <a:r>
              <a:rPr lang="en-US" altLang="zh-CN" sz="1400" dirty="0"/>
              <a:t>CEC, New </a:t>
            </a:r>
            <a:r>
              <a:rPr lang="en-US" altLang="zh-CN" sz="1400" dirty="0" smtClean="0"/>
              <a:t>Zealand, June </a:t>
            </a:r>
            <a:r>
              <a:rPr lang="en-US" altLang="zh-CN" sz="1400" dirty="0" smtClean="0"/>
              <a:t>12, </a:t>
            </a:r>
            <a:r>
              <a:rPr lang="en-US" altLang="zh-CN" sz="1400" dirty="0" smtClean="0"/>
              <a:t>2019</a:t>
            </a:r>
            <a:endParaRPr lang="zh-CN" altLang="en-US" sz="1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08778" y="-816414"/>
            <a:ext cx="4070982" cy="3016992"/>
            <a:chOff x="108778" y="-816414"/>
            <a:chExt cx="4070982" cy="301699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985" y="-816414"/>
              <a:ext cx="3962775" cy="301699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78" y="69937"/>
              <a:ext cx="1024217" cy="1024217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655" y="-1161343"/>
            <a:ext cx="4542207" cy="345813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97542" y="3777672"/>
            <a:ext cx="113224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Hao Wang</a:t>
            </a:r>
            <a:r>
              <a:rPr lang="zh-CN" altLang="en-US" sz="2400" baseline="30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Chaoli Sun</a:t>
            </a:r>
            <a:r>
              <a:rPr lang="zh-CN" altLang="en-US" sz="2400" baseline="30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, Yaochu Jin</a:t>
            </a:r>
            <a:r>
              <a:rPr lang="zh-CN" altLang="en-US" sz="2400" baseline="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, Shufen Qin</a:t>
            </a:r>
            <a:r>
              <a:rPr lang="zh-CN" altLang="en-US" sz="2400" baseline="30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, Haibo 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Yu</a:t>
            </a:r>
            <a:r>
              <a:rPr lang="zh-CN" altLang="en-US" sz="2400" baseline="30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altLang="zh-CN" sz="2400" baseline="30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zh-CN" altLang="en-US" sz="2400" baseline="30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Department of Computer Science and Technology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Taiyuan 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University of Science and 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Technology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, Taiyuan, 030024, China</a:t>
            </a:r>
          </a:p>
          <a:p>
            <a:pPr algn="ctr"/>
            <a:r>
              <a:rPr lang="zh-CN" altLang="en-US" sz="2400" baseline="30000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Department of Computer Science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University 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of Surrey, Guildford, GU2 &amp;XH, 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UK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chaoli.sun.cn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@gmail.com, chaoli.sun@tyust.edu.cn </a:t>
            </a:r>
          </a:p>
        </p:txBody>
      </p:sp>
    </p:spTree>
    <p:extLst>
      <p:ext uri="{BB962C8B-B14F-4D97-AF65-F5344CB8AC3E}">
        <p14:creationId xmlns:p14="http://schemas.microsoft.com/office/powerpoint/2010/main" val="4214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64" y="-15766"/>
            <a:ext cx="8765784" cy="6878798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3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10" y="283777"/>
            <a:ext cx="9705760" cy="64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Pareto fronts achieved on DTLZ1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6" y="1469039"/>
            <a:ext cx="9522372" cy="52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parallel coordinates of non-dominated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fronts on 15-objective DTLZ1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91" y="1430504"/>
            <a:ext cx="9162612" cy="536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000" y="68400"/>
            <a:ext cx="10978244" cy="107995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077" y="1551699"/>
            <a:ext cx="1135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indicators were proposed in our paper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077" y="2546444"/>
            <a:ext cx="10439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non-domination sorting on three indicators was used for environment selection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16" y="1512071"/>
            <a:ext cx="7492461" cy="3639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1829" y="5136848"/>
            <a:ext cx="112359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contact me (</a:t>
            </a:r>
            <a:r>
              <a:rPr lang="en-US" altLang="zh-CN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chaoli.sun.cn@gmail.com)</a:t>
            </a:r>
            <a:r>
              <a:rPr lang="en-US" altLang="zh-CN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email if you have any question or comments!</a:t>
            </a:r>
            <a:endParaRPr lang="zh-CN" alt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8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000" y="68400"/>
            <a:ext cx="10978244" cy="1079953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076" y="1166728"/>
            <a:ext cx="2414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u"/>
              <a:defRPr sz="32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6077" y="2017873"/>
            <a:ext cx="10413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A Multi-indicator based Selection Strategy for Evolutionary Many-objective Optimization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2596" y="3149029"/>
            <a:ext cx="10125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u"/>
              <a:defRPr sz="32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/>
              <a:t>Experimental results and discussions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2596" y="3964611"/>
            <a:ext cx="2621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u"/>
              <a:defRPr sz="32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1584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26" y="1571563"/>
            <a:ext cx="104715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The selection pressure will be lost when the number of objectives increase.</a:t>
            </a:r>
            <a:endParaRPr lang="en-US" altLang="zh-CN" sz="2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2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8324" y="3074304"/>
            <a:ext cx="104715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We need to focus both on the convergence and diversity of the population</a:t>
            </a:r>
            <a:endParaRPr lang="en-US" altLang="zh-CN" sz="28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1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28" y="181682"/>
            <a:ext cx="10978244" cy="1079953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The flowchart of the proposed MISS-EA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309" y="1261634"/>
            <a:ext cx="6135252" cy="52928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57514" y="3227294"/>
            <a:ext cx="3536576" cy="43030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57514" y="3689132"/>
            <a:ext cx="3536576" cy="43030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5037" y="2089995"/>
            <a:ext cx="552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u"/>
              <a:defRPr sz="32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 smtClean="0"/>
              <a:t> Two convergence indicators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5037" y="3227294"/>
            <a:ext cx="467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u"/>
              <a:defRPr sz="32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 smtClean="0"/>
              <a:t>One </a:t>
            </a:r>
            <a:r>
              <a:rPr lang="en-US" altLang="zh-CN" smtClean="0"/>
              <a:t>diversity indicator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5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Times New Roman" charset="0"/>
                <a:ea typeface="Times New Roman" charset="0"/>
                <a:cs typeface="Times New Roman" charset="0"/>
              </a:rPr>
              <a:t>Convergence indicators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2" y="1234741"/>
            <a:ext cx="5731203" cy="26123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2" y="3935616"/>
            <a:ext cx="5731203" cy="26220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140" y="1402912"/>
            <a:ext cx="1788948" cy="6012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139" y="2172286"/>
            <a:ext cx="4655301" cy="5078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837" y="2680137"/>
            <a:ext cx="4300215" cy="38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Diversity indicator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57048" y="1625063"/>
                <a:ext cx="1099907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Arial" charset="0"/>
                  <a:buChar char="•"/>
                </a:pPr>
                <a:r>
                  <a:rPr lang="zh-CN" alt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</a:t>
                </a:r>
                <a:r>
                  <a:rPr lang="zh-CN" alt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Euclidean distance between individual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</m:oMath>
                </a14:m>
                <a:r>
                  <a:rPr lang="zh-CN" alt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zh-CN" alt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to its closest neighbors in the decision space,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zh-CN" alt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, is proposed to be used as the diversity indicator. 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48" y="1625063"/>
                <a:ext cx="10999077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997" t="-4846" r="-1108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612524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7047" y="3402688"/>
            <a:ext cx="109990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larger the distance to the individual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s closest neighbor, the more likely it will be selected for the next generation.</a:t>
            </a:r>
          </a:p>
        </p:txBody>
      </p:sp>
    </p:spTree>
    <p:extLst>
      <p:ext uri="{BB962C8B-B14F-4D97-AF65-F5344CB8AC3E}">
        <p14:creationId xmlns:p14="http://schemas.microsoft.com/office/powerpoint/2010/main" val="20765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28" y="181682"/>
            <a:ext cx="10978244" cy="1079953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Environment selection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178" y="993225"/>
            <a:ext cx="6295806" cy="54313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52104" y="3547238"/>
            <a:ext cx="3536576" cy="43030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/>
              <p:nvPr/>
            </p:nvSpPr>
            <p:spPr bwMode="auto">
              <a:xfrm>
                <a:off x="361081" y="1648453"/>
                <a:ext cx="5277101" cy="1504649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</p:spPr>
            <p:txBody>
              <a:bodyPr lIns="91430" tIns="45715" rIns="91430" bIns="45715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Non-dominated sorting the population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suppose there 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𝐿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layers </a:t>
                </a:r>
                <a:r>
                  <a:rPr 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fter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sorting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081" y="1648453"/>
                <a:ext cx="5277101" cy="1504649"/>
              </a:xfrm>
              <a:prstGeom prst="rect">
                <a:avLst/>
              </a:prstGeom>
              <a:blipFill rotWithShape="0">
                <a:blip r:embed="rId3"/>
                <a:stretch>
                  <a:fillRect l="-1501" t="-3239" r="-1732" b="-13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/>
          <p:nvPr/>
        </p:nvSpPr>
        <p:spPr bwMode="auto">
          <a:xfrm>
            <a:off x="361080" y="3421110"/>
            <a:ext cx="5277101" cy="167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lIns="91430" tIns="45715" rIns="91430" bIns="45715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 new parent population P is formed by adding solutions front by front in the combined population until the population size is exceeded. </a:t>
            </a:r>
            <a:endParaRPr lang="en-US" altLang="zh-CN" sz="24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1080" y="5264792"/>
                <a:ext cx="6096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</a:t>
                </a:r>
                <a:r>
                  <a:rPr lang="zh-CN" altLang="en-US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he remaining</a:t>
                </a:r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−|</m:t>
                    </m:r>
                    <m:r>
                      <a:rPr lang="en-US" altLang="zh-CN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|</m:t>
                    </m:r>
                  </m:oMath>
                </a14:m>
                <a:r>
                  <a:rPr lang="zh-CN" altLang="en-US" sz="2400" dirty="0">
                    <a:latin typeface="Times New Roman" charset="0"/>
                    <a:ea typeface="Times New Roman" charset="0"/>
                    <a:cs typeface="Times New Roman" charset="0"/>
                  </a:rPr>
                  <a:t> individuals will be selected randomly from the next front</a:t>
                </a:r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lang="zh-CN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80" y="5264792"/>
                <a:ext cx="6096000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300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2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Parameter settings</a:t>
            </a:r>
            <a:endParaRPr kumimoji="1" lang="zh-CN" altLang="en-US" dirty="0">
              <a:solidFill>
                <a:srgbClr val="7030A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6849" y="1662631"/>
            <a:ext cx="6422682" cy="733727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M: number </a:t>
            </a:r>
            <a:r>
              <a:rPr kumimoji="1" lang="en-US" altLang="zh-CN" smtClean="0">
                <a:latin typeface="Times New Roman" charset="0"/>
                <a:ea typeface="Times New Roman" charset="0"/>
                <a:cs typeface="Times New Roman" charset="0"/>
              </a:rPr>
              <a:t>of objectives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679" y="1956236"/>
            <a:ext cx="2909046" cy="2410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/>
              <p:cNvSpPr txBox="1">
                <a:spLocks/>
              </p:cNvSpPr>
              <p:nvPr/>
            </p:nvSpPr>
            <p:spPr>
              <a:xfrm>
                <a:off x="466849" y="2436428"/>
                <a:ext cx="6422682" cy="12369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the number of reference points along the boundary of the Pareto optimal front</a:t>
                </a:r>
                <a:endParaRPr kumimoji="1" lang="zh-CN" alt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内容占位符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49" y="2436428"/>
                <a:ext cx="6422682" cy="1236937"/>
              </a:xfrm>
              <a:prstGeom prst="rect">
                <a:avLst/>
              </a:prstGeom>
              <a:blipFill rotWithShape="0">
                <a:blip r:embed="rId3"/>
                <a:stretch>
                  <a:fillRect t="-8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4"/>
              <p:cNvSpPr txBox="1">
                <a:spLocks/>
              </p:cNvSpPr>
              <p:nvPr/>
            </p:nvSpPr>
            <p:spPr>
              <a:xfrm>
                <a:off x="466849" y="3503232"/>
                <a:ext cx="6422682" cy="12369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 the number of reference points inside the boundary of the Pareto optimal front</a:t>
                </a:r>
                <a:endParaRPr kumimoji="1" lang="zh-CN" alt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内容占位符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49" y="3503232"/>
                <a:ext cx="6422682" cy="1236937"/>
              </a:xfrm>
              <a:prstGeom prst="rect">
                <a:avLst/>
              </a:prstGeom>
              <a:blipFill rotWithShape="0">
                <a:blip r:embed="rId4"/>
                <a:stretch>
                  <a:fillRect t="-8867" r="-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4"/>
          <p:cNvSpPr txBox="1">
            <a:spLocks/>
          </p:cNvSpPr>
          <p:nvPr/>
        </p:nvSpPr>
        <p:spPr>
          <a:xfrm>
            <a:off x="619249" y="5734661"/>
            <a:ext cx="6422682" cy="73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20 independent </a:t>
            </a:r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runnings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619249" y="4892569"/>
            <a:ext cx="6422682" cy="73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N: population size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latin typeface="Times New Roman" charset="0"/>
                <a:ea typeface="Times New Roman" charset="0"/>
                <a:cs typeface="Times New Roman" charset="0"/>
              </a:rPr>
              <a:t>Experimental results and discussions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66" y="1234741"/>
            <a:ext cx="6927302" cy="538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Chaoli Sun---Surrogate-assisted Meta-heuristic Optimization for Computationally Expensive Problems</Template>
  <TotalTime>3950</TotalTime>
  <Words>293</Words>
  <Application>Microsoft Macintosh PowerPoint</Application>
  <PresentationFormat>宽屏</PresentationFormat>
  <Paragraphs>40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Cambria Math</vt:lpstr>
      <vt:lpstr>Times New Roman</vt:lpstr>
      <vt:lpstr>Wingdings</vt:lpstr>
      <vt:lpstr>宋体</vt:lpstr>
      <vt:lpstr>Arial</vt:lpstr>
      <vt:lpstr>Introduction</vt:lpstr>
      <vt:lpstr>A Multi-indicator based Selection Strategy for Evolutionary Many-objective Optimization </vt:lpstr>
      <vt:lpstr>Outlines</vt:lpstr>
      <vt:lpstr>Motivation</vt:lpstr>
      <vt:lpstr>The flowchart of the proposed MISS-EA </vt:lpstr>
      <vt:lpstr>Convergence indicators </vt:lpstr>
      <vt:lpstr>Diversity indicator</vt:lpstr>
      <vt:lpstr>Environment selection</vt:lpstr>
      <vt:lpstr>Parameter settings</vt:lpstr>
      <vt:lpstr>Experimental results and discussions</vt:lpstr>
      <vt:lpstr>PowerPoint 演示文稿</vt:lpstr>
      <vt:lpstr>PowerPoint 演示文稿</vt:lpstr>
      <vt:lpstr>Pareto fronts achieved on DTLZ1</vt:lpstr>
      <vt:lpstr>The parallel coordinates of non-dominated fronts on 15-objective DTLZ1</vt:lpstr>
      <vt:lpstr>Conclusions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 Assisted Particle Swarm Optimization of Computationally Expensive Problems</dc:title>
  <dc:creator>Clsun</dc:creator>
  <cp:lastModifiedBy>Microsoft Office 用户</cp:lastModifiedBy>
  <cp:revision>156</cp:revision>
  <dcterms:created xsi:type="dcterms:W3CDTF">2018-07-11T11:57:49Z</dcterms:created>
  <dcterms:modified xsi:type="dcterms:W3CDTF">2019-06-12T01:17:53Z</dcterms:modified>
</cp:coreProperties>
</file>