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325" r:id="rId3"/>
    <p:sldId id="333" r:id="rId4"/>
    <p:sldId id="338" r:id="rId5"/>
    <p:sldId id="336" r:id="rId6"/>
    <p:sldId id="337" r:id="rId7"/>
    <p:sldId id="339" r:id="rId8"/>
    <p:sldId id="340" r:id="rId9"/>
    <p:sldId id="341" r:id="rId10"/>
    <p:sldId id="342" r:id="rId11"/>
    <p:sldId id="356" r:id="rId12"/>
    <p:sldId id="343" r:id="rId13"/>
    <p:sldId id="344" r:id="rId14"/>
    <p:sldId id="345" r:id="rId15"/>
    <p:sldId id="346" r:id="rId16"/>
    <p:sldId id="347" r:id="rId17"/>
    <p:sldId id="348" r:id="rId18"/>
    <p:sldId id="351" r:id="rId19"/>
    <p:sldId id="352" r:id="rId20"/>
    <p:sldId id="353" r:id="rId21"/>
    <p:sldId id="354" r:id="rId22"/>
    <p:sldId id="355" r:id="rId23"/>
    <p:sldId id="321" r:id="rId24"/>
  </p:sldIdLst>
  <p:sldSz cx="9144000" cy="5145088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93" d="100"/>
          <a:sy n="93" d="100"/>
        </p:scale>
        <p:origin x="708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A14F398-E279-4563-97D7-CD45B0F01439}" type="datetimeFigureOut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F30D575-0996-4A75-BB26-7F3A64A101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75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9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4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8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8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4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3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B569D-5846-405D-B3A8-120868F6DA6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3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5FDB555-FB17-4F63-BD27-1B654BE1C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39E59B0-ABC7-4279-AEC4-3269AD786C83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841878"/>
      </p:ext>
    </p:extLst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391109"/>
      </p:ext>
    </p:extLst>
  </p:cSld>
  <p:clrMapOvr>
    <a:masterClrMapping/>
  </p:clrMapOvr>
  <p:transition spd="slow" advClick="0" advTm="3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 userDrawn="1"/>
        </p:nvSpPr>
        <p:spPr>
          <a:xfrm>
            <a:off x="3842567" y="368823"/>
            <a:ext cx="13388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500" b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500" b="1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7" y="710766"/>
            <a:ext cx="256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4500"/>
      </p:ext>
    </p:extLst>
  </p:cSld>
  <p:clrMapOvr>
    <a:masterClrMapping/>
  </p:clrMapOvr>
  <p:transition spd="slow" advClick="0" advTm="3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3" y="196280"/>
            <a:ext cx="144024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 defTabSz="685658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37"/>
          <p:cNvSpPr txBox="1"/>
          <p:nvPr userDrawn="1"/>
        </p:nvSpPr>
        <p:spPr>
          <a:xfrm>
            <a:off x="216273" y="196280"/>
            <a:ext cx="2189971" cy="315475"/>
          </a:xfrm>
          <a:prstGeom prst="rect">
            <a:avLst/>
          </a:prstGeom>
          <a:noFill/>
        </p:spPr>
        <p:txBody>
          <a:bodyPr wrap="none" lIns="68572" tIns="34286" rIns="68572" bIns="34286" rtlCol="0">
            <a:spAutoFit/>
          </a:bodyPr>
          <a:lstStyle/>
          <a:p>
            <a:pPr defTabSz="685658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" name="文本框 38"/>
          <p:cNvSpPr txBox="1"/>
          <p:nvPr userDrawn="1"/>
        </p:nvSpPr>
        <p:spPr>
          <a:xfrm>
            <a:off x="265225" y="520317"/>
            <a:ext cx="2038917" cy="207753"/>
          </a:xfrm>
          <a:prstGeom prst="rect">
            <a:avLst/>
          </a:prstGeom>
          <a:noFill/>
        </p:spPr>
        <p:txBody>
          <a:bodyPr wrap="square" lIns="68572" tIns="34286" rIns="68572" bIns="34286" rtlCol="0">
            <a:spAutoFit/>
          </a:bodyPr>
          <a:lstStyle/>
          <a:p>
            <a:pPr algn="dist" defTabSz="685658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314525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2698D24-4F14-41FE-BDC0-8E486DAF4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F66FBD-0AC2-40EE-8F60-FF97283CECE6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1895227-4398-4B00-99E4-5B5DBBC3C3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EDC8154-AEC5-4BBC-8DF9-F66F19FFF60C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F5E327C-8FDA-46E0-ADF9-C2584D7B2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8FB7313-22A6-4CF9-9BE7-71143CF54027}"/>
              </a:ext>
            </a:extLst>
          </p:cNvPr>
          <p:cNvSpPr/>
          <p:nvPr userDrawn="1"/>
        </p:nvSpPr>
        <p:spPr>
          <a:xfrm>
            <a:off x="323528" y="268288"/>
            <a:ext cx="8568952" cy="4644516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232284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702115E-07FC-47AE-8678-8B681C689199}" type="datetimeFigureOut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70" r:id="rId20"/>
    <p:sldLayoutId id="2147483671" r:id="rId21"/>
    <p:sldLayoutId id="2147483672" r:id="rId22"/>
  </p:sldLayoutIdLst>
  <p:transition spd="slow"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728FF92-D164-4954-8A94-D5F4C943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D495D99-7A4B-42BA-B6E6-E82DEBFE2F33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44C20A8E-CBAA-410D-9281-86A892803813}"/>
              </a:ext>
            </a:extLst>
          </p:cNvPr>
          <p:cNvSpPr txBox="1"/>
          <p:nvPr/>
        </p:nvSpPr>
        <p:spPr>
          <a:xfrm>
            <a:off x="1385646" y="1417323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大规模稀疏</a:t>
            </a:r>
            <a:r>
              <a:rPr lang="zh-CN" altLang="en-US" sz="54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多目标</a:t>
            </a:r>
            <a:r>
              <a:rPr lang="zh-CN" altLang="en-US" sz="5400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优化问题的进化</a:t>
            </a:r>
            <a:r>
              <a:rPr lang="zh-CN" altLang="en-US" sz="5400" dirty="0" smtClean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endParaRPr lang="zh-CN" altLang="en-US" sz="5400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844352"/>
            <a:ext cx="4972744" cy="3515216"/>
          </a:xfrm>
          <a:prstGeom prst="rect">
            <a:avLst/>
          </a:prstGeom>
        </p:spPr>
      </p:pic>
      <p:sp>
        <p:nvSpPr>
          <p:cNvPr id="3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初始化种群</a:t>
            </a:r>
            <a:endParaRPr lang="zh-CN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58310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8288"/>
            <a:ext cx="8604956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0039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7"/>
          <p:cNvSpPr txBox="1"/>
          <p:nvPr/>
        </p:nvSpPr>
        <p:spPr>
          <a:xfrm>
            <a:off x="467576" y="232284"/>
            <a:ext cx="648040" cy="684807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交叉变异</a:t>
            </a:r>
            <a:endParaRPr lang="zh-CN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0296"/>
            <a:ext cx="3816424" cy="4492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29181"/>
            <a:ext cx="399769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52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后代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分布</a:t>
            </a:r>
            <a:endParaRPr lang="en-US" altLang="zh-CN" sz="20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609313"/>
            <a:ext cx="6192688" cy="42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3947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/>
        </p:nvSpPr>
        <p:spPr>
          <a:xfrm>
            <a:off x="467576" y="232284"/>
            <a:ext cx="2232216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稀疏性效果对比</a:t>
            </a:r>
            <a:endParaRPr lang="en-US" altLang="zh-CN" sz="20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5" y="848278"/>
            <a:ext cx="501084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5605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7402"/>
            <a:ext cx="8568952" cy="463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830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96380"/>
            <a:ext cx="8568952" cy="3801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77" y="268288"/>
            <a:ext cx="235300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0707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8288"/>
            <a:ext cx="7236803" cy="46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4724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8288"/>
            <a:ext cx="6660740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330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8288"/>
            <a:ext cx="8721083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779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1115616" y="927837"/>
            <a:ext cx="6984776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现有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的进化算法在处理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Pareto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最优解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稀疏的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MOPs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时，遇到不适用、效率低、误差大等问题。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115616" y="1996480"/>
            <a:ext cx="6984776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通过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考虑帕累托最优解的稀疏性质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，本文提出了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一种新的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种群初始化策略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和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遗传算子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，以确保生成的解的稀疏性。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37"/>
          <p:cNvSpPr txBox="1"/>
          <p:nvPr/>
        </p:nvSpPr>
        <p:spPr>
          <a:xfrm>
            <a:off x="467576" y="232284"/>
            <a:ext cx="1836172" cy="623252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动机及方法</a:t>
            </a:r>
            <a:endParaRPr lang="en-US" altLang="zh-CN" sz="20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dist"/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79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8288"/>
            <a:ext cx="8568952" cy="4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2567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8288"/>
            <a:ext cx="6516724" cy="4646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8288"/>
            <a:ext cx="20386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49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80456"/>
            <a:ext cx="4325520" cy="3099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268288"/>
            <a:ext cx="4511054" cy="27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9155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728FF92-D164-4954-8A94-D5F4C9430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D495D99-7A4B-42BA-B6E6-E82DEBFE2F33}"/>
              </a:ext>
            </a:extLst>
          </p:cNvPr>
          <p:cNvSpPr/>
          <p:nvPr/>
        </p:nvSpPr>
        <p:spPr>
          <a:xfrm>
            <a:off x="503548" y="484312"/>
            <a:ext cx="8172908" cy="4176464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292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708" y="2101007"/>
            <a:ext cx="47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演讲完毕 谢谢观看</a:t>
            </a:r>
          </a:p>
        </p:txBody>
      </p:sp>
    </p:spTree>
    <p:extLst>
      <p:ext uri="{BB962C8B-B14F-4D97-AF65-F5344CB8AC3E}">
        <p14:creationId xmlns:p14="http://schemas.microsoft.com/office/powerpoint/2010/main" val="277956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6156176" y="1024372"/>
            <a:ext cx="2224292" cy="1300354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SparseEA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大致流程与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NSGA-II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相似，主要区别是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SparseEA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使用新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的种群初始化策略和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遗传算子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37"/>
          <p:cNvSpPr txBox="1"/>
          <p:nvPr/>
        </p:nvSpPr>
        <p:spPr>
          <a:xfrm>
            <a:off x="467576" y="232284"/>
            <a:ext cx="1836172" cy="623252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算法概述</a:t>
            </a:r>
            <a:endParaRPr lang="en-US" altLang="zh-CN" sz="2000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dist"/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3" y="917091"/>
            <a:ext cx="5264540" cy="38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88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403633"/>
            <a:ext cx="4858428" cy="4439270"/>
          </a:xfrm>
          <a:prstGeom prst="rect">
            <a:avLst/>
          </a:prstGeom>
        </p:spPr>
      </p:pic>
      <p:sp>
        <p:nvSpPr>
          <p:cNvPr id="3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伪代码</a:t>
            </a:r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73988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7"/>
          <p:cNvSpPr txBox="1"/>
          <p:nvPr/>
        </p:nvSpPr>
        <p:spPr>
          <a:xfrm>
            <a:off x="467576" y="232284"/>
            <a:ext cx="2340228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个体的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表示方法</a:t>
            </a:r>
            <a:endParaRPr lang="zh-CN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734" y="844352"/>
            <a:ext cx="3132348" cy="1054133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个体包含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两个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分量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dec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表示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决策变量的实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向量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mask: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表示二进制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向量掩码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最终决策变量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为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dec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× mask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3082" y="844352"/>
            <a:ext cx="4104456" cy="1054133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例：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algn="just"/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dec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=  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0.5, 0.3, 0.2, 0.8,  0.1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algn="just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mask=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,    0,    0,    1,     0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），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algn="just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决策变量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=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0.5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, 0,    0,    0.8,   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）。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7"/>
          <p:cNvSpPr txBox="1"/>
          <p:nvPr/>
        </p:nvSpPr>
        <p:spPr>
          <a:xfrm>
            <a:off x="467576" y="232284"/>
            <a:ext cx="1836172" cy="684807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初始化种群：计算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9592" y="844352"/>
                <a:ext cx="2232248" cy="3586364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例：对于一个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4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维问题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en-US" altLang="zh-CN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dec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=4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× 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4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随机矩阵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若为实数矩阵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</a:t>
                </a:r>
                <a:r>
                  <a:rPr lang="en-US" altLang="zh-CN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ec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5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6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7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4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9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若为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二进制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矩阵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dec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44352"/>
                <a:ext cx="2232248" cy="3586364"/>
              </a:xfrm>
              <a:prstGeom prst="rect">
                <a:avLst/>
              </a:prstGeom>
              <a:blipFill rotWithShape="0">
                <a:blip r:embed="rId3"/>
                <a:stretch>
                  <a:fillRect l="-2732" t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35796" y="1816460"/>
                <a:ext cx="1872208" cy="959428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mask=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1816460"/>
                <a:ext cx="1872208" cy="959428"/>
              </a:xfrm>
              <a:prstGeom prst="rect">
                <a:avLst/>
              </a:prstGeom>
              <a:blipFill rotWithShape="0">
                <a:blip r:embed="rId4"/>
                <a:stretch>
                  <a:fillRect l="-2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16016" y="1799116"/>
                <a:ext cx="3924436" cy="1055928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Q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（种群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)=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dec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×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mask 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(5,0,0,0)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)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,0,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6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99116"/>
                <a:ext cx="3924436" cy="1055928"/>
              </a:xfrm>
              <a:prstGeom prst="rect">
                <a:avLst/>
              </a:prstGeom>
              <a:blipFill rotWithShape="0">
                <a:blip r:embed="rId5"/>
                <a:stretch>
                  <a:fillRect l="-1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5796" y="2961466"/>
                <a:ext cx="5580620" cy="1303112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Arial" panose="020B0604020202020204" pitchFamily="34" charset="0"/>
                        </a:rPr>
                        <m:t>假设</m:t>
                      </m:r>
                      <m:r>
                        <a:rPr lang="zh-CN" altLang="en-US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Arial" panose="020B0604020202020204" pitchFamily="34" charset="0"/>
                        </a:rPr>
                        <m:t>对于</m:t>
                      </m:r>
                      <m:r>
                        <a:rPr lang="zh-CN" altLang="en-US" sz="16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Arial" panose="020B0604020202020204" pitchFamily="34" charset="0"/>
                        </a:rPr>
                        <m:t>某个目标</m:t>
                      </m:r>
                      <m:r>
                        <a:rPr lang="zh-CN" altLang="en-US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Arial" panose="020B0604020202020204" pitchFamily="34" charset="0"/>
                        </a:rPr>
                        <m:t>，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zh-CN" alt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为</m:t>
                    </m:r>
                    <m:r>
                      <a:rPr lang="zh-CN" alt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非支配解</m:t>
                    </m:r>
                    <m:r>
                      <a:rPr lang="zh-CN" alt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第一层</m:t>
                    </m:r>
                  </m:oMath>
                </a14:m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zh-CN" alt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为非支配解第</m:t>
                    </m:r>
                    <m:r>
                      <a:rPr lang="zh-CN" alt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二</m:t>
                    </m:r>
                    <m:r>
                      <a:rPr lang="zh-CN" alt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层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为非支配解第</m:t>
                    </m:r>
                    <m:r>
                      <a:rPr lang="zh-CN" altLang="en-US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三</m:t>
                    </m:r>
                    <m:r>
                      <a:rPr lang="zh-CN" altLang="en-US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Arial" panose="020B0604020202020204" pitchFamily="34" charset="0"/>
                      </a:rPr>
                      <m:t>层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3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，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2961466"/>
                <a:ext cx="5580620" cy="1303112"/>
              </a:xfrm>
              <a:prstGeom prst="rect">
                <a:avLst/>
              </a:prstGeom>
              <a:blipFill rotWithShape="0">
                <a:blip r:embed="rId6"/>
                <a:stretch>
                  <a:fillRect l="-984" b="-6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99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80356"/>
            <a:ext cx="4925112" cy="3639058"/>
          </a:xfrm>
          <a:prstGeom prst="rect">
            <a:avLst/>
          </a:prstGeom>
        </p:spPr>
      </p:pic>
      <p:sp>
        <p:nvSpPr>
          <p:cNvPr id="4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伪代码</a:t>
            </a:r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62134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初始化种群</a:t>
            </a:r>
            <a:r>
              <a:rPr lang="en-US" altLang="zh-CN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19572" y="844352"/>
                <a:ext cx="2146918" cy="3813093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例：对于一个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4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维问题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en-US" altLang="zh-CN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dec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=4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× 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随机矩阵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若为实数矩阵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</a:t>
                </a:r>
                <a:r>
                  <a:rPr lang="en-US" altLang="zh-CN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ec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en-US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5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6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7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</m:mr>
                    </m:m>
                  </m:oMath>
                </a14:m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若为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二进制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矩阵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dec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</m:mr>
                    </m:m>
                  </m:oMath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844352"/>
                <a:ext cx="2146918" cy="3813093"/>
              </a:xfrm>
              <a:prstGeom prst="rect">
                <a:avLst/>
              </a:prstGeom>
              <a:blipFill rotWithShape="0">
                <a:blip r:embed="rId3"/>
                <a:stretch>
                  <a:fillRect l="-2557" t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66490" y="1816460"/>
                <a:ext cx="2376264" cy="982255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mask=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altLang="zh-CN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</m:ctrlPr>
                      </m:mP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</m:mr>
                      <m:m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.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𝑁</m:t>
                          </m:r>
                        </m:e>
                      </m:mr>
                    </m:m>
                  </m:oMath>
                </a14:m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490" y="1816460"/>
                <a:ext cx="2376264" cy="982255"/>
              </a:xfrm>
              <a:prstGeom prst="rect">
                <a:avLst/>
              </a:prstGeom>
              <a:blipFill rotWithShape="0">
                <a:blip r:embed="rId4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56076" y="1348408"/>
                <a:ext cx="3564396" cy="1792796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对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mask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赋值：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pt-BR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for </a:t>
                </a:r>
                <a:r>
                  <a:rPr lang="pt-BR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i = 1 to N </a:t>
                </a:r>
                <a:r>
                  <a:rPr lang="pt-BR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do</a:t>
                </a:r>
              </a:p>
              <a:p>
                <a:pPr algn="just"/>
                <a:r>
                  <a:rPr lang="pt-BR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r>
                  <a:rPr lang="pt-BR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 for </a:t>
                </a:r>
                <a:r>
                  <a:rPr lang="pt-BR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j = 1 to rand() × D </a:t>
                </a:r>
                <a:r>
                  <a:rPr lang="pt-BR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do</a:t>
                </a:r>
              </a:p>
              <a:p>
                <a:pPr algn="just"/>
                <a:r>
                  <a:rPr lang="pt-BR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       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随机选择两维（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m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比较，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n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）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algn="just"/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      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Score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) </a:t>
                </a:r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mask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 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=1</a:t>
                </a:r>
              </a:p>
              <a:p>
                <a:pPr algn="just"/>
                <a:r>
                  <a:rPr lang="en-US" altLang="zh-CN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        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mask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 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Open Sans" panose="020B0606030504020204" pitchFamily="34" charset="0"/>
                            <a:sym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=1</a:t>
                </a:r>
              </a:p>
              <a:p>
                <a:pPr algn="just"/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76" y="1348408"/>
                <a:ext cx="3564396" cy="1792796"/>
              </a:xfrm>
              <a:prstGeom prst="rect">
                <a:avLst/>
              </a:prstGeom>
              <a:blipFill rotWithShape="0">
                <a:blip r:embed="rId5"/>
                <a:stretch>
                  <a:fillRect l="-1538" t="-1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9812" y="3141204"/>
                <a:ext cx="3600400" cy="561690"/>
              </a:xfrm>
              <a:prstGeom prst="rect">
                <a:avLst/>
              </a:prstGeom>
              <a:noFill/>
            </p:spPr>
            <p:txBody>
              <a:bodyPr wrap="square" lIns="68577" tIns="34289" rIns="68577" bIns="34289" rtlCol="0">
                <a:spAutoFit/>
              </a:bodyPr>
              <a:lstStyle/>
              <a:p>
                <a:pPr algn="just"/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生成种群：</a:t>
                </a:r>
                <a:endParaRPr lang="en-US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dec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Arial" panose="020B0604020202020204" pitchFamily="3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Open Sans" panose="020B0606030504020204" pitchFamily="34" charset="0"/>
                              <a:sym typeface="Arial" panose="020B0604020202020204" pitchFamily="34" charset="0"/>
                            </a:rPr>
                            <m:t>mask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12" y="3141204"/>
                <a:ext cx="3600400" cy="561690"/>
              </a:xfrm>
              <a:prstGeom prst="rect">
                <a:avLst/>
              </a:prstGeom>
              <a:blipFill rotWithShape="0">
                <a:blip r:embed="rId6"/>
                <a:stretch>
                  <a:fillRect l="-1523" t="-543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42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/>
          <p:cNvSpPr txBox="1"/>
          <p:nvPr/>
        </p:nvSpPr>
        <p:spPr>
          <a:xfrm>
            <a:off x="467576" y="232284"/>
            <a:ext cx="1836172" cy="37703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/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伪代码</a:t>
            </a:r>
            <a:endParaRPr lang="zh-CN" altLang="zh-CN" sz="1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23" y="510093"/>
            <a:ext cx="486795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084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26"/>
</p:tagLst>
</file>

<file path=ppt/theme/theme1.xml><?xml version="1.0" encoding="utf-8"?>
<a:theme xmlns:a="http://schemas.openxmlformats.org/drawingml/2006/main" name="Office 主题">
  <a:themeElements>
    <a:clrScheme name="自定义 12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8A92"/>
      </a:accent1>
      <a:accent2>
        <a:srgbClr val="BFBFBF"/>
      </a:accent2>
      <a:accent3>
        <a:srgbClr val="468A92"/>
      </a:accent3>
      <a:accent4>
        <a:srgbClr val="BFBFBF"/>
      </a:accent4>
      <a:accent5>
        <a:srgbClr val="468A92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302</Words>
  <Application>Microsoft Office PowerPoint</Application>
  <PresentationFormat>自定义</PresentationFormat>
  <Paragraphs>66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Open Sans</vt:lpstr>
      <vt:lpstr>方正姚体</vt:lpstr>
      <vt:lpstr>宋体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kan</dc:creator>
  <dc:description>http://www.ypppt.com/</dc:description>
  <cp:lastModifiedBy>wang</cp:lastModifiedBy>
  <cp:revision>50</cp:revision>
  <dcterms:created xsi:type="dcterms:W3CDTF">2017-06-16T01:06:50Z</dcterms:created>
  <dcterms:modified xsi:type="dcterms:W3CDTF">2020-04-29T08:31:07Z</dcterms:modified>
</cp:coreProperties>
</file>