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3485" r:id="rId4"/>
    <p:sldId id="260" r:id="rId5"/>
    <p:sldId id="261" r:id="rId6"/>
    <p:sldId id="3463" r:id="rId7"/>
    <p:sldId id="3466" r:id="rId8"/>
    <p:sldId id="3486" r:id="rId9"/>
    <p:sldId id="3464" r:id="rId10"/>
    <p:sldId id="3487" r:id="rId11"/>
    <p:sldId id="3488" r:id="rId12"/>
    <p:sldId id="3465" r:id="rId13"/>
    <p:sldId id="3469" r:id="rId14"/>
    <p:sldId id="3489" r:id="rId15"/>
    <p:sldId id="3490" r:id="rId16"/>
    <p:sldId id="3491" r:id="rId17"/>
    <p:sldId id="3492" r:id="rId18"/>
    <p:sldId id="348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DE4F6"/>
    <a:srgbClr val="F7BF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6200" autoAdjust="0"/>
  </p:normalViewPr>
  <p:slideViewPr>
    <p:cSldViewPr snapToGrid="0">
      <p:cViewPr varScale="1">
        <p:scale>
          <a:sx n="68" d="100"/>
          <a:sy n="68" d="100"/>
        </p:scale>
        <p:origin x="792"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9D0B2-6D8E-4FE4-8EAE-1B32E142ACB2}" type="datetimeFigureOut">
              <a:rPr lang="zh-CN" altLang="en-US" smtClean="0"/>
              <a:t>2020/6/25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0B335-F2D0-4624-AE5D-EDA3F4FE8566}" type="slidenum">
              <a:rPr lang="zh-CN" altLang="en-US" smtClean="0"/>
              <a:t>‹#›</a:t>
            </a:fld>
            <a:endParaRPr lang="zh-CN" altLang="en-US"/>
          </a:p>
        </p:txBody>
      </p:sp>
    </p:spTree>
    <p:extLst>
      <p:ext uri="{BB962C8B-B14F-4D97-AF65-F5344CB8AC3E}">
        <p14:creationId xmlns:p14="http://schemas.microsoft.com/office/powerpoint/2010/main" val="3735028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50B335-F2D0-4624-AE5D-EDA3F4FE8566}" type="slidenum">
              <a:rPr lang="zh-CN" altLang="en-US" smtClean="0"/>
              <a:t>1</a:t>
            </a:fld>
            <a:endParaRPr lang="zh-CN" altLang="en-US"/>
          </a:p>
        </p:txBody>
      </p:sp>
    </p:spTree>
    <p:extLst>
      <p:ext uri="{BB962C8B-B14F-4D97-AF65-F5344CB8AC3E}">
        <p14:creationId xmlns:p14="http://schemas.microsoft.com/office/powerpoint/2010/main" val="58700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10</a:t>
            </a:fld>
            <a:endParaRPr lang="zh-CN" altLang="en-US"/>
          </a:p>
        </p:txBody>
      </p:sp>
    </p:spTree>
    <p:extLst>
      <p:ext uri="{BB962C8B-B14F-4D97-AF65-F5344CB8AC3E}">
        <p14:creationId xmlns:p14="http://schemas.microsoft.com/office/powerpoint/2010/main" val="2694944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11</a:t>
            </a:fld>
            <a:endParaRPr lang="zh-CN" altLang="en-US"/>
          </a:p>
        </p:txBody>
      </p:sp>
    </p:spTree>
    <p:extLst>
      <p:ext uri="{BB962C8B-B14F-4D97-AF65-F5344CB8AC3E}">
        <p14:creationId xmlns:p14="http://schemas.microsoft.com/office/powerpoint/2010/main" val="305047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12</a:t>
            </a:fld>
            <a:endParaRPr lang="zh-CN" altLang="en-US"/>
          </a:p>
        </p:txBody>
      </p:sp>
    </p:spTree>
    <p:extLst>
      <p:ext uri="{BB962C8B-B14F-4D97-AF65-F5344CB8AC3E}">
        <p14:creationId xmlns:p14="http://schemas.microsoft.com/office/powerpoint/2010/main" val="2998843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13</a:t>
            </a:fld>
            <a:endParaRPr lang="zh-CN" altLang="en-US"/>
          </a:p>
        </p:txBody>
      </p:sp>
    </p:spTree>
    <p:extLst>
      <p:ext uri="{BB962C8B-B14F-4D97-AF65-F5344CB8AC3E}">
        <p14:creationId xmlns:p14="http://schemas.microsoft.com/office/powerpoint/2010/main" val="1156416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14</a:t>
            </a:fld>
            <a:endParaRPr lang="zh-CN" altLang="en-US"/>
          </a:p>
        </p:txBody>
      </p:sp>
    </p:spTree>
    <p:extLst>
      <p:ext uri="{BB962C8B-B14F-4D97-AF65-F5344CB8AC3E}">
        <p14:creationId xmlns:p14="http://schemas.microsoft.com/office/powerpoint/2010/main" val="1381287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15</a:t>
            </a:fld>
            <a:endParaRPr lang="zh-CN" altLang="en-US"/>
          </a:p>
        </p:txBody>
      </p:sp>
    </p:spTree>
    <p:extLst>
      <p:ext uri="{BB962C8B-B14F-4D97-AF65-F5344CB8AC3E}">
        <p14:creationId xmlns:p14="http://schemas.microsoft.com/office/powerpoint/2010/main" val="1720939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16</a:t>
            </a:fld>
            <a:endParaRPr lang="zh-CN" altLang="en-US"/>
          </a:p>
        </p:txBody>
      </p:sp>
    </p:spTree>
    <p:extLst>
      <p:ext uri="{BB962C8B-B14F-4D97-AF65-F5344CB8AC3E}">
        <p14:creationId xmlns:p14="http://schemas.microsoft.com/office/powerpoint/2010/main" val="2458822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17</a:t>
            </a:fld>
            <a:endParaRPr lang="zh-CN" altLang="en-US"/>
          </a:p>
        </p:txBody>
      </p:sp>
    </p:spTree>
    <p:extLst>
      <p:ext uri="{BB962C8B-B14F-4D97-AF65-F5344CB8AC3E}">
        <p14:creationId xmlns:p14="http://schemas.microsoft.com/office/powerpoint/2010/main" val="700809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18</a:t>
            </a:fld>
            <a:endParaRPr lang="zh-CN" altLang="en-US"/>
          </a:p>
        </p:txBody>
      </p:sp>
    </p:spTree>
    <p:extLst>
      <p:ext uri="{BB962C8B-B14F-4D97-AF65-F5344CB8AC3E}">
        <p14:creationId xmlns:p14="http://schemas.microsoft.com/office/powerpoint/2010/main" val="2858356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2</a:t>
            </a:fld>
            <a:endParaRPr lang="zh-CN" altLang="en-US"/>
          </a:p>
        </p:txBody>
      </p:sp>
    </p:spTree>
    <p:extLst>
      <p:ext uri="{BB962C8B-B14F-4D97-AF65-F5344CB8AC3E}">
        <p14:creationId xmlns:p14="http://schemas.microsoft.com/office/powerpoint/2010/main" val="3451288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3</a:t>
            </a:fld>
            <a:endParaRPr lang="zh-CN" altLang="en-US"/>
          </a:p>
        </p:txBody>
      </p:sp>
    </p:spTree>
    <p:extLst>
      <p:ext uri="{BB962C8B-B14F-4D97-AF65-F5344CB8AC3E}">
        <p14:creationId xmlns:p14="http://schemas.microsoft.com/office/powerpoint/2010/main" val="4162706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4</a:t>
            </a:fld>
            <a:endParaRPr lang="zh-CN" altLang="en-US"/>
          </a:p>
        </p:txBody>
      </p:sp>
    </p:spTree>
    <p:extLst>
      <p:ext uri="{BB962C8B-B14F-4D97-AF65-F5344CB8AC3E}">
        <p14:creationId xmlns:p14="http://schemas.microsoft.com/office/powerpoint/2010/main" val="761806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5</a:t>
            </a:fld>
            <a:endParaRPr lang="zh-CN" altLang="en-US"/>
          </a:p>
        </p:txBody>
      </p:sp>
    </p:spTree>
    <p:extLst>
      <p:ext uri="{BB962C8B-B14F-4D97-AF65-F5344CB8AC3E}">
        <p14:creationId xmlns:p14="http://schemas.microsoft.com/office/powerpoint/2010/main" val="1760877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6</a:t>
            </a:fld>
            <a:endParaRPr lang="zh-CN" altLang="en-US"/>
          </a:p>
        </p:txBody>
      </p:sp>
    </p:spTree>
    <p:extLst>
      <p:ext uri="{BB962C8B-B14F-4D97-AF65-F5344CB8AC3E}">
        <p14:creationId xmlns:p14="http://schemas.microsoft.com/office/powerpoint/2010/main" val="3019134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7</a:t>
            </a:fld>
            <a:endParaRPr lang="zh-CN" altLang="en-US"/>
          </a:p>
        </p:txBody>
      </p:sp>
    </p:spTree>
    <p:extLst>
      <p:ext uri="{BB962C8B-B14F-4D97-AF65-F5344CB8AC3E}">
        <p14:creationId xmlns:p14="http://schemas.microsoft.com/office/powerpoint/2010/main" val="3108506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8</a:t>
            </a:fld>
            <a:endParaRPr lang="zh-CN" altLang="en-US"/>
          </a:p>
        </p:txBody>
      </p:sp>
    </p:spTree>
    <p:extLst>
      <p:ext uri="{BB962C8B-B14F-4D97-AF65-F5344CB8AC3E}">
        <p14:creationId xmlns:p14="http://schemas.microsoft.com/office/powerpoint/2010/main" val="4106958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750B335-F2D0-4624-AE5D-EDA3F4FE8566}" type="slidenum">
              <a:rPr lang="zh-CN" altLang="en-US" smtClean="0"/>
              <a:t>9</a:t>
            </a:fld>
            <a:endParaRPr lang="zh-CN" altLang="en-US"/>
          </a:p>
        </p:txBody>
      </p:sp>
    </p:spTree>
    <p:extLst>
      <p:ext uri="{BB962C8B-B14F-4D97-AF65-F5344CB8AC3E}">
        <p14:creationId xmlns:p14="http://schemas.microsoft.com/office/powerpoint/2010/main" val="2060487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4B397-4335-42E1-8AA0-92AA305494C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CEC3A99-1CF4-4D94-A80D-2E4F5CA38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23C716-E101-4BA0-B1DF-A4B181B4B6AF}"/>
              </a:ext>
            </a:extLst>
          </p:cNvPr>
          <p:cNvSpPr>
            <a:spLocks noGrp="1"/>
          </p:cNvSpPr>
          <p:nvPr>
            <p:ph type="dt" sz="half" idx="10"/>
          </p:nvPr>
        </p:nvSpPr>
        <p:spPr/>
        <p:txBody>
          <a:bodyPr/>
          <a:lstStyle/>
          <a:p>
            <a:fld id="{E3134A03-34AB-43E4-9153-F3913F13D8E3}" type="datetimeFigureOut">
              <a:rPr lang="zh-CN" altLang="en-US" smtClean="0"/>
              <a:t>2020/6/25</a:t>
            </a:fld>
            <a:endParaRPr lang="zh-CN" altLang="en-US"/>
          </a:p>
        </p:txBody>
      </p:sp>
      <p:sp>
        <p:nvSpPr>
          <p:cNvPr id="5" name="页脚占位符 4">
            <a:extLst>
              <a:ext uri="{FF2B5EF4-FFF2-40B4-BE49-F238E27FC236}">
                <a16:creationId xmlns:a16="http://schemas.microsoft.com/office/drawing/2014/main" id="{D8ACD33B-E324-44EE-8821-00C1A08973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A2A5B0-D333-4EE2-94C5-9BAAF67FD4C8}"/>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2048269380"/>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895C9-96D6-4DB4-A1AD-8BF4B2DC41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8D1F58-BAC5-48D2-86C6-03CFC1C9475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438854-97F2-4CBF-9C5C-0631AD0B3779}"/>
              </a:ext>
            </a:extLst>
          </p:cNvPr>
          <p:cNvSpPr>
            <a:spLocks noGrp="1"/>
          </p:cNvSpPr>
          <p:nvPr>
            <p:ph type="dt" sz="half" idx="10"/>
          </p:nvPr>
        </p:nvSpPr>
        <p:spPr/>
        <p:txBody>
          <a:bodyPr/>
          <a:lstStyle/>
          <a:p>
            <a:fld id="{E3134A03-34AB-43E4-9153-F3913F13D8E3}" type="datetimeFigureOut">
              <a:rPr lang="zh-CN" altLang="en-US" smtClean="0"/>
              <a:t>2020/6/25</a:t>
            </a:fld>
            <a:endParaRPr lang="zh-CN" altLang="en-US"/>
          </a:p>
        </p:txBody>
      </p:sp>
      <p:sp>
        <p:nvSpPr>
          <p:cNvPr id="5" name="页脚占位符 4">
            <a:extLst>
              <a:ext uri="{FF2B5EF4-FFF2-40B4-BE49-F238E27FC236}">
                <a16:creationId xmlns:a16="http://schemas.microsoft.com/office/drawing/2014/main" id="{116952A7-E177-47D9-A8EF-5D5E2404EE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7D450-1254-4EFF-AC0F-390AB1947A0C}"/>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1955579127"/>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8C0B33F-8B12-4F24-B52A-04E8383A8F4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D01F8D-3E0F-4827-9B86-13E5ECF982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41C404-2B6E-4B1E-91E9-D867222ECDF2}"/>
              </a:ext>
            </a:extLst>
          </p:cNvPr>
          <p:cNvSpPr>
            <a:spLocks noGrp="1"/>
          </p:cNvSpPr>
          <p:nvPr>
            <p:ph type="dt" sz="half" idx="10"/>
          </p:nvPr>
        </p:nvSpPr>
        <p:spPr/>
        <p:txBody>
          <a:bodyPr/>
          <a:lstStyle/>
          <a:p>
            <a:fld id="{E3134A03-34AB-43E4-9153-F3913F13D8E3}" type="datetimeFigureOut">
              <a:rPr lang="zh-CN" altLang="en-US" smtClean="0"/>
              <a:t>2020/6/25</a:t>
            </a:fld>
            <a:endParaRPr lang="zh-CN" altLang="en-US"/>
          </a:p>
        </p:txBody>
      </p:sp>
      <p:sp>
        <p:nvSpPr>
          <p:cNvPr id="5" name="页脚占位符 4">
            <a:extLst>
              <a:ext uri="{FF2B5EF4-FFF2-40B4-BE49-F238E27FC236}">
                <a16:creationId xmlns:a16="http://schemas.microsoft.com/office/drawing/2014/main" id="{E020B0AD-C743-4517-9CCA-ACB78DBA8E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11B527-7E0D-4BA6-8091-4B9A3DD3C8F9}"/>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3506665871"/>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907D3-ED42-4EC1-AC38-A05ECD9B85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2C0C7C-E774-45AA-80E3-2BEF46F534E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1ECF23-56A6-4BF0-9AAE-50E2AA5B0241}"/>
              </a:ext>
            </a:extLst>
          </p:cNvPr>
          <p:cNvSpPr>
            <a:spLocks noGrp="1"/>
          </p:cNvSpPr>
          <p:nvPr>
            <p:ph type="dt" sz="half" idx="10"/>
          </p:nvPr>
        </p:nvSpPr>
        <p:spPr/>
        <p:txBody>
          <a:bodyPr/>
          <a:lstStyle/>
          <a:p>
            <a:fld id="{E3134A03-34AB-43E4-9153-F3913F13D8E3}" type="datetimeFigureOut">
              <a:rPr lang="zh-CN" altLang="en-US" smtClean="0"/>
              <a:t>2020/6/25</a:t>
            </a:fld>
            <a:endParaRPr lang="zh-CN" altLang="en-US"/>
          </a:p>
        </p:txBody>
      </p:sp>
      <p:sp>
        <p:nvSpPr>
          <p:cNvPr id="5" name="页脚占位符 4">
            <a:extLst>
              <a:ext uri="{FF2B5EF4-FFF2-40B4-BE49-F238E27FC236}">
                <a16:creationId xmlns:a16="http://schemas.microsoft.com/office/drawing/2014/main" id="{D5C69B7A-3D28-4D87-8622-1D172F63D6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1B3833-A4A1-4EF4-9462-F29CCFC984FC}"/>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982506862"/>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2B9A9-793C-4F9A-9117-3A390DA2126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203BEE-7117-4D05-AA23-A293759296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0EBF637-4BB0-4406-B65F-2FC20AE5B09C}"/>
              </a:ext>
            </a:extLst>
          </p:cNvPr>
          <p:cNvSpPr>
            <a:spLocks noGrp="1"/>
          </p:cNvSpPr>
          <p:nvPr>
            <p:ph type="dt" sz="half" idx="10"/>
          </p:nvPr>
        </p:nvSpPr>
        <p:spPr/>
        <p:txBody>
          <a:bodyPr/>
          <a:lstStyle/>
          <a:p>
            <a:fld id="{E3134A03-34AB-43E4-9153-F3913F13D8E3}" type="datetimeFigureOut">
              <a:rPr lang="zh-CN" altLang="en-US" smtClean="0"/>
              <a:t>2020/6/25</a:t>
            </a:fld>
            <a:endParaRPr lang="zh-CN" altLang="en-US"/>
          </a:p>
        </p:txBody>
      </p:sp>
      <p:sp>
        <p:nvSpPr>
          <p:cNvPr id="5" name="页脚占位符 4">
            <a:extLst>
              <a:ext uri="{FF2B5EF4-FFF2-40B4-BE49-F238E27FC236}">
                <a16:creationId xmlns:a16="http://schemas.microsoft.com/office/drawing/2014/main" id="{199BECA5-B743-4BBA-977E-280F8E016A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DD5A78-8485-4A12-87D4-189F1AFB016B}"/>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2498937879"/>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8DBEC-6453-4593-BED1-78428FAD13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3ECEBB-2CD1-40A3-968C-64BB3CABF37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4384778-C3AB-45E4-9A94-2DD830E45A6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5AF758-9FB3-46CF-8245-887F1767B571}"/>
              </a:ext>
            </a:extLst>
          </p:cNvPr>
          <p:cNvSpPr>
            <a:spLocks noGrp="1"/>
          </p:cNvSpPr>
          <p:nvPr>
            <p:ph type="dt" sz="half" idx="10"/>
          </p:nvPr>
        </p:nvSpPr>
        <p:spPr/>
        <p:txBody>
          <a:bodyPr/>
          <a:lstStyle/>
          <a:p>
            <a:fld id="{E3134A03-34AB-43E4-9153-F3913F13D8E3}" type="datetimeFigureOut">
              <a:rPr lang="zh-CN" altLang="en-US" smtClean="0"/>
              <a:t>2020/6/25</a:t>
            </a:fld>
            <a:endParaRPr lang="zh-CN" altLang="en-US"/>
          </a:p>
        </p:txBody>
      </p:sp>
      <p:sp>
        <p:nvSpPr>
          <p:cNvPr id="6" name="页脚占位符 5">
            <a:extLst>
              <a:ext uri="{FF2B5EF4-FFF2-40B4-BE49-F238E27FC236}">
                <a16:creationId xmlns:a16="http://schemas.microsoft.com/office/drawing/2014/main" id="{42D5BDA4-5878-451A-843C-1855A944C9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18D678-FCAC-4190-B8E2-FF3079D25B13}"/>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3706114342"/>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8A42E-521D-49D3-89F3-EFDF199E3D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F6059C-7542-4560-87F1-1931CAAE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CE4DF32-0624-4CD8-BBD9-5F7FE9594E4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576148-B0EA-4BF3-AE8E-E63BD899F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7345C60-1ADA-43D5-9540-23A12D7C789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2F9E939-5D6E-4C3B-B5A4-94A65136044D}"/>
              </a:ext>
            </a:extLst>
          </p:cNvPr>
          <p:cNvSpPr>
            <a:spLocks noGrp="1"/>
          </p:cNvSpPr>
          <p:nvPr>
            <p:ph type="dt" sz="half" idx="10"/>
          </p:nvPr>
        </p:nvSpPr>
        <p:spPr/>
        <p:txBody>
          <a:bodyPr/>
          <a:lstStyle/>
          <a:p>
            <a:fld id="{E3134A03-34AB-43E4-9153-F3913F13D8E3}" type="datetimeFigureOut">
              <a:rPr lang="zh-CN" altLang="en-US" smtClean="0"/>
              <a:t>2020/6/25</a:t>
            </a:fld>
            <a:endParaRPr lang="zh-CN" altLang="en-US"/>
          </a:p>
        </p:txBody>
      </p:sp>
      <p:sp>
        <p:nvSpPr>
          <p:cNvPr id="8" name="页脚占位符 7">
            <a:extLst>
              <a:ext uri="{FF2B5EF4-FFF2-40B4-BE49-F238E27FC236}">
                <a16:creationId xmlns:a16="http://schemas.microsoft.com/office/drawing/2014/main" id="{223FD973-B3C9-4DD8-8024-41BC9D4C0A6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BF99017-2BE3-46A1-B7F5-990EA71298FF}"/>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1191036116"/>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43FBCC-777E-43C4-A7CA-B545F51193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13FEBE-59E3-42FD-80A5-3B0787B89AF8}"/>
              </a:ext>
            </a:extLst>
          </p:cNvPr>
          <p:cNvSpPr>
            <a:spLocks noGrp="1"/>
          </p:cNvSpPr>
          <p:nvPr>
            <p:ph type="dt" sz="half" idx="10"/>
          </p:nvPr>
        </p:nvSpPr>
        <p:spPr/>
        <p:txBody>
          <a:bodyPr/>
          <a:lstStyle/>
          <a:p>
            <a:fld id="{E3134A03-34AB-43E4-9153-F3913F13D8E3}" type="datetimeFigureOut">
              <a:rPr lang="zh-CN" altLang="en-US" smtClean="0"/>
              <a:t>2020/6/25</a:t>
            </a:fld>
            <a:endParaRPr lang="zh-CN" altLang="en-US"/>
          </a:p>
        </p:txBody>
      </p:sp>
      <p:sp>
        <p:nvSpPr>
          <p:cNvPr id="4" name="页脚占位符 3">
            <a:extLst>
              <a:ext uri="{FF2B5EF4-FFF2-40B4-BE49-F238E27FC236}">
                <a16:creationId xmlns:a16="http://schemas.microsoft.com/office/drawing/2014/main" id="{3B56C3A8-8116-4CB1-948D-897B6C7C12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0E4DE8-0642-4A0E-BD20-F78531B920C2}"/>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554255814"/>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284211-F30A-4822-98DB-739B3A27CD24}"/>
              </a:ext>
            </a:extLst>
          </p:cNvPr>
          <p:cNvSpPr>
            <a:spLocks noGrp="1"/>
          </p:cNvSpPr>
          <p:nvPr>
            <p:ph type="dt" sz="half" idx="10"/>
          </p:nvPr>
        </p:nvSpPr>
        <p:spPr/>
        <p:txBody>
          <a:bodyPr/>
          <a:lstStyle/>
          <a:p>
            <a:fld id="{E3134A03-34AB-43E4-9153-F3913F13D8E3}" type="datetimeFigureOut">
              <a:rPr lang="zh-CN" altLang="en-US" smtClean="0"/>
              <a:t>2020/6/25</a:t>
            </a:fld>
            <a:endParaRPr lang="zh-CN" altLang="en-US"/>
          </a:p>
        </p:txBody>
      </p:sp>
      <p:sp>
        <p:nvSpPr>
          <p:cNvPr id="3" name="页脚占位符 2">
            <a:extLst>
              <a:ext uri="{FF2B5EF4-FFF2-40B4-BE49-F238E27FC236}">
                <a16:creationId xmlns:a16="http://schemas.microsoft.com/office/drawing/2014/main" id="{B259DFEC-480E-467A-8DD8-39EB7796DD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11819C2-0E13-4CB3-912F-66A4D6A45ADB}"/>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4082159719"/>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9A880-5D87-476D-902D-635331C9CE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928055-B892-463F-9235-90862BF9C7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386119-5E98-4450-A940-40D2D08C5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96F3E5-1B27-48A0-92DA-8A26AE6C7D9E}"/>
              </a:ext>
            </a:extLst>
          </p:cNvPr>
          <p:cNvSpPr>
            <a:spLocks noGrp="1"/>
          </p:cNvSpPr>
          <p:nvPr>
            <p:ph type="dt" sz="half" idx="10"/>
          </p:nvPr>
        </p:nvSpPr>
        <p:spPr/>
        <p:txBody>
          <a:bodyPr/>
          <a:lstStyle/>
          <a:p>
            <a:fld id="{E3134A03-34AB-43E4-9153-F3913F13D8E3}" type="datetimeFigureOut">
              <a:rPr lang="zh-CN" altLang="en-US" smtClean="0"/>
              <a:t>2020/6/25</a:t>
            </a:fld>
            <a:endParaRPr lang="zh-CN" altLang="en-US"/>
          </a:p>
        </p:txBody>
      </p:sp>
      <p:sp>
        <p:nvSpPr>
          <p:cNvPr id="6" name="页脚占位符 5">
            <a:extLst>
              <a:ext uri="{FF2B5EF4-FFF2-40B4-BE49-F238E27FC236}">
                <a16:creationId xmlns:a16="http://schemas.microsoft.com/office/drawing/2014/main" id="{8563156E-08CB-4363-82AC-F9FD4E303D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12D6DB-D854-4FAA-B28F-AB4AD577930D}"/>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3780844972"/>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B4CB9-BBAE-4012-ABF9-FCE0E084EE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7BC50EF-923B-4EC1-A40D-815B2B61D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83075F-674F-4541-B10D-4A1244280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F743C7-67CF-4637-BC76-85E804FE4DDF}"/>
              </a:ext>
            </a:extLst>
          </p:cNvPr>
          <p:cNvSpPr>
            <a:spLocks noGrp="1"/>
          </p:cNvSpPr>
          <p:nvPr>
            <p:ph type="dt" sz="half" idx="10"/>
          </p:nvPr>
        </p:nvSpPr>
        <p:spPr/>
        <p:txBody>
          <a:bodyPr/>
          <a:lstStyle/>
          <a:p>
            <a:fld id="{E3134A03-34AB-43E4-9153-F3913F13D8E3}" type="datetimeFigureOut">
              <a:rPr lang="zh-CN" altLang="en-US" smtClean="0"/>
              <a:t>2020/6/25</a:t>
            </a:fld>
            <a:endParaRPr lang="zh-CN" altLang="en-US"/>
          </a:p>
        </p:txBody>
      </p:sp>
      <p:sp>
        <p:nvSpPr>
          <p:cNvPr id="6" name="页脚占位符 5">
            <a:extLst>
              <a:ext uri="{FF2B5EF4-FFF2-40B4-BE49-F238E27FC236}">
                <a16:creationId xmlns:a16="http://schemas.microsoft.com/office/drawing/2014/main" id="{92A71755-D254-4514-8F5F-2F215B1CD1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0E7F11-370E-460B-A09C-2327505251DF}"/>
              </a:ext>
            </a:extLst>
          </p:cNvPr>
          <p:cNvSpPr>
            <a:spLocks noGrp="1"/>
          </p:cNvSpPr>
          <p:nvPr>
            <p:ph type="sldNum" sz="quarter" idx="12"/>
          </p:nvPr>
        </p:nvSpPr>
        <p:spPr/>
        <p:txBody>
          <a:body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1350085994"/>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32E4E1-1D39-466B-BD55-DB380A8DE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F923F6B-24CB-472C-90D1-6764BC9C23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236092-C589-4C98-9DDD-0B8A233C8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34A03-34AB-43E4-9153-F3913F13D8E3}" type="datetimeFigureOut">
              <a:rPr lang="zh-CN" altLang="en-US" smtClean="0"/>
              <a:t>2020/6/25</a:t>
            </a:fld>
            <a:endParaRPr lang="zh-CN" altLang="en-US"/>
          </a:p>
        </p:txBody>
      </p:sp>
      <p:sp>
        <p:nvSpPr>
          <p:cNvPr id="5" name="页脚占位符 4">
            <a:extLst>
              <a:ext uri="{FF2B5EF4-FFF2-40B4-BE49-F238E27FC236}">
                <a16:creationId xmlns:a16="http://schemas.microsoft.com/office/drawing/2014/main" id="{2FCD32B8-8FB7-4A4D-9D99-942A9413E3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B02A502-3EBB-4FCB-835C-720CBD742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78F99-9C06-4696-8CDC-C2FF737AE722}" type="slidenum">
              <a:rPr lang="zh-CN" altLang="en-US" smtClean="0"/>
              <a:t>‹#›</a:t>
            </a:fld>
            <a:endParaRPr lang="zh-CN" altLang="en-US"/>
          </a:p>
        </p:txBody>
      </p:sp>
    </p:spTree>
    <p:extLst>
      <p:ext uri="{BB962C8B-B14F-4D97-AF65-F5344CB8AC3E}">
        <p14:creationId xmlns:p14="http://schemas.microsoft.com/office/powerpoint/2010/main" val="143198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48EE49-51CB-4F7D-B288-129FD1287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666999" y="-2666998"/>
            <a:ext cx="6858002" cy="12192000"/>
          </a:xfrm>
          <a:prstGeom prst="rect">
            <a:avLst/>
          </a:prstGeom>
        </p:spPr>
      </p:pic>
      <p:pic>
        <p:nvPicPr>
          <p:cNvPr id="10" name="图片 9">
            <a:extLst>
              <a:ext uri="{FF2B5EF4-FFF2-40B4-BE49-F238E27FC236}">
                <a16:creationId xmlns:a16="http://schemas.microsoft.com/office/drawing/2014/main" id="{CD754AA3-0420-4588-B495-FE2364321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11" name="图片 10">
            <a:extLst>
              <a:ext uri="{FF2B5EF4-FFF2-40B4-BE49-F238E27FC236}">
                <a16:creationId xmlns:a16="http://schemas.microsoft.com/office/drawing/2014/main" id="{0F21926A-6F97-4AD3-B6DB-FCC3C22702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5" name="矩形 4">
            <a:extLst>
              <a:ext uri="{FF2B5EF4-FFF2-40B4-BE49-F238E27FC236}">
                <a16:creationId xmlns:a16="http://schemas.microsoft.com/office/drawing/2014/main" id="{B5B97DDD-FB91-4917-A104-25C68B0DE5D9}"/>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FCC66F5B-D4A8-4943-BC24-3781172F8073}"/>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F77F747-26F6-49AB-98C2-838398FC2A0E}"/>
              </a:ext>
            </a:extLst>
          </p:cNvPr>
          <p:cNvSpPr/>
          <p:nvPr/>
        </p:nvSpPr>
        <p:spPr>
          <a:xfrm>
            <a:off x="1774158" y="-3"/>
            <a:ext cx="8566484" cy="6858001"/>
          </a:xfrm>
          <a:prstGeom prst="rect">
            <a:avLst/>
          </a:prstGeom>
          <a:blipFill dpi="0" rotWithShape="1">
            <a:blip r:embed="rId6">
              <a:alphaModFix amt="5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1">
            <a:extLst>
              <a:ext uri="{FF2B5EF4-FFF2-40B4-BE49-F238E27FC236}">
                <a16:creationId xmlns:a16="http://schemas.microsoft.com/office/drawing/2014/main" id="{136F2DE6-6CE3-4C36-B7C7-5262B0447A02}"/>
              </a:ext>
            </a:extLst>
          </p:cNvPr>
          <p:cNvSpPr>
            <a:spLocks noGrp="1"/>
          </p:cNvSpPr>
          <p:nvPr>
            <p:ph type="title"/>
          </p:nvPr>
        </p:nvSpPr>
        <p:spPr>
          <a:xfrm>
            <a:off x="2647031" y="1772529"/>
            <a:ext cx="6897806" cy="2404319"/>
          </a:xfrm>
        </p:spPr>
        <p:txBody>
          <a:bodyPr>
            <a:noAutofit/>
          </a:bodyPr>
          <a:lstStyle/>
          <a:p>
            <a:pPr algn="ctr"/>
            <a:r>
              <a:rPr lang="en-US" altLang="zh-CN" sz="4000" dirty="0">
                <a:solidFill>
                  <a:schemeClr val="tx1">
                    <a:lumMod val="75000"/>
                    <a:lumOff val="25000"/>
                  </a:schemeClr>
                </a:solidFill>
                <a:latin typeface="幼圆" panose="02010509060101010101" pitchFamily="49" charset="-122"/>
                <a:ea typeface="幼圆" panose="02010509060101010101" pitchFamily="49" charset="-122"/>
                <a:sym typeface="+mn-lt"/>
              </a:rPr>
              <a:t>Kriging</a:t>
            </a:r>
            <a:r>
              <a:rPr lang="zh-CN" altLang="en-US" sz="4000" dirty="0"/>
              <a:t>代理模型辅助工程优化设计问题的顺序约束更新方法</a:t>
            </a:r>
          </a:p>
        </p:txBody>
      </p:sp>
      <p:grpSp>
        <p:nvGrpSpPr>
          <p:cNvPr id="23" name="组合 22">
            <a:extLst>
              <a:ext uri="{FF2B5EF4-FFF2-40B4-BE49-F238E27FC236}">
                <a16:creationId xmlns:a16="http://schemas.microsoft.com/office/drawing/2014/main" id="{76149B32-B38A-4288-B1C6-67DF1629A67F}"/>
              </a:ext>
            </a:extLst>
          </p:cNvPr>
          <p:cNvGrpSpPr/>
          <p:nvPr/>
        </p:nvGrpSpPr>
        <p:grpSpPr>
          <a:xfrm>
            <a:off x="1453211" y="2682750"/>
            <a:ext cx="1266151" cy="537218"/>
            <a:chOff x="2119312" y="1260814"/>
            <a:chExt cx="8017062" cy="3401575"/>
          </a:xfrm>
        </p:grpSpPr>
        <p:pic>
          <p:nvPicPr>
            <p:cNvPr id="20" name="图片 19">
              <a:extLst>
                <a:ext uri="{FF2B5EF4-FFF2-40B4-BE49-F238E27FC236}">
                  <a16:creationId xmlns:a16="http://schemas.microsoft.com/office/drawing/2014/main" id="{4867FE81-18DC-425F-95AC-4DF43AA585D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19312" y="3109811"/>
              <a:ext cx="7953376" cy="1552578"/>
            </a:xfrm>
            <a:prstGeom prst="rect">
              <a:avLst/>
            </a:prstGeom>
          </p:spPr>
        </p:pic>
        <p:pic>
          <p:nvPicPr>
            <p:cNvPr id="22" name="图片 21">
              <a:extLst>
                <a:ext uri="{FF2B5EF4-FFF2-40B4-BE49-F238E27FC236}">
                  <a16:creationId xmlns:a16="http://schemas.microsoft.com/office/drawing/2014/main" id="{36485AAB-B029-4D96-AE50-BD20CA54DA3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35374" y="1260814"/>
              <a:ext cx="8001000" cy="1647825"/>
            </a:xfrm>
            <a:prstGeom prst="rect">
              <a:avLst/>
            </a:prstGeom>
          </p:spPr>
        </p:pic>
      </p:grpSp>
      <p:grpSp>
        <p:nvGrpSpPr>
          <p:cNvPr id="24" name="组合 23">
            <a:extLst>
              <a:ext uri="{FF2B5EF4-FFF2-40B4-BE49-F238E27FC236}">
                <a16:creationId xmlns:a16="http://schemas.microsoft.com/office/drawing/2014/main" id="{4C6C0111-82B9-4549-85B0-A4F4A7F7F6C6}"/>
              </a:ext>
            </a:extLst>
          </p:cNvPr>
          <p:cNvGrpSpPr/>
          <p:nvPr/>
        </p:nvGrpSpPr>
        <p:grpSpPr>
          <a:xfrm flipH="1">
            <a:off x="9470101" y="2604045"/>
            <a:ext cx="1266151" cy="537218"/>
            <a:chOff x="2119312" y="1260814"/>
            <a:chExt cx="8017062" cy="3401575"/>
          </a:xfrm>
        </p:grpSpPr>
        <p:pic>
          <p:nvPicPr>
            <p:cNvPr id="25" name="图片 24">
              <a:extLst>
                <a:ext uri="{FF2B5EF4-FFF2-40B4-BE49-F238E27FC236}">
                  <a16:creationId xmlns:a16="http://schemas.microsoft.com/office/drawing/2014/main" id="{D5B2D54E-9AA8-40D0-B5F6-763DCD28B07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19312" y="3109811"/>
              <a:ext cx="7953376" cy="1552578"/>
            </a:xfrm>
            <a:prstGeom prst="rect">
              <a:avLst/>
            </a:prstGeom>
          </p:spPr>
        </p:pic>
        <p:pic>
          <p:nvPicPr>
            <p:cNvPr id="26" name="图片 25">
              <a:extLst>
                <a:ext uri="{FF2B5EF4-FFF2-40B4-BE49-F238E27FC236}">
                  <a16:creationId xmlns:a16="http://schemas.microsoft.com/office/drawing/2014/main" id="{45A0C6A0-9A20-4826-BC00-84F833E73E7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35374" y="1260814"/>
              <a:ext cx="8001000" cy="1647825"/>
            </a:xfrm>
            <a:prstGeom prst="rect">
              <a:avLst/>
            </a:prstGeom>
          </p:spPr>
        </p:pic>
      </p:grpSp>
    </p:spTree>
    <p:extLst>
      <p:ext uri="{BB962C8B-B14F-4D97-AF65-F5344CB8AC3E}">
        <p14:creationId xmlns:p14="http://schemas.microsoft.com/office/powerpoint/2010/main" val="1490446785"/>
      </p:ext>
    </p:extLst>
  </p:cSld>
  <p:clrMapOvr>
    <a:masterClrMapping/>
  </p:clrMapOvr>
  <mc:AlternateContent xmlns:mc="http://schemas.openxmlformats.org/markup-compatibility/2006" xmlns:p14="http://schemas.microsoft.com/office/powerpoint/2010/main">
    <mc:Choice Requires="p14">
      <p:transition spd="slow" p14:dur="1750" advClick="0" advTm="0">
        <p14:pan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par>
                          <p:cTn id="10" fill="hold">
                            <p:stCondLst>
                              <p:cond delay="750"/>
                            </p:stCondLst>
                            <p:childTnLst>
                              <p:par>
                                <p:cTn id="11" presetID="22" presetClass="entr" presetSubtype="2"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75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750"/>
                                        <p:tgtEl>
                                          <p:spTgt spid="11"/>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750" fill="hold"/>
                                        <p:tgtEl>
                                          <p:spTgt spid="5"/>
                                        </p:tgtEl>
                                        <p:attrNameLst>
                                          <p:attrName>ppt_w</p:attrName>
                                        </p:attrNameLst>
                                      </p:cBhvr>
                                      <p:tavLst>
                                        <p:tav tm="0">
                                          <p:val>
                                            <p:fltVal val="0"/>
                                          </p:val>
                                        </p:tav>
                                        <p:tav tm="100000">
                                          <p:val>
                                            <p:strVal val="#ppt_w"/>
                                          </p:val>
                                        </p:tav>
                                      </p:tavLst>
                                    </p:anim>
                                    <p:anim calcmode="lin" valueType="num">
                                      <p:cBhvr>
                                        <p:cTn id="21" dur="750" fill="hold"/>
                                        <p:tgtEl>
                                          <p:spTgt spid="5"/>
                                        </p:tgtEl>
                                        <p:attrNameLst>
                                          <p:attrName>ppt_h</p:attrName>
                                        </p:attrNameLst>
                                      </p:cBhvr>
                                      <p:tavLst>
                                        <p:tav tm="0">
                                          <p:val>
                                            <p:fltVal val="0"/>
                                          </p:val>
                                        </p:tav>
                                        <p:tav tm="100000">
                                          <p:val>
                                            <p:strVal val="#ppt_h"/>
                                          </p:val>
                                        </p:tav>
                                      </p:tavLst>
                                    </p:anim>
                                    <p:animEffect transition="in" filter="fade">
                                      <p:cBhvr>
                                        <p:cTn id="22" dur="750"/>
                                        <p:tgtEl>
                                          <p:spTgt spid="5"/>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750" fill="hold"/>
                                        <p:tgtEl>
                                          <p:spTgt spid="6"/>
                                        </p:tgtEl>
                                        <p:attrNameLst>
                                          <p:attrName>ppt_w</p:attrName>
                                        </p:attrNameLst>
                                      </p:cBhvr>
                                      <p:tavLst>
                                        <p:tav tm="0">
                                          <p:val>
                                            <p:fltVal val="0"/>
                                          </p:val>
                                        </p:tav>
                                        <p:tav tm="100000">
                                          <p:val>
                                            <p:strVal val="#ppt_w"/>
                                          </p:val>
                                        </p:tav>
                                      </p:tavLst>
                                    </p:anim>
                                    <p:anim calcmode="lin" valueType="num">
                                      <p:cBhvr>
                                        <p:cTn id="26" dur="750" fill="hold"/>
                                        <p:tgtEl>
                                          <p:spTgt spid="6"/>
                                        </p:tgtEl>
                                        <p:attrNameLst>
                                          <p:attrName>ppt_h</p:attrName>
                                        </p:attrNameLst>
                                      </p:cBhvr>
                                      <p:tavLst>
                                        <p:tav tm="0">
                                          <p:val>
                                            <p:fltVal val="0"/>
                                          </p:val>
                                        </p:tav>
                                        <p:tav tm="100000">
                                          <p:val>
                                            <p:strVal val="#ppt_h"/>
                                          </p:val>
                                        </p:tav>
                                      </p:tavLst>
                                    </p:anim>
                                    <p:animEffect transition="in" filter="fade">
                                      <p:cBhvr>
                                        <p:cTn id="27" dur="750"/>
                                        <p:tgtEl>
                                          <p:spTgt spid="6"/>
                                        </p:tgtEl>
                                      </p:cBhvr>
                                    </p:animEffect>
                                  </p:childTnLst>
                                </p:cTn>
                              </p:par>
                            </p:childTnLst>
                          </p:cTn>
                        </p:par>
                        <p:par>
                          <p:cTn id="28" fill="hold">
                            <p:stCondLst>
                              <p:cond delay="2500"/>
                            </p:stCondLst>
                            <p:childTnLst>
                              <p:par>
                                <p:cTn id="29" presetID="16" presetClass="entr" presetSubtype="37"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outVertical)">
                                      <p:cBhvr>
                                        <p:cTn id="31" dur="750"/>
                                        <p:tgtEl>
                                          <p:spTgt spid="17"/>
                                        </p:tgtEl>
                                      </p:cBhvr>
                                    </p:animEffect>
                                  </p:childTnLst>
                                </p:cTn>
                              </p:par>
                            </p:childTnLst>
                          </p:cTn>
                        </p:par>
                        <p:par>
                          <p:cTn id="32" fill="hold">
                            <p:stCondLst>
                              <p:cond delay="3250"/>
                            </p:stCondLst>
                            <p:childTnLst>
                              <p:par>
                                <p:cTn id="33" presetID="53" presetClass="entr" presetSubtype="16"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750" fill="hold"/>
                                        <p:tgtEl>
                                          <p:spTgt spid="16"/>
                                        </p:tgtEl>
                                        <p:attrNameLst>
                                          <p:attrName>ppt_w</p:attrName>
                                        </p:attrNameLst>
                                      </p:cBhvr>
                                      <p:tavLst>
                                        <p:tav tm="0">
                                          <p:val>
                                            <p:fltVal val="0"/>
                                          </p:val>
                                        </p:tav>
                                        <p:tav tm="100000">
                                          <p:val>
                                            <p:strVal val="#ppt_w"/>
                                          </p:val>
                                        </p:tav>
                                      </p:tavLst>
                                    </p:anim>
                                    <p:anim calcmode="lin" valueType="num">
                                      <p:cBhvr>
                                        <p:cTn id="36" dur="750" fill="hold"/>
                                        <p:tgtEl>
                                          <p:spTgt spid="16"/>
                                        </p:tgtEl>
                                        <p:attrNameLst>
                                          <p:attrName>ppt_h</p:attrName>
                                        </p:attrNameLst>
                                      </p:cBhvr>
                                      <p:tavLst>
                                        <p:tav tm="0">
                                          <p:val>
                                            <p:fltVal val="0"/>
                                          </p:val>
                                        </p:tav>
                                        <p:tav tm="100000">
                                          <p:val>
                                            <p:strVal val="#ppt_h"/>
                                          </p:val>
                                        </p:tav>
                                      </p:tavLst>
                                    </p:anim>
                                    <p:animEffect transition="in" filter="fade">
                                      <p:cBhvr>
                                        <p:cTn id="37" dur="750"/>
                                        <p:tgtEl>
                                          <p:spTgt spid="16"/>
                                        </p:tgtEl>
                                      </p:cBhvr>
                                    </p:animEffect>
                                  </p:childTnLst>
                                </p:cTn>
                              </p:par>
                            </p:childTnLst>
                          </p:cTn>
                        </p:par>
                        <p:par>
                          <p:cTn id="38" fill="hold">
                            <p:stCondLst>
                              <p:cond delay="4000"/>
                            </p:stCondLst>
                            <p:childTnLst>
                              <p:par>
                                <p:cTn id="39" presetID="22" presetClass="entr" presetSubtype="2"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right)">
                                      <p:cBhvr>
                                        <p:cTn id="41" dur="750"/>
                                        <p:tgtEl>
                                          <p:spTgt spid="23"/>
                                        </p:tgtEl>
                                      </p:cBhvr>
                                    </p:animEffect>
                                  </p:childTnLst>
                                </p:cTn>
                              </p:par>
                              <p:par>
                                <p:cTn id="42" presetID="22" presetClass="entr" presetSubtype="8"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animBg="1"/>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60C9C431-0FDE-4E0D-A91A-E6949C41DC5E}"/>
              </a:ext>
            </a:extLst>
          </p:cNvPr>
          <p:cNvSpPr txBox="1"/>
          <p:nvPr/>
        </p:nvSpPr>
        <p:spPr>
          <a:xfrm flipH="1">
            <a:off x="950645" y="423113"/>
            <a:ext cx="2932038" cy="461665"/>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gn="just" defTabSz="609585">
              <a:buClr>
                <a:srgbClr val="E7E6E6">
                  <a:lumMod val="10000"/>
                </a:srgbClr>
              </a:buClr>
            </a:pPr>
            <a:r>
              <a:rPr lang="zh-CN" altLang="en-US" sz="2400" dirty="0">
                <a:solidFill>
                  <a:schemeClr val="tx1"/>
                </a:solidFill>
              </a:rPr>
              <a:t>可行性分析</a:t>
            </a:r>
            <a:endParaRPr lang="en-US" altLang="zh-CN" sz="2400" dirty="0">
              <a:solidFill>
                <a:schemeClr val="tx1"/>
              </a:solidFill>
              <a:latin typeface="幼圆" panose="02010509060101010101" pitchFamily="49" charset="-122"/>
              <a:ea typeface="幼圆" panose="02010509060101010101" pitchFamily="49" charset="-122"/>
              <a:cs typeface="+mn-ea"/>
              <a:sym typeface="+mn-lt"/>
            </a:endParaRPr>
          </a:p>
        </p:txBody>
      </p:sp>
      <p:sp>
        <p:nvSpPr>
          <p:cNvPr id="24" name="PA-矩形 28">
            <a:extLst>
              <a:ext uri="{FF2B5EF4-FFF2-40B4-BE49-F238E27FC236}">
                <a16:creationId xmlns:a16="http://schemas.microsoft.com/office/drawing/2014/main" id="{6CA71DEF-A546-4009-A1E5-38416F63FB79}"/>
              </a:ext>
            </a:extLst>
          </p:cNvPr>
          <p:cNvSpPr/>
          <p:nvPr>
            <p:custDataLst>
              <p:tags r:id="rId1"/>
            </p:custDataLst>
          </p:nvPr>
        </p:nvSpPr>
        <p:spPr>
          <a:xfrm flipH="1">
            <a:off x="1053204" y="4801298"/>
            <a:ext cx="9986048" cy="646331"/>
          </a:xfrm>
          <a:prstGeom prst="rect">
            <a:avLst/>
          </a:prstGeom>
        </p:spPr>
        <p:txBody>
          <a:bodyPr wrap="square">
            <a:spAutoFit/>
          </a:bodyPr>
          <a:lstStyle/>
          <a:p>
            <a:pPr algn="just"/>
            <a:r>
              <a:rPr lang="zh-CN" altLang="en-US" dirty="0"/>
              <a:t>上表运行</a:t>
            </a:r>
            <a:r>
              <a:rPr lang="en-US" altLang="zh-CN" dirty="0"/>
              <a:t>30</a:t>
            </a:r>
            <a:r>
              <a:rPr lang="zh-CN" altLang="en-US" dirty="0"/>
              <a:t>次。</a:t>
            </a:r>
            <a:r>
              <a:rPr lang="en-US" altLang="zh-CN" dirty="0"/>
              <a:t>SCU-CI</a:t>
            </a:r>
            <a:r>
              <a:rPr lang="zh-CN" altLang="en-US" dirty="0"/>
              <a:t>方法可以确保大多数数值测试用例的解的可行性，而其他五种方法则不能。</a:t>
            </a:r>
            <a:endParaRPr lang="en-US" altLang="zh-CN" dirty="0"/>
          </a:p>
          <a:p>
            <a:pPr algn="just"/>
            <a:r>
              <a:rPr lang="zh-CN" altLang="en-US" dirty="0"/>
              <a:t>下表平均排名结果。</a:t>
            </a:r>
            <a:endParaRPr lang="zh-CN" altLang="en-US" sz="2200" dirty="0"/>
          </a:p>
        </p:txBody>
      </p:sp>
      <p:pic>
        <p:nvPicPr>
          <p:cNvPr id="6" name="图片 5">
            <a:extLst>
              <a:ext uri="{FF2B5EF4-FFF2-40B4-BE49-F238E27FC236}">
                <a16:creationId xmlns:a16="http://schemas.microsoft.com/office/drawing/2014/main" id="{F9A7BE60-EDA1-476A-9557-57E1B21A7F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3204" y="1147209"/>
            <a:ext cx="10081575" cy="3437518"/>
          </a:xfrm>
          <a:prstGeom prst="rect">
            <a:avLst/>
          </a:prstGeom>
        </p:spPr>
      </p:pic>
      <p:pic>
        <p:nvPicPr>
          <p:cNvPr id="10" name="图片 9">
            <a:extLst>
              <a:ext uri="{FF2B5EF4-FFF2-40B4-BE49-F238E27FC236}">
                <a16:creationId xmlns:a16="http://schemas.microsoft.com/office/drawing/2014/main" id="{B7FC2AAD-C75E-421A-8AFE-5C89593C9D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2748" y="5410504"/>
            <a:ext cx="10031803" cy="1099600"/>
          </a:xfrm>
          <a:prstGeom prst="rect">
            <a:avLst/>
          </a:prstGeom>
        </p:spPr>
      </p:pic>
    </p:spTree>
    <p:extLst>
      <p:ext uri="{BB962C8B-B14F-4D97-AF65-F5344CB8AC3E}">
        <p14:creationId xmlns:p14="http://schemas.microsoft.com/office/powerpoint/2010/main" val="2644148079"/>
      </p:ext>
    </p:extLst>
  </p:cSld>
  <p:clrMapOvr>
    <a:masterClrMapping/>
  </p:clrMapOvr>
  <mc:AlternateContent xmlns:mc="http://schemas.openxmlformats.org/markup-compatibility/2006" xmlns:p14="http://schemas.microsoft.com/office/powerpoint/2010/main">
    <mc:Choice Requires="p14">
      <p:transition spd="slow" p14:dur="1750" advClick="0" advTm="0">
        <p14:doors dir="vert"/>
      </p:transition>
    </mc:Choice>
    <mc:Fallback xmlns="">
      <p:transition spd="slow"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60C9C431-0FDE-4E0D-A91A-E6949C41DC5E}"/>
              </a:ext>
            </a:extLst>
          </p:cNvPr>
          <p:cNvSpPr txBox="1"/>
          <p:nvPr/>
        </p:nvSpPr>
        <p:spPr>
          <a:xfrm flipH="1">
            <a:off x="950645" y="423113"/>
            <a:ext cx="2932038" cy="461665"/>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gn="just" defTabSz="609585">
              <a:buClr>
                <a:srgbClr val="E7E6E6">
                  <a:lumMod val="10000"/>
                </a:srgbClr>
              </a:buClr>
            </a:pPr>
            <a:r>
              <a:rPr lang="en-US" altLang="zh-CN" sz="2400" dirty="0">
                <a:solidFill>
                  <a:schemeClr val="tx1"/>
                </a:solidFill>
              </a:rPr>
              <a:t>NS</a:t>
            </a:r>
            <a:r>
              <a:rPr lang="zh-CN" altLang="en-US" sz="2400" dirty="0">
                <a:solidFill>
                  <a:schemeClr val="tx1"/>
                </a:solidFill>
              </a:rPr>
              <a:t>测试</a:t>
            </a:r>
            <a:endParaRPr lang="en-US" altLang="zh-CN" sz="2400" dirty="0">
              <a:solidFill>
                <a:schemeClr val="tx1"/>
              </a:solidFill>
              <a:latin typeface="幼圆" panose="02010509060101010101" pitchFamily="49" charset="-122"/>
              <a:ea typeface="幼圆" panose="02010509060101010101" pitchFamily="49" charset="-122"/>
              <a:cs typeface="+mn-ea"/>
              <a:sym typeface="+mn-lt"/>
            </a:endParaRPr>
          </a:p>
        </p:txBody>
      </p:sp>
      <p:sp>
        <p:nvSpPr>
          <p:cNvPr id="24" name="PA-矩形 28">
            <a:extLst>
              <a:ext uri="{FF2B5EF4-FFF2-40B4-BE49-F238E27FC236}">
                <a16:creationId xmlns:a16="http://schemas.microsoft.com/office/drawing/2014/main" id="{6CA71DEF-A546-4009-A1E5-38416F63FB79}"/>
              </a:ext>
            </a:extLst>
          </p:cNvPr>
          <p:cNvSpPr/>
          <p:nvPr>
            <p:custDataLst>
              <p:tags r:id="rId1"/>
            </p:custDataLst>
          </p:nvPr>
        </p:nvSpPr>
        <p:spPr>
          <a:xfrm flipH="1">
            <a:off x="8225797" y="884778"/>
            <a:ext cx="3336938" cy="2800767"/>
          </a:xfrm>
          <a:prstGeom prst="rect">
            <a:avLst/>
          </a:prstGeom>
        </p:spPr>
        <p:txBody>
          <a:bodyPr wrap="square">
            <a:spAutoFit/>
          </a:bodyPr>
          <a:lstStyle/>
          <a:p>
            <a:pPr algn="just"/>
            <a:r>
              <a:rPr lang="en-US" altLang="zh-CN" sz="2200" dirty="0"/>
              <a:t>NS</a:t>
            </a:r>
            <a:r>
              <a:rPr lang="zh-CN" altLang="en-US" sz="2200" dirty="0"/>
              <a:t>的平均值。</a:t>
            </a:r>
            <a:endParaRPr lang="en-US" altLang="zh-CN" sz="2200" dirty="0"/>
          </a:p>
          <a:p>
            <a:pPr algn="just"/>
            <a:r>
              <a:rPr lang="zh-CN" altLang="en-US" sz="2200" dirty="0"/>
              <a:t>在收敛条件下考虑了最优解的质量。</a:t>
            </a:r>
            <a:endParaRPr lang="en-US" altLang="zh-CN" sz="2200" dirty="0"/>
          </a:p>
          <a:p>
            <a:pPr algn="just"/>
            <a:r>
              <a:rPr lang="en-US" altLang="zh-CN" sz="2200" dirty="0"/>
              <a:t>SCU-CI</a:t>
            </a:r>
            <a:r>
              <a:rPr lang="zh-CN" altLang="en-US" sz="2200" dirty="0"/>
              <a:t>方法在八个测试案例中的六个中需要最小的</a:t>
            </a:r>
            <a:r>
              <a:rPr lang="en-US" altLang="zh-CN" sz="2200" dirty="0"/>
              <a:t>NS</a:t>
            </a:r>
            <a:r>
              <a:rPr lang="zh-CN" altLang="en-US" sz="2200" dirty="0"/>
              <a:t>，表明</a:t>
            </a:r>
            <a:r>
              <a:rPr lang="en-US" altLang="zh-CN" sz="2200" dirty="0"/>
              <a:t>SCU-CI</a:t>
            </a:r>
            <a:r>
              <a:rPr lang="zh-CN" altLang="en-US" sz="2200" dirty="0"/>
              <a:t>方法是这三个方法中最有效的约束更新技术。</a:t>
            </a:r>
          </a:p>
        </p:txBody>
      </p:sp>
      <p:pic>
        <p:nvPicPr>
          <p:cNvPr id="3" name="图片 2">
            <a:extLst>
              <a:ext uri="{FF2B5EF4-FFF2-40B4-BE49-F238E27FC236}">
                <a16:creationId xmlns:a16="http://schemas.microsoft.com/office/drawing/2014/main" id="{24E79A5B-381C-4289-95E0-FBA2B776A9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486" y="1147209"/>
            <a:ext cx="7107744" cy="4394414"/>
          </a:xfrm>
          <a:prstGeom prst="rect">
            <a:avLst/>
          </a:prstGeom>
        </p:spPr>
      </p:pic>
    </p:spTree>
    <p:extLst>
      <p:ext uri="{BB962C8B-B14F-4D97-AF65-F5344CB8AC3E}">
        <p14:creationId xmlns:p14="http://schemas.microsoft.com/office/powerpoint/2010/main" val="2230495090"/>
      </p:ext>
    </p:extLst>
  </p:cSld>
  <p:clrMapOvr>
    <a:masterClrMapping/>
  </p:clrMapOvr>
  <mc:AlternateContent xmlns:mc="http://schemas.openxmlformats.org/markup-compatibility/2006" xmlns:p14="http://schemas.microsoft.com/office/powerpoint/2010/main">
    <mc:Choice Requires="p14">
      <p:transition spd="slow" p14:dur="1750" advClick="0" advTm="0">
        <p14:doors dir="vert"/>
      </p:transition>
    </mc:Choice>
    <mc:Fallback xmlns="">
      <p:transition spd="slow"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A8A16A3-4FA0-4CF6-8EC9-B75101096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666999" y="-2666998"/>
            <a:ext cx="6858002" cy="12192000"/>
          </a:xfrm>
          <a:prstGeom prst="rect">
            <a:avLst/>
          </a:prstGeom>
        </p:spPr>
      </p:pic>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9" name="文本框 18">
            <a:extLst>
              <a:ext uri="{FF2B5EF4-FFF2-40B4-BE49-F238E27FC236}">
                <a16:creationId xmlns:a16="http://schemas.microsoft.com/office/drawing/2014/main" id="{60C9C431-0FDE-4E0D-A91A-E6949C41DC5E}"/>
              </a:ext>
            </a:extLst>
          </p:cNvPr>
          <p:cNvSpPr txBox="1"/>
          <p:nvPr/>
        </p:nvSpPr>
        <p:spPr>
          <a:xfrm flipH="1">
            <a:off x="530941" y="226198"/>
            <a:ext cx="4252157" cy="793487"/>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gn="l">
              <a:lnSpc>
                <a:spcPts val="6500"/>
              </a:lnSpc>
            </a:pPr>
            <a:r>
              <a:rPr lang="en-US" altLang="zh-CN" sz="2400" dirty="0">
                <a:solidFill>
                  <a:schemeClr val="tx1"/>
                </a:solidFill>
              </a:rPr>
              <a:t>L</a:t>
            </a:r>
            <a:r>
              <a:rPr lang="zh-CN" altLang="en-US" sz="2400" dirty="0">
                <a:solidFill>
                  <a:schemeClr val="tx1"/>
                </a:solidFill>
              </a:rPr>
              <a:t>形支架的晶格结构设计</a:t>
            </a:r>
            <a:endParaRPr lang="en-US" altLang="zh-CN" sz="2400" dirty="0">
              <a:solidFill>
                <a:schemeClr val="tx1"/>
              </a:solidFill>
              <a:latin typeface="幼圆" panose="02010509060101010101" pitchFamily="49" charset="-122"/>
              <a:ea typeface="幼圆" panose="02010509060101010101" pitchFamily="49" charset="-122"/>
              <a:cs typeface="Source Han Sans CN" charset="-122"/>
            </a:endParaRPr>
          </a:p>
        </p:txBody>
      </p:sp>
      <p:pic>
        <p:nvPicPr>
          <p:cNvPr id="3" name="图片 2">
            <a:extLst>
              <a:ext uri="{FF2B5EF4-FFF2-40B4-BE49-F238E27FC236}">
                <a16:creationId xmlns:a16="http://schemas.microsoft.com/office/drawing/2014/main" id="{08D1B22B-5B8D-4F87-A1FA-FA21B6EEAC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727" y="1010848"/>
            <a:ext cx="3169491" cy="2699080"/>
          </a:xfrm>
          <a:prstGeom prst="rect">
            <a:avLst/>
          </a:prstGeom>
        </p:spPr>
      </p:pic>
      <p:pic>
        <p:nvPicPr>
          <p:cNvPr id="8" name="图片 7">
            <a:extLst>
              <a:ext uri="{FF2B5EF4-FFF2-40B4-BE49-F238E27FC236}">
                <a16:creationId xmlns:a16="http://schemas.microsoft.com/office/drawing/2014/main" id="{CC191418-8363-411D-9BBE-C062A3D2C1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3187" y="3685499"/>
            <a:ext cx="3610032" cy="2801384"/>
          </a:xfrm>
          <a:prstGeom prst="rect">
            <a:avLst/>
          </a:prstGeom>
        </p:spPr>
      </p:pic>
      <p:pic>
        <p:nvPicPr>
          <p:cNvPr id="14" name="图片 13">
            <a:extLst>
              <a:ext uri="{FF2B5EF4-FFF2-40B4-BE49-F238E27FC236}">
                <a16:creationId xmlns:a16="http://schemas.microsoft.com/office/drawing/2014/main" id="{E40C60DB-DEBD-4AD8-9DA2-7B8B62073A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88644" y="509716"/>
            <a:ext cx="7851098" cy="5859669"/>
          </a:xfrm>
          <a:prstGeom prst="rect">
            <a:avLst/>
          </a:prstGeom>
        </p:spPr>
      </p:pic>
    </p:spTree>
    <p:extLst>
      <p:ext uri="{BB962C8B-B14F-4D97-AF65-F5344CB8AC3E}">
        <p14:creationId xmlns:p14="http://schemas.microsoft.com/office/powerpoint/2010/main" val="1334484679"/>
      </p:ext>
    </p:extLst>
  </p:cSld>
  <p:clrMapOvr>
    <a:masterClrMapping/>
  </p:clrMapOvr>
  <mc:AlternateContent xmlns:mc="http://schemas.openxmlformats.org/markup-compatibility/2006" xmlns:p14="http://schemas.microsoft.com/office/powerpoint/2010/main">
    <mc:Choice Requires="p14">
      <p:transition spd="slow" p14:dur="1750" advClick="0" advTm="0">
        <p14:prism isInverted="1"/>
      </p:transition>
    </mc:Choice>
    <mc:Fallback xmlns="">
      <p:transition spd="slow"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A8A16A3-4FA0-4CF6-8EC9-B75101096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666999" y="-2666998"/>
            <a:ext cx="6858002" cy="12192000"/>
          </a:xfrm>
          <a:prstGeom prst="rect">
            <a:avLst/>
          </a:prstGeom>
        </p:spPr>
      </p:pic>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Rectangle 24">
            <a:extLst>
              <a:ext uri="{FF2B5EF4-FFF2-40B4-BE49-F238E27FC236}">
                <a16:creationId xmlns:a16="http://schemas.microsoft.com/office/drawing/2014/main" id="{8EBDEEE5-4EDB-404E-9B13-550757A61889}"/>
              </a:ext>
            </a:extLst>
          </p:cNvPr>
          <p:cNvSpPr>
            <a:spLocks noChangeArrowheads="1"/>
          </p:cNvSpPr>
          <p:nvPr/>
        </p:nvSpPr>
        <p:spPr bwMode="auto">
          <a:xfrm>
            <a:off x="8809506" y="704158"/>
            <a:ext cx="2828309" cy="130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400"/>
              </a:spcBef>
              <a:defRPr/>
            </a:pPr>
            <a:r>
              <a:rPr lang="zh-CN" altLang="en-US" dirty="0"/>
              <a:t>在此设计优化问题中，目标是使托架的总体积最小化，同时将最大应力和位移保持在阈值以下。</a:t>
            </a:r>
            <a:endPar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sp>
        <p:nvSpPr>
          <p:cNvPr id="160" name="Rectangle 24">
            <a:extLst>
              <a:ext uri="{FF2B5EF4-FFF2-40B4-BE49-F238E27FC236}">
                <a16:creationId xmlns:a16="http://schemas.microsoft.com/office/drawing/2014/main" id="{0C4EF130-9D48-4786-890A-368858D2E697}"/>
              </a:ext>
            </a:extLst>
          </p:cNvPr>
          <p:cNvSpPr>
            <a:spLocks noChangeArrowheads="1"/>
          </p:cNvSpPr>
          <p:nvPr/>
        </p:nvSpPr>
        <p:spPr bwMode="auto">
          <a:xfrm>
            <a:off x="8805673" y="3179298"/>
            <a:ext cx="2828309" cy="2974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400"/>
              </a:spcBef>
              <a:defRPr/>
            </a:pPr>
            <a:r>
              <a:rPr lang="en-US" altLang="zh-CN" dirty="0"/>
              <a:t>u</a:t>
            </a:r>
            <a:r>
              <a:rPr lang="zh-CN" altLang="en-US" dirty="0"/>
              <a:t>是托槽的最大位移</a:t>
            </a:r>
            <a:endParaRPr lang="en-US" altLang="zh-CN" dirty="0"/>
          </a:p>
          <a:p>
            <a:pPr algn="just">
              <a:lnSpc>
                <a:spcPct val="120000"/>
              </a:lnSpc>
              <a:spcBef>
                <a:spcPts val="400"/>
              </a:spcBef>
              <a:defRPr/>
            </a:pPr>
            <a:r>
              <a:rPr lang="en-US" altLang="zh-CN" dirty="0" err="1"/>
              <a:t>Smax</a:t>
            </a:r>
            <a:r>
              <a:rPr lang="zh-CN" altLang="en-US" dirty="0"/>
              <a:t>是最大等效应力。</a:t>
            </a:r>
            <a:endParaRPr lang="en-US" altLang="zh-CN" dirty="0">
              <a:sym typeface="+mn-lt"/>
            </a:endParaRPr>
          </a:p>
          <a:p>
            <a:pPr algn="just">
              <a:lnSpc>
                <a:spcPct val="120000"/>
              </a:lnSpc>
              <a:spcBef>
                <a:spcPts val="400"/>
              </a:spcBef>
              <a:defRPr/>
            </a:pPr>
            <a:r>
              <a:rPr lang="en-US" altLang="zh-CN" dirty="0">
                <a:sym typeface="+mn-lt"/>
              </a:rPr>
              <a:t>d1</a:t>
            </a:r>
            <a:r>
              <a:rPr lang="zh-CN" altLang="en-US" dirty="0">
                <a:sym typeface="+mn-lt"/>
              </a:rPr>
              <a:t>表示框架柱的半径</a:t>
            </a:r>
            <a:endParaRPr lang="en-US" altLang="zh-CN" dirty="0">
              <a:sym typeface="+mn-lt"/>
            </a:endParaRPr>
          </a:p>
          <a:p>
            <a:pPr algn="just">
              <a:lnSpc>
                <a:spcPct val="120000"/>
              </a:lnSpc>
              <a:spcBef>
                <a:spcPts val="400"/>
              </a:spcBef>
              <a:defRPr/>
            </a:pPr>
            <a:r>
              <a:rPr lang="en-US" altLang="zh-CN" dirty="0">
                <a:sym typeface="+mn-lt"/>
              </a:rPr>
              <a:t>d2</a:t>
            </a:r>
            <a:r>
              <a:rPr lang="zh-CN" altLang="en-US" dirty="0">
                <a:sym typeface="+mn-lt"/>
              </a:rPr>
              <a:t>表示框架横柱的半径 </a:t>
            </a:r>
            <a:endParaRPr lang="en-US" altLang="zh-CN" dirty="0">
              <a:sym typeface="+mn-lt"/>
            </a:endParaRPr>
          </a:p>
          <a:p>
            <a:pPr algn="just">
              <a:lnSpc>
                <a:spcPct val="120000"/>
              </a:lnSpc>
              <a:spcBef>
                <a:spcPts val="400"/>
              </a:spcBef>
              <a:defRPr/>
            </a:pPr>
            <a:r>
              <a:rPr lang="en-US" altLang="zh-CN" dirty="0">
                <a:sym typeface="+mn-lt"/>
              </a:rPr>
              <a:t>d3</a:t>
            </a:r>
            <a:r>
              <a:rPr lang="zh-CN" altLang="en-US" dirty="0">
                <a:sym typeface="+mn-lt"/>
              </a:rPr>
              <a:t>表示十字柱的半径</a:t>
            </a:r>
            <a:endParaRPr lang="en-US" altLang="zh-CN" dirty="0">
              <a:sym typeface="+mn-lt"/>
            </a:endParaRPr>
          </a:p>
          <a:p>
            <a:pPr algn="just">
              <a:lnSpc>
                <a:spcPct val="120000"/>
              </a:lnSpc>
              <a:spcBef>
                <a:spcPts val="400"/>
              </a:spcBef>
              <a:defRPr/>
            </a:pPr>
            <a:r>
              <a:rPr lang="en-US" altLang="zh-CN" dirty="0">
                <a:sym typeface="+mn-lt"/>
              </a:rPr>
              <a:t>d4</a:t>
            </a:r>
            <a:r>
              <a:rPr lang="zh-CN" altLang="en-US" dirty="0">
                <a:sym typeface="+mn-lt"/>
              </a:rPr>
              <a:t>表示表示框架交叉</a:t>
            </a:r>
            <a:endParaRPr lang="en-US" altLang="zh-CN" dirty="0">
              <a:sym typeface="+mn-lt"/>
            </a:endParaRPr>
          </a:p>
          <a:p>
            <a:pPr algn="just">
              <a:lnSpc>
                <a:spcPct val="120000"/>
              </a:lnSpc>
              <a:spcBef>
                <a:spcPts val="400"/>
              </a:spcBef>
              <a:defRPr/>
            </a:pPr>
            <a:r>
              <a:rPr lang="en-US" altLang="zh-CN" dirty="0">
                <a:sym typeface="+mn-lt"/>
              </a:rPr>
              <a:t>d5</a:t>
            </a:r>
            <a:r>
              <a:rPr lang="zh-CN" altLang="en-US" dirty="0">
                <a:sym typeface="+mn-lt"/>
              </a:rPr>
              <a:t>表示柱交叉</a:t>
            </a:r>
            <a:endParaRPr lang="en-US" altLang="zh-CN" dirty="0">
              <a:sym typeface="+mn-lt"/>
            </a:endParaRPr>
          </a:p>
          <a:p>
            <a:pPr algn="just">
              <a:lnSpc>
                <a:spcPct val="120000"/>
              </a:lnSpc>
              <a:spcBef>
                <a:spcPts val="400"/>
              </a:spcBef>
              <a:defRPr/>
            </a:pPr>
            <a:r>
              <a:rPr lang="en-US" altLang="zh-CN" dirty="0">
                <a:sym typeface="+mn-lt"/>
              </a:rPr>
              <a:t>d6</a:t>
            </a:r>
            <a:r>
              <a:rPr lang="zh-CN" altLang="en-US" dirty="0">
                <a:sym typeface="+mn-lt"/>
              </a:rPr>
              <a:t>表示上梁的半径</a:t>
            </a:r>
            <a:endParaRPr lang="en-US" altLang="zh-CN" dirty="0">
              <a:sym typeface="+mn-lt"/>
            </a:endParaRPr>
          </a:p>
        </p:txBody>
      </p:sp>
      <p:pic>
        <p:nvPicPr>
          <p:cNvPr id="6" name="图片 5">
            <a:extLst>
              <a:ext uri="{FF2B5EF4-FFF2-40B4-BE49-F238E27FC236}">
                <a16:creationId xmlns:a16="http://schemas.microsoft.com/office/drawing/2014/main" id="{62FD970F-501B-4D76-AF66-13C018F7E1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7971" y="573911"/>
            <a:ext cx="7986388" cy="2189526"/>
          </a:xfrm>
          <a:prstGeom prst="rect">
            <a:avLst/>
          </a:prstGeom>
        </p:spPr>
      </p:pic>
      <p:pic>
        <p:nvPicPr>
          <p:cNvPr id="9" name="图片 8">
            <a:extLst>
              <a:ext uri="{FF2B5EF4-FFF2-40B4-BE49-F238E27FC236}">
                <a16:creationId xmlns:a16="http://schemas.microsoft.com/office/drawing/2014/main" id="{57515C3F-5843-4A7F-A61A-B764873BCB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7970" y="3091930"/>
            <a:ext cx="7986387" cy="1807813"/>
          </a:xfrm>
          <a:prstGeom prst="rect">
            <a:avLst/>
          </a:prstGeom>
        </p:spPr>
      </p:pic>
      <p:sp>
        <p:nvSpPr>
          <p:cNvPr id="33" name="Rectangle 24">
            <a:extLst>
              <a:ext uri="{FF2B5EF4-FFF2-40B4-BE49-F238E27FC236}">
                <a16:creationId xmlns:a16="http://schemas.microsoft.com/office/drawing/2014/main" id="{54AF3CE6-3CD6-4A84-8FA3-B7D759C0959C}"/>
              </a:ext>
            </a:extLst>
          </p:cNvPr>
          <p:cNvSpPr>
            <a:spLocks noChangeArrowheads="1"/>
          </p:cNvSpPr>
          <p:nvPr/>
        </p:nvSpPr>
        <p:spPr bwMode="auto">
          <a:xfrm>
            <a:off x="567971" y="5414578"/>
            <a:ext cx="79863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dirty="0"/>
              <a:t>约束条件可以从昂贵的仿真模型中获得，而目标函数可以通过算术表达式来计算。</a:t>
            </a:r>
            <a:endParaRPr lang="en-US" altLang="zh-CN" dirty="0"/>
          </a:p>
          <a:p>
            <a:endParaRPr lang="zh-CN" altLang="en-US" dirty="0"/>
          </a:p>
        </p:txBody>
      </p:sp>
    </p:spTree>
    <p:extLst>
      <p:ext uri="{BB962C8B-B14F-4D97-AF65-F5344CB8AC3E}">
        <p14:creationId xmlns:p14="http://schemas.microsoft.com/office/powerpoint/2010/main" val="1758120582"/>
      </p:ext>
    </p:extLst>
  </p:cSld>
  <p:clrMapOvr>
    <a:masterClrMapping/>
  </p:clrMapOvr>
  <mc:AlternateContent xmlns:mc="http://schemas.openxmlformats.org/markup-compatibility/2006" xmlns:p14="http://schemas.microsoft.com/office/powerpoint/2010/main">
    <mc:Choice Requires="p14">
      <p:transition spd="slow" p14:dur="175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100"/>
                                  </p:stCondLst>
                                  <p:childTnLst>
                                    <p:set>
                                      <p:cBhvr>
                                        <p:cTn id="6" dur="1" fill="hold">
                                          <p:stCondLst>
                                            <p:cond delay="0"/>
                                          </p:stCondLst>
                                        </p:cTn>
                                        <p:tgtEl>
                                          <p:spTgt spid="160"/>
                                        </p:tgtEl>
                                        <p:attrNameLst>
                                          <p:attrName>style.visibility</p:attrName>
                                        </p:attrNameLst>
                                      </p:cBhvr>
                                      <p:to>
                                        <p:strVal val="visible"/>
                                      </p:to>
                                    </p:set>
                                    <p:anim calcmode="lin" valueType="num">
                                      <p:cBhvr>
                                        <p:cTn id="7" dur="750" fill="hold"/>
                                        <p:tgtEl>
                                          <p:spTgt spid="160"/>
                                        </p:tgtEl>
                                        <p:attrNameLst>
                                          <p:attrName>ppt_w</p:attrName>
                                        </p:attrNameLst>
                                      </p:cBhvr>
                                      <p:tavLst>
                                        <p:tav tm="0">
                                          <p:val>
                                            <p:fltVal val="0"/>
                                          </p:val>
                                        </p:tav>
                                        <p:tav tm="100000">
                                          <p:val>
                                            <p:strVal val="#ppt_w"/>
                                          </p:val>
                                        </p:tav>
                                      </p:tavLst>
                                    </p:anim>
                                    <p:anim calcmode="lin" valueType="num">
                                      <p:cBhvr>
                                        <p:cTn id="8" dur="750" fill="hold"/>
                                        <p:tgtEl>
                                          <p:spTgt spid="160"/>
                                        </p:tgtEl>
                                        <p:attrNameLst>
                                          <p:attrName>ppt_h</p:attrName>
                                        </p:attrNameLst>
                                      </p:cBhvr>
                                      <p:tavLst>
                                        <p:tav tm="0">
                                          <p:val>
                                            <p:fltVal val="0"/>
                                          </p:val>
                                        </p:tav>
                                        <p:tav tm="100000">
                                          <p:val>
                                            <p:strVal val="#ppt_h"/>
                                          </p:val>
                                        </p:tav>
                                      </p:tavLst>
                                    </p:anim>
                                    <p:animEffect transition="in" filter="fade">
                                      <p:cBhvr>
                                        <p:cTn id="9" dur="750"/>
                                        <p:tgtEl>
                                          <p:spTgt spid="160"/>
                                        </p:tgtEl>
                                      </p:cBhvr>
                                    </p:animEffect>
                                  </p:childTnLst>
                                </p:cTn>
                              </p:par>
                              <p:par>
                                <p:cTn id="10" presetID="2" presetClass="entr" presetSubtype="8" fill="hold" grpId="0" nodeType="withEffect">
                                  <p:stCondLst>
                                    <p:cond delay="2100"/>
                                  </p:stCondLst>
                                  <p:childTnLst>
                                    <p:set>
                                      <p:cBhvr>
                                        <p:cTn id="11" dur="1" fill="hold">
                                          <p:stCondLst>
                                            <p:cond delay="0"/>
                                          </p:stCondLst>
                                        </p:cTn>
                                        <p:tgtEl>
                                          <p:spTgt spid="159"/>
                                        </p:tgtEl>
                                        <p:attrNameLst>
                                          <p:attrName>style.visibility</p:attrName>
                                        </p:attrNameLst>
                                      </p:cBhvr>
                                      <p:to>
                                        <p:strVal val="visible"/>
                                      </p:to>
                                    </p:set>
                                    <p:anim calcmode="lin" valueType="num">
                                      <p:cBhvr additive="base">
                                        <p:cTn id="12" dur="750" fill="hold"/>
                                        <p:tgtEl>
                                          <p:spTgt spid="159"/>
                                        </p:tgtEl>
                                        <p:attrNameLst>
                                          <p:attrName>ppt_x</p:attrName>
                                        </p:attrNameLst>
                                      </p:cBhvr>
                                      <p:tavLst>
                                        <p:tav tm="0">
                                          <p:val>
                                            <p:strVal val="0-#ppt_w/2"/>
                                          </p:val>
                                        </p:tav>
                                        <p:tav tm="100000">
                                          <p:val>
                                            <p:strVal val="#ppt_x"/>
                                          </p:val>
                                        </p:tav>
                                      </p:tavLst>
                                    </p:anim>
                                    <p:anim calcmode="lin" valueType="num">
                                      <p:cBhvr additive="base">
                                        <p:cTn id="13" dur="750" fill="hold"/>
                                        <p:tgtEl>
                                          <p:spTgt spid="159"/>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210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750" fill="hold"/>
                                        <p:tgtEl>
                                          <p:spTgt spid="33"/>
                                        </p:tgtEl>
                                        <p:attrNameLst>
                                          <p:attrName>ppt_x</p:attrName>
                                        </p:attrNameLst>
                                      </p:cBhvr>
                                      <p:tavLst>
                                        <p:tav tm="0">
                                          <p:val>
                                            <p:strVal val="0-#ppt_w/2"/>
                                          </p:val>
                                        </p:tav>
                                        <p:tav tm="100000">
                                          <p:val>
                                            <p:strVal val="#ppt_x"/>
                                          </p:val>
                                        </p:tav>
                                      </p:tavLst>
                                    </p:anim>
                                    <p:anim calcmode="lin" valueType="num">
                                      <p:cBhvr additive="base">
                                        <p:cTn id="17" dur="75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0"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A8A16A3-4FA0-4CF6-8EC9-B75101096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666999" y="-2666998"/>
            <a:ext cx="6858002" cy="12192000"/>
          </a:xfrm>
          <a:prstGeom prst="rect">
            <a:avLst/>
          </a:prstGeom>
        </p:spPr>
      </p:pic>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9FC6C7B6-C250-4431-B654-D862DD1D65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942" y="644072"/>
            <a:ext cx="10820097" cy="3376693"/>
          </a:xfrm>
          <a:prstGeom prst="rect">
            <a:avLst/>
          </a:prstGeom>
        </p:spPr>
      </p:pic>
      <p:sp>
        <p:nvSpPr>
          <p:cNvPr id="159" name="Rectangle 24">
            <a:extLst>
              <a:ext uri="{FF2B5EF4-FFF2-40B4-BE49-F238E27FC236}">
                <a16:creationId xmlns:a16="http://schemas.microsoft.com/office/drawing/2014/main" id="{8EBDEEE5-4EDB-404E-9B13-550757A61889}"/>
              </a:ext>
            </a:extLst>
          </p:cNvPr>
          <p:cNvSpPr>
            <a:spLocks noChangeArrowheads="1"/>
          </p:cNvSpPr>
          <p:nvPr/>
        </p:nvSpPr>
        <p:spPr bwMode="auto">
          <a:xfrm>
            <a:off x="607591" y="4368059"/>
            <a:ext cx="10972801" cy="1640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400"/>
              </a:spcBef>
              <a:defRPr/>
            </a:pPr>
            <a:r>
              <a:rPr lang="zh-CN" altLang="en-US" dirty="0"/>
              <a:t>在设计优化过程中直接使用仿真模型代替了</a:t>
            </a:r>
            <a:r>
              <a:rPr lang="en-US" altLang="zh-CN" dirty="0"/>
              <a:t>Kriging</a:t>
            </a:r>
            <a:r>
              <a:rPr lang="zh-CN" altLang="en-US" dirty="0"/>
              <a:t>模型。为初始</a:t>
            </a:r>
            <a:r>
              <a:rPr lang="en-US" altLang="zh-CN" dirty="0"/>
              <a:t>Kriging</a:t>
            </a:r>
            <a:r>
              <a:rPr lang="zh-CN" altLang="en-US" dirty="0"/>
              <a:t>模型生成</a:t>
            </a:r>
            <a:r>
              <a:rPr lang="en-US" altLang="zh-CN" dirty="0"/>
              <a:t>60</a:t>
            </a:r>
            <a:r>
              <a:rPr lang="zh-CN" altLang="en-US" dirty="0"/>
              <a:t>个初始样本点。比较结果见上图，提出的方法可以获得可行解，与</a:t>
            </a:r>
            <a:r>
              <a:rPr lang="en-US" altLang="zh-CN" dirty="0"/>
              <a:t>DSBA</a:t>
            </a:r>
            <a:r>
              <a:rPr lang="zh-CN" altLang="en-US" dirty="0"/>
              <a:t>所获得的解非常接近。但是，基于仿真的方法的计算成本大约比所提出的方法高</a:t>
            </a:r>
            <a:r>
              <a:rPr lang="en-US" altLang="zh-CN" dirty="0"/>
              <a:t>17</a:t>
            </a:r>
            <a:r>
              <a:rPr lang="zh-CN" altLang="en-US" dirty="0"/>
              <a:t>倍，这对于复杂的工程问题是无法接受的。 </a:t>
            </a:r>
            <a:r>
              <a:rPr lang="en-US" altLang="zh-CN" dirty="0"/>
              <a:t>EV</a:t>
            </a:r>
            <a:r>
              <a:rPr lang="zh-CN" altLang="en-US" dirty="0"/>
              <a:t>方法和</a:t>
            </a:r>
            <a:r>
              <a:rPr lang="en-US" altLang="zh-CN" dirty="0" err="1"/>
              <a:t>PoF</a:t>
            </a:r>
            <a:r>
              <a:rPr lang="zh-CN" altLang="en-US" dirty="0"/>
              <a:t>方法也可以获得可行解。然而，所获得的解不如所提出的解。关于计算效率，这两种方法的计算成本分别比提出的方法高</a:t>
            </a:r>
            <a:r>
              <a:rPr lang="en-US" altLang="zh-CN" dirty="0"/>
              <a:t>146</a:t>
            </a:r>
            <a:r>
              <a:rPr lang="zh-CN" altLang="en-US" dirty="0"/>
              <a:t>和</a:t>
            </a:r>
            <a:r>
              <a:rPr lang="en-US" altLang="zh-CN" dirty="0"/>
              <a:t>150</a:t>
            </a:r>
            <a:r>
              <a:rPr lang="zh-CN" altLang="en-US" dirty="0"/>
              <a:t>％。此外，</a:t>
            </a:r>
            <a:r>
              <a:rPr lang="en-US" altLang="zh-CN" dirty="0"/>
              <a:t>MAX-MSE</a:t>
            </a:r>
            <a:r>
              <a:rPr lang="zh-CN" altLang="en-US" dirty="0"/>
              <a:t>方法，</a:t>
            </a:r>
            <a:r>
              <a:rPr lang="en-US" altLang="zh-CN" dirty="0"/>
              <a:t>EAMGO</a:t>
            </a:r>
            <a:r>
              <a:rPr lang="zh-CN" altLang="en-US" dirty="0"/>
              <a:t>方法和</a:t>
            </a:r>
            <a:r>
              <a:rPr lang="en-US" altLang="zh-CN" dirty="0"/>
              <a:t>WAE</a:t>
            </a:r>
            <a:r>
              <a:rPr lang="zh-CN" altLang="en-US" dirty="0"/>
              <a:t>方法无法获得可行解。</a:t>
            </a:r>
          </a:p>
        </p:txBody>
      </p:sp>
    </p:spTree>
    <p:extLst>
      <p:ext uri="{BB962C8B-B14F-4D97-AF65-F5344CB8AC3E}">
        <p14:creationId xmlns:p14="http://schemas.microsoft.com/office/powerpoint/2010/main" val="652228245"/>
      </p:ext>
    </p:extLst>
  </p:cSld>
  <p:clrMapOvr>
    <a:masterClrMapping/>
  </p:clrMapOvr>
  <mc:AlternateContent xmlns:mc="http://schemas.openxmlformats.org/markup-compatibility/2006" xmlns:p14="http://schemas.microsoft.com/office/powerpoint/2010/main">
    <mc:Choice Requires="p14">
      <p:transition spd="slow" p14:dur="175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2100"/>
                                  </p:stCondLst>
                                  <p:childTnLst>
                                    <p:set>
                                      <p:cBhvr>
                                        <p:cTn id="6" dur="1" fill="hold">
                                          <p:stCondLst>
                                            <p:cond delay="0"/>
                                          </p:stCondLst>
                                        </p:cTn>
                                        <p:tgtEl>
                                          <p:spTgt spid="159"/>
                                        </p:tgtEl>
                                        <p:attrNameLst>
                                          <p:attrName>style.visibility</p:attrName>
                                        </p:attrNameLst>
                                      </p:cBhvr>
                                      <p:to>
                                        <p:strVal val="visible"/>
                                      </p:to>
                                    </p:set>
                                    <p:anim calcmode="lin" valueType="num">
                                      <p:cBhvr additive="base">
                                        <p:cTn id="7" dur="750" fill="hold"/>
                                        <p:tgtEl>
                                          <p:spTgt spid="159"/>
                                        </p:tgtEl>
                                        <p:attrNameLst>
                                          <p:attrName>ppt_x</p:attrName>
                                        </p:attrNameLst>
                                      </p:cBhvr>
                                      <p:tavLst>
                                        <p:tav tm="0">
                                          <p:val>
                                            <p:strVal val="0-#ppt_w/2"/>
                                          </p:val>
                                        </p:tav>
                                        <p:tav tm="100000">
                                          <p:val>
                                            <p:strVal val="#ppt_x"/>
                                          </p:val>
                                        </p:tav>
                                      </p:tavLst>
                                    </p:anim>
                                    <p:anim calcmode="lin" valueType="num">
                                      <p:cBhvr additive="base">
                                        <p:cTn id="8" dur="750" fill="hold"/>
                                        <p:tgtEl>
                                          <p:spTgt spid="1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A8A16A3-4FA0-4CF6-8EC9-B75101096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666999" y="-2666998"/>
            <a:ext cx="6858002" cy="12192000"/>
          </a:xfrm>
          <a:prstGeom prst="rect">
            <a:avLst/>
          </a:prstGeom>
        </p:spPr>
      </p:pic>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9" name="文本框 18">
            <a:extLst>
              <a:ext uri="{FF2B5EF4-FFF2-40B4-BE49-F238E27FC236}">
                <a16:creationId xmlns:a16="http://schemas.microsoft.com/office/drawing/2014/main" id="{60C9C431-0FDE-4E0D-A91A-E6949C41DC5E}"/>
              </a:ext>
            </a:extLst>
          </p:cNvPr>
          <p:cNvSpPr txBox="1"/>
          <p:nvPr/>
        </p:nvSpPr>
        <p:spPr>
          <a:xfrm flipH="1">
            <a:off x="530940" y="226198"/>
            <a:ext cx="6263754" cy="793487"/>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gn="l">
              <a:lnSpc>
                <a:spcPts val="6500"/>
              </a:lnSpc>
            </a:pPr>
            <a:r>
              <a:rPr lang="zh-CN" altLang="en-US" sz="2400" dirty="0">
                <a:solidFill>
                  <a:schemeClr val="tx1"/>
                </a:solidFill>
              </a:rPr>
              <a:t>纵向和圆周方向分锥锥壳轻量化设计优化</a:t>
            </a:r>
            <a:endParaRPr lang="en-US" altLang="zh-CN" sz="2400" dirty="0">
              <a:solidFill>
                <a:schemeClr val="tx1"/>
              </a:solidFill>
              <a:latin typeface="幼圆" panose="02010509060101010101" pitchFamily="49" charset="-122"/>
              <a:ea typeface="幼圆" panose="02010509060101010101" pitchFamily="49" charset="-122"/>
              <a:cs typeface="Source Han Sans CN" charset="-122"/>
            </a:endParaRPr>
          </a:p>
        </p:txBody>
      </p:sp>
      <p:pic>
        <p:nvPicPr>
          <p:cNvPr id="10" name="图片 9">
            <a:extLst>
              <a:ext uri="{FF2B5EF4-FFF2-40B4-BE49-F238E27FC236}">
                <a16:creationId xmlns:a16="http://schemas.microsoft.com/office/drawing/2014/main" id="{E066B64B-0D82-4414-B98E-68400E1D26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941" y="1147206"/>
            <a:ext cx="5565060" cy="3317970"/>
          </a:xfrm>
          <a:prstGeom prst="rect">
            <a:avLst/>
          </a:prstGeom>
        </p:spPr>
      </p:pic>
      <p:sp>
        <p:nvSpPr>
          <p:cNvPr id="13" name="矩形 12">
            <a:extLst>
              <a:ext uri="{FF2B5EF4-FFF2-40B4-BE49-F238E27FC236}">
                <a16:creationId xmlns:a16="http://schemas.microsoft.com/office/drawing/2014/main" id="{8AA77C90-2A5E-4840-BEB0-909CB613D71E}"/>
              </a:ext>
            </a:extLst>
          </p:cNvPr>
          <p:cNvSpPr/>
          <p:nvPr/>
        </p:nvSpPr>
        <p:spPr>
          <a:xfrm>
            <a:off x="530940" y="4681743"/>
            <a:ext cx="4551994" cy="1200329"/>
          </a:xfrm>
          <a:prstGeom prst="rect">
            <a:avLst/>
          </a:prstGeom>
        </p:spPr>
        <p:txBody>
          <a:bodyPr wrap="square">
            <a:spAutoFit/>
          </a:bodyPr>
          <a:lstStyle/>
          <a:p>
            <a:endParaRPr lang="en-US" altLang="zh-CN" dirty="0"/>
          </a:p>
          <a:p>
            <a:r>
              <a:rPr lang="zh-CN" altLang="en-US" dirty="0"/>
              <a:t>小端半径R1 = 500 mm</a:t>
            </a:r>
            <a:endParaRPr lang="en-US" altLang="zh-CN" dirty="0"/>
          </a:p>
          <a:p>
            <a:r>
              <a:rPr lang="zh-CN" altLang="en-US" dirty="0"/>
              <a:t>大端半径R2 = 2000 mm</a:t>
            </a:r>
            <a:endParaRPr lang="en-US" altLang="zh-CN" dirty="0"/>
          </a:p>
          <a:p>
            <a:r>
              <a:rPr lang="zh-CN" altLang="en-US" dirty="0"/>
              <a:t>圆锥形外壳的长度是600 mm。</a:t>
            </a:r>
          </a:p>
        </p:txBody>
      </p:sp>
      <p:pic>
        <p:nvPicPr>
          <p:cNvPr id="16" name="图片 15">
            <a:extLst>
              <a:ext uri="{FF2B5EF4-FFF2-40B4-BE49-F238E27FC236}">
                <a16:creationId xmlns:a16="http://schemas.microsoft.com/office/drawing/2014/main" id="{6B2AE826-BED7-40DE-BB77-80B8C26852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6633" y="2940148"/>
            <a:ext cx="5608536" cy="3549706"/>
          </a:xfrm>
          <a:prstGeom prst="rect">
            <a:avLst/>
          </a:prstGeom>
        </p:spPr>
      </p:pic>
      <p:pic>
        <p:nvPicPr>
          <p:cNvPr id="18" name="图片 17">
            <a:extLst>
              <a:ext uri="{FF2B5EF4-FFF2-40B4-BE49-F238E27FC236}">
                <a16:creationId xmlns:a16="http://schemas.microsoft.com/office/drawing/2014/main" id="{EED1F0E1-B678-4C28-B5E4-0CB1DC95C968}"/>
              </a:ext>
            </a:extLst>
          </p:cNvPr>
          <p:cNvPicPr>
            <a:picLocks noChangeAspect="1"/>
          </p:cNvPicPr>
          <p:nvPr/>
        </p:nvPicPr>
        <p:blipFill rotWithShape="1">
          <a:blip r:embed="rId8">
            <a:extLst>
              <a:ext uri="{28A0092B-C50C-407E-A947-70E740481C1C}">
                <a14:useLocalDpi xmlns:a14="http://schemas.microsoft.com/office/drawing/2010/main" val="0"/>
              </a:ext>
            </a:extLst>
          </a:blip>
          <a:srcRect l="1133" t="-1542" r="10553" b="1542"/>
          <a:stretch/>
        </p:blipFill>
        <p:spPr>
          <a:xfrm>
            <a:off x="6359507" y="930638"/>
            <a:ext cx="5422787" cy="1824837"/>
          </a:xfrm>
          <a:prstGeom prst="rect">
            <a:avLst/>
          </a:prstGeom>
        </p:spPr>
      </p:pic>
      <p:sp>
        <p:nvSpPr>
          <p:cNvPr id="20" name="矩形 19">
            <a:extLst>
              <a:ext uri="{FF2B5EF4-FFF2-40B4-BE49-F238E27FC236}">
                <a16:creationId xmlns:a16="http://schemas.microsoft.com/office/drawing/2014/main" id="{63A10F30-3B8F-412A-96F8-A8D48C5D7C92}"/>
              </a:ext>
            </a:extLst>
          </p:cNvPr>
          <p:cNvSpPr/>
          <p:nvPr/>
        </p:nvSpPr>
        <p:spPr>
          <a:xfrm>
            <a:off x="6359506" y="618980"/>
            <a:ext cx="3966179" cy="369332"/>
          </a:xfrm>
          <a:prstGeom prst="rect">
            <a:avLst/>
          </a:prstGeom>
        </p:spPr>
        <p:txBody>
          <a:bodyPr wrap="square">
            <a:spAutoFit/>
          </a:bodyPr>
          <a:lstStyle/>
          <a:p>
            <a:r>
              <a:rPr lang="zh-CN" altLang="en-US" dirty="0"/>
              <a:t>外壳的优化问题可以指定为</a:t>
            </a:r>
          </a:p>
        </p:txBody>
      </p:sp>
    </p:spTree>
    <p:extLst>
      <p:ext uri="{BB962C8B-B14F-4D97-AF65-F5344CB8AC3E}">
        <p14:creationId xmlns:p14="http://schemas.microsoft.com/office/powerpoint/2010/main" val="2748480837"/>
      </p:ext>
    </p:extLst>
  </p:cSld>
  <p:clrMapOvr>
    <a:masterClrMapping/>
  </p:clrMapOvr>
  <mc:AlternateContent xmlns:mc="http://schemas.openxmlformats.org/markup-compatibility/2006" xmlns:p14="http://schemas.microsoft.com/office/powerpoint/2010/main">
    <mc:Choice Requires="p14">
      <p:transition spd="slow" p14:dur="1750" advClick="0" advTm="0">
        <p14:prism isInverted="1"/>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A8A16A3-4FA0-4CF6-8EC9-B75101096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666999" y="-2666998"/>
            <a:ext cx="6858002" cy="12192000"/>
          </a:xfrm>
          <a:prstGeom prst="rect">
            <a:avLst/>
          </a:prstGeom>
        </p:spPr>
      </p:pic>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0" name="矩形 19">
            <a:extLst>
              <a:ext uri="{FF2B5EF4-FFF2-40B4-BE49-F238E27FC236}">
                <a16:creationId xmlns:a16="http://schemas.microsoft.com/office/drawing/2014/main" id="{63A10F30-3B8F-412A-96F8-A8D48C5D7C92}"/>
              </a:ext>
            </a:extLst>
          </p:cNvPr>
          <p:cNvSpPr/>
          <p:nvPr/>
        </p:nvSpPr>
        <p:spPr>
          <a:xfrm>
            <a:off x="6932649" y="561306"/>
            <a:ext cx="3966179" cy="369332"/>
          </a:xfrm>
          <a:prstGeom prst="rect">
            <a:avLst/>
          </a:prstGeom>
        </p:spPr>
        <p:txBody>
          <a:bodyPr wrap="square">
            <a:spAutoFit/>
          </a:bodyPr>
          <a:lstStyle/>
          <a:p>
            <a:r>
              <a:rPr lang="zh-CN" altLang="en-US" dirty="0"/>
              <a:t>圆锥形壳体的总重量</a:t>
            </a:r>
          </a:p>
        </p:txBody>
      </p:sp>
      <p:pic>
        <p:nvPicPr>
          <p:cNvPr id="3" name="图片 2">
            <a:extLst>
              <a:ext uri="{FF2B5EF4-FFF2-40B4-BE49-F238E27FC236}">
                <a16:creationId xmlns:a16="http://schemas.microsoft.com/office/drawing/2014/main" id="{89AF5455-1158-462F-9107-ACED6CA07D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706" y="300900"/>
            <a:ext cx="6306375" cy="3801626"/>
          </a:xfrm>
          <a:prstGeom prst="rect">
            <a:avLst/>
          </a:prstGeom>
        </p:spPr>
      </p:pic>
      <p:pic>
        <p:nvPicPr>
          <p:cNvPr id="8" name="图片 7">
            <a:extLst>
              <a:ext uri="{FF2B5EF4-FFF2-40B4-BE49-F238E27FC236}">
                <a16:creationId xmlns:a16="http://schemas.microsoft.com/office/drawing/2014/main" id="{A6C2509B-86BE-40C6-9339-3D9F2FC12C6B}"/>
              </a:ext>
            </a:extLst>
          </p:cNvPr>
          <p:cNvPicPr>
            <a:picLocks noChangeAspect="1"/>
          </p:cNvPicPr>
          <p:nvPr/>
        </p:nvPicPr>
        <p:blipFill rotWithShape="1">
          <a:blip r:embed="rId7">
            <a:extLst>
              <a:ext uri="{28A0092B-C50C-407E-A947-70E740481C1C}">
                <a14:useLocalDpi xmlns:a14="http://schemas.microsoft.com/office/drawing/2010/main" val="0"/>
              </a:ext>
            </a:extLst>
          </a:blip>
          <a:srcRect r="42851" b="59948"/>
          <a:stretch/>
        </p:blipFill>
        <p:spPr>
          <a:xfrm>
            <a:off x="6840606" y="930638"/>
            <a:ext cx="3864908" cy="1446802"/>
          </a:xfrm>
          <a:prstGeom prst="rect">
            <a:avLst/>
          </a:prstGeom>
        </p:spPr>
      </p:pic>
      <p:sp>
        <p:nvSpPr>
          <p:cNvPr id="14" name="矩形 13">
            <a:extLst>
              <a:ext uri="{FF2B5EF4-FFF2-40B4-BE49-F238E27FC236}">
                <a16:creationId xmlns:a16="http://schemas.microsoft.com/office/drawing/2014/main" id="{8E8B154C-E509-42E7-95D4-216EE5E848D2}"/>
              </a:ext>
            </a:extLst>
          </p:cNvPr>
          <p:cNvSpPr/>
          <p:nvPr/>
        </p:nvSpPr>
        <p:spPr>
          <a:xfrm>
            <a:off x="6860957" y="2551837"/>
            <a:ext cx="3595537" cy="1754326"/>
          </a:xfrm>
          <a:prstGeom prst="rect">
            <a:avLst/>
          </a:prstGeom>
        </p:spPr>
        <p:txBody>
          <a:bodyPr wrap="square">
            <a:spAutoFit/>
          </a:bodyPr>
          <a:lstStyle/>
          <a:p>
            <a:r>
              <a:rPr lang="zh-CN" altLang="en-US" dirty="0"/>
              <a:t>fw是扫描频率间隔</a:t>
            </a:r>
            <a:endParaRPr lang="en-US" altLang="zh-CN" dirty="0"/>
          </a:p>
          <a:p>
            <a:r>
              <a:rPr lang="zh-CN" altLang="en-US" dirty="0"/>
              <a:t>a0是基本加速度</a:t>
            </a:r>
            <a:endParaRPr lang="en-US" altLang="zh-CN" dirty="0"/>
          </a:p>
          <a:p>
            <a:r>
              <a:rPr lang="zh-CN" altLang="en-US" dirty="0"/>
              <a:t>ai第i次计算频率下的加速度</a:t>
            </a:r>
            <a:endParaRPr lang="en-US" altLang="zh-CN" dirty="0"/>
          </a:p>
          <a:p>
            <a:r>
              <a:rPr lang="zh-CN" altLang="en-US" dirty="0"/>
              <a:t>K是计算频率的数量</a:t>
            </a:r>
            <a:endParaRPr lang="en-US" altLang="zh-CN" dirty="0"/>
          </a:p>
          <a:p>
            <a:r>
              <a:rPr lang="zh-CN" altLang="en-US" dirty="0"/>
              <a:t>az是加速度从100HZ到250HZ需要的总阶段数</a:t>
            </a:r>
          </a:p>
        </p:txBody>
      </p:sp>
    </p:spTree>
    <p:extLst>
      <p:ext uri="{BB962C8B-B14F-4D97-AF65-F5344CB8AC3E}">
        <p14:creationId xmlns:p14="http://schemas.microsoft.com/office/powerpoint/2010/main" val="4100552990"/>
      </p:ext>
    </p:extLst>
  </p:cSld>
  <p:clrMapOvr>
    <a:masterClrMapping/>
  </p:clrMapOvr>
  <mc:AlternateContent xmlns:mc="http://schemas.openxmlformats.org/markup-compatibility/2006" xmlns:p14="http://schemas.microsoft.com/office/powerpoint/2010/main">
    <mc:Choice Requires="p14">
      <p:transition spd="slow" p14:dur="1750" advClick="0" advTm="0">
        <p14:prism isInverted="1"/>
      </p:transition>
    </mc:Choice>
    <mc:Fallback xmlns="">
      <p:transition spd="slow"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3" name="矩形 12">
            <a:extLst>
              <a:ext uri="{FF2B5EF4-FFF2-40B4-BE49-F238E27FC236}">
                <a16:creationId xmlns:a16="http://schemas.microsoft.com/office/drawing/2014/main" id="{8AA77C90-2A5E-4840-BEB0-909CB613D71E}"/>
              </a:ext>
            </a:extLst>
          </p:cNvPr>
          <p:cNvSpPr/>
          <p:nvPr/>
        </p:nvSpPr>
        <p:spPr>
          <a:xfrm>
            <a:off x="530940" y="3508410"/>
            <a:ext cx="4786648" cy="2308324"/>
          </a:xfrm>
          <a:prstGeom prst="rect">
            <a:avLst/>
          </a:prstGeom>
        </p:spPr>
        <p:txBody>
          <a:bodyPr wrap="square">
            <a:spAutoFit/>
          </a:bodyPr>
          <a:lstStyle/>
          <a:p>
            <a:r>
              <a:rPr lang="zh-CN" altLang="en-US" dirty="0"/>
              <a:t>上图总结了不同方法的最优解。</a:t>
            </a:r>
            <a:endParaRPr lang="en-US" altLang="zh-CN" dirty="0"/>
          </a:p>
          <a:p>
            <a:r>
              <a:rPr lang="zh-CN" altLang="en-US" dirty="0"/>
              <a:t>右图列出了相应的目标函数，约束和模拟调用次数。可以看出只有</a:t>
            </a:r>
            <a:r>
              <a:rPr lang="en-US" altLang="zh-CN" dirty="0"/>
              <a:t>DSBA</a:t>
            </a:r>
            <a:r>
              <a:rPr lang="zh-CN" altLang="en-US" dirty="0"/>
              <a:t>方法和建议的</a:t>
            </a:r>
            <a:r>
              <a:rPr lang="en-US" altLang="zh-CN" dirty="0"/>
              <a:t>SCU-CI</a:t>
            </a:r>
            <a:r>
              <a:rPr lang="zh-CN" altLang="en-US" dirty="0"/>
              <a:t>方法才能针对该工程案例获得可行解。其他方法未能获得可行解。就计算成本而言，</a:t>
            </a:r>
            <a:r>
              <a:rPr lang="en-US" altLang="zh-CN" dirty="0"/>
              <a:t>DSBA</a:t>
            </a:r>
            <a:r>
              <a:rPr lang="zh-CN" altLang="en-US" dirty="0"/>
              <a:t>的总采样点数为</a:t>
            </a:r>
            <a:r>
              <a:rPr lang="en-US" altLang="zh-CN" dirty="0"/>
              <a:t>5050</a:t>
            </a:r>
            <a:r>
              <a:rPr lang="zh-CN" altLang="en-US" dirty="0"/>
              <a:t>，这实际上是复杂工程问题的计算禁止过程。 </a:t>
            </a:r>
            <a:r>
              <a:rPr lang="en-US" altLang="zh-CN" dirty="0"/>
              <a:t>SCU-CI</a:t>
            </a:r>
            <a:r>
              <a:rPr lang="zh-CN" altLang="en-US" dirty="0"/>
              <a:t>方法的总样本点比</a:t>
            </a:r>
            <a:r>
              <a:rPr lang="en-US" altLang="zh-CN" dirty="0"/>
              <a:t>DSBA</a:t>
            </a:r>
            <a:r>
              <a:rPr lang="zh-CN" altLang="en-US" dirty="0"/>
              <a:t>少约</a:t>
            </a:r>
            <a:r>
              <a:rPr lang="en-US" altLang="zh-CN" dirty="0"/>
              <a:t>20</a:t>
            </a:r>
            <a:r>
              <a:rPr lang="zh-CN" altLang="en-US" dirty="0"/>
              <a:t>倍</a:t>
            </a:r>
          </a:p>
        </p:txBody>
      </p:sp>
      <p:sp>
        <p:nvSpPr>
          <p:cNvPr id="14" name="矩形 13">
            <a:extLst>
              <a:ext uri="{FF2B5EF4-FFF2-40B4-BE49-F238E27FC236}">
                <a16:creationId xmlns:a16="http://schemas.microsoft.com/office/drawing/2014/main" id="{8E8B154C-E509-42E7-95D4-216EE5E848D2}"/>
              </a:ext>
            </a:extLst>
          </p:cNvPr>
          <p:cNvSpPr/>
          <p:nvPr/>
        </p:nvSpPr>
        <p:spPr>
          <a:xfrm>
            <a:off x="9823130" y="465317"/>
            <a:ext cx="2100163" cy="2031325"/>
          </a:xfrm>
          <a:prstGeom prst="rect">
            <a:avLst/>
          </a:prstGeom>
        </p:spPr>
        <p:txBody>
          <a:bodyPr wrap="square">
            <a:spAutoFit/>
          </a:bodyPr>
          <a:lstStyle/>
          <a:p>
            <a:r>
              <a:rPr lang="en-US" altLang="zh-CN" dirty="0"/>
              <a:t>FEA</a:t>
            </a:r>
            <a:r>
              <a:rPr lang="zh-CN" altLang="en-US" dirty="0"/>
              <a:t>模型和​​仿真结果。将</a:t>
            </a:r>
            <a:r>
              <a:rPr lang="en-US" altLang="zh-CN" dirty="0"/>
              <a:t>SCU-CI</a:t>
            </a:r>
            <a:r>
              <a:rPr lang="zh-CN" altLang="en-US" dirty="0"/>
              <a:t>方法与现有的五种方法进行了比较。生成</a:t>
            </a:r>
            <a:r>
              <a:rPr lang="en-US" altLang="zh-CN" dirty="0"/>
              <a:t>60</a:t>
            </a:r>
            <a:r>
              <a:rPr lang="zh-CN" altLang="en-US" dirty="0"/>
              <a:t>个初始样本点以构建初始</a:t>
            </a:r>
            <a:r>
              <a:rPr lang="en-US" altLang="zh-CN" dirty="0"/>
              <a:t>Kriging</a:t>
            </a:r>
            <a:r>
              <a:rPr lang="zh-CN" altLang="en-US" dirty="0"/>
              <a:t>元模型。</a:t>
            </a:r>
          </a:p>
        </p:txBody>
      </p:sp>
      <p:pic>
        <p:nvPicPr>
          <p:cNvPr id="6" name="图片 5">
            <a:extLst>
              <a:ext uri="{FF2B5EF4-FFF2-40B4-BE49-F238E27FC236}">
                <a16:creationId xmlns:a16="http://schemas.microsoft.com/office/drawing/2014/main" id="{13168EAC-BF93-4B3F-BBDE-5EF311ECCD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553" y="351254"/>
            <a:ext cx="9335329" cy="2940585"/>
          </a:xfrm>
          <a:prstGeom prst="rect">
            <a:avLst/>
          </a:prstGeom>
        </p:spPr>
      </p:pic>
      <p:pic>
        <p:nvPicPr>
          <p:cNvPr id="10" name="图片 9">
            <a:extLst>
              <a:ext uri="{FF2B5EF4-FFF2-40B4-BE49-F238E27FC236}">
                <a16:creationId xmlns:a16="http://schemas.microsoft.com/office/drawing/2014/main" id="{21B7818D-78EA-4E5F-90C0-D489C3F43D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6738" y="3320770"/>
            <a:ext cx="6104322" cy="3145080"/>
          </a:xfrm>
          <a:prstGeom prst="rect">
            <a:avLst/>
          </a:prstGeom>
        </p:spPr>
      </p:pic>
    </p:spTree>
    <p:extLst>
      <p:ext uri="{BB962C8B-B14F-4D97-AF65-F5344CB8AC3E}">
        <p14:creationId xmlns:p14="http://schemas.microsoft.com/office/powerpoint/2010/main" val="3665965699"/>
      </p:ext>
    </p:extLst>
  </p:cSld>
  <p:clrMapOvr>
    <a:masterClrMapping/>
  </p:clrMapOvr>
  <mc:AlternateContent xmlns:mc="http://schemas.openxmlformats.org/markup-compatibility/2006" xmlns:p14="http://schemas.microsoft.com/office/powerpoint/2010/main">
    <mc:Choice Requires="p14">
      <p:transition spd="slow" p14:dur="1750" advClick="0" advTm="0">
        <p14:prism isInverted="1"/>
      </p:transition>
    </mc:Choice>
    <mc:Fallback xmlns="">
      <p:transition spd="slow" advClick="0"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048EE49-51CB-4F7D-B288-129FD1287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666999" y="-2666998"/>
            <a:ext cx="6858002" cy="12192000"/>
          </a:xfrm>
          <a:prstGeom prst="rect">
            <a:avLst/>
          </a:prstGeom>
        </p:spPr>
      </p:pic>
      <p:pic>
        <p:nvPicPr>
          <p:cNvPr id="10" name="图片 9">
            <a:extLst>
              <a:ext uri="{FF2B5EF4-FFF2-40B4-BE49-F238E27FC236}">
                <a16:creationId xmlns:a16="http://schemas.microsoft.com/office/drawing/2014/main" id="{CD754AA3-0420-4588-B495-FE23643216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11" name="图片 10">
            <a:extLst>
              <a:ext uri="{FF2B5EF4-FFF2-40B4-BE49-F238E27FC236}">
                <a16:creationId xmlns:a16="http://schemas.microsoft.com/office/drawing/2014/main" id="{0F21926A-6F97-4AD3-B6DB-FCC3C22702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5" name="矩形 4">
            <a:extLst>
              <a:ext uri="{FF2B5EF4-FFF2-40B4-BE49-F238E27FC236}">
                <a16:creationId xmlns:a16="http://schemas.microsoft.com/office/drawing/2014/main" id="{B5B97DDD-FB91-4917-A104-25C68B0DE5D9}"/>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FCC66F5B-D4A8-4943-BC24-3781172F8073}"/>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F77F747-26F6-49AB-98C2-838398FC2A0E}"/>
              </a:ext>
            </a:extLst>
          </p:cNvPr>
          <p:cNvSpPr/>
          <p:nvPr/>
        </p:nvSpPr>
        <p:spPr>
          <a:xfrm>
            <a:off x="1774158" y="-3"/>
            <a:ext cx="8566484" cy="6858001"/>
          </a:xfrm>
          <a:prstGeom prst="rect">
            <a:avLst/>
          </a:prstGeom>
          <a:blipFill dpi="0" rotWithShape="1">
            <a:blip r:embed="rId6">
              <a:alphaModFix amt="5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3E7069E9-0794-48B6-A513-B45C88581C7A}"/>
              </a:ext>
            </a:extLst>
          </p:cNvPr>
          <p:cNvSpPr/>
          <p:nvPr/>
        </p:nvSpPr>
        <p:spPr>
          <a:xfrm>
            <a:off x="4202607" y="1412929"/>
            <a:ext cx="779811" cy="779811"/>
          </a:xfrm>
          <a:prstGeom prst="ellipse">
            <a:avLst/>
          </a:prstGeom>
          <a:solidFill>
            <a:srgbClr val="CDE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85000"/>
                    <a:lumOff val="15000"/>
                  </a:schemeClr>
                </a:solidFill>
                <a:latin typeface="幼圆" panose="02010509060101010101" pitchFamily="49" charset="-122"/>
                <a:ea typeface="幼圆" panose="02010509060101010101" pitchFamily="49" charset="-122"/>
              </a:rPr>
              <a:t>2</a:t>
            </a:r>
            <a:endParaRPr lang="zh-CN" altLang="en-US" sz="3200" b="1" dirty="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16" name="标题 1">
            <a:extLst>
              <a:ext uri="{FF2B5EF4-FFF2-40B4-BE49-F238E27FC236}">
                <a16:creationId xmlns:a16="http://schemas.microsoft.com/office/drawing/2014/main" id="{136F2DE6-6CE3-4C36-B7C7-5262B0447A02}"/>
              </a:ext>
            </a:extLst>
          </p:cNvPr>
          <p:cNvSpPr>
            <a:spLocks noGrp="1"/>
          </p:cNvSpPr>
          <p:nvPr>
            <p:ph type="title"/>
          </p:nvPr>
        </p:nvSpPr>
        <p:spPr>
          <a:xfrm>
            <a:off x="2647031" y="2851285"/>
            <a:ext cx="6897806" cy="1325563"/>
          </a:xfrm>
        </p:spPr>
        <p:txBody>
          <a:bodyPr>
            <a:noAutofit/>
          </a:bodyPr>
          <a:lstStyle/>
          <a:p>
            <a:pPr algn="ctr"/>
            <a:r>
              <a:rPr lang="zh-CN" altLang="en-US" sz="8000" spc="600" dirty="0">
                <a:latin typeface="幼圆" panose="02010509060101010101" pitchFamily="49" charset="-122"/>
                <a:ea typeface="幼圆" panose="02010509060101010101" pitchFamily="49" charset="-122"/>
              </a:rPr>
              <a:t>谢谢</a:t>
            </a:r>
          </a:p>
        </p:txBody>
      </p:sp>
      <p:grpSp>
        <p:nvGrpSpPr>
          <p:cNvPr id="23" name="组合 22">
            <a:extLst>
              <a:ext uri="{FF2B5EF4-FFF2-40B4-BE49-F238E27FC236}">
                <a16:creationId xmlns:a16="http://schemas.microsoft.com/office/drawing/2014/main" id="{76149B32-B38A-4288-B1C6-67DF1629A67F}"/>
              </a:ext>
            </a:extLst>
          </p:cNvPr>
          <p:cNvGrpSpPr/>
          <p:nvPr/>
        </p:nvGrpSpPr>
        <p:grpSpPr>
          <a:xfrm>
            <a:off x="1453211" y="3245457"/>
            <a:ext cx="1266151" cy="537218"/>
            <a:chOff x="2119312" y="1260814"/>
            <a:chExt cx="8017062" cy="3401575"/>
          </a:xfrm>
        </p:grpSpPr>
        <p:pic>
          <p:nvPicPr>
            <p:cNvPr id="20" name="图片 19">
              <a:extLst>
                <a:ext uri="{FF2B5EF4-FFF2-40B4-BE49-F238E27FC236}">
                  <a16:creationId xmlns:a16="http://schemas.microsoft.com/office/drawing/2014/main" id="{4867FE81-18DC-425F-95AC-4DF43AA585D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19312" y="3109811"/>
              <a:ext cx="7953376" cy="1552578"/>
            </a:xfrm>
            <a:prstGeom prst="rect">
              <a:avLst/>
            </a:prstGeom>
          </p:spPr>
        </p:pic>
        <p:pic>
          <p:nvPicPr>
            <p:cNvPr id="22" name="图片 21">
              <a:extLst>
                <a:ext uri="{FF2B5EF4-FFF2-40B4-BE49-F238E27FC236}">
                  <a16:creationId xmlns:a16="http://schemas.microsoft.com/office/drawing/2014/main" id="{36485AAB-B029-4D96-AE50-BD20CA54DA3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35374" y="1260814"/>
              <a:ext cx="8001000" cy="1647825"/>
            </a:xfrm>
            <a:prstGeom prst="rect">
              <a:avLst/>
            </a:prstGeom>
          </p:spPr>
        </p:pic>
      </p:grpSp>
      <p:grpSp>
        <p:nvGrpSpPr>
          <p:cNvPr id="24" name="组合 23">
            <a:extLst>
              <a:ext uri="{FF2B5EF4-FFF2-40B4-BE49-F238E27FC236}">
                <a16:creationId xmlns:a16="http://schemas.microsoft.com/office/drawing/2014/main" id="{4C6C0111-82B9-4549-85B0-A4F4A7F7F6C6}"/>
              </a:ext>
            </a:extLst>
          </p:cNvPr>
          <p:cNvGrpSpPr/>
          <p:nvPr/>
        </p:nvGrpSpPr>
        <p:grpSpPr>
          <a:xfrm flipH="1">
            <a:off x="9470101" y="3237093"/>
            <a:ext cx="1266151" cy="537218"/>
            <a:chOff x="2119312" y="1260814"/>
            <a:chExt cx="8017062" cy="3401575"/>
          </a:xfrm>
        </p:grpSpPr>
        <p:pic>
          <p:nvPicPr>
            <p:cNvPr id="25" name="图片 24">
              <a:extLst>
                <a:ext uri="{FF2B5EF4-FFF2-40B4-BE49-F238E27FC236}">
                  <a16:creationId xmlns:a16="http://schemas.microsoft.com/office/drawing/2014/main" id="{D5B2D54E-9AA8-40D0-B5F6-763DCD28B07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119312" y="3109811"/>
              <a:ext cx="7953376" cy="1552578"/>
            </a:xfrm>
            <a:prstGeom prst="rect">
              <a:avLst/>
            </a:prstGeom>
          </p:spPr>
        </p:pic>
        <p:pic>
          <p:nvPicPr>
            <p:cNvPr id="26" name="图片 25">
              <a:extLst>
                <a:ext uri="{FF2B5EF4-FFF2-40B4-BE49-F238E27FC236}">
                  <a16:creationId xmlns:a16="http://schemas.microsoft.com/office/drawing/2014/main" id="{45A0C6A0-9A20-4826-BC00-84F833E73E7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35374" y="1260814"/>
              <a:ext cx="8001000" cy="1647825"/>
            </a:xfrm>
            <a:prstGeom prst="rect">
              <a:avLst/>
            </a:prstGeom>
          </p:spPr>
        </p:pic>
      </p:grpSp>
      <p:sp>
        <p:nvSpPr>
          <p:cNvPr id="35" name="椭圆 34">
            <a:extLst>
              <a:ext uri="{FF2B5EF4-FFF2-40B4-BE49-F238E27FC236}">
                <a16:creationId xmlns:a16="http://schemas.microsoft.com/office/drawing/2014/main" id="{DB5DF5DB-2520-4D09-A2A5-E114B46D365B}"/>
              </a:ext>
            </a:extLst>
          </p:cNvPr>
          <p:cNvSpPr/>
          <p:nvPr/>
        </p:nvSpPr>
        <p:spPr>
          <a:xfrm>
            <a:off x="5177601" y="1417320"/>
            <a:ext cx="779811" cy="779811"/>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85000"/>
                    <a:lumOff val="15000"/>
                  </a:schemeClr>
                </a:solidFill>
                <a:latin typeface="幼圆" panose="02010509060101010101" pitchFamily="49" charset="-122"/>
                <a:ea typeface="幼圆" panose="02010509060101010101" pitchFamily="49" charset="-122"/>
              </a:rPr>
              <a:t>0</a:t>
            </a:r>
            <a:endParaRPr lang="zh-CN" altLang="en-US" sz="3200" b="1" dirty="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36" name="椭圆 35">
            <a:extLst>
              <a:ext uri="{FF2B5EF4-FFF2-40B4-BE49-F238E27FC236}">
                <a16:creationId xmlns:a16="http://schemas.microsoft.com/office/drawing/2014/main" id="{EBED32B2-7F15-43A4-A3B9-E098E3DDBB9E}"/>
              </a:ext>
            </a:extLst>
          </p:cNvPr>
          <p:cNvSpPr/>
          <p:nvPr/>
        </p:nvSpPr>
        <p:spPr>
          <a:xfrm>
            <a:off x="6178380" y="1412929"/>
            <a:ext cx="779811" cy="779811"/>
          </a:xfrm>
          <a:prstGeom prst="ellipse">
            <a:avLst/>
          </a:prstGeom>
          <a:solidFill>
            <a:srgbClr val="CDE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85000"/>
                    <a:lumOff val="15000"/>
                  </a:schemeClr>
                </a:solidFill>
                <a:latin typeface="幼圆" panose="02010509060101010101" pitchFamily="49" charset="-122"/>
                <a:ea typeface="幼圆" panose="02010509060101010101" pitchFamily="49" charset="-122"/>
              </a:rPr>
              <a:t>2</a:t>
            </a:r>
            <a:endParaRPr lang="zh-CN" altLang="en-US" sz="3200" b="1" dirty="0">
              <a:solidFill>
                <a:schemeClr val="tx1">
                  <a:lumMod val="85000"/>
                  <a:lumOff val="15000"/>
                </a:schemeClr>
              </a:solidFill>
              <a:latin typeface="幼圆" panose="02010509060101010101" pitchFamily="49" charset="-122"/>
              <a:ea typeface="幼圆" panose="02010509060101010101" pitchFamily="49" charset="-122"/>
            </a:endParaRPr>
          </a:p>
        </p:txBody>
      </p:sp>
      <p:sp>
        <p:nvSpPr>
          <p:cNvPr id="37" name="椭圆 36">
            <a:extLst>
              <a:ext uri="{FF2B5EF4-FFF2-40B4-BE49-F238E27FC236}">
                <a16:creationId xmlns:a16="http://schemas.microsoft.com/office/drawing/2014/main" id="{071ADB35-DB67-4673-9470-F08EF3888B3D}"/>
              </a:ext>
            </a:extLst>
          </p:cNvPr>
          <p:cNvSpPr/>
          <p:nvPr/>
        </p:nvSpPr>
        <p:spPr>
          <a:xfrm>
            <a:off x="7188131" y="1412928"/>
            <a:ext cx="779811" cy="779811"/>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85000"/>
                    <a:lumOff val="15000"/>
                  </a:schemeClr>
                </a:solidFill>
                <a:latin typeface="幼圆" panose="02010509060101010101" pitchFamily="49" charset="-122"/>
                <a:ea typeface="幼圆" panose="02010509060101010101" pitchFamily="49" charset="-122"/>
              </a:rPr>
              <a:t>0</a:t>
            </a:r>
            <a:endParaRPr lang="zh-CN" altLang="en-US" sz="3200" b="1" dirty="0">
              <a:solidFill>
                <a:schemeClr val="tx1">
                  <a:lumMod val="85000"/>
                  <a:lumOff val="15000"/>
                </a:schemeClr>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406123024"/>
      </p:ext>
    </p:extLst>
  </p:cSld>
  <p:clrMapOvr>
    <a:masterClrMapping/>
  </p:clrMapOvr>
  <mc:AlternateContent xmlns:mc="http://schemas.openxmlformats.org/markup-compatibility/2006" xmlns:p14="http://schemas.microsoft.com/office/powerpoint/2010/main">
    <mc:Choice Requires="p14">
      <p:transition spd="slow" p14:dur="175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par>
                          <p:cTn id="10" fill="hold">
                            <p:stCondLst>
                              <p:cond delay="750"/>
                            </p:stCondLst>
                            <p:childTnLst>
                              <p:par>
                                <p:cTn id="11" presetID="22" presetClass="entr" presetSubtype="2"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right)">
                                      <p:cBhvr>
                                        <p:cTn id="13" dur="750"/>
                                        <p:tgtEl>
                                          <p:spTgt spid="10"/>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750"/>
                                        <p:tgtEl>
                                          <p:spTgt spid="11"/>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750" fill="hold"/>
                                        <p:tgtEl>
                                          <p:spTgt spid="5"/>
                                        </p:tgtEl>
                                        <p:attrNameLst>
                                          <p:attrName>ppt_w</p:attrName>
                                        </p:attrNameLst>
                                      </p:cBhvr>
                                      <p:tavLst>
                                        <p:tav tm="0">
                                          <p:val>
                                            <p:fltVal val="0"/>
                                          </p:val>
                                        </p:tav>
                                        <p:tav tm="100000">
                                          <p:val>
                                            <p:strVal val="#ppt_w"/>
                                          </p:val>
                                        </p:tav>
                                      </p:tavLst>
                                    </p:anim>
                                    <p:anim calcmode="lin" valueType="num">
                                      <p:cBhvr>
                                        <p:cTn id="21" dur="750" fill="hold"/>
                                        <p:tgtEl>
                                          <p:spTgt spid="5"/>
                                        </p:tgtEl>
                                        <p:attrNameLst>
                                          <p:attrName>ppt_h</p:attrName>
                                        </p:attrNameLst>
                                      </p:cBhvr>
                                      <p:tavLst>
                                        <p:tav tm="0">
                                          <p:val>
                                            <p:fltVal val="0"/>
                                          </p:val>
                                        </p:tav>
                                        <p:tav tm="100000">
                                          <p:val>
                                            <p:strVal val="#ppt_h"/>
                                          </p:val>
                                        </p:tav>
                                      </p:tavLst>
                                    </p:anim>
                                    <p:animEffect transition="in" filter="fade">
                                      <p:cBhvr>
                                        <p:cTn id="22" dur="750"/>
                                        <p:tgtEl>
                                          <p:spTgt spid="5"/>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6"/>
                                        </p:tgtEl>
                                        <p:attrNameLst>
                                          <p:attrName>style.visibility</p:attrName>
                                        </p:attrNameLst>
                                      </p:cBhvr>
                                      <p:to>
                                        <p:strVal val="visible"/>
                                      </p:to>
                                    </p:set>
                                    <p:anim calcmode="lin" valueType="num">
                                      <p:cBhvr>
                                        <p:cTn id="25" dur="750" fill="hold"/>
                                        <p:tgtEl>
                                          <p:spTgt spid="6"/>
                                        </p:tgtEl>
                                        <p:attrNameLst>
                                          <p:attrName>ppt_w</p:attrName>
                                        </p:attrNameLst>
                                      </p:cBhvr>
                                      <p:tavLst>
                                        <p:tav tm="0">
                                          <p:val>
                                            <p:fltVal val="0"/>
                                          </p:val>
                                        </p:tav>
                                        <p:tav tm="100000">
                                          <p:val>
                                            <p:strVal val="#ppt_w"/>
                                          </p:val>
                                        </p:tav>
                                      </p:tavLst>
                                    </p:anim>
                                    <p:anim calcmode="lin" valueType="num">
                                      <p:cBhvr>
                                        <p:cTn id="26" dur="750" fill="hold"/>
                                        <p:tgtEl>
                                          <p:spTgt spid="6"/>
                                        </p:tgtEl>
                                        <p:attrNameLst>
                                          <p:attrName>ppt_h</p:attrName>
                                        </p:attrNameLst>
                                      </p:cBhvr>
                                      <p:tavLst>
                                        <p:tav tm="0">
                                          <p:val>
                                            <p:fltVal val="0"/>
                                          </p:val>
                                        </p:tav>
                                        <p:tav tm="100000">
                                          <p:val>
                                            <p:strVal val="#ppt_h"/>
                                          </p:val>
                                        </p:tav>
                                      </p:tavLst>
                                    </p:anim>
                                    <p:animEffect transition="in" filter="fade">
                                      <p:cBhvr>
                                        <p:cTn id="27" dur="750"/>
                                        <p:tgtEl>
                                          <p:spTgt spid="6"/>
                                        </p:tgtEl>
                                      </p:cBhvr>
                                    </p:animEffect>
                                  </p:childTnLst>
                                </p:cTn>
                              </p:par>
                            </p:childTnLst>
                          </p:cTn>
                        </p:par>
                        <p:par>
                          <p:cTn id="28" fill="hold">
                            <p:stCondLst>
                              <p:cond delay="2500"/>
                            </p:stCondLst>
                            <p:childTnLst>
                              <p:par>
                                <p:cTn id="29" presetID="16" presetClass="entr" presetSubtype="37"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outVertical)">
                                      <p:cBhvr>
                                        <p:cTn id="31" dur="750"/>
                                        <p:tgtEl>
                                          <p:spTgt spid="17"/>
                                        </p:tgtEl>
                                      </p:cBhvr>
                                    </p:animEffect>
                                  </p:childTnLst>
                                </p:cTn>
                              </p:par>
                            </p:childTnLst>
                          </p:cTn>
                        </p:par>
                        <p:par>
                          <p:cTn id="32" fill="hold">
                            <p:stCondLst>
                              <p:cond delay="3250"/>
                            </p:stCondLst>
                            <p:childTnLst>
                              <p:par>
                                <p:cTn id="33" presetID="26"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428">
                                          <p:stCondLst>
                                            <p:cond delay="0"/>
                                          </p:stCondLst>
                                        </p:cTn>
                                        <p:tgtEl>
                                          <p:spTgt spid="14"/>
                                        </p:tgtEl>
                                      </p:cBhvr>
                                    </p:animEffect>
                                    <p:anim calcmode="lin" valueType="num">
                                      <p:cBhvr>
                                        <p:cTn id="36" dur="1344"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37" dur="490"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8" dur="490" tmFilter="0, 0; 0.125,0.2665; 0.25,0.4; 0.375,0.465; 0.5,0.5;  0.625,0.535; 0.75,0.6; 0.875,0.7335; 1,1">
                                          <p:stCondLst>
                                            <p:cond delay="490"/>
                                          </p:stCondLst>
                                        </p:cTn>
                                        <p:tgtEl>
                                          <p:spTgt spid="14"/>
                                        </p:tgtEl>
                                        <p:attrNameLst>
                                          <p:attrName>ppt_y</p:attrName>
                                        </p:attrNameLst>
                                      </p:cBhvr>
                                      <p:tavLst>
                                        <p:tav tm="0" fmla="#ppt_y-sin(pi*$)/9">
                                          <p:val>
                                            <p:fltVal val="0"/>
                                          </p:val>
                                        </p:tav>
                                        <p:tav tm="100000">
                                          <p:val>
                                            <p:fltVal val="1"/>
                                          </p:val>
                                        </p:tav>
                                      </p:tavLst>
                                    </p:anim>
                                    <p:anim calcmode="lin" valueType="num">
                                      <p:cBhvr>
                                        <p:cTn id="39" dur="2" tmFilter="0, 0; 0.125,0.2665; 0.25,0.4; 0.375,0.465; 0.5,0.5;  0.625,0.535; 0.75,0.6; 0.875,0.7335; 1,1">
                                          <p:stCondLst>
                                            <p:cond delay="976"/>
                                          </p:stCondLst>
                                        </p:cTn>
                                        <p:tgtEl>
                                          <p:spTgt spid="14"/>
                                        </p:tgtEl>
                                        <p:attrNameLst>
                                          <p:attrName>ppt_y</p:attrName>
                                        </p:attrNameLst>
                                      </p:cBhvr>
                                      <p:tavLst>
                                        <p:tav tm="0" fmla="#ppt_y-sin(pi*$)/27">
                                          <p:val>
                                            <p:fltVal val="0"/>
                                          </p:val>
                                        </p:tav>
                                        <p:tav tm="100000">
                                          <p:val>
                                            <p:fltVal val="1"/>
                                          </p:val>
                                        </p:tav>
                                      </p:tavLst>
                                    </p:anim>
                                    <p:anim calcmode="lin" valueType="num">
                                      <p:cBhvr>
                                        <p:cTn id="40" dur="1" tmFilter="0, 0; 0.125,0.2665; 0.25,0.4; 0.375,0.465; 0.5,0.5;  0.625,0.535; 0.75,0.6; 0.875,0.7335; 1,1">
                                          <p:stCondLst>
                                            <p:cond delay="1499"/>
                                          </p:stCondLst>
                                        </p:cTn>
                                        <p:tgtEl>
                                          <p:spTgt spid="14"/>
                                        </p:tgtEl>
                                        <p:attrNameLst>
                                          <p:attrName>ppt_y</p:attrName>
                                        </p:attrNameLst>
                                      </p:cBhvr>
                                      <p:tavLst>
                                        <p:tav tm="0" fmla="#ppt_y-sin(pi*$)/81">
                                          <p:val>
                                            <p:fltVal val="0"/>
                                          </p:val>
                                        </p:tav>
                                        <p:tav tm="100000">
                                          <p:val>
                                            <p:fltVal val="1"/>
                                          </p:val>
                                        </p:tav>
                                      </p:tavLst>
                                    </p:anim>
                                    <p:animScale>
                                      <p:cBhvr>
                                        <p:cTn id="41" dur="1">
                                          <p:stCondLst>
                                            <p:cond delay="479"/>
                                          </p:stCondLst>
                                        </p:cTn>
                                        <p:tgtEl>
                                          <p:spTgt spid="14"/>
                                        </p:tgtEl>
                                      </p:cBhvr>
                                      <p:to x="100000" y="60000"/>
                                    </p:animScale>
                                    <p:animScale>
                                      <p:cBhvr>
                                        <p:cTn id="42" dur="1" decel="50000">
                                          <p:stCondLst>
                                            <p:cond delay="499"/>
                                          </p:stCondLst>
                                        </p:cTn>
                                        <p:tgtEl>
                                          <p:spTgt spid="14"/>
                                        </p:tgtEl>
                                      </p:cBhvr>
                                      <p:to x="100000" y="100000"/>
                                    </p:animScale>
                                    <p:animScale>
                                      <p:cBhvr>
                                        <p:cTn id="43" dur="1">
                                          <p:stCondLst>
                                            <p:cond delay="968"/>
                                          </p:stCondLst>
                                        </p:cTn>
                                        <p:tgtEl>
                                          <p:spTgt spid="14"/>
                                        </p:tgtEl>
                                      </p:cBhvr>
                                      <p:to x="100000" y="80000"/>
                                    </p:animScale>
                                    <p:animScale>
                                      <p:cBhvr>
                                        <p:cTn id="44" dur="1" decel="50000">
                                          <p:stCondLst>
                                            <p:cond delay="987"/>
                                          </p:stCondLst>
                                        </p:cTn>
                                        <p:tgtEl>
                                          <p:spTgt spid="14"/>
                                        </p:tgtEl>
                                      </p:cBhvr>
                                      <p:to x="100000" y="100000"/>
                                    </p:animScale>
                                    <p:animScale>
                                      <p:cBhvr>
                                        <p:cTn id="45" dur="1">
                                          <p:stCondLst>
                                            <p:cond delay="1499"/>
                                          </p:stCondLst>
                                        </p:cTn>
                                        <p:tgtEl>
                                          <p:spTgt spid="14"/>
                                        </p:tgtEl>
                                      </p:cBhvr>
                                      <p:to x="100000" y="90000"/>
                                    </p:animScale>
                                    <p:animScale>
                                      <p:cBhvr>
                                        <p:cTn id="46" dur="1" decel="50000">
                                          <p:stCondLst>
                                            <p:cond delay="1499"/>
                                          </p:stCondLst>
                                        </p:cTn>
                                        <p:tgtEl>
                                          <p:spTgt spid="14"/>
                                        </p:tgtEl>
                                      </p:cBhvr>
                                      <p:to x="100000" y="100000"/>
                                    </p:animScale>
                                    <p:animScale>
                                      <p:cBhvr>
                                        <p:cTn id="47" dur="1">
                                          <p:stCondLst>
                                            <p:cond delay="1499"/>
                                          </p:stCondLst>
                                        </p:cTn>
                                        <p:tgtEl>
                                          <p:spTgt spid="14"/>
                                        </p:tgtEl>
                                      </p:cBhvr>
                                      <p:to x="100000" y="95000"/>
                                    </p:animScale>
                                    <p:animScale>
                                      <p:cBhvr>
                                        <p:cTn id="48" dur="1" decel="50000">
                                          <p:stCondLst>
                                            <p:cond delay="1499"/>
                                          </p:stCondLst>
                                        </p:cTn>
                                        <p:tgtEl>
                                          <p:spTgt spid="14"/>
                                        </p:tgtEl>
                                      </p:cBhvr>
                                      <p:to x="100000" y="100000"/>
                                    </p:animScale>
                                  </p:childTnLst>
                                </p:cTn>
                              </p:par>
                              <p:par>
                                <p:cTn id="49" presetID="26"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ipe(down)">
                                      <p:cBhvr>
                                        <p:cTn id="51" dur="428">
                                          <p:stCondLst>
                                            <p:cond delay="0"/>
                                          </p:stCondLst>
                                        </p:cTn>
                                        <p:tgtEl>
                                          <p:spTgt spid="35"/>
                                        </p:tgtEl>
                                      </p:cBhvr>
                                    </p:animEffect>
                                    <p:anim calcmode="lin" valueType="num">
                                      <p:cBhvr>
                                        <p:cTn id="52" dur="1344"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53" dur="490"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54" dur="490" tmFilter="0, 0; 0.125,0.2665; 0.25,0.4; 0.375,0.465; 0.5,0.5;  0.625,0.535; 0.75,0.6; 0.875,0.7335; 1,1">
                                          <p:stCondLst>
                                            <p:cond delay="490"/>
                                          </p:stCondLst>
                                        </p:cTn>
                                        <p:tgtEl>
                                          <p:spTgt spid="35"/>
                                        </p:tgtEl>
                                        <p:attrNameLst>
                                          <p:attrName>ppt_y</p:attrName>
                                        </p:attrNameLst>
                                      </p:cBhvr>
                                      <p:tavLst>
                                        <p:tav tm="0" fmla="#ppt_y-sin(pi*$)/9">
                                          <p:val>
                                            <p:fltVal val="0"/>
                                          </p:val>
                                        </p:tav>
                                        <p:tav tm="100000">
                                          <p:val>
                                            <p:fltVal val="1"/>
                                          </p:val>
                                        </p:tav>
                                      </p:tavLst>
                                    </p:anim>
                                    <p:anim calcmode="lin" valueType="num">
                                      <p:cBhvr>
                                        <p:cTn id="55" dur="2" tmFilter="0, 0; 0.125,0.2665; 0.25,0.4; 0.375,0.465; 0.5,0.5;  0.625,0.535; 0.75,0.6; 0.875,0.7335; 1,1">
                                          <p:stCondLst>
                                            <p:cond delay="976"/>
                                          </p:stCondLst>
                                        </p:cTn>
                                        <p:tgtEl>
                                          <p:spTgt spid="35"/>
                                        </p:tgtEl>
                                        <p:attrNameLst>
                                          <p:attrName>ppt_y</p:attrName>
                                        </p:attrNameLst>
                                      </p:cBhvr>
                                      <p:tavLst>
                                        <p:tav tm="0" fmla="#ppt_y-sin(pi*$)/27">
                                          <p:val>
                                            <p:fltVal val="0"/>
                                          </p:val>
                                        </p:tav>
                                        <p:tav tm="100000">
                                          <p:val>
                                            <p:fltVal val="1"/>
                                          </p:val>
                                        </p:tav>
                                      </p:tavLst>
                                    </p:anim>
                                    <p:anim calcmode="lin" valueType="num">
                                      <p:cBhvr>
                                        <p:cTn id="56" dur="1" tmFilter="0, 0; 0.125,0.2665; 0.25,0.4; 0.375,0.465; 0.5,0.5;  0.625,0.535; 0.75,0.6; 0.875,0.7335; 1,1">
                                          <p:stCondLst>
                                            <p:cond delay="1499"/>
                                          </p:stCondLst>
                                        </p:cTn>
                                        <p:tgtEl>
                                          <p:spTgt spid="35"/>
                                        </p:tgtEl>
                                        <p:attrNameLst>
                                          <p:attrName>ppt_y</p:attrName>
                                        </p:attrNameLst>
                                      </p:cBhvr>
                                      <p:tavLst>
                                        <p:tav tm="0" fmla="#ppt_y-sin(pi*$)/81">
                                          <p:val>
                                            <p:fltVal val="0"/>
                                          </p:val>
                                        </p:tav>
                                        <p:tav tm="100000">
                                          <p:val>
                                            <p:fltVal val="1"/>
                                          </p:val>
                                        </p:tav>
                                      </p:tavLst>
                                    </p:anim>
                                    <p:animScale>
                                      <p:cBhvr>
                                        <p:cTn id="57" dur="1">
                                          <p:stCondLst>
                                            <p:cond delay="479"/>
                                          </p:stCondLst>
                                        </p:cTn>
                                        <p:tgtEl>
                                          <p:spTgt spid="35"/>
                                        </p:tgtEl>
                                      </p:cBhvr>
                                      <p:to x="100000" y="60000"/>
                                    </p:animScale>
                                    <p:animScale>
                                      <p:cBhvr>
                                        <p:cTn id="58" dur="1" decel="50000">
                                          <p:stCondLst>
                                            <p:cond delay="499"/>
                                          </p:stCondLst>
                                        </p:cTn>
                                        <p:tgtEl>
                                          <p:spTgt spid="35"/>
                                        </p:tgtEl>
                                      </p:cBhvr>
                                      <p:to x="100000" y="100000"/>
                                    </p:animScale>
                                    <p:animScale>
                                      <p:cBhvr>
                                        <p:cTn id="59" dur="1">
                                          <p:stCondLst>
                                            <p:cond delay="968"/>
                                          </p:stCondLst>
                                        </p:cTn>
                                        <p:tgtEl>
                                          <p:spTgt spid="35"/>
                                        </p:tgtEl>
                                      </p:cBhvr>
                                      <p:to x="100000" y="80000"/>
                                    </p:animScale>
                                    <p:animScale>
                                      <p:cBhvr>
                                        <p:cTn id="60" dur="1" decel="50000">
                                          <p:stCondLst>
                                            <p:cond delay="987"/>
                                          </p:stCondLst>
                                        </p:cTn>
                                        <p:tgtEl>
                                          <p:spTgt spid="35"/>
                                        </p:tgtEl>
                                      </p:cBhvr>
                                      <p:to x="100000" y="100000"/>
                                    </p:animScale>
                                    <p:animScale>
                                      <p:cBhvr>
                                        <p:cTn id="61" dur="1">
                                          <p:stCondLst>
                                            <p:cond delay="1499"/>
                                          </p:stCondLst>
                                        </p:cTn>
                                        <p:tgtEl>
                                          <p:spTgt spid="35"/>
                                        </p:tgtEl>
                                      </p:cBhvr>
                                      <p:to x="100000" y="90000"/>
                                    </p:animScale>
                                    <p:animScale>
                                      <p:cBhvr>
                                        <p:cTn id="62" dur="1" decel="50000">
                                          <p:stCondLst>
                                            <p:cond delay="1499"/>
                                          </p:stCondLst>
                                        </p:cTn>
                                        <p:tgtEl>
                                          <p:spTgt spid="35"/>
                                        </p:tgtEl>
                                      </p:cBhvr>
                                      <p:to x="100000" y="100000"/>
                                    </p:animScale>
                                    <p:animScale>
                                      <p:cBhvr>
                                        <p:cTn id="63" dur="1">
                                          <p:stCondLst>
                                            <p:cond delay="1499"/>
                                          </p:stCondLst>
                                        </p:cTn>
                                        <p:tgtEl>
                                          <p:spTgt spid="35"/>
                                        </p:tgtEl>
                                      </p:cBhvr>
                                      <p:to x="100000" y="95000"/>
                                    </p:animScale>
                                    <p:animScale>
                                      <p:cBhvr>
                                        <p:cTn id="64" dur="1" decel="50000">
                                          <p:stCondLst>
                                            <p:cond delay="1499"/>
                                          </p:stCondLst>
                                        </p:cTn>
                                        <p:tgtEl>
                                          <p:spTgt spid="35"/>
                                        </p:tgtEl>
                                      </p:cBhvr>
                                      <p:to x="100000" y="100000"/>
                                    </p:animScale>
                                  </p:childTnLst>
                                </p:cTn>
                              </p:par>
                              <p:par>
                                <p:cTn id="65" presetID="26"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down)">
                                      <p:cBhvr>
                                        <p:cTn id="67" dur="428">
                                          <p:stCondLst>
                                            <p:cond delay="0"/>
                                          </p:stCondLst>
                                        </p:cTn>
                                        <p:tgtEl>
                                          <p:spTgt spid="36"/>
                                        </p:tgtEl>
                                      </p:cBhvr>
                                    </p:animEffect>
                                    <p:anim calcmode="lin" valueType="num">
                                      <p:cBhvr>
                                        <p:cTn id="68" dur="1344"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69" dur="490"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70" dur="490" tmFilter="0, 0; 0.125,0.2665; 0.25,0.4; 0.375,0.465; 0.5,0.5;  0.625,0.535; 0.75,0.6; 0.875,0.7335; 1,1">
                                          <p:stCondLst>
                                            <p:cond delay="490"/>
                                          </p:stCondLst>
                                        </p:cTn>
                                        <p:tgtEl>
                                          <p:spTgt spid="36"/>
                                        </p:tgtEl>
                                        <p:attrNameLst>
                                          <p:attrName>ppt_y</p:attrName>
                                        </p:attrNameLst>
                                      </p:cBhvr>
                                      <p:tavLst>
                                        <p:tav tm="0" fmla="#ppt_y-sin(pi*$)/9">
                                          <p:val>
                                            <p:fltVal val="0"/>
                                          </p:val>
                                        </p:tav>
                                        <p:tav tm="100000">
                                          <p:val>
                                            <p:fltVal val="1"/>
                                          </p:val>
                                        </p:tav>
                                      </p:tavLst>
                                    </p:anim>
                                    <p:anim calcmode="lin" valueType="num">
                                      <p:cBhvr>
                                        <p:cTn id="71" dur="2" tmFilter="0, 0; 0.125,0.2665; 0.25,0.4; 0.375,0.465; 0.5,0.5;  0.625,0.535; 0.75,0.6; 0.875,0.7335; 1,1">
                                          <p:stCondLst>
                                            <p:cond delay="976"/>
                                          </p:stCondLst>
                                        </p:cTn>
                                        <p:tgtEl>
                                          <p:spTgt spid="36"/>
                                        </p:tgtEl>
                                        <p:attrNameLst>
                                          <p:attrName>ppt_y</p:attrName>
                                        </p:attrNameLst>
                                      </p:cBhvr>
                                      <p:tavLst>
                                        <p:tav tm="0" fmla="#ppt_y-sin(pi*$)/27">
                                          <p:val>
                                            <p:fltVal val="0"/>
                                          </p:val>
                                        </p:tav>
                                        <p:tav tm="100000">
                                          <p:val>
                                            <p:fltVal val="1"/>
                                          </p:val>
                                        </p:tav>
                                      </p:tavLst>
                                    </p:anim>
                                    <p:anim calcmode="lin" valueType="num">
                                      <p:cBhvr>
                                        <p:cTn id="72" dur="1" tmFilter="0, 0; 0.125,0.2665; 0.25,0.4; 0.375,0.465; 0.5,0.5;  0.625,0.535; 0.75,0.6; 0.875,0.7335; 1,1">
                                          <p:stCondLst>
                                            <p:cond delay="1499"/>
                                          </p:stCondLst>
                                        </p:cTn>
                                        <p:tgtEl>
                                          <p:spTgt spid="36"/>
                                        </p:tgtEl>
                                        <p:attrNameLst>
                                          <p:attrName>ppt_y</p:attrName>
                                        </p:attrNameLst>
                                      </p:cBhvr>
                                      <p:tavLst>
                                        <p:tav tm="0" fmla="#ppt_y-sin(pi*$)/81">
                                          <p:val>
                                            <p:fltVal val="0"/>
                                          </p:val>
                                        </p:tav>
                                        <p:tav tm="100000">
                                          <p:val>
                                            <p:fltVal val="1"/>
                                          </p:val>
                                        </p:tav>
                                      </p:tavLst>
                                    </p:anim>
                                    <p:animScale>
                                      <p:cBhvr>
                                        <p:cTn id="73" dur="1">
                                          <p:stCondLst>
                                            <p:cond delay="479"/>
                                          </p:stCondLst>
                                        </p:cTn>
                                        <p:tgtEl>
                                          <p:spTgt spid="36"/>
                                        </p:tgtEl>
                                      </p:cBhvr>
                                      <p:to x="100000" y="60000"/>
                                    </p:animScale>
                                    <p:animScale>
                                      <p:cBhvr>
                                        <p:cTn id="74" dur="1" decel="50000">
                                          <p:stCondLst>
                                            <p:cond delay="499"/>
                                          </p:stCondLst>
                                        </p:cTn>
                                        <p:tgtEl>
                                          <p:spTgt spid="36"/>
                                        </p:tgtEl>
                                      </p:cBhvr>
                                      <p:to x="100000" y="100000"/>
                                    </p:animScale>
                                    <p:animScale>
                                      <p:cBhvr>
                                        <p:cTn id="75" dur="1">
                                          <p:stCondLst>
                                            <p:cond delay="968"/>
                                          </p:stCondLst>
                                        </p:cTn>
                                        <p:tgtEl>
                                          <p:spTgt spid="36"/>
                                        </p:tgtEl>
                                      </p:cBhvr>
                                      <p:to x="100000" y="80000"/>
                                    </p:animScale>
                                    <p:animScale>
                                      <p:cBhvr>
                                        <p:cTn id="76" dur="1" decel="50000">
                                          <p:stCondLst>
                                            <p:cond delay="987"/>
                                          </p:stCondLst>
                                        </p:cTn>
                                        <p:tgtEl>
                                          <p:spTgt spid="36"/>
                                        </p:tgtEl>
                                      </p:cBhvr>
                                      <p:to x="100000" y="100000"/>
                                    </p:animScale>
                                    <p:animScale>
                                      <p:cBhvr>
                                        <p:cTn id="77" dur="1">
                                          <p:stCondLst>
                                            <p:cond delay="1499"/>
                                          </p:stCondLst>
                                        </p:cTn>
                                        <p:tgtEl>
                                          <p:spTgt spid="36"/>
                                        </p:tgtEl>
                                      </p:cBhvr>
                                      <p:to x="100000" y="90000"/>
                                    </p:animScale>
                                    <p:animScale>
                                      <p:cBhvr>
                                        <p:cTn id="78" dur="1" decel="50000">
                                          <p:stCondLst>
                                            <p:cond delay="1499"/>
                                          </p:stCondLst>
                                        </p:cTn>
                                        <p:tgtEl>
                                          <p:spTgt spid="36"/>
                                        </p:tgtEl>
                                      </p:cBhvr>
                                      <p:to x="100000" y="100000"/>
                                    </p:animScale>
                                    <p:animScale>
                                      <p:cBhvr>
                                        <p:cTn id="79" dur="1">
                                          <p:stCondLst>
                                            <p:cond delay="1499"/>
                                          </p:stCondLst>
                                        </p:cTn>
                                        <p:tgtEl>
                                          <p:spTgt spid="36"/>
                                        </p:tgtEl>
                                      </p:cBhvr>
                                      <p:to x="100000" y="95000"/>
                                    </p:animScale>
                                    <p:animScale>
                                      <p:cBhvr>
                                        <p:cTn id="80" dur="1" decel="50000">
                                          <p:stCondLst>
                                            <p:cond delay="1499"/>
                                          </p:stCondLst>
                                        </p:cTn>
                                        <p:tgtEl>
                                          <p:spTgt spid="36"/>
                                        </p:tgtEl>
                                      </p:cBhvr>
                                      <p:to x="100000" y="100000"/>
                                    </p:animScale>
                                  </p:childTnLst>
                                </p:cTn>
                              </p:par>
                              <p:par>
                                <p:cTn id="81" presetID="26"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down)">
                                      <p:cBhvr>
                                        <p:cTn id="83" dur="428">
                                          <p:stCondLst>
                                            <p:cond delay="0"/>
                                          </p:stCondLst>
                                        </p:cTn>
                                        <p:tgtEl>
                                          <p:spTgt spid="37"/>
                                        </p:tgtEl>
                                      </p:cBhvr>
                                    </p:animEffect>
                                    <p:anim calcmode="lin" valueType="num">
                                      <p:cBhvr>
                                        <p:cTn id="84" dur="1344"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85" dur="490"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86" dur="490" tmFilter="0, 0; 0.125,0.2665; 0.25,0.4; 0.375,0.465; 0.5,0.5;  0.625,0.535; 0.75,0.6; 0.875,0.7335; 1,1">
                                          <p:stCondLst>
                                            <p:cond delay="490"/>
                                          </p:stCondLst>
                                        </p:cTn>
                                        <p:tgtEl>
                                          <p:spTgt spid="37"/>
                                        </p:tgtEl>
                                        <p:attrNameLst>
                                          <p:attrName>ppt_y</p:attrName>
                                        </p:attrNameLst>
                                      </p:cBhvr>
                                      <p:tavLst>
                                        <p:tav tm="0" fmla="#ppt_y-sin(pi*$)/9">
                                          <p:val>
                                            <p:fltVal val="0"/>
                                          </p:val>
                                        </p:tav>
                                        <p:tav tm="100000">
                                          <p:val>
                                            <p:fltVal val="1"/>
                                          </p:val>
                                        </p:tav>
                                      </p:tavLst>
                                    </p:anim>
                                    <p:anim calcmode="lin" valueType="num">
                                      <p:cBhvr>
                                        <p:cTn id="87" dur="2" tmFilter="0, 0; 0.125,0.2665; 0.25,0.4; 0.375,0.465; 0.5,0.5;  0.625,0.535; 0.75,0.6; 0.875,0.7335; 1,1">
                                          <p:stCondLst>
                                            <p:cond delay="976"/>
                                          </p:stCondLst>
                                        </p:cTn>
                                        <p:tgtEl>
                                          <p:spTgt spid="37"/>
                                        </p:tgtEl>
                                        <p:attrNameLst>
                                          <p:attrName>ppt_y</p:attrName>
                                        </p:attrNameLst>
                                      </p:cBhvr>
                                      <p:tavLst>
                                        <p:tav tm="0" fmla="#ppt_y-sin(pi*$)/27">
                                          <p:val>
                                            <p:fltVal val="0"/>
                                          </p:val>
                                        </p:tav>
                                        <p:tav tm="100000">
                                          <p:val>
                                            <p:fltVal val="1"/>
                                          </p:val>
                                        </p:tav>
                                      </p:tavLst>
                                    </p:anim>
                                    <p:anim calcmode="lin" valueType="num">
                                      <p:cBhvr>
                                        <p:cTn id="88" dur="1" tmFilter="0, 0; 0.125,0.2665; 0.25,0.4; 0.375,0.465; 0.5,0.5;  0.625,0.535; 0.75,0.6; 0.875,0.7335; 1,1">
                                          <p:stCondLst>
                                            <p:cond delay="1499"/>
                                          </p:stCondLst>
                                        </p:cTn>
                                        <p:tgtEl>
                                          <p:spTgt spid="37"/>
                                        </p:tgtEl>
                                        <p:attrNameLst>
                                          <p:attrName>ppt_y</p:attrName>
                                        </p:attrNameLst>
                                      </p:cBhvr>
                                      <p:tavLst>
                                        <p:tav tm="0" fmla="#ppt_y-sin(pi*$)/81">
                                          <p:val>
                                            <p:fltVal val="0"/>
                                          </p:val>
                                        </p:tav>
                                        <p:tav tm="100000">
                                          <p:val>
                                            <p:fltVal val="1"/>
                                          </p:val>
                                        </p:tav>
                                      </p:tavLst>
                                    </p:anim>
                                    <p:animScale>
                                      <p:cBhvr>
                                        <p:cTn id="89" dur="1">
                                          <p:stCondLst>
                                            <p:cond delay="479"/>
                                          </p:stCondLst>
                                        </p:cTn>
                                        <p:tgtEl>
                                          <p:spTgt spid="37"/>
                                        </p:tgtEl>
                                      </p:cBhvr>
                                      <p:to x="100000" y="60000"/>
                                    </p:animScale>
                                    <p:animScale>
                                      <p:cBhvr>
                                        <p:cTn id="90" dur="1" decel="50000">
                                          <p:stCondLst>
                                            <p:cond delay="499"/>
                                          </p:stCondLst>
                                        </p:cTn>
                                        <p:tgtEl>
                                          <p:spTgt spid="37"/>
                                        </p:tgtEl>
                                      </p:cBhvr>
                                      <p:to x="100000" y="100000"/>
                                    </p:animScale>
                                    <p:animScale>
                                      <p:cBhvr>
                                        <p:cTn id="91" dur="1">
                                          <p:stCondLst>
                                            <p:cond delay="968"/>
                                          </p:stCondLst>
                                        </p:cTn>
                                        <p:tgtEl>
                                          <p:spTgt spid="37"/>
                                        </p:tgtEl>
                                      </p:cBhvr>
                                      <p:to x="100000" y="80000"/>
                                    </p:animScale>
                                    <p:animScale>
                                      <p:cBhvr>
                                        <p:cTn id="92" dur="1" decel="50000">
                                          <p:stCondLst>
                                            <p:cond delay="987"/>
                                          </p:stCondLst>
                                        </p:cTn>
                                        <p:tgtEl>
                                          <p:spTgt spid="37"/>
                                        </p:tgtEl>
                                      </p:cBhvr>
                                      <p:to x="100000" y="100000"/>
                                    </p:animScale>
                                    <p:animScale>
                                      <p:cBhvr>
                                        <p:cTn id="93" dur="1">
                                          <p:stCondLst>
                                            <p:cond delay="1499"/>
                                          </p:stCondLst>
                                        </p:cTn>
                                        <p:tgtEl>
                                          <p:spTgt spid="37"/>
                                        </p:tgtEl>
                                      </p:cBhvr>
                                      <p:to x="100000" y="90000"/>
                                    </p:animScale>
                                    <p:animScale>
                                      <p:cBhvr>
                                        <p:cTn id="94" dur="1" decel="50000">
                                          <p:stCondLst>
                                            <p:cond delay="1499"/>
                                          </p:stCondLst>
                                        </p:cTn>
                                        <p:tgtEl>
                                          <p:spTgt spid="37"/>
                                        </p:tgtEl>
                                      </p:cBhvr>
                                      <p:to x="100000" y="100000"/>
                                    </p:animScale>
                                    <p:animScale>
                                      <p:cBhvr>
                                        <p:cTn id="95" dur="1">
                                          <p:stCondLst>
                                            <p:cond delay="1499"/>
                                          </p:stCondLst>
                                        </p:cTn>
                                        <p:tgtEl>
                                          <p:spTgt spid="37"/>
                                        </p:tgtEl>
                                      </p:cBhvr>
                                      <p:to x="100000" y="95000"/>
                                    </p:animScale>
                                    <p:animScale>
                                      <p:cBhvr>
                                        <p:cTn id="96" dur="1" decel="50000">
                                          <p:stCondLst>
                                            <p:cond delay="1499"/>
                                          </p:stCondLst>
                                        </p:cTn>
                                        <p:tgtEl>
                                          <p:spTgt spid="37"/>
                                        </p:tgtEl>
                                      </p:cBhvr>
                                      <p:to x="100000" y="100000"/>
                                    </p:animScale>
                                  </p:childTnLst>
                                </p:cTn>
                              </p:par>
                            </p:childTnLst>
                          </p:cTn>
                        </p:par>
                        <p:par>
                          <p:cTn id="97" fill="hold">
                            <p:stCondLst>
                              <p:cond delay="4750"/>
                            </p:stCondLst>
                            <p:childTnLst>
                              <p:par>
                                <p:cTn id="98" presetID="53" presetClass="entr" presetSubtype="16" fill="hold" grpId="0" nodeType="afterEffect">
                                  <p:stCondLst>
                                    <p:cond delay="0"/>
                                  </p:stCondLst>
                                  <p:childTnLst>
                                    <p:set>
                                      <p:cBhvr>
                                        <p:cTn id="99" dur="1" fill="hold">
                                          <p:stCondLst>
                                            <p:cond delay="0"/>
                                          </p:stCondLst>
                                        </p:cTn>
                                        <p:tgtEl>
                                          <p:spTgt spid="16"/>
                                        </p:tgtEl>
                                        <p:attrNameLst>
                                          <p:attrName>style.visibility</p:attrName>
                                        </p:attrNameLst>
                                      </p:cBhvr>
                                      <p:to>
                                        <p:strVal val="visible"/>
                                      </p:to>
                                    </p:set>
                                    <p:anim calcmode="lin" valueType="num">
                                      <p:cBhvr>
                                        <p:cTn id="100" dur="750" fill="hold"/>
                                        <p:tgtEl>
                                          <p:spTgt spid="16"/>
                                        </p:tgtEl>
                                        <p:attrNameLst>
                                          <p:attrName>ppt_w</p:attrName>
                                        </p:attrNameLst>
                                      </p:cBhvr>
                                      <p:tavLst>
                                        <p:tav tm="0">
                                          <p:val>
                                            <p:fltVal val="0"/>
                                          </p:val>
                                        </p:tav>
                                        <p:tav tm="100000">
                                          <p:val>
                                            <p:strVal val="#ppt_w"/>
                                          </p:val>
                                        </p:tav>
                                      </p:tavLst>
                                    </p:anim>
                                    <p:anim calcmode="lin" valueType="num">
                                      <p:cBhvr>
                                        <p:cTn id="101" dur="750" fill="hold"/>
                                        <p:tgtEl>
                                          <p:spTgt spid="16"/>
                                        </p:tgtEl>
                                        <p:attrNameLst>
                                          <p:attrName>ppt_h</p:attrName>
                                        </p:attrNameLst>
                                      </p:cBhvr>
                                      <p:tavLst>
                                        <p:tav tm="0">
                                          <p:val>
                                            <p:fltVal val="0"/>
                                          </p:val>
                                        </p:tav>
                                        <p:tav tm="100000">
                                          <p:val>
                                            <p:strVal val="#ppt_h"/>
                                          </p:val>
                                        </p:tav>
                                      </p:tavLst>
                                    </p:anim>
                                    <p:animEffect transition="in" filter="fade">
                                      <p:cBhvr>
                                        <p:cTn id="102" dur="750"/>
                                        <p:tgtEl>
                                          <p:spTgt spid="16"/>
                                        </p:tgtEl>
                                      </p:cBhvr>
                                    </p:animEffect>
                                  </p:childTnLst>
                                </p:cTn>
                              </p:par>
                            </p:childTnLst>
                          </p:cTn>
                        </p:par>
                        <p:par>
                          <p:cTn id="103" fill="hold">
                            <p:stCondLst>
                              <p:cond delay="5500"/>
                            </p:stCondLst>
                            <p:childTnLst>
                              <p:par>
                                <p:cTn id="104" presetID="22" presetClass="entr" presetSubtype="2" fill="hold" nodeType="after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wipe(right)">
                                      <p:cBhvr>
                                        <p:cTn id="106" dur="750"/>
                                        <p:tgtEl>
                                          <p:spTgt spid="23"/>
                                        </p:tgtEl>
                                      </p:cBhvr>
                                    </p:animEffect>
                                  </p:childTnLst>
                                </p:cTn>
                              </p:par>
                              <p:par>
                                <p:cTn id="107" presetID="22" presetClass="entr" presetSubtype="8" fill="hold"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wipe(left)">
                                      <p:cBhvr>
                                        <p:cTn id="109"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animBg="1"/>
      <p:bldP spid="14" grpId="0" animBg="1"/>
      <p:bldP spid="16" grpId="0"/>
      <p:bldP spid="35"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3F35AD8-AE15-4933-A37A-5CE4F4608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sp>
        <p:nvSpPr>
          <p:cNvPr id="8" name="矩形 7">
            <a:extLst>
              <a:ext uri="{FF2B5EF4-FFF2-40B4-BE49-F238E27FC236}">
                <a16:creationId xmlns:a16="http://schemas.microsoft.com/office/drawing/2014/main" id="{DDB965A3-3AF2-443D-9A25-A1295CAC35D7}"/>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矩形 8">
            <a:extLst>
              <a:ext uri="{FF2B5EF4-FFF2-40B4-BE49-F238E27FC236}">
                <a16:creationId xmlns:a16="http://schemas.microsoft.com/office/drawing/2014/main" id="{5D97511C-C25F-4794-BAFB-39875F8779A2}"/>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nvGrpSpPr>
          <p:cNvPr id="60" name="组合 59">
            <a:extLst>
              <a:ext uri="{FF2B5EF4-FFF2-40B4-BE49-F238E27FC236}">
                <a16:creationId xmlns:a16="http://schemas.microsoft.com/office/drawing/2014/main" id="{7DC0C9A0-C85F-42D0-9683-B331D4CA2B6A}"/>
              </a:ext>
            </a:extLst>
          </p:cNvPr>
          <p:cNvGrpSpPr/>
          <p:nvPr/>
        </p:nvGrpSpPr>
        <p:grpSpPr>
          <a:xfrm>
            <a:off x="907741" y="1472887"/>
            <a:ext cx="4538591" cy="3912224"/>
            <a:chOff x="907741" y="1472887"/>
            <a:chExt cx="4538591" cy="3912224"/>
          </a:xfrm>
        </p:grpSpPr>
        <p:sp>
          <p:nvSpPr>
            <p:cNvPr id="27" name="椭圆 26">
              <a:extLst>
                <a:ext uri="{FF2B5EF4-FFF2-40B4-BE49-F238E27FC236}">
                  <a16:creationId xmlns:a16="http://schemas.microsoft.com/office/drawing/2014/main" id="{0C72B708-CE98-461D-B26C-5B91134B08FE}"/>
                </a:ext>
              </a:extLst>
            </p:cNvPr>
            <p:cNvSpPr/>
            <p:nvPr/>
          </p:nvSpPr>
          <p:spPr>
            <a:xfrm>
              <a:off x="1171830" y="1904562"/>
              <a:ext cx="3048875" cy="3048875"/>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pic>
          <p:nvPicPr>
            <p:cNvPr id="26" name="图片 25">
              <a:extLst>
                <a:ext uri="{FF2B5EF4-FFF2-40B4-BE49-F238E27FC236}">
                  <a16:creationId xmlns:a16="http://schemas.microsoft.com/office/drawing/2014/main" id="{9FB619CB-B8CC-4441-9BDD-52C6B16C15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7741" y="1472887"/>
              <a:ext cx="4538591" cy="3912224"/>
            </a:xfrm>
            <a:prstGeom prst="rect">
              <a:avLst/>
            </a:prstGeom>
          </p:spPr>
        </p:pic>
      </p:grpSp>
      <p:sp>
        <p:nvSpPr>
          <p:cNvPr id="28" name="标题 1">
            <a:extLst>
              <a:ext uri="{FF2B5EF4-FFF2-40B4-BE49-F238E27FC236}">
                <a16:creationId xmlns:a16="http://schemas.microsoft.com/office/drawing/2014/main" id="{D0E7EB67-F3E9-4B1F-8CE0-778253ED3CA9}"/>
              </a:ext>
            </a:extLst>
          </p:cNvPr>
          <p:cNvSpPr>
            <a:spLocks noGrp="1"/>
          </p:cNvSpPr>
          <p:nvPr>
            <p:ph type="title"/>
          </p:nvPr>
        </p:nvSpPr>
        <p:spPr>
          <a:xfrm>
            <a:off x="1909430" y="2278079"/>
            <a:ext cx="1573674" cy="2533826"/>
          </a:xfrm>
        </p:spPr>
        <p:txBody>
          <a:bodyPr vert="eaVert">
            <a:noAutofit/>
          </a:bodyPr>
          <a:lstStyle/>
          <a:p>
            <a:pPr algn="ctr"/>
            <a:r>
              <a:rPr lang="zh-CN" altLang="en-US" sz="8000" spc="600" dirty="0">
                <a:solidFill>
                  <a:schemeClr val="tx1">
                    <a:lumMod val="75000"/>
                    <a:lumOff val="25000"/>
                  </a:schemeClr>
                </a:solidFill>
                <a:latin typeface="幼圆" panose="02010509060101010101" pitchFamily="49" charset="-122"/>
                <a:ea typeface="幼圆" panose="02010509060101010101" pitchFamily="49" charset="-122"/>
              </a:rPr>
              <a:t>动机</a:t>
            </a:r>
          </a:p>
        </p:txBody>
      </p:sp>
      <p:sp>
        <p:nvSpPr>
          <p:cNvPr id="43" name="文本框 42">
            <a:extLst>
              <a:ext uri="{FF2B5EF4-FFF2-40B4-BE49-F238E27FC236}">
                <a16:creationId xmlns:a16="http://schemas.microsoft.com/office/drawing/2014/main" id="{A89DE3F5-B150-4AA6-BB28-E6DD4F9A9779}"/>
              </a:ext>
            </a:extLst>
          </p:cNvPr>
          <p:cNvSpPr txBox="1"/>
          <p:nvPr/>
        </p:nvSpPr>
        <p:spPr>
          <a:xfrm flipH="1">
            <a:off x="4958305" y="1074508"/>
            <a:ext cx="6478729" cy="4708981"/>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gn="just">
              <a:spcBef>
                <a:spcPts val="1200"/>
              </a:spcBef>
              <a:spcAft>
                <a:spcPts val="1200"/>
              </a:spcAft>
            </a:pPr>
            <a:r>
              <a:rPr lang="zh-CN" altLang="en-US" sz="2400" dirty="0">
                <a:solidFill>
                  <a:schemeClr val="tx1"/>
                </a:solidFill>
                <a:latin typeface="幼圆" panose="02010509060101010101" pitchFamily="49" charset="-122"/>
                <a:ea typeface="幼圆" panose="02010509060101010101" pitchFamily="49" charset="-122"/>
                <a:sym typeface="+mn-lt"/>
              </a:rPr>
              <a:t>对于约束条件的</a:t>
            </a:r>
            <a:r>
              <a:rPr lang="en-US" altLang="zh-CN" sz="2400" dirty="0">
                <a:solidFill>
                  <a:schemeClr val="tx1"/>
                </a:solidFill>
                <a:latin typeface="幼圆" panose="02010509060101010101" pitchFamily="49" charset="-122"/>
                <a:ea typeface="幼圆" panose="02010509060101010101" pitchFamily="49" charset="-122"/>
                <a:sym typeface="+mn-lt"/>
              </a:rPr>
              <a:t>Kriging</a:t>
            </a:r>
            <a:r>
              <a:rPr lang="zh-CN" altLang="en-US" sz="2400" dirty="0">
                <a:solidFill>
                  <a:schemeClr val="tx1"/>
                </a:solidFill>
                <a:latin typeface="幼圆" panose="02010509060101010101" pitchFamily="49" charset="-122"/>
                <a:ea typeface="幼圆" panose="02010509060101010101" pitchFamily="49" charset="-122"/>
                <a:sym typeface="+mn-lt"/>
              </a:rPr>
              <a:t>代理模型和实际约束之间存在预测误差。</a:t>
            </a:r>
            <a:endParaRPr lang="en-US" altLang="zh-CN" sz="2400" dirty="0">
              <a:solidFill>
                <a:schemeClr val="tx1"/>
              </a:solidFill>
              <a:latin typeface="幼圆" panose="02010509060101010101" pitchFamily="49" charset="-122"/>
              <a:ea typeface="幼圆" panose="02010509060101010101" pitchFamily="49" charset="-122"/>
              <a:sym typeface="+mn-lt"/>
            </a:endParaRPr>
          </a:p>
          <a:p>
            <a:pPr algn="just">
              <a:spcBef>
                <a:spcPts val="1200"/>
              </a:spcBef>
              <a:spcAft>
                <a:spcPts val="1200"/>
              </a:spcAft>
            </a:pPr>
            <a:r>
              <a:rPr lang="zh-CN" altLang="en-US" sz="2400" dirty="0">
                <a:solidFill>
                  <a:schemeClr val="tx1"/>
                </a:solidFill>
                <a:latin typeface="幼圆" panose="02010509060101010101" pitchFamily="49" charset="-122"/>
                <a:ea typeface="幼圆" panose="02010509060101010101" pitchFamily="49" charset="-122"/>
                <a:sym typeface="+mn-lt"/>
              </a:rPr>
              <a:t>用</a:t>
            </a:r>
            <a:r>
              <a:rPr lang="en-US" altLang="zh-CN" sz="2400" dirty="0">
                <a:solidFill>
                  <a:schemeClr val="tx1"/>
                </a:solidFill>
                <a:latin typeface="幼圆" panose="02010509060101010101" pitchFamily="49" charset="-122"/>
                <a:ea typeface="幼圆" panose="02010509060101010101" pitchFamily="49" charset="-122"/>
                <a:sym typeface="+mn-lt"/>
              </a:rPr>
              <a:t>Kriging</a:t>
            </a:r>
            <a:r>
              <a:rPr lang="zh-CN" altLang="en-US" sz="2400" dirty="0">
                <a:solidFill>
                  <a:schemeClr val="tx1"/>
                </a:solidFill>
                <a:latin typeface="幼圆" panose="02010509060101010101" pitchFamily="49" charset="-122"/>
                <a:ea typeface="幼圆" panose="02010509060101010101" pitchFamily="49" charset="-122"/>
                <a:sym typeface="+mn-lt"/>
              </a:rPr>
              <a:t>代理模型估计约束值时忽略其插值不确定性可能会导致不可行的最优解。</a:t>
            </a:r>
            <a:endParaRPr lang="en-US" altLang="zh-CN" sz="2400" dirty="0">
              <a:solidFill>
                <a:schemeClr val="tx1"/>
              </a:solidFill>
              <a:latin typeface="幼圆" panose="02010509060101010101" pitchFamily="49" charset="-122"/>
              <a:ea typeface="幼圆" panose="02010509060101010101" pitchFamily="49" charset="-122"/>
              <a:sym typeface="+mn-lt"/>
            </a:endParaRPr>
          </a:p>
          <a:p>
            <a:pPr algn="just">
              <a:spcBef>
                <a:spcPts val="1200"/>
              </a:spcBef>
              <a:spcAft>
                <a:spcPts val="1200"/>
              </a:spcAft>
            </a:pPr>
            <a:r>
              <a:rPr lang="zh-CN" altLang="en-US" sz="2400" dirty="0">
                <a:solidFill>
                  <a:schemeClr val="tx1"/>
                </a:solidFill>
                <a:latin typeface="幼圆" panose="02010509060101010101" pitchFamily="49" charset="-122"/>
                <a:ea typeface="幼圆" panose="02010509060101010101" pitchFamily="49" charset="-122"/>
                <a:sym typeface="+mn-lt"/>
              </a:rPr>
              <a:t>本文提出了基于</a:t>
            </a:r>
            <a:r>
              <a:rPr lang="en-US" altLang="zh-CN" sz="2400" dirty="0">
                <a:solidFill>
                  <a:schemeClr val="tx1"/>
                </a:solidFill>
                <a:latin typeface="幼圆" panose="02010509060101010101" pitchFamily="49" charset="-122"/>
                <a:ea typeface="幼圆" panose="02010509060101010101" pitchFamily="49" charset="-122"/>
                <a:sym typeface="+mn-lt"/>
              </a:rPr>
              <a:t>Kriging</a:t>
            </a:r>
            <a:r>
              <a:rPr lang="zh-CN" altLang="en-US" sz="2400" dirty="0">
                <a:solidFill>
                  <a:schemeClr val="tx1"/>
                </a:solidFill>
                <a:latin typeface="幼圆" panose="02010509060101010101" pitchFamily="49" charset="-122"/>
                <a:ea typeface="幼圆" panose="02010509060101010101" pitchFamily="49" charset="-122"/>
                <a:sym typeface="+mn-lt"/>
              </a:rPr>
              <a:t>代理模型（</a:t>
            </a:r>
            <a:r>
              <a:rPr lang="en-US" altLang="zh-CN" sz="2400" dirty="0">
                <a:solidFill>
                  <a:schemeClr val="tx1"/>
                </a:solidFill>
                <a:latin typeface="幼圆" panose="02010509060101010101" pitchFamily="49" charset="-122"/>
                <a:ea typeface="幼圆" panose="02010509060101010101" pitchFamily="49" charset="-122"/>
                <a:sym typeface="+mn-lt"/>
              </a:rPr>
              <a:t>SCU-CI</a:t>
            </a:r>
            <a:r>
              <a:rPr lang="zh-CN" altLang="en-US" sz="2400" dirty="0">
                <a:solidFill>
                  <a:schemeClr val="tx1"/>
                </a:solidFill>
                <a:latin typeface="幼圆" panose="02010509060101010101" pitchFamily="49" charset="-122"/>
                <a:ea typeface="幼圆" panose="02010509060101010101" pitchFamily="49" charset="-122"/>
                <a:sym typeface="+mn-lt"/>
              </a:rPr>
              <a:t>）的置信区间的一般顺序约束更新方法。</a:t>
            </a:r>
            <a:endParaRPr lang="en-US" altLang="zh-CN" sz="2400" dirty="0">
              <a:solidFill>
                <a:schemeClr val="tx1"/>
              </a:solidFill>
              <a:latin typeface="幼圆" panose="02010509060101010101" pitchFamily="49" charset="-122"/>
              <a:ea typeface="幼圆" panose="02010509060101010101" pitchFamily="49" charset="-122"/>
              <a:sym typeface="+mn-lt"/>
            </a:endParaRPr>
          </a:p>
          <a:p>
            <a:pPr algn="just">
              <a:spcBef>
                <a:spcPts val="1200"/>
              </a:spcBef>
              <a:spcAft>
                <a:spcPts val="1200"/>
              </a:spcAft>
            </a:pPr>
            <a:r>
              <a:rPr lang="en-US" altLang="zh-CN" sz="2400" dirty="0">
                <a:solidFill>
                  <a:schemeClr val="tx1"/>
                </a:solidFill>
                <a:latin typeface="幼圆" panose="02010509060101010101" pitchFamily="49" charset="-122"/>
                <a:ea typeface="幼圆" panose="02010509060101010101" pitchFamily="49" charset="-122"/>
                <a:sym typeface="+mn-lt"/>
              </a:rPr>
              <a:t>SCU-CI</a:t>
            </a:r>
            <a:r>
              <a:rPr lang="zh-CN" altLang="en-US" sz="2400" dirty="0">
                <a:solidFill>
                  <a:schemeClr val="tx1"/>
                </a:solidFill>
                <a:latin typeface="幼圆" panose="02010509060101010101" pitchFamily="49" charset="-122"/>
                <a:ea typeface="幼圆" panose="02010509060101010101" pitchFamily="49" charset="-122"/>
                <a:sym typeface="+mn-lt"/>
              </a:rPr>
              <a:t>方法根据</a:t>
            </a:r>
            <a:r>
              <a:rPr lang="en-US" altLang="zh-CN" sz="2400" dirty="0">
                <a:solidFill>
                  <a:schemeClr val="tx1"/>
                </a:solidFill>
                <a:latin typeface="幼圆" panose="02010509060101010101" pitchFamily="49" charset="-122"/>
                <a:ea typeface="幼圆" panose="02010509060101010101" pitchFamily="49" charset="-122"/>
                <a:sym typeface="+mn-lt"/>
              </a:rPr>
              <a:t>Kriging</a:t>
            </a:r>
            <a:r>
              <a:rPr lang="zh-CN" altLang="en-US" sz="2400" dirty="0">
                <a:solidFill>
                  <a:schemeClr val="tx1"/>
                </a:solidFill>
                <a:latin typeface="幼圆" panose="02010509060101010101" pitchFamily="49" charset="-122"/>
                <a:ea typeface="幼圆" panose="02010509060101010101" pitchFamily="49" charset="-122"/>
                <a:sym typeface="+mn-lt"/>
              </a:rPr>
              <a:t>代理模型的插值不确定性是否改变决策向量的可行性状态，来选择真实评价个体，引入了一种目标切换和顺序更新策略。</a:t>
            </a:r>
            <a:endParaRPr lang="en-US" altLang="zh-CN" sz="1400" dirty="0">
              <a:solidFill>
                <a:schemeClr val="tx1"/>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4280914871"/>
      </p:ext>
    </p:extLst>
  </p:cSld>
  <p:clrMapOvr>
    <a:masterClrMapping/>
  </p:clrMapOvr>
  <mc:AlternateContent xmlns:mc="http://schemas.openxmlformats.org/markup-compatibility/2006" xmlns:p14="http://schemas.microsoft.com/office/powerpoint/2010/main">
    <mc:Choice Requires="p14">
      <p:transition spd="slow" p14:dur="17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750" fill="hold"/>
                                        <p:tgtEl>
                                          <p:spTgt spid="60"/>
                                        </p:tgtEl>
                                        <p:attrNameLst>
                                          <p:attrName>ppt_w</p:attrName>
                                        </p:attrNameLst>
                                      </p:cBhvr>
                                      <p:tavLst>
                                        <p:tav tm="0">
                                          <p:val>
                                            <p:fltVal val="0"/>
                                          </p:val>
                                        </p:tav>
                                        <p:tav tm="100000">
                                          <p:val>
                                            <p:strVal val="#ppt_w"/>
                                          </p:val>
                                        </p:tav>
                                      </p:tavLst>
                                    </p:anim>
                                    <p:anim calcmode="lin" valueType="num">
                                      <p:cBhvr>
                                        <p:cTn id="8" dur="750" fill="hold"/>
                                        <p:tgtEl>
                                          <p:spTgt spid="60"/>
                                        </p:tgtEl>
                                        <p:attrNameLst>
                                          <p:attrName>ppt_h</p:attrName>
                                        </p:attrNameLst>
                                      </p:cBhvr>
                                      <p:tavLst>
                                        <p:tav tm="0">
                                          <p:val>
                                            <p:fltVal val="0"/>
                                          </p:val>
                                        </p:tav>
                                        <p:tav tm="100000">
                                          <p:val>
                                            <p:strVal val="#ppt_h"/>
                                          </p:val>
                                        </p:tav>
                                      </p:tavLst>
                                    </p:anim>
                                    <p:animEffect transition="in" filter="fade">
                                      <p:cBhvr>
                                        <p:cTn id="9" dur="750"/>
                                        <p:tgtEl>
                                          <p:spTgt spid="60"/>
                                        </p:tgtEl>
                                      </p:cBhvr>
                                    </p:animEffect>
                                  </p:childTnLst>
                                </p:cTn>
                              </p:par>
                            </p:childTnLst>
                          </p:cTn>
                        </p:par>
                        <p:par>
                          <p:cTn id="10" fill="hold">
                            <p:stCondLst>
                              <p:cond delay="750"/>
                            </p:stCondLst>
                            <p:childTnLst>
                              <p:par>
                                <p:cTn id="11" presetID="22" presetClass="entr" presetSubtype="4"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F0BA8C-F597-4E9A-916F-AF7AB1DAF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666999" y="-2666998"/>
            <a:ext cx="6858002" cy="12192000"/>
          </a:xfrm>
          <a:prstGeom prst="rect">
            <a:avLst/>
          </a:prstGeom>
        </p:spPr>
      </p:pic>
      <p:pic>
        <p:nvPicPr>
          <p:cNvPr id="5" name="图片 4">
            <a:extLst>
              <a:ext uri="{FF2B5EF4-FFF2-40B4-BE49-F238E27FC236}">
                <a16:creationId xmlns:a16="http://schemas.microsoft.com/office/drawing/2014/main" id="{322DA249-CB39-4AB8-8C0F-FD98E778E5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6" name="图片 5">
            <a:extLst>
              <a:ext uri="{FF2B5EF4-FFF2-40B4-BE49-F238E27FC236}">
                <a16:creationId xmlns:a16="http://schemas.microsoft.com/office/drawing/2014/main" id="{E7E894F9-94A8-4D6F-BDBD-F11B113C8C0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44" name="椭圆 43">
            <a:extLst>
              <a:ext uri="{FF2B5EF4-FFF2-40B4-BE49-F238E27FC236}">
                <a16:creationId xmlns:a16="http://schemas.microsoft.com/office/drawing/2014/main" id="{791E304B-6FC4-4571-A756-90C65B169970}"/>
              </a:ext>
            </a:extLst>
          </p:cNvPr>
          <p:cNvSpPr/>
          <p:nvPr/>
        </p:nvSpPr>
        <p:spPr>
          <a:xfrm>
            <a:off x="1247958" y="1528009"/>
            <a:ext cx="3994574" cy="3994574"/>
          </a:xfrm>
          <a:prstGeom prst="ellipse">
            <a:avLst/>
          </a:prstGeom>
          <a:solidFill>
            <a:srgbClr val="CDE4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5" name="椭圆 44">
            <a:extLst>
              <a:ext uri="{FF2B5EF4-FFF2-40B4-BE49-F238E27FC236}">
                <a16:creationId xmlns:a16="http://schemas.microsoft.com/office/drawing/2014/main" id="{1265B44A-8E82-45E0-A65D-59C076E43E9A}"/>
              </a:ext>
            </a:extLst>
          </p:cNvPr>
          <p:cNvSpPr/>
          <p:nvPr/>
        </p:nvSpPr>
        <p:spPr>
          <a:xfrm>
            <a:off x="4428969" y="4164641"/>
            <a:ext cx="1631141" cy="1631141"/>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矩形 6">
            <a:extLst>
              <a:ext uri="{FF2B5EF4-FFF2-40B4-BE49-F238E27FC236}">
                <a16:creationId xmlns:a16="http://schemas.microsoft.com/office/drawing/2014/main" id="{2BA28DCF-6EA1-4B2D-9107-EFB9385033C0}"/>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8E8D0C1-6169-47EA-9BB5-DF699FBF915A}"/>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5C587C52-3D3D-40C3-9643-96DBBEC9C770}"/>
              </a:ext>
            </a:extLst>
          </p:cNvPr>
          <p:cNvSpPr txBox="1"/>
          <p:nvPr/>
        </p:nvSpPr>
        <p:spPr>
          <a:xfrm flipH="1">
            <a:off x="829992" y="1010848"/>
            <a:ext cx="5646269" cy="5098512"/>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gn="l">
              <a:lnSpc>
                <a:spcPct val="150000"/>
              </a:lnSpc>
            </a:pPr>
            <a:r>
              <a:rPr lang="en-US" altLang="zh-CN" sz="2000" dirty="0">
                <a:solidFill>
                  <a:schemeClr val="tx1">
                    <a:lumMod val="75000"/>
                    <a:lumOff val="25000"/>
                  </a:schemeClr>
                </a:solidFill>
                <a:latin typeface="幼圆" panose="02010509060101010101" pitchFamily="49" charset="-122"/>
                <a:ea typeface="幼圆" panose="02010509060101010101" pitchFamily="49" charset="-122"/>
              </a:rPr>
              <a:t>1.</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rPr>
              <a:t>生成初始采样点并获取真实值</a:t>
            </a:r>
          </a:p>
          <a:p>
            <a:pPr algn="l">
              <a:lnSpc>
                <a:spcPct val="150000"/>
              </a:lnSpc>
            </a:pPr>
            <a:r>
              <a:rPr lang="en-US" altLang="zh-CN" sz="2000" dirty="0">
                <a:solidFill>
                  <a:schemeClr val="tx1">
                    <a:lumMod val="75000"/>
                    <a:lumOff val="25000"/>
                  </a:schemeClr>
                </a:solidFill>
                <a:latin typeface="幼圆" panose="02010509060101010101" pitchFamily="49" charset="-122"/>
                <a:ea typeface="幼圆" panose="02010509060101010101" pitchFamily="49" charset="-122"/>
              </a:rPr>
              <a:t>2.</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rPr>
              <a:t>建立初始</a:t>
            </a:r>
            <a:r>
              <a:rPr lang="en-US" altLang="zh-CN" sz="2000" dirty="0">
                <a:solidFill>
                  <a:schemeClr val="tx1"/>
                </a:solidFill>
                <a:latin typeface="幼圆" panose="02010509060101010101" pitchFamily="49" charset="-122"/>
                <a:ea typeface="幼圆" panose="02010509060101010101" pitchFamily="49" charset="-122"/>
                <a:sym typeface="+mn-lt"/>
              </a:rPr>
              <a:t>Kriging</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rPr>
              <a:t>模型</a:t>
            </a:r>
          </a:p>
          <a:p>
            <a:pPr algn="l">
              <a:lnSpc>
                <a:spcPct val="150000"/>
              </a:lnSpc>
            </a:pPr>
            <a:r>
              <a:rPr lang="en-US" altLang="zh-CN" sz="2000" dirty="0">
                <a:solidFill>
                  <a:schemeClr val="tx1">
                    <a:lumMod val="75000"/>
                    <a:lumOff val="25000"/>
                  </a:schemeClr>
                </a:solidFill>
                <a:latin typeface="幼圆" panose="02010509060101010101" pitchFamily="49" charset="-122"/>
                <a:ea typeface="幼圆" panose="02010509060101010101" pitchFamily="49" charset="-122"/>
              </a:rPr>
              <a:t>3.</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rPr>
              <a:t>对遗传算法种群进行初始化，设</a:t>
            </a:r>
            <a:r>
              <a:rPr lang="en-US" altLang="zh-CN" sz="2000" dirty="0">
                <a:solidFill>
                  <a:schemeClr val="tx1">
                    <a:lumMod val="75000"/>
                    <a:lumOff val="25000"/>
                  </a:schemeClr>
                </a:solidFill>
                <a:latin typeface="幼圆" panose="02010509060101010101" pitchFamily="49" charset="-122"/>
                <a:ea typeface="幼圆" panose="02010509060101010101" pitchFamily="49" charset="-122"/>
              </a:rPr>
              <a:t>N=1</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rPr>
              <a:t>，用</a:t>
            </a:r>
            <a:r>
              <a:rPr lang="en-US" altLang="zh-CN" sz="2000" dirty="0">
                <a:solidFill>
                  <a:schemeClr val="tx1">
                    <a:lumMod val="75000"/>
                    <a:lumOff val="25000"/>
                  </a:schemeClr>
                </a:solidFill>
                <a:latin typeface="幼圆" panose="02010509060101010101" pitchFamily="49" charset="-122"/>
                <a:ea typeface="幼圆" panose="02010509060101010101" pitchFamily="49" charset="-122"/>
              </a:rPr>
              <a:t>Kriging</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rPr>
              <a:t>模型估计初始个体的适应度</a:t>
            </a:r>
          </a:p>
          <a:p>
            <a:pPr algn="l">
              <a:lnSpc>
                <a:spcPct val="150000"/>
              </a:lnSpc>
            </a:pPr>
            <a:r>
              <a:rPr lang="en-US" altLang="zh-CN" sz="2000" dirty="0">
                <a:solidFill>
                  <a:schemeClr val="tx1">
                    <a:lumMod val="75000"/>
                    <a:lumOff val="25000"/>
                  </a:schemeClr>
                </a:solidFill>
                <a:latin typeface="幼圆" panose="02010509060101010101" pitchFamily="49" charset="-122"/>
                <a:ea typeface="幼圆" panose="02010509060101010101" pitchFamily="49" charset="-122"/>
              </a:rPr>
              <a:t>4.</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rPr>
              <a:t>选择可能因</a:t>
            </a:r>
            <a:r>
              <a:rPr lang="en-US" altLang="zh-CN" sz="2000" dirty="0">
                <a:solidFill>
                  <a:schemeClr val="tx1"/>
                </a:solidFill>
                <a:latin typeface="幼圆" panose="02010509060101010101" pitchFamily="49" charset="-122"/>
                <a:ea typeface="幼圆" panose="02010509060101010101" pitchFamily="49" charset="-122"/>
                <a:sym typeface="+mn-lt"/>
              </a:rPr>
              <a:t>Kriging</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rPr>
              <a:t>模型不确定性而改变可行性的个体</a:t>
            </a:r>
          </a:p>
          <a:p>
            <a:pPr algn="l">
              <a:lnSpc>
                <a:spcPct val="150000"/>
              </a:lnSpc>
            </a:pPr>
            <a:r>
              <a:rPr lang="en-US" altLang="zh-CN" sz="2000" dirty="0">
                <a:solidFill>
                  <a:schemeClr val="tx1">
                    <a:lumMod val="75000"/>
                    <a:lumOff val="25000"/>
                  </a:schemeClr>
                </a:solidFill>
                <a:latin typeface="幼圆" panose="02010509060101010101" pitchFamily="49" charset="-122"/>
                <a:ea typeface="幼圆" panose="02010509060101010101" pitchFamily="49" charset="-122"/>
              </a:rPr>
              <a:t>5.</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rPr>
              <a:t>用距离准则确定新的样本点</a:t>
            </a:r>
          </a:p>
          <a:p>
            <a:pPr algn="l">
              <a:lnSpc>
                <a:spcPct val="150000"/>
              </a:lnSpc>
            </a:pPr>
            <a:r>
              <a:rPr lang="en-US" altLang="zh-CN" sz="2000" dirty="0">
                <a:solidFill>
                  <a:schemeClr val="tx1">
                    <a:lumMod val="75000"/>
                    <a:lumOff val="25000"/>
                  </a:schemeClr>
                </a:solidFill>
                <a:latin typeface="幼圆" panose="02010509060101010101" pitchFamily="49" charset="-122"/>
                <a:ea typeface="幼圆" panose="02010509060101010101" pitchFamily="49" charset="-122"/>
              </a:rPr>
              <a:t>6.</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rPr>
              <a:t>更新</a:t>
            </a:r>
            <a:r>
              <a:rPr lang="en-US" altLang="zh-CN" sz="2000" dirty="0">
                <a:solidFill>
                  <a:schemeClr val="tx1"/>
                </a:solidFill>
                <a:latin typeface="幼圆" panose="02010509060101010101" pitchFamily="49" charset="-122"/>
                <a:ea typeface="幼圆" panose="02010509060101010101" pitchFamily="49" charset="-122"/>
                <a:sym typeface="+mn-lt"/>
              </a:rPr>
              <a:t>Kriging</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rPr>
              <a:t>模型。生成新种群并更新评价次数</a:t>
            </a:r>
            <a:endParaRPr lang="en-US" altLang="zh-CN" sz="2000" dirty="0">
              <a:solidFill>
                <a:schemeClr val="tx1">
                  <a:lumMod val="75000"/>
                  <a:lumOff val="25000"/>
                </a:schemeClr>
              </a:solidFill>
              <a:latin typeface="幼圆" panose="02010509060101010101" pitchFamily="49" charset="-122"/>
              <a:ea typeface="幼圆" panose="02010509060101010101" pitchFamily="49" charset="-122"/>
            </a:endParaRPr>
          </a:p>
          <a:p>
            <a:pPr algn="l">
              <a:lnSpc>
                <a:spcPct val="150000"/>
              </a:lnSpc>
            </a:pPr>
            <a:r>
              <a:rPr lang="en-US" altLang="zh-CN" sz="2000" dirty="0">
                <a:solidFill>
                  <a:schemeClr val="tx1">
                    <a:lumMod val="75000"/>
                    <a:lumOff val="25000"/>
                  </a:schemeClr>
                </a:solidFill>
                <a:latin typeface="幼圆" panose="02010509060101010101" pitchFamily="49" charset="-122"/>
                <a:ea typeface="幼圆" panose="02010509060101010101" pitchFamily="49" charset="-122"/>
              </a:rPr>
              <a:t>7.</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rPr>
              <a:t>用</a:t>
            </a:r>
            <a:r>
              <a:rPr lang="en-US" altLang="zh-CN" sz="2000" dirty="0">
                <a:solidFill>
                  <a:schemeClr val="tx1">
                    <a:lumMod val="75000"/>
                    <a:lumOff val="25000"/>
                  </a:schemeClr>
                </a:solidFill>
                <a:latin typeface="幼圆" panose="02010509060101010101" pitchFamily="49" charset="-122"/>
                <a:ea typeface="幼圆" panose="02010509060101010101" pitchFamily="49" charset="-122"/>
              </a:rPr>
              <a:t>Kriging</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rPr>
              <a:t>模型评价新个体</a:t>
            </a:r>
            <a:endParaRPr lang="en-US" altLang="zh-CN" sz="2000" dirty="0">
              <a:solidFill>
                <a:schemeClr val="tx1">
                  <a:lumMod val="75000"/>
                  <a:lumOff val="25000"/>
                </a:schemeClr>
              </a:solidFill>
              <a:latin typeface="幼圆" panose="02010509060101010101" pitchFamily="49" charset="-122"/>
              <a:ea typeface="幼圆" panose="02010509060101010101" pitchFamily="49" charset="-122"/>
            </a:endParaRPr>
          </a:p>
          <a:p>
            <a:pPr algn="l">
              <a:lnSpc>
                <a:spcPct val="150000"/>
              </a:lnSpc>
            </a:pPr>
            <a:r>
              <a:rPr lang="en-US" altLang="zh-CN" sz="2000" dirty="0">
                <a:solidFill>
                  <a:schemeClr val="tx1">
                    <a:lumMod val="75000"/>
                    <a:lumOff val="25000"/>
                  </a:schemeClr>
                </a:solidFill>
                <a:latin typeface="幼圆" panose="02010509060101010101" pitchFamily="49" charset="-122"/>
                <a:ea typeface="幼圆" panose="02010509060101010101" pitchFamily="49" charset="-122"/>
              </a:rPr>
              <a:t>8.</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rPr>
              <a:t>是否满足收敛条件？</a:t>
            </a:r>
          </a:p>
          <a:p>
            <a:pPr algn="l">
              <a:lnSpc>
                <a:spcPct val="150000"/>
              </a:lnSpc>
            </a:pPr>
            <a:r>
              <a:rPr lang="en-US" altLang="zh-CN" sz="2000" dirty="0">
                <a:solidFill>
                  <a:schemeClr val="tx1">
                    <a:lumMod val="75000"/>
                    <a:lumOff val="25000"/>
                  </a:schemeClr>
                </a:solidFill>
                <a:latin typeface="幼圆" panose="02010509060101010101" pitchFamily="49" charset="-122"/>
                <a:ea typeface="幼圆" panose="02010509060101010101" pitchFamily="49" charset="-122"/>
              </a:rPr>
              <a:t>9.</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rPr>
              <a:t>输出最优解</a:t>
            </a:r>
          </a:p>
        </p:txBody>
      </p:sp>
      <p:pic>
        <p:nvPicPr>
          <p:cNvPr id="15" name="图片 14">
            <a:extLst>
              <a:ext uri="{FF2B5EF4-FFF2-40B4-BE49-F238E27FC236}">
                <a16:creationId xmlns:a16="http://schemas.microsoft.com/office/drawing/2014/main" id="{41D0201F-4340-477F-94E0-E994322A4B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8958" y="324909"/>
            <a:ext cx="4693514" cy="6247537"/>
          </a:xfrm>
          <a:prstGeom prst="rect">
            <a:avLst/>
          </a:prstGeom>
        </p:spPr>
      </p:pic>
    </p:spTree>
    <p:extLst>
      <p:ext uri="{BB962C8B-B14F-4D97-AF65-F5344CB8AC3E}">
        <p14:creationId xmlns:p14="http://schemas.microsoft.com/office/powerpoint/2010/main" val="878032634"/>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750" fill="hold"/>
                                        <p:tgtEl>
                                          <p:spTgt spid="44"/>
                                        </p:tgtEl>
                                        <p:attrNameLst>
                                          <p:attrName>ppt_w</p:attrName>
                                        </p:attrNameLst>
                                      </p:cBhvr>
                                      <p:tavLst>
                                        <p:tav tm="0">
                                          <p:val>
                                            <p:fltVal val="0"/>
                                          </p:val>
                                        </p:tav>
                                        <p:tav tm="100000">
                                          <p:val>
                                            <p:strVal val="#ppt_w"/>
                                          </p:val>
                                        </p:tav>
                                      </p:tavLst>
                                    </p:anim>
                                    <p:anim calcmode="lin" valueType="num">
                                      <p:cBhvr>
                                        <p:cTn id="8" dur="750" fill="hold"/>
                                        <p:tgtEl>
                                          <p:spTgt spid="44"/>
                                        </p:tgtEl>
                                        <p:attrNameLst>
                                          <p:attrName>ppt_h</p:attrName>
                                        </p:attrNameLst>
                                      </p:cBhvr>
                                      <p:tavLst>
                                        <p:tav tm="0">
                                          <p:val>
                                            <p:fltVal val="0"/>
                                          </p:val>
                                        </p:tav>
                                        <p:tav tm="100000">
                                          <p:val>
                                            <p:strVal val="#ppt_h"/>
                                          </p:val>
                                        </p:tav>
                                      </p:tavLst>
                                    </p:anim>
                                    <p:animEffect transition="in" filter="fade">
                                      <p:cBhvr>
                                        <p:cTn id="9" dur="750"/>
                                        <p:tgtEl>
                                          <p:spTgt spid="4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750" fill="hold"/>
                                        <p:tgtEl>
                                          <p:spTgt spid="45"/>
                                        </p:tgtEl>
                                        <p:attrNameLst>
                                          <p:attrName>ppt_w</p:attrName>
                                        </p:attrNameLst>
                                      </p:cBhvr>
                                      <p:tavLst>
                                        <p:tav tm="0">
                                          <p:val>
                                            <p:fltVal val="0"/>
                                          </p:val>
                                        </p:tav>
                                        <p:tav tm="100000">
                                          <p:val>
                                            <p:strVal val="#ppt_w"/>
                                          </p:val>
                                        </p:tav>
                                      </p:tavLst>
                                    </p:anim>
                                    <p:anim calcmode="lin" valueType="num">
                                      <p:cBhvr>
                                        <p:cTn id="13" dur="750" fill="hold"/>
                                        <p:tgtEl>
                                          <p:spTgt spid="45"/>
                                        </p:tgtEl>
                                        <p:attrNameLst>
                                          <p:attrName>ppt_h</p:attrName>
                                        </p:attrNameLst>
                                      </p:cBhvr>
                                      <p:tavLst>
                                        <p:tav tm="0">
                                          <p:val>
                                            <p:fltVal val="0"/>
                                          </p:val>
                                        </p:tav>
                                        <p:tav tm="100000">
                                          <p:val>
                                            <p:strVal val="#ppt_h"/>
                                          </p:val>
                                        </p:tav>
                                      </p:tavLst>
                                    </p:anim>
                                    <p:animEffect transition="in" filter="fade">
                                      <p:cBhvr>
                                        <p:cTn id="14" dur="750"/>
                                        <p:tgtEl>
                                          <p:spTgt spid="4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p:cTn id="17" dur="750" fill="hold"/>
                                        <p:tgtEl>
                                          <p:spTgt spid="48"/>
                                        </p:tgtEl>
                                        <p:attrNameLst>
                                          <p:attrName>ppt_w</p:attrName>
                                        </p:attrNameLst>
                                      </p:cBhvr>
                                      <p:tavLst>
                                        <p:tav tm="0">
                                          <p:val>
                                            <p:fltVal val="0"/>
                                          </p:val>
                                        </p:tav>
                                        <p:tav tm="100000">
                                          <p:val>
                                            <p:strVal val="#ppt_w"/>
                                          </p:val>
                                        </p:tav>
                                      </p:tavLst>
                                    </p:anim>
                                    <p:anim calcmode="lin" valueType="num">
                                      <p:cBhvr>
                                        <p:cTn id="18" dur="750" fill="hold"/>
                                        <p:tgtEl>
                                          <p:spTgt spid="48"/>
                                        </p:tgtEl>
                                        <p:attrNameLst>
                                          <p:attrName>ppt_h</p:attrName>
                                        </p:attrNameLst>
                                      </p:cBhvr>
                                      <p:tavLst>
                                        <p:tav tm="0">
                                          <p:val>
                                            <p:fltVal val="0"/>
                                          </p:val>
                                        </p:tav>
                                        <p:tav tm="100000">
                                          <p:val>
                                            <p:strVal val="#ppt_h"/>
                                          </p:val>
                                        </p:tav>
                                      </p:tavLst>
                                    </p:anim>
                                    <p:animEffect transition="in" filter="fade">
                                      <p:cBhvr>
                                        <p:cTn id="19" dur="7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F0BA8C-F597-4E9A-916F-AF7AB1DAF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666999" y="-2666998"/>
            <a:ext cx="6858002" cy="12192000"/>
          </a:xfrm>
          <a:prstGeom prst="rect">
            <a:avLst/>
          </a:prstGeom>
        </p:spPr>
      </p:pic>
      <p:pic>
        <p:nvPicPr>
          <p:cNvPr id="5" name="图片 4">
            <a:extLst>
              <a:ext uri="{FF2B5EF4-FFF2-40B4-BE49-F238E27FC236}">
                <a16:creationId xmlns:a16="http://schemas.microsoft.com/office/drawing/2014/main" id="{322DA249-CB39-4AB8-8C0F-FD98E778E5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sp>
        <p:nvSpPr>
          <p:cNvPr id="7" name="矩形 6">
            <a:extLst>
              <a:ext uri="{FF2B5EF4-FFF2-40B4-BE49-F238E27FC236}">
                <a16:creationId xmlns:a16="http://schemas.microsoft.com/office/drawing/2014/main" id="{2BA28DCF-6EA1-4B2D-9107-EFB9385033C0}"/>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8E8D0C1-6169-47EA-9BB5-DF699FBF915A}"/>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E9C36E13-4B34-4302-ADA5-A78C8FC034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960" y="596594"/>
            <a:ext cx="7025938" cy="5664811"/>
          </a:xfrm>
          <a:prstGeom prst="rect">
            <a:avLst/>
          </a:prstGeom>
        </p:spPr>
      </p:pic>
      <p:sp>
        <p:nvSpPr>
          <p:cNvPr id="9" name="矩形 8">
            <a:extLst>
              <a:ext uri="{FF2B5EF4-FFF2-40B4-BE49-F238E27FC236}">
                <a16:creationId xmlns:a16="http://schemas.microsoft.com/office/drawing/2014/main" id="{92E4894A-D621-4063-AE81-8A03FABBA11B}"/>
              </a:ext>
            </a:extLst>
          </p:cNvPr>
          <p:cNvSpPr/>
          <p:nvPr/>
        </p:nvSpPr>
        <p:spPr>
          <a:xfrm>
            <a:off x="7504336" y="889842"/>
            <a:ext cx="4205259" cy="5078313"/>
          </a:xfrm>
          <a:prstGeom prst="rect">
            <a:avLst/>
          </a:prstGeom>
        </p:spPr>
        <p:txBody>
          <a:bodyPr wrap="square">
            <a:spAutoFit/>
          </a:bodyPr>
          <a:lstStyle/>
          <a:p>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a</a:t>
            </a:r>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A</a:t>
            </a:r>
            <a:r>
              <a:rPr lang="zh-CN" altLang="en-US" dirty="0">
                <a:latin typeface="幼圆" panose="02010509060101010101" pitchFamily="49" charset="-122"/>
                <a:ea typeface="幼圆" panose="02010509060101010101" pitchFamily="49" charset="-122"/>
              </a:rPr>
              <a:t>点是可行的决策向量（个体），并且置信区间不与约束边界相交。这意味着在给定的置信度下，点</a:t>
            </a:r>
            <a:r>
              <a:rPr lang="en-US" altLang="zh-CN" dirty="0">
                <a:latin typeface="幼圆" panose="02010509060101010101" pitchFamily="49" charset="-122"/>
                <a:ea typeface="幼圆" panose="02010509060101010101" pitchFamily="49" charset="-122"/>
              </a:rPr>
              <a:t>A</a:t>
            </a:r>
            <a:r>
              <a:rPr lang="zh-CN" altLang="en-US" dirty="0">
                <a:latin typeface="幼圆" panose="02010509060101010101" pitchFamily="49" charset="-122"/>
                <a:ea typeface="幼圆" panose="02010509060101010101" pitchFamily="49" charset="-122"/>
              </a:rPr>
              <a:t>将是可行的。</a:t>
            </a:r>
            <a:endParaRPr lang="en-US" altLang="zh-CN" dirty="0">
              <a:latin typeface="幼圆" panose="02010509060101010101" pitchFamily="49" charset="-122"/>
              <a:ea typeface="幼圆" panose="02010509060101010101" pitchFamily="49" charset="-122"/>
            </a:endParaRPr>
          </a:p>
          <a:p>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d</a:t>
            </a:r>
            <a:r>
              <a:rPr lang="zh-CN" altLang="en-US" dirty="0">
                <a:latin typeface="幼圆" panose="02010509060101010101" pitchFamily="49" charset="-122"/>
                <a:ea typeface="幼圆" panose="02010509060101010101" pitchFamily="49" charset="-122"/>
              </a:rPr>
              <a:t>）在给定的置信度下，点</a:t>
            </a:r>
            <a:r>
              <a:rPr lang="en-US" altLang="zh-CN" dirty="0">
                <a:latin typeface="幼圆" panose="02010509060101010101" pitchFamily="49" charset="-122"/>
                <a:ea typeface="幼圆" panose="02010509060101010101" pitchFamily="49" charset="-122"/>
              </a:rPr>
              <a:t>D</a:t>
            </a:r>
            <a:r>
              <a:rPr lang="zh-CN" altLang="en-US" dirty="0">
                <a:latin typeface="幼圆" panose="02010509060101010101" pitchFamily="49" charset="-122"/>
                <a:ea typeface="幼圆" panose="02010509060101010101" pitchFamily="49" charset="-122"/>
              </a:rPr>
              <a:t>将是不可行的解。</a:t>
            </a:r>
            <a:endParaRPr lang="en-US" altLang="zh-CN" dirty="0">
              <a:latin typeface="幼圆" panose="02010509060101010101" pitchFamily="49" charset="-122"/>
              <a:ea typeface="幼圆" panose="02010509060101010101" pitchFamily="49" charset="-122"/>
            </a:endParaRPr>
          </a:p>
          <a:p>
            <a:r>
              <a:rPr lang="zh-CN" altLang="en-US" dirty="0">
                <a:latin typeface="幼圆" panose="02010509060101010101" pitchFamily="49" charset="-122"/>
                <a:ea typeface="幼圆" panose="02010509060101010101" pitchFamily="49" charset="-122"/>
              </a:rPr>
              <a:t>对于这两种情况，尽管克里格代理模型在点</a:t>
            </a:r>
            <a:r>
              <a:rPr lang="en-US" altLang="zh-CN" dirty="0">
                <a:latin typeface="幼圆" panose="02010509060101010101" pitchFamily="49" charset="-122"/>
                <a:ea typeface="幼圆" panose="02010509060101010101" pitchFamily="49" charset="-122"/>
              </a:rPr>
              <a:t>A</a:t>
            </a:r>
            <a:r>
              <a:rPr lang="zh-CN" altLang="en-US" dirty="0">
                <a:latin typeface="幼圆" panose="02010509060101010101" pitchFamily="49" charset="-122"/>
                <a:ea typeface="幼圆" panose="02010509060101010101" pitchFamily="49" charset="-122"/>
              </a:rPr>
              <a:t>和点</a:t>
            </a:r>
            <a:r>
              <a:rPr lang="en-US" altLang="zh-CN" dirty="0">
                <a:latin typeface="幼圆" panose="02010509060101010101" pitchFamily="49" charset="-122"/>
                <a:ea typeface="幼圆" panose="02010509060101010101" pitchFamily="49" charset="-122"/>
              </a:rPr>
              <a:t>D</a:t>
            </a:r>
            <a:r>
              <a:rPr lang="zh-CN" altLang="en-US" dirty="0">
                <a:latin typeface="幼圆" panose="02010509060101010101" pitchFamily="49" charset="-122"/>
                <a:ea typeface="幼圆" panose="02010509060101010101" pitchFamily="49" charset="-122"/>
              </a:rPr>
              <a:t>具有预测误差，但是这些预测误差不会影响这两个点的可行性。因此，无需在后续优化过程中将这些点添加为新的采样点来更新</a:t>
            </a:r>
            <a:r>
              <a:rPr lang="en-US" altLang="zh-CN" dirty="0">
                <a:latin typeface="幼圆" panose="02010509060101010101" pitchFamily="49" charset="-122"/>
                <a:ea typeface="幼圆" panose="02010509060101010101" pitchFamily="49" charset="-122"/>
              </a:rPr>
              <a:t>Kriging</a:t>
            </a:r>
            <a:r>
              <a:rPr lang="zh-CN" altLang="en-US" dirty="0">
                <a:latin typeface="幼圆" panose="02010509060101010101" pitchFamily="49" charset="-122"/>
                <a:ea typeface="幼圆" panose="02010509060101010101" pitchFamily="49" charset="-122"/>
              </a:rPr>
              <a:t>替代模型。</a:t>
            </a:r>
            <a:endParaRPr lang="en-US" altLang="zh-CN" dirty="0">
              <a:latin typeface="幼圆" panose="02010509060101010101" pitchFamily="49" charset="-122"/>
              <a:ea typeface="幼圆" panose="02010509060101010101" pitchFamily="49" charset="-122"/>
            </a:endParaRPr>
          </a:p>
          <a:p>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b</a:t>
            </a:r>
            <a:r>
              <a:rPr lang="zh-CN" altLang="en-US" dirty="0">
                <a:latin typeface="幼圆" panose="02010509060101010101" pitchFamily="49" charset="-122"/>
                <a:ea typeface="幼圆" panose="02010509060101010101" pitchFamily="49" charset="-122"/>
              </a:rPr>
              <a:t>）点</a:t>
            </a:r>
            <a:r>
              <a:rPr lang="en-US" altLang="zh-CN" dirty="0">
                <a:latin typeface="幼圆" panose="02010509060101010101" pitchFamily="49" charset="-122"/>
                <a:ea typeface="幼圆" panose="02010509060101010101" pitchFamily="49" charset="-122"/>
              </a:rPr>
              <a:t>B</a:t>
            </a:r>
            <a:r>
              <a:rPr lang="zh-CN" altLang="en-US" dirty="0">
                <a:latin typeface="幼圆" panose="02010509060101010101" pitchFamily="49" charset="-122"/>
                <a:ea typeface="幼圆" panose="02010509060101010101" pitchFamily="49" charset="-122"/>
              </a:rPr>
              <a:t>是可行的，而其置信区间与约束边界相交。这意味着在给定的置信度下，点</a:t>
            </a:r>
            <a:r>
              <a:rPr lang="en-US" altLang="zh-CN" dirty="0">
                <a:latin typeface="幼圆" panose="02010509060101010101" pitchFamily="49" charset="-122"/>
                <a:ea typeface="幼圆" panose="02010509060101010101" pitchFamily="49" charset="-122"/>
              </a:rPr>
              <a:t>B</a:t>
            </a:r>
            <a:r>
              <a:rPr lang="zh-CN" altLang="en-US" dirty="0">
                <a:latin typeface="幼圆" panose="02010509060101010101" pitchFamily="49" charset="-122"/>
                <a:ea typeface="幼圆" panose="02010509060101010101" pitchFamily="49" charset="-122"/>
              </a:rPr>
              <a:t>可能不可行。</a:t>
            </a:r>
            <a:endParaRPr lang="en-US" altLang="zh-CN" dirty="0">
              <a:latin typeface="幼圆" panose="02010509060101010101" pitchFamily="49" charset="-122"/>
              <a:ea typeface="幼圆" panose="02010509060101010101" pitchFamily="49" charset="-122"/>
            </a:endParaRPr>
          </a:p>
          <a:p>
            <a:r>
              <a:rPr lang="zh-CN" altLang="en-US" dirty="0">
                <a:latin typeface="幼圆" panose="02010509060101010101" pitchFamily="49" charset="-122"/>
                <a:ea typeface="幼圆" panose="02010509060101010101" pitchFamily="49" charset="-122"/>
              </a:rPr>
              <a:t>（</a:t>
            </a:r>
            <a:r>
              <a:rPr lang="en-US" altLang="zh-CN" dirty="0">
                <a:latin typeface="幼圆" panose="02010509060101010101" pitchFamily="49" charset="-122"/>
                <a:ea typeface="幼圆" panose="02010509060101010101" pitchFamily="49" charset="-122"/>
              </a:rPr>
              <a:t>c</a:t>
            </a:r>
            <a:r>
              <a:rPr lang="zh-CN" altLang="en-US" dirty="0">
                <a:latin typeface="幼圆" panose="02010509060101010101" pitchFamily="49" charset="-122"/>
                <a:ea typeface="幼圆" panose="02010509060101010101" pitchFamily="49" charset="-122"/>
              </a:rPr>
              <a:t>）点</a:t>
            </a:r>
            <a:r>
              <a:rPr lang="en-US" altLang="zh-CN" dirty="0">
                <a:latin typeface="幼圆" panose="02010509060101010101" pitchFamily="49" charset="-122"/>
                <a:ea typeface="幼圆" panose="02010509060101010101" pitchFamily="49" charset="-122"/>
              </a:rPr>
              <a:t>C</a:t>
            </a:r>
            <a:r>
              <a:rPr lang="zh-CN" altLang="en-US" dirty="0">
                <a:latin typeface="幼圆" panose="02010509060101010101" pitchFamily="49" charset="-122"/>
                <a:ea typeface="幼圆" panose="02010509060101010101" pitchFamily="49" charset="-122"/>
              </a:rPr>
              <a:t>是不可行的，而由于</a:t>
            </a:r>
            <a:r>
              <a:rPr lang="en-US" altLang="zh-CN" dirty="0">
                <a:latin typeface="幼圆" panose="02010509060101010101" pitchFamily="49" charset="-122"/>
                <a:ea typeface="幼圆" panose="02010509060101010101" pitchFamily="49" charset="-122"/>
              </a:rPr>
              <a:t>Kriging</a:t>
            </a:r>
            <a:r>
              <a:rPr lang="zh-CN" altLang="en-US" dirty="0">
                <a:latin typeface="幼圆" panose="02010509060101010101" pitchFamily="49" charset="-122"/>
                <a:ea typeface="幼圆" panose="02010509060101010101" pitchFamily="49" charset="-122"/>
              </a:rPr>
              <a:t>替代模型的预测误差，点</a:t>
            </a:r>
            <a:r>
              <a:rPr lang="en-US" altLang="zh-CN" dirty="0">
                <a:latin typeface="幼圆" panose="02010509060101010101" pitchFamily="49" charset="-122"/>
                <a:ea typeface="幼圆" panose="02010509060101010101" pitchFamily="49" charset="-122"/>
              </a:rPr>
              <a:t>C</a:t>
            </a:r>
            <a:r>
              <a:rPr lang="zh-CN" altLang="en-US" dirty="0">
                <a:latin typeface="幼圆" panose="02010509060101010101" pitchFamily="49" charset="-122"/>
                <a:ea typeface="幼圆" panose="02010509060101010101" pitchFamily="49" charset="-122"/>
              </a:rPr>
              <a:t>可能变得可行。对于这两种情况，</a:t>
            </a:r>
            <a:r>
              <a:rPr lang="en-US" altLang="zh-CN" dirty="0">
                <a:latin typeface="幼圆" panose="02010509060101010101" pitchFamily="49" charset="-122"/>
                <a:ea typeface="幼圆" panose="02010509060101010101" pitchFamily="49" charset="-122"/>
              </a:rPr>
              <a:t>B</a:t>
            </a:r>
            <a:r>
              <a:rPr lang="zh-CN" altLang="en-US" dirty="0">
                <a:latin typeface="幼圆" panose="02010509060101010101" pitchFamily="49" charset="-122"/>
                <a:ea typeface="幼圆" panose="02010509060101010101" pitchFamily="49" charset="-122"/>
              </a:rPr>
              <a:t>点和</a:t>
            </a:r>
            <a:r>
              <a:rPr lang="en-US" altLang="zh-CN" dirty="0">
                <a:latin typeface="幼圆" panose="02010509060101010101" pitchFamily="49" charset="-122"/>
                <a:ea typeface="幼圆" panose="02010509060101010101" pitchFamily="49" charset="-122"/>
              </a:rPr>
              <a:t>C</a:t>
            </a:r>
            <a:r>
              <a:rPr lang="zh-CN" altLang="en-US" dirty="0">
                <a:latin typeface="幼圆" panose="02010509060101010101" pitchFamily="49" charset="-122"/>
                <a:ea typeface="幼圆" panose="02010509060101010101" pitchFamily="49" charset="-122"/>
              </a:rPr>
              <a:t>点的可行性尚不确定。因此，应从可行性不确定的点中选择新的采样点去真实评价。</a:t>
            </a:r>
          </a:p>
        </p:txBody>
      </p:sp>
    </p:spTree>
    <p:extLst>
      <p:ext uri="{BB962C8B-B14F-4D97-AF65-F5344CB8AC3E}">
        <p14:creationId xmlns:p14="http://schemas.microsoft.com/office/powerpoint/2010/main" val="306688930"/>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A8A16A3-4FA0-4CF6-8EC9-B75101096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666999" y="-2667002"/>
            <a:ext cx="6858002" cy="12192000"/>
          </a:xfrm>
          <a:prstGeom prst="rect">
            <a:avLst/>
          </a:prstGeom>
        </p:spPr>
      </p:pic>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9" name="文本框 18">
            <a:extLst>
              <a:ext uri="{FF2B5EF4-FFF2-40B4-BE49-F238E27FC236}">
                <a16:creationId xmlns:a16="http://schemas.microsoft.com/office/drawing/2014/main" id="{60C9C431-0FDE-4E0D-A91A-E6949C41DC5E}"/>
              </a:ext>
            </a:extLst>
          </p:cNvPr>
          <p:cNvSpPr txBox="1"/>
          <p:nvPr/>
        </p:nvSpPr>
        <p:spPr>
          <a:xfrm flipH="1">
            <a:off x="463658" y="226198"/>
            <a:ext cx="1899713" cy="1620315"/>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gn="l">
              <a:lnSpc>
                <a:spcPts val="6500"/>
              </a:lnSpc>
            </a:pPr>
            <a:r>
              <a:rPr lang="zh-CN" altLang="en-US" sz="3200" dirty="0">
                <a:solidFill>
                  <a:schemeClr val="tx1">
                    <a:lumMod val="75000"/>
                    <a:lumOff val="25000"/>
                  </a:schemeClr>
                </a:solidFill>
                <a:latin typeface="幼圆" panose="02010509060101010101" pitchFamily="49" charset="-122"/>
                <a:ea typeface="幼圆" panose="02010509060101010101" pitchFamily="49" charset="-122"/>
                <a:cs typeface="Source Han Sans CN" charset="-122"/>
              </a:rPr>
              <a:t>距离度量</a:t>
            </a:r>
          </a:p>
          <a:p>
            <a:pPr algn="l">
              <a:lnSpc>
                <a:spcPts val="6500"/>
              </a:lnSpc>
            </a:pPr>
            <a:endParaRPr lang="zh-CN" altLang="en-US" sz="3200" dirty="0">
              <a:solidFill>
                <a:schemeClr val="tx1">
                  <a:lumMod val="75000"/>
                  <a:lumOff val="25000"/>
                </a:schemeClr>
              </a:solidFill>
              <a:latin typeface="幼圆" panose="02010509060101010101" pitchFamily="49" charset="-122"/>
              <a:ea typeface="幼圆" panose="02010509060101010101" pitchFamily="49" charset="-122"/>
              <a:cs typeface="Source Han Sans CN" charset="-122"/>
            </a:endParaRPr>
          </a:p>
        </p:txBody>
      </p:sp>
      <mc:AlternateContent xmlns:mc="http://schemas.openxmlformats.org/markup-compatibility/2006" xmlns:a14="http://schemas.microsoft.com/office/drawing/2010/main">
        <mc:Choice Requires="a14">
          <p:sp>
            <p:nvSpPr>
              <p:cNvPr id="33" name="TextBox 41">
                <a:extLst>
                  <a:ext uri="{FF2B5EF4-FFF2-40B4-BE49-F238E27FC236}">
                    <a16:creationId xmlns:a16="http://schemas.microsoft.com/office/drawing/2014/main" id="{762FE5FD-CBC2-46CA-AC60-D782C9B5265B}"/>
                  </a:ext>
                </a:extLst>
              </p:cNvPr>
              <p:cNvSpPr txBox="1"/>
              <p:nvPr/>
            </p:nvSpPr>
            <p:spPr>
              <a:xfrm>
                <a:off x="407285" y="3667471"/>
                <a:ext cx="11377780" cy="2732642"/>
              </a:xfrm>
              <a:prstGeom prst="rect">
                <a:avLst/>
              </a:prstGeom>
              <a:noFill/>
            </p:spPr>
            <p:txBody>
              <a:bodyPr wrap="square" lIns="46072" tIns="23036" rIns="46072" bIns="23036" rtlCol="0">
                <a:spAutoFit/>
              </a:bodyPr>
              <a:lstStyle>
                <a:defPPr>
                  <a:defRPr lang="zh-CN"/>
                </a:defPPr>
                <a:lvl1pPr defTabSz="1219170">
                  <a:defRPr sz="2400">
                    <a:solidFill>
                      <a:schemeClr val="tx1">
                        <a:lumMod val="85000"/>
                        <a:lumOff val="15000"/>
                      </a:schemeClr>
                    </a:solidFill>
                    <a:latin typeface="包图简圆体" panose="02010601030101010101" pitchFamily="2" charset="-122"/>
                    <a:ea typeface="包图简圆体" panose="02010601030101010101" pitchFamily="2" charset="-122"/>
                  </a:defRPr>
                </a:lvl1pPr>
              </a:lstStyle>
              <a:p>
                <a:pPr algn="just"/>
                <a:r>
                  <a:rPr lang="zh-CN" altLang="en-US" dirty="0"/>
                  <a:t>如果按照上面的标准选择了点，可能会导致不必要的计算成本。这是因为</a:t>
                </a:r>
                <a:r>
                  <a:rPr lang="en-US" altLang="zh-CN" dirty="0"/>
                  <a:t>(1)</a:t>
                </a:r>
                <a:r>
                  <a:rPr lang="zh-CN" altLang="en-US" dirty="0"/>
                  <a:t>这些采样点在设计空间中可能非常接近，导致对</a:t>
                </a:r>
                <a:r>
                  <a:rPr lang="en-US" altLang="zh-CN" dirty="0"/>
                  <a:t>Kriging</a:t>
                </a:r>
                <a:r>
                  <a:rPr lang="zh-CN" altLang="en-US" dirty="0"/>
                  <a:t>代理模型进行了超采样；</a:t>
                </a:r>
                <a:r>
                  <a:rPr lang="en-US" altLang="zh-CN" dirty="0"/>
                  <a:t>(2)</a:t>
                </a:r>
                <a:r>
                  <a:rPr lang="zh-CN" altLang="en-US" dirty="0"/>
                  <a:t>当使用新的采样点更新</a:t>
                </a:r>
                <a:r>
                  <a:rPr lang="en-US" altLang="zh-CN" dirty="0"/>
                  <a:t>Kriging</a:t>
                </a:r>
                <a:r>
                  <a:rPr lang="zh-CN" altLang="en-US" dirty="0"/>
                  <a:t>代理模型时，在新采样点附近的未观察点的预测误差将大大降低。所以采样点附近的点不必被选择。选择满足以上公式约束的点作为新的样本点</a:t>
                </a:r>
                <a:endParaRPr lang="en-US" altLang="zh-CN" dirty="0"/>
              </a:p>
              <a:p>
                <a:pPr algn="just"/>
                <a:endParaRPr lang="en-US" altLang="zh-CN" dirty="0"/>
              </a:p>
              <a:p>
                <a:pPr algn="just"/>
                <a:r>
                  <a:rPr lang="ko-KR" altLang="en-US" dirty="0"/>
                  <a:t>其中</a:t>
                </a:r>
                <a14:m>
                  <m:oMath xmlns:m="http://schemas.openxmlformats.org/officeDocument/2006/math">
                    <m:r>
                      <a:rPr lang="ko-KR" altLang="en-US" i="1" dirty="0" smtClean="0">
                        <a:latin typeface="Cambria Math" panose="02040503050406030204" pitchFamily="18" charset="0"/>
                      </a:rPr>
                      <m:t>𝛿</m:t>
                    </m:r>
                  </m:oMath>
                </a14:m>
                <a:r>
                  <a:rPr lang="ko-KR" altLang="en-US" dirty="0"/>
                  <a:t>是距离阈值控制参数，设为</a:t>
                </a:r>
                <a:r>
                  <a:rPr lang="en-US" altLang="ko-KR" dirty="0"/>
                  <a:t>2</a:t>
                </a:r>
                <a:r>
                  <a:rPr lang="ko-KR" altLang="en-US" dirty="0"/>
                  <a:t>，</a:t>
                </a:r>
                <a:r>
                  <a:rPr lang="en-US" altLang="ko-KR" dirty="0"/>
                  <a:t>x</a:t>
                </a:r>
                <a:r>
                  <a:rPr lang="ko-KR" altLang="en-US" dirty="0"/>
                  <a:t>是要判断的样本点，</a:t>
                </a:r>
                <a14:m>
                  <m:oMath xmlns:m="http://schemas.openxmlformats.org/officeDocument/2006/math">
                    <m:sSubSup>
                      <m:sSubSupPr>
                        <m:ctrlPr>
                          <a:rPr lang="en-US" altLang="ko-KR" i="1" dirty="0" smtClean="0">
                            <a:latin typeface="Cambria Math" panose="02040503050406030204" pitchFamily="18" charset="0"/>
                          </a:rPr>
                        </m:ctrlPr>
                      </m:sSubSup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𝑖</m:t>
                        </m:r>
                      </m:sub>
                      <m:sup>
                        <m:r>
                          <a:rPr lang="en-US" altLang="ko-KR" b="0" i="1" dirty="0" smtClean="0">
                            <a:latin typeface="Cambria Math" panose="02040503050406030204" pitchFamily="18" charset="0"/>
                          </a:rPr>
                          <m:t>(</m:t>
                        </m:r>
                        <m:r>
                          <a:rPr lang="en-US" altLang="ko-KR" b="0" i="1" dirty="0" smtClean="0">
                            <a:latin typeface="Cambria Math" panose="02040503050406030204" pitchFamily="18" charset="0"/>
                          </a:rPr>
                          <m:t>𝑛</m:t>
                        </m:r>
                        <m:r>
                          <a:rPr lang="en-US" altLang="ko-KR" b="0" i="1" dirty="0" smtClean="0">
                            <a:latin typeface="Cambria Math" panose="02040503050406030204" pitchFamily="18" charset="0"/>
                          </a:rPr>
                          <m:t>)</m:t>
                        </m:r>
                      </m:sup>
                    </m:sSubSup>
                  </m:oMath>
                </a14:m>
                <a:r>
                  <a:rPr lang="ko-KR" altLang="en-US" dirty="0"/>
                  <a:t>是当前样本点集中的第</a:t>
                </a:r>
                <a:r>
                  <a:rPr lang="en-US" altLang="ko-KR" dirty="0"/>
                  <a:t>n</a:t>
                </a:r>
                <a:r>
                  <a:rPr lang="ko-KR" altLang="en-US" dirty="0"/>
                  <a:t>个样本点。</a:t>
                </a:r>
                <a:endParaRPr lang="zh-CN" altLang="en-US" dirty="0"/>
              </a:p>
            </p:txBody>
          </p:sp>
        </mc:Choice>
        <mc:Fallback xmlns="">
          <p:sp>
            <p:nvSpPr>
              <p:cNvPr id="33" name="TextBox 41">
                <a:extLst>
                  <a:ext uri="{FF2B5EF4-FFF2-40B4-BE49-F238E27FC236}">
                    <a16:creationId xmlns:a16="http://schemas.microsoft.com/office/drawing/2014/main" id="{762FE5FD-CBC2-46CA-AC60-D782C9B5265B}"/>
                  </a:ext>
                </a:extLst>
              </p:cNvPr>
              <p:cNvSpPr txBox="1">
                <a:spLocks noRot="1" noChangeAspect="1" noMove="1" noResize="1" noEditPoints="1" noAdjustHandles="1" noChangeArrowheads="1" noChangeShapeType="1" noTextEdit="1"/>
              </p:cNvSpPr>
              <p:nvPr/>
            </p:nvSpPr>
            <p:spPr>
              <a:xfrm>
                <a:off x="407285" y="3667471"/>
                <a:ext cx="11377780" cy="2732642"/>
              </a:xfrm>
              <a:prstGeom prst="rect">
                <a:avLst/>
              </a:prstGeom>
              <a:blipFill>
                <a:blip r:embed="rId6"/>
                <a:stretch>
                  <a:fillRect l="-1233" t="-2679" r="-1233" b="-491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2C961205-D4EC-4B03-948C-F4405D1877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3660" y="1180200"/>
            <a:ext cx="7930120" cy="2407061"/>
          </a:xfrm>
          <a:prstGeom prst="rect">
            <a:avLst/>
          </a:prstGeom>
        </p:spPr>
      </p:pic>
    </p:spTree>
    <p:extLst>
      <p:ext uri="{BB962C8B-B14F-4D97-AF65-F5344CB8AC3E}">
        <p14:creationId xmlns:p14="http://schemas.microsoft.com/office/powerpoint/2010/main" val="2697903752"/>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60C9C431-0FDE-4E0D-A91A-E6949C41DC5E}"/>
              </a:ext>
            </a:extLst>
          </p:cNvPr>
          <p:cNvSpPr txBox="1"/>
          <p:nvPr/>
        </p:nvSpPr>
        <p:spPr>
          <a:xfrm flipH="1">
            <a:off x="1119458" y="226198"/>
            <a:ext cx="2734233" cy="786754"/>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gn="l">
              <a:lnSpc>
                <a:spcPts val="6500"/>
              </a:lnSpc>
            </a:pPr>
            <a:r>
              <a:rPr lang="zh-CN" altLang="en-US" sz="3200" dirty="0">
                <a:solidFill>
                  <a:schemeClr val="tx1">
                    <a:lumMod val="75000"/>
                    <a:lumOff val="25000"/>
                  </a:schemeClr>
                </a:solidFill>
                <a:latin typeface="幼圆" panose="02010509060101010101" pitchFamily="49" charset="-122"/>
                <a:ea typeface="幼圆" panose="02010509060101010101" pitchFamily="49" charset="-122"/>
                <a:cs typeface="Source Han Sans CN" charset="-122"/>
              </a:rPr>
              <a:t>实验</a:t>
            </a:r>
            <a:r>
              <a:rPr lang="zh-CN" altLang="en-US" sz="3200" kern="0" dirty="0">
                <a:solidFill>
                  <a:schemeClr val="tx1">
                    <a:lumMod val="75000"/>
                    <a:lumOff val="25000"/>
                  </a:schemeClr>
                </a:solidFill>
                <a:latin typeface="幼圆" panose="02010509060101010101" pitchFamily="49" charset="-122"/>
                <a:ea typeface="幼圆" panose="02010509060101010101" pitchFamily="49" charset="-122"/>
              </a:rPr>
              <a:t>参数</a:t>
            </a:r>
          </a:p>
        </p:txBody>
      </p:sp>
      <p:sp>
        <p:nvSpPr>
          <p:cNvPr id="25" name="Rectangle 49">
            <a:extLst>
              <a:ext uri="{FF2B5EF4-FFF2-40B4-BE49-F238E27FC236}">
                <a16:creationId xmlns:a16="http://schemas.microsoft.com/office/drawing/2014/main" id="{2A6C08D9-04FA-4011-A08C-6914D81009F5}"/>
              </a:ext>
            </a:extLst>
          </p:cNvPr>
          <p:cNvSpPr>
            <a:spLocks noChangeArrowheads="1"/>
          </p:cNvSpPr>
          <p:nvPr/>
        </p:nvSpPr>
        <p:spPr bwMode="auto">
          <a:xfrm>
            <a:off x="1571298" y="1530556"/>
            <a:ext cx="8824726"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609585">
              <a:buClr>
                <a:srgbClr val="E7E6E6">
                  <a:lumMod val="10000"/>
                </a:srgbClr>
              </a:buClr>
            </a:pPr>
            <a:r>
              <a:rPr lang="en-US" altLang="zh-CN" sz="2000" dirty="0">
                <a:solidFill>
                  <a:schemeClr val="tx1">
                    <a:lumMod val="75000"/>
                    <a:lumOff val="25000"/>
                  </a:schemeClr>
                </a:solidFill>
                <a:latin typeface="幼圆" panose="02010509060101010101" pitchFamily="49" charset="-122"/>
                <a:ea typeface="幼圆" panose="02010509060101010101" pitchFamily="49" charset="-122"/>
                <a:cs typeface="+mn-ea"/>
              </a:rPr>
              <a:t>GA</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cs typeface="+mn-ea"/>
              </a:rPr>
              <a:t>设置的参数如下：</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种群大小和最大迭代次数分别为</a:t>
            </a:r>
            <a:r>
              <a:rPr lang="en-US" altLang="zh-CN" sz="20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40</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和</a:t>
            </a:r>
            <a:r>
              <a:rPr lang="en-US" altLang="zh-CN" sz="20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100</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。交叉概率和突变概率分别为</a:t>
            </a:r>
            <a:r>
              <a:rPr lang="en-US" altLang="zh-CN" sz="20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0.80</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和</a:t>
            </a:r>
            <a:r>
              <a:rPr lang="en-US" altLang="zh-CN" sz="20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0.15</a:t>
            </a:r>
            <a:r>
              <a:rPr lang="zh-CN" altLang="en-US" sz="20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。世代差距为</a:t>
            </a:r>
            <a:r>
              <a:rPr lang="en-US" altLang="zh-CN" sz="20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0.95</a:t>
            </a:r>
          </a:p>
          <a:p>
            <a:pPr defTabSz="609585">
              <a:buClr>
                <a:srgbClr val="E7E6E6">
                  <a:lumMod val="10000"/>
                </a:srgbClr>
              </a:buClr>
            </a:pPr>
            <a:endParaRPr lang="en-US" altLang="zh-CN" sz="20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pPr defTabSz="609585">
              <a:buClr>
                <a:srgbClr val="E7E6E6">
                  <a:lumMod val="10000"/>
                </a:srgbClr>
              </a:buClr>
            </a:pPr>
            <a:r>
              <a:rPr lang="zh-CN" altLang="en-US" sz="2000" dirty="0">
                <a:solidFill>
                  <a:schemeClr val="tx1">
                    <a:lumMod val="75000"/>
                    <a:lumOff val="25000"/>
                  </a:schemeClr>
                </a:solidFill>
                <a:latin typeface="幼圆" panose="02010509060101010101" pitchFamily="49" charset="-122"/>
                <a:ea typeface="幼圆" panose="02010509060101010101" pitchFamily="49" charset="-122"/>
                <a:cs typeface="+mn-ea"/>
              </a:rPr>
              <a:t>目的是在两个约束下找到目标函数的最小值。该优化问题的表达式为：</a:t>
            </a:r>
            <a:endParaRPr lang="en-US" altLang="zh-CN" sz="20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33" name="图片 32">
            <a:extLst>
              <a:ext uri="{FF2B5EF4-FFF2-40B4-BE49-F238E27FC236}">
                <a16:creationId xmlns:a16="http://schemas.microsoft.com/office/drawing/2014/main" id="{3615CAD7-FFE6-4B6D-8874-521F4B272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298" y="3084299"/>
            <a:ext cx="9449390" cy="2828798"/>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Tree>
    <p:extLst>
      <p:ext uri="{BB962C8B-B14F-4D97-AF65-F5344CB8AC3E}">
        <p14:creationId xmlns:p14="http://schemas.microsoft.com/office/powerpoint/2010/main" val="240329643"/>
      </p:ext>
    </p:extLst>
  </p:cSld>
  <p:clrMapOvr>
    <a:masterClrMapping/>
  </p:clrMapOvr>
  <mc:AlternateContent xmlns:mc="http://schemas.openxmlformats.org/markup-compatibility/2006" xmlns:p14="http://schemas.microsoft.com/office/powerpoint/2010/main">
    <mc:Choice Requires="p14">
      <p:transition spd="slow" p14:dur="175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F0BA8C-F597-4E9A-916F-AF7AB1DAF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666999" y="-2666998"/>
            <a:ext cx="6858002" cy="12192000"/>
          </a:xfrm>
          <a:prstGeom prst="rect">
            <a:avLst/>
          </a:prstGeom>
        </p:spPr>
      </p:pic>
      <p:pic>
        <p:nvPicPr>
          <p:cNvPr id="5" name="图片 4">
            <a:extLst>
              <a:ext uri="{FF2B5EF4-FFF2-40B4-BE49-F238E27FC236}">
                <a16:creationId xmlns:a16="http://schemas.microsoft.com/office/drawing/2014/main" id="{322DA249-CB39-4AB8-8C0F-FD98E778E5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6" name="图片 5">
            <a:extLst>
              <a:ext uri="{FF2B5EF4-FFF2-40B4-BE49-F238E27FC236}">
                <a16:creationId xmlns:a16="http://schemas.microsoft.com/office/drawing/2014/main" id="{E7E894F9-94A8-4D6F-BDBD-F11B113C8C0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45" name="椭圆 44">
            <a:extLst>
              <a:ext uri="{FF2B5EF4-FFF2-40B4-BE49-F238E27FC236}">
                <a16:creationId xmlns:a16="http://schemas.microsoft.com/office/drawing/2014/main" id="{1265B44A-8E82-45E0-A65D-59C076E43E9A}"/>
              </a:ext>
            </a:extLst>
          </p:cNvPr>
          <p:cNvSpPr/>
          <p:nvPr/>
        </p:nvSpPr>
        <p:spPr>
          <a:xfrm>
            <a:off x="4428969" y="4164641"/>
            <a:ext cx="1631141" cy="1631141"/>
          </a:xfrm>
          <a:prstGeom prst="ellipse">
            <a:avLst/>
          </a:prstGeom>
          <a:solidFill>
            <a:srgbClr val="F7B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BA28DCF-6EA1-4B2D-9107-EFB9385033C0}"/>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8E8D0C1-6169-47EA-9BB5-DF699FBF915A}"/>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19E06DD6-829D-453C-9D5F-6B0CA2D88F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878" y="2717332"/>
            <a:ext cx="10602244" cy="3079642"/>
          </a:xfrm>
          <a:prstGeom prst="rect">
            <a:avLst/>
          </a:prstGeom>
        </p:spPr>
      </p:pic>
      <p:sp>
        <p:nvSpPr>
          <p:cNvPr id="13" name="文本框 12">
            <a:extLst>
              <a:ext uri="{FF2B5EF4-FFF2-40B4-BE49-F238E27FC236}">
                <a16:creationId xmlns:a16="http://schemas.microsoft.com/office/drawing/2014/main" id="{CD95A1F6-7707-46E3-8400-935C904E21B1}"/>
              </a:ext>
            </a:extLst>
          </p:cNvPr>
          <p:cNvSpPr txBox="1"/>
          <p:nvPr/>
        </p:nvSpPr>
        <p:spPr>
          <a:xfrm>
            <a:off x="794878" y="730370"/>
            <a:ext cx="7832928" cy="1200329"/>
          </a:xfrm>
          <a:prstGeom prst="rect">
            <a:avLst/>
          </a:prstGeom>
          <a:noFill/>
        </p:spPr>
        <p:txBody>
          <a:bodyPr wrap="square" rtlCol="0">
            <a:spAutoFit/>
          </a:bodyPr>
          <a:lstStyle/>
          <a:p>
            <a:pPr algn="just"/>
            <a:r>
              <a:rPr lang="zh-CN" altLang="en-US" sz="2400" dirty="0"/>
              <a:t>采用了两个指标，即获得的最优解和所需的采样点数（</a:t>
            </a:r>
            <a:r>
              <a:rPr lang="en-US" altLang="zh-CN" sz="2400" dirty="0"/>
              <a:t>NS</a:t>
            </a:r>
            <a:r>
              <a:rPr lang="zh-CN" altLang="en-US" sz="2400" dirty="0"/>
              <a:t>），以评估所提出方法的准确性和效率。预计这两个指标均为较小值。将本文方法与五个方法进行了比较：</a:t>
            </a:r>
          </a:p>
        </p:txBody>
      </p:sp>
      <p:pic>
        <p:nvPicPr>
          <p:cNvPr id="15" name="图片 14">
            <a:extLst>
              <a:ext uri="{FF2B5EF4-FFF2-40B4-BE49-F238E27FC236}">
                <a16:creationId xmlns:a16="http://schemas.microsoft.com/office/drawing/2014/main" id="{C66B3E97-65DA-4CA2-B100-1AECE47C84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53698" y="775052"/>
            <a:ext cx="2143424" cy="1324160"/>
          </a:xfrm>
          <a:prstGeom prst="rect">
            <a:avLst/>
          </a:prstGeom>
        </p:spPr>
      </p:pic>
      <p:sp>
        <p:nvSpPr>
          <p:cNvPr id="16" name="文本框 15">
            <a:extLst>
              <a:ext uri="{FF2B5EF4-FFF2-40B4-BE49-F238E27FC236}">
                <a16:creationId xmlns:a16="http://schemas.microsoft.com/office/drawing/2014/main" id="{CD694CD4-5680-4B22-A404-932615A0ECD5}"/>
              </a:ext>
            </a:extLst>
          </p:cNvPr>
          <p:cNvSpPr txBox="1"/>
          <p:nvPr/>
        </p:nvSpPr>
        <p:spPr>
          <a:xfrm>
            <a:off x="898441" y="2099212"/>
            <a:ext cx="184731" cy="369332"/>
          </a:xfrm>
          <a:prstGeom prst="rect">
            <a:avLst/>
          </a:prstGeom>
          <a:noFill/>
        </p:spPr>
        <p:txBody>
          <a:bodyPr wrap="none" rtlCol="0">
            <a:spAutoFit/>
          </a:bodyPr>
          <a:lstStyle/>
          <a:p>
            <a:endParaRPr lang="zh-CN" altLang="en-US" dirty="0"/>
          </a:p>
        </p:txBody>
      </p:sp>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091DA32A-A7E9-4B73-BDC5-62B8D8B1F289}"/>
                  </a:ext>
                </a:extLst>
              </p:cNvPr>
              <p:cNvSpPr txBox="1"/>
              <p:nvPr/>
            </p:nvSpPr>
            <p:spPr>
              <a:xfrm>
                <a:off x="844652" y="2267472"/>
                <a:ext cx="10498680" cy="491738"/>
              </a:xfrm>
              <a:prstGeom prst="rect">
                <a:avLst/>
              </a:prstGeom>
              <a:noFill/>
            </p:spPr>
            <p:txBody>
              <a:bodyPr wrap="square" rtlCol="0">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𝑔𝑒𝑛</m:t>
                        </m:r>
                      </m:sub>
                    </m:sSub>
                    <m:r>
                      <a:rPr lang="zh-CN" altLang="en-US" sz="2400" b="0" i="1" smtClean="0">
                        <a:latin typeface="Cambria Math" panose="02040503050406030204" pitchFamily="18" charset="0"/>
                      </a:rPr>
                      <m:t>是第</m:t>
                    </m:r>
                    <m:r>
                      <m:rPr>
                        <m:sty m:val="p"/>
                      </m:rPr>
                      <a:rPr lang="en-US" altLang="zh-CN" sz="2400" i="1">
                        <a:latin typeface="Cambria Math" panose="02040503050406030204" pitchFamily="18" charset="0"/>
                      </a:rPr>
                      <m:t>gen</m:t>
                    </m:r>
                    <m:r>
                      <a:rPr lang="zh-CN" altLang="en-US" sz="2400" b="0" i="1" smtClean="0">
                        <a:latin typeface="Cambria Math" panose="02040503050406030204" pitchFamily="18" charset="0"/>
                      </a:rPr>
                      <m:t>代的</m:t>
                    </m:r>
                    <m:r>
                      <a:rPr lang="zh-CN" altLang="en-US" sz="2400" i="1">
                        <a:latin typeface="Cambria Math" panose="02040503050406030204" pitchFamily="18" charset="0"/>
                      </a:rPr>
                      <m:t>最优解</m:t>
                    </m:r>
                  </m:oMath>
                </a14:m>
                <a:r>
                  <a:rPr lang="zh-CN" altLang="en-US" sz="2400" dirty="0"/>
                  <a:t>，</a:t>
                </a:r>
                <a:r>
                  <a:rPr lang="en-US" altLang="zh-CN" sz="2400" dirty="0"/>
                  <a:t>y*</a:t>
                </a:r>
                <a:r>
                  <a:rPr lang="zh-CN" altLang="en-US" sz="2400" dirty="0"/>
                  <a:t>是最佳真实解。</a:t>
                </a:r>
                <a14:m>
                  <m:oMath xmlns:m="http://schemas.openxmlformats.org/officeDocument/2006/math">
                    <m:r>
                      <a:rPr lang="zh-CN" altLang="en-US" sz="2400" i="1" smtClean="0">
                        <a:latin typeface="Cambria Math" panose="02040503050406030204" pitchFamily="18" charset="0"/>
                      </a:rPr>
                      <m:t>𝜀</m:t>
                    </m:r>
                  </m:oMath>
                </a14:m>
                <a:r>
                  <a:rPr lang="en-US" altLang="zh-CN" sz="2400" dirty="0"/>
                  <a:t>=0.02</a:t>
                </a:r>
                <a:r>
                  <a:rPr lang="zh-CN" altLang="en-US" sz="2400" dirty="0"/>
                  <a:t>。</a:t>
                </a:r>
                <a:r>
                  <a:rPr lang="en-US" altLang="zh-CN" sz="2400" dirty="0"/>
                  <a:t>20</a:t>
                </a:r>
                <a:r>
                  <a:rPr lang="zh-CN" altLang="en-US" sz="2400" dirty="0"/>
                  <a:t>个初始采样点</a:t>
                </a:r>
              </a:p>
            </p:txBody>
          </p:sp>
        </mc:Choice>
        <mc:Fallback>
          <p:sp>
            <p:nvSpPr>
              <p:cNvPr id="17" name="文本框 16">
                <a:extLst>
                  <a:ext uri="{FF2B5EF4-FFF2-40B4-BE49-F238E27FC236}">
                    <a16:creationId xmlns:a16="http://schemas.microsoft.com/office/drawing/2014/main" id="{091DA32A-A7E9-4B73-BDC5-62B8D8B1F289}"/>
                  </a:ext>
                </a:extLst>
              </p:cNvPr>
              <p:cNvSpPr txBox="1">
                <a:spLocks noRot="1" noChangeAspect="1" noMove="1" noResize="1" noEditPoints="1" noAdjustHandles="1" noChangeArrowheads="1" noChangeShapeType="1" noTextEdit="1"/>
              </p:cNvSpPr>
              <p:nvPr/>
            </p:nvSpPr>
            <p:spPr>
              <a:xfrm>
                <a:off x="844652" y="2267472"/>
                <a:ext cx="10498680" cy="491738"/>
              </a:xfrm>
              <a:prstGeom prst="rect">
                <a:avLst/>
              </a:prstGeom>
              <a:blipFill>
                <a:blip r:embed="rId8"/>
                <a:stretch>
                  <a:fillRect l="-174" t="-7407" b="-234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4483537"/>
      </p:ext>
    </p:extLst>
  </p:cSld>
  <p:clrMapOvr>
    <a:masterClrMapping/>
  </p:clrMapOvr>
  <mc:AlternateContent xmlns:mc="http://schemas.openxmlformats.org/markup-compatibility/2006" xmlns:p14="http://schemas.microsoft.com/office/powerpoint/2010/main">
    <mc:Choice Requires="p14">
      <p:transition spd="slow" p14:dur="1750" advClick="0" advTm="0">
        <p:comb/>
      </p:transition>
    </mc:Choice>
    <mc:Fallback xmlns="">
      <p:transition spd="slow" advClick="0" advTm="0">
        <p:comb/>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750" fill="hold"/>
                                        <p:tgtEl>
                                          <p:spTgt spid="45"/>
                                        </p:tgtEl>
                                        <p:attrNameLst>
                                          <p:attrName>ppt_w</p:attrName>
                                        </p:attrNameLst>
                                      </p:cBhvr>
                                      <p:tavLst>
                                        <p:tav tm="0">
                                          <p:val>
                                            <p:fltVal val="0"/>
                                          </p:val>
                                        </p:tav>
                                        <p:tav tm="100000">
                                          <p:val>
                                            <p:strVal val="#ppt_w"/>
                                          </p:val>
                                        </p:tav>
                                      </p:tavLst>
                                    </p:anim>
                                    <p:anim calcmode="lin" valueType="num">
                                      <p:cBhvr>
                                        <p:cTn id="8" dur="750" fill="hold"/>
                                        <p:tgtEl>
                                          <p:spTgt spid="45"/>
                                        </p:tgtEl>
                                        <p:attrNameLst>
                                          <p:attrName>ppt_h</p:attrName>
                                        </p:attrNameLst>
                                      </p:cBhvr>
                                      <p:tavLst>
                                        <p:tav tm="0">
                                          <p:val>
                                            <p:fltVal val="0"/>
                                          </p:val>
                                        </p:tav>
                                        <p:tav tm="100000">
                                          <p:val>
                                            <p:strVal val="#ppt_h"/>
                                          </p:val>
                                        </p:tav>
                                      </p:tavLst>
                                    </p:anim>
                                    <p:animEffect transition="in" filter="fade">
                                      <p:cBhvr>
                                        <p:cTn id="9" dur="75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60C9C431-0FDE-4E0D-A91A-E6949C41DC5E}"/>
              </a:ext>
            </a:extLst>
          </p:cNvPr>
          <p:cNvSpPr txBox="1"/>
          <p:nvPr/>
        </p:nvSpPr>
        <p:spPr>
          <a:xfrm flipH="1">
            <a:off x="950645" y="423113"/>
            <a:ext cx="2664752" cy="830997"/>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gn="just" defTabSz="609585">
              <a:buClr>
                <a:srgbClr val="E7E6E6">
                  <a:lumMod val="10000"/>
                </a:srgbClr>
              </a:buClr>
            </a:pPr>
            <a:r>
              <a:rPr lang="zh-CN" altLang="en-US" sz="2400" dirty="0">
                <a:solidFill>
                  <a:schemeClr val="tx1"/>
                </a:solidFill>
              </a:rPr>
              <a:t>不同代中约束的样本点及其置信区间</a:t>
            </a:r>
            <a:endParaRPr lang="en-US" altLang="zh-CN" sz="2400" dirty="0">
              <a:solidFill>
                <a:schemeClr val="tx1"/>
              </a:solidFill>
              <a:latin typeface="幼圆" panose="02010509060101010101" pitchFamily="49" charset="-122"/>
              <a:ea typeface="幼圆" panose="02010509060101010101" pitchFamily="49" charset="-122"/>
              <a:cs typeface="+mn-ea"/>
              <a:sym typeface="+mn-lt"/>
            </a:endParaRPr>
          </a:p>
        </p:txBody>
      </p:sp>
      <p:sp>
        <p:nvSpPr>
          <p:cNvPr id="24" name="PA-矩形 28">
            <a:extLst>
              <a:ext uri="{FF2B5EF4-FFF2-40B4-BE49-F238E27FC236}">
                <a16:creationId xmlns:a16="http://schemas.microsoft.com/office/drawing/2014/main" id="{6CA71DEF-A546-4009-A1E5-38416F63FB79}"/>
              </a:ext>
            </a:extLst>
          </p:cNvPr>
          <p:cNvSpPr/>
          <p:nvPr>
            <p:custDataLst>
              <p:tags r:id="rId1"/>
            </p:custDataLst>
          </p:nvPr>
        </p:nvSpPr>
        <p:spPr>
          <a:xfrm flipH="1">
            <a:off x="878787" y="1561686"/>
            <a:ext cx="4270747" cy="4154984"/>
          </a:xfrm>
          <a:prstGeom prst="rect">
            <a:avLst/>
          </a:prstGeom>
        </p:spPr>
        <p:txBody>
          <a:bodyPr wrap="square">
            <a:spAutoFit/>
          </a:bodyPr>
          <a:lstStyle/>
          <a:p>
            <a:r>
              <a:rPr lang="zh-CN" altLang="en-US" sz="2400" dirty="0"/>
              <a:t>第一代个体随机分布，并且约束的</a:t>
            </a:r>
            <a:r>
              <a:rPr lang="en-US" altLang="zh-CN" sz="2400" dirty="0"/>
              <a:t>Kriging</a:t>
            </a:r>
            <a:r>
              <a:rPr lang="zh-CN" altLang="en-US" sz="2400" dirty="0"/>
              <a:t>模型的置信区间对于大多数个体而言都很大。随着优化过程继续新的采样点将添加到约束边界周围。从图</a:t>
            </a:r>
            <a:r>
              <a:rPr lang="en-US" altLang="zh-CN" sz="2400" dirty="0"/>
              <a:t>5b</a:t>
            </a:r>
            <a:r>
              <a:rPr lang="zh-CN" altLang="en-US" sz="2400" dirty="0"/>
              <a:t>中可以看出，第六代中的个体更接近约束边界，并且置信区间越来越小。如图</a:t>
            </a:r>
            <a:r>
              <a:rPr lang="en-US" altLang="zh-CN" sz="2400" dirty="0"/>
              <a:t>5c</a:t>
            </a:r>
            <a:r>
              <a:rPr lang="zh-CN" altLang="en-US" sz="2400" dirty="0"/>
              <a:t>所示，在最后一代</a:t>
            </a:r>
            <a:r>
              <a:rPr lang="en-US" altLang="zh-CN" sz="2400" dirty="0"/>
              <a:t>GA</a:t>
            </a:r>
            <a:r>
              <a:rPr lang="zh-CN" altLang="en-US" sz="2400" dirty="0"/>
              <a:t>中，所有个体都以较小的置信区间（大多数接近</a:t>
            </a:r>
            <a:r>
              <a:rPr lang="en-US" altLang="zh-CN" sz="2400" dirty="0"/>
              <a:t>0</a:t>
            </a:r>
            <a:r>
              <a:rPr lang="zh-CN" altLang="en-US" sz="2400" dirty="0"/>
              <a:t>）接近约束边界。</a:t>
            </a:r>
            <a:endParaRPr lang="en-US" altLang="zh-CN" sz="24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p:txBody>
      </p:sp>
      <p:pic>
        <p:nvPicPr>
          <p:cNvPr id="3" name="图片 2">
            <a:extLst>
              <a:ext uri="{FF2B5EF4-FFF2-40B4-BE49-F238E27FC236}">
                <a16:creationId xmlns:a16="http://schemas.microsoft.com/office/drawing/2014/main" id="{19546523-B458-41C2-A4E5-C897DF46D5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7662" y="346615"/>
            <a:ext cx="6519989" cy="6164770"/>
          </a:xfrm>
          <a:prstGeom prst="rect">
            <a:avLst/>
          </a:prstGeom>
        </p:spPr>
      </p:pic>
    </p:spTree>
    <p:extLst>
      <p:ext uri="{BB962C8B-B14F-4D97-AF65-F5344CB8AC3E}">
        <p14:creationId xmlns:p14="http://schemas.microsoft.com/office/powerpoint/2010/main" val="1050232342"/>
      </p:ext>
    </p:extLst>
  </p:cSld>
  <p:clrMapOvr>
    <a:masterClrMapping/>
  </p:clrMapOvr>
  <mc:AlternateContent xmlns:mc="http://schemas.openxmlformats.org/markup-compatibility/2006" xmlns:p14="http://schemas.microsoft.com/office/powerpoint/2010/main">
    <mc:Choice Requires="p14">
      <p:transition spd="slow" p14:dur="1750" advClick="0" advTm="0">
        <p14:doors dir="vert"/>
      </p:transition>
    </mc:Choice>
    <mc:Fallback xmlns="">
      <p:transition spd="slow" advClick="0"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D4B6CF1-6B81-4725-8899-A44DAE649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
            <a:ext cx="4270748" cy="930641"/>
          </a:xfrm>
          <a:prstGeom prst="rect">
            <a:avLst/>
          </a:prstGeom>
        </p:spPr>
      </p:pic>
      <p:pic>
        <p:nvPicPr>
          <p:cNvPr id="7" name="图片 6">
            <a:extLst>
              <a:ext uri="{FF2B5EF4-FFF2-40B4-BE49-F238E27FC236}">
                <a16:creationId xmlns:a16="http://schemas.microsoft.com/office/drawing/2014/main" id="{75AC18C9-84E2-4290-80FE-6291B8D3D4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1465" y="5522583"/>
            <a:ext cx="4306520" cy="1335416"/>
          </a:xfrm>
          <a:prstGeom prst="rect">
            <a:avLst/>
          </a:prstGeom>
        </p:spPr>
      </p:pic>
      <p:sp>
        <p:nvSpPr>
          <p:cNvPr id="11" name="矩形 10">
            <a:extLst>
              <a:ext uri="{FF2B5EF4-FFF2-40B4-BE49-F238E27FC236}">
                <a16:creationId xmlns:a16="http://schemas.microsoft.com/office/drawing/2014/main" id="{3CDF8232-923B-4C6E-995B-3BAF926D4956}"/>
              </a:ext>
            </a:extLst>
          </p:cNvPr>
          <p:cNvSpPr/>
          <p:nvPr/>
        </p:nvSpPr>
        <p:spPr>
          <a:xfrm>
            <a:off x="216568" y="216568"/>
            <a:ext cx="11754849" cy="6436894"/>
          </a:xfrm>
          <a:prstGeom prst="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9ABCDCA-8F3C-4CAE-B969-C687D54F7240}"/>
              </a:ext>
            </a:extLst>
          </p:cNvPr>
          <p:cNvSpPr/>
          <p:nvPr/>
        </p:nvSpPr>
        <p:spPr>
          <a:xfrm>
            <a:off x="312824" y="296778"/>
            <a:ext cx="11562345" cy="6272465"/>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60C9C431-0FDE-4E0D-A91A-E6949C41DC5E}"/>
              </a:ext>
            </a:extLst>
          </p:cNvPr>
          <p:cNvSpPr txBox="1"/>
          <p:nvPr/>
        </p:nvSpPr>
        <p:spPr>
          <a:xfrm flipH="1">
            <a:off x="950645" y="423113"/>
            <a:ext cx="2932038" cy="461665"/>
          </a:xfrm>
          <a:prstGeom prst="rect">
            <a:avLst/>
          </a:prstGeom>
        </p:spPr>
        <p:txBody>
          <a:bodyPr wrap="square">
            <a:spAutoFit/>
          </a:bodyPr>
          <a:lstStyle>
            <a:defPPr>
              <a:defRPr lang="zh-CN"/>
            </a:defPPr>
            <a:lvl1pPr algn="ctr">
              <a:defRPr sz="4000">
                <a:gradFill flip="none" rotWithShape="1">
                  <a:gsLst>
                    <a:gs pos="0">
                      <a:srgbClr val="62FFFF"/>
                    </a:gs>
                    <a:gs pos="100000">
                      <a:srgbClr val="0D69FF"/>
                    </a:gs>
                  </a:gsLst>
                  <a:lin ang="2700000" scaled="1"/>
                  <a:tileRect/>
                </a:gradFill>
                <a:latin typeface="Agency FB" panose="020B0503020202020204" pitchFamily="34" charset="0"/>
              </a:defRPr>
            </a:lvl1pPr>
          </a:lstStyle>
          <a:p>
            <a:pPr algn="just" defTabSz="609585">
              <a:buClr>
                <a:srgbClr val="E7E6E6">
                  <a:lumMod val="10000"/>
                </a:srgbClr>
              </a:buClr>
            </a:pPr>
            <a:r>
              <a:rPr lang="zh-CN" altLang="en-US" sz="2400" dirty="0">
                <a:solidFill>
                  <a:schemeClr val="tx1"/>
                </a:solidFill>
              </a:rPr>
              <a:t>新添加的采样点绘制</a:t>
            </a:r>
            <a:endParaRPr lang="en-US" altLang="zh-CN" sz="2400" dirty="0">
              <a:solidFill>
                <a:schemeClr val="tx1"/>
              </a:solidFill>
              <a:latin typeface="幼圆" panose="02010509060101010101" pitchFamily="49" charset="-122"/>
              <a:ea typeface="幼圆" panose="02010509060101010101" pitchFamily="49" charset="-122"/>
              <a:cs typeface="+mn-ea"/>
              <a:sym typeface="+mn-lt"/>
            </a:endParaRPr>
          </a:p>
        </p:txBody>
      </p:sp>
      <p:pic>
        <p:nvPicPr>
          <p:cNvPr id="8" name="图片 7">
            <a:extLst>
              <a:ext uri="{FF2B5EF4-FFF2-40B4-BE49-F238E27FC236}">
                <a16:creationId xmlns:a16="http://schemas.microsoft.com/office/drawing/2014/main" id="{34CF7D4D-620F-4D3B-918C-E7F82DAD48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222" y="964988"/>
            <a:ext cx="8362167" cy="4776333"/>
          </a:xfrm>
          <a:prstGeom prst="rect">
            <a:avLst/>
          </a:prstGeom>
        </p:spPr>
      </p:pic>
      <p:sp>
        <p:nvSpPr>
          <p:cNvPr id="24" name="PA-矩形 28">
            <a:extLst>
              <a:ext uri="{FF2B5EF4-FFF2-40B4-BE49-F238E27FC236}">
                <a16:creationId xmlns:a16="http://schemas.microsoft.com/office/drawing/2014/main" id="{6CA71DEF-A546-4009-A1E5-38416F63FB79}"/>
              </a:ext>
            </a:extLst>
          </p:cNvPr>
          <p:cNvSpPr/>
          <p:nvPr>
            <p:custDataLst>
              <p:tags r:id="rId1"/>
            </p:custDataLst>
          </p:nvPr>
        </p:nvSpPr>
        <p:spPr>
          <a:xfrm flipH="1">
            <a:off x="7224413" y="1936803"/>
            <a:ext cx="4254824" cy="3816429"/>
          </a:xfrm>
          <a:prstGeom prst="rect">
            <a:avLst/>
          </a:prstGeom>
        </p:spPr>
        <p:txBody>
          <a:bodyPr wrap="square">
            <a:spAutoFit/>
          </a:bodyPr>
          <a:lstStyle/>
          <a:p>
            <a:pPr algn="just"/>
            <a:r>
              <a:rPr lang="zh-CN" altLang="en-US" sz="2200" dirty="0"/>
              <a:t>红色三角形代表新添加的采样点，黑色线和红色线表示这两个约束，蓝色域是优化问题的可行区域。</a:t>
            </a:r>
            <a:r>
              <a:rPr lang="en-US" altLang="zh-CN" sz="2200" dirty="0"/>
              <a:t>SCU-CI</a:t>
            </a:r>
            <a:r>
              <a:rPr lang="zh-CN" altLang="en-US" sz="2200" dirty="0"/>
              <a:t>方法的新添加的采样点分布在约束边界周围。可以看出该方法的搜索空间可以自适应地定位区域，在该区域中，由于</a:t>
            </a:r>
            <a:r>
              <a:rPr lang="en-US" altLang="zh-CN" sz="2200" dirty="0"/>
              <a:t>Kriging</a:t>
            </a:r>
            <a:r>
              <a:rPr lang="zh-CN" altLang="en-US" sz="2200" dirty="0"/>
              <a:t>模型的预测不确定性，可以改变个体的可行性状态。这可能导致获得更理想解的可能性很大。</a:t>
            </a:r>
          </a:p>
        </p:txBody>
      </p:sp>
    </p:spTree>
    <p:extLst>
      <p:ext uri="{BB962C8B-B14F-4D97-AF65-F5344CB8AC3E}">
        <p14:creationId xmlns:p14="http://schemas.microsoft.com/office/powerpoint/2010/main" val="815939941"/>
      </p:ext>
    </p:extLst>
  </p:cSld>
  <p:clrMapOvr>
    <a:masterClrMapping/>
  </p:clrMapOvr>
  <mc:AlternateContent xmlns:mc="http://schemas.openxmlformats.org/markup-compatibility/2006" xmlns:p14="http://schemas.microsoft.com/office/powerpoint/2010/main">
    <mc:Choice Requires="p14">
      <p:transition spd="slow" p14:dur="1750" advClick="0" advTm="0">
        <p14:doors dir="vert"/>
      </p:transition>
    </mc:Choice>
    <mc:Fallback xmlns="">
      <p:transition spd="slow" advClick="0"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意几何模板"/>
</p:tagLst>
</file>

<file path=ppt/tags/tag2.xml><?xml version="1.0" encoding="utf-8"?>
<p:tagLst xmlns:a="http://schemas.openxmlformats.org/drawingml/2006/main" xmlns:r="http://schemas.openxmlformats.org/officeDocument/2006/relationships" xmlns:p="http://schemas.openxmlformats.org/presentationml/2006/main">
  <p:tag name="PA" val="v5.2.2"/>
</p:tagLst>
</file>

<file path=ppt/tags/tag3.xml><?xml version="1.0" encoding="utf-8"?>
<p:tagLst xmlns:a="http://schemas.openxmlformats.org/drawingml/2006/main" xmlns:r="http://schemas.openxmlformats.org/officeDocument/2006/relationships" xmlns:p="http://schemas.openxmlformats.org/presentationml/2006/main">
  <p:tag name="PA" val="v5.2.2"/>
</p:tagLst>
</file>

<file path=ppt/tags/tag4.xml><?xml version="1.0" encoding="utf-8"?>
<p:tagLst xmlns:a="http://schemas.openxmlformats.org/drawingml/2006/main" xmlns:r="http://schemas.openxmlformats.org/officeDocument/2006/relationships" xmlns:p="http://schemas.openxmlformats.org/presentationml/2006/main">
  <p:tag name="PA" val="v5.2.2"/>
</p:tagLst>
</file>

<file path=ppt/tags/tag5.xml><?xml version="1.0" encoding="utf-8"?>
<p:tagLst xmlns:a="http://schemas.openxmlformats.org/drawingml/2006/main" xmlns:r="http://schemas.openxmlformats.org/officeDocument/2006/relationships" xmlns:p="http://schemas.openxmlformats.org/presentationml/2006/main">
  <p:tag name="PA" val="v5.2.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1329</Words>
  <Application>Microsoft Office PowerPoint</Application>
  <PresentationFormat>宽屏</PresentationFormat>
  <Paragraphs>91</Paragraphs>
  <Slides>18</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包图简圆体</vt:lpstr>
      <vt:lpstr>等线</vt:lpstr>
      <vt:lpstr>等线 Light</vt:lpstr>
      <vt:lpstr>幼圆</vt:lpstr>
      <vt:lpstr>Agency FB</vt:lpstr>
      <vt:lpstr>Arial</vt:lpstr>
      <vt:lpstr>Cambria Math</vt:lpstr>
      <vt:lpstr>Office 主题​​</vt:lpstr>
      <vt:lpstr>Kriging代理模型辅助工程优化设计问题的顺序约束更新方法</vt:lpstr>
      <vt:lpstr>动机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简约清新模板</dc:title>
  <dc:creator>优品PPT</dc:creator>
  <dc:description>http://www.ypppt.com/</dc:description>
  <cp:lastModifiedBy>Administrator</cp:lastModifiedBy>
  <cp:revision>115</cp:revision>
  <dcterms:created xsi:type="dcterms:W3CDTF">2019-09-24T01:59:55Z</dcterms:created>
  <dcterms:modified xsi:type="dcterms:W3CDTF">2020-06-25T09:11:44Z</dcterms:modified>
</cp:coreProperties>
</file>