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80" r:id="rId4"/>
    <p:sldId id="264" r:id="rId5"/>
    <p:sldId id="279" r:id="rId6"/>
    <p:sldId id="265" r:id="rId7"/>
    <p:sldId id="276" r:id="rId8"/>
    <p:sldId id="275" r:id="rId9"/>
    <p:sldId id="277" r:id="rId10"/>
    <p:sldId id="278" r:id="rId11"/>
    <p:sldId id="274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6314" autoAdjust="0"/>
  </p:normalViewPr>
  <p:slideViewPr>
    <p:cSldViewPr snapToGrid="0" showGuides="1">
      <p:cViewPr varScale="1">
        <p:scale>
          <a:sx n="68" d="100"/>
          <a:sy n="68" d="100"/>
        </p:scale>
        <p:origin x="648" y="60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34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3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3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9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6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00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0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5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07341" y="2080651"/>
            <a:ext cx="7777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三元压缩实现高效通信的联邦学习</a:t>
            </a:r>
          </a:p>
          <a:p>
            <a:pPr algn="dist"/>
            <a:endParaRPr lang="zh-CN" altLang="en-US" sz="48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07342" y="4595686"/>
            <a:ext cx="777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汇报人：朱鹏飞   汇报时间：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07341" y="2827444"/>
            <a:ext cx="7777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Ternary Compression for Communication-Efficient</a:t>
            </a:r>
          </a:p>
          <a:p>
            <a:pPr algn="ctr"/>
            <a:r>
              <a:rPr lang="en-US" altLang="zh-CN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Federated Learning</a:t>
            </a:r>
            <a:endParaRPr lang="zh-CN" altLang="en-US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FTTQ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372799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458E2DF4-5861-4D63-A1B9-AD179341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98" y="1185549"/>
            <a:ext cx="5262975" cy="56724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60D309-06B2-435F-BE1F-442E37225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81645"/>
            <a:ext cx="5298831" cy="5832351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4AAE3EA-5584-4500-BB4C-8C034E5888CE}"/>
              </a:ext>
            </a:extLst>
          </p:cNvPr>
          <p:cNvCxnSpPr/>
          <p:nvPr/>
        </p:nvCxnSpPr>
        <p:spPr>
          <a:xfrm>
            <a:off x="6095999" y="372799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5B3EA3D-20C6-4A40-BC81-8A04C3E58A26}"/>
              </a:ext>
            </a:extLst>
          </p:cNvPr>
          <p:cNvSpPr txBox="1"/>
          <p:nvPr/>
        </p:nvSpPr>
        <p:spPr>
          <a:xfrm>
            <a:off x="6242952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TFA</a:t>
            </a:r>
          </a:p>
        </p:txBody>
      </p:sp>
    </p:spTree>
    <p:extLst>
      <p:ext uri="{BB962C8B-B14F-4D97-AF65-F5344CB8AC3E}">
        <p14:creationId xmlns:p14="http://schemas.microsoft.com/office/powerpoint/2010/main" val="41917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18927" y="2080651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谢谢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401597" y="3738717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385" y="734960"/>
            <a:ext cx="816082" cy="8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联邦学习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810481" y="372600"/>
            <a:ext cx="5445" cy="59787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6177683" y="1666134"/>
            <a:ext cx="1032387" cy="852927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6283492" y="1755647"/>
            <a:ext cx="4842878" cy="87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283492" y="2915436"/>
            <a:ext cx="4842879" cy="87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37621" y="4087328"/>
            <a:ext cx="4842879" cy="87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177683" y="2825743"/>
            <a:ext cx="1018319" cy="852927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77683" y="3977646"/>
            <a:ext cx="1032388" cy="852927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6403371" y="1832348"/>
            <a:ext cx="79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17439" y="3010076"/>
            <a:ext cx="79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03371" y="4163594"/>
            <a:ext cx="806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449827" y="2055248"/>
            <a:ext cx="325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发送加密梯度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511914" y="3214951"/>
            <a:ext cx="3158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聚合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532776" y="4388709"/>
            <a:ext cx="316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返回模型更新参数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233391F-C8CA-4F02-A3A0-39A406F46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2" y="1547446"/>
            <a:ext cx="5492682" cy="4759636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53D0FE61-FD6F-45D0-AB46-E91C61B54E28}"/>
              </a:ext>
            </a:extLst>
          </p:cNvPr>
          <p:cNvSpPr/>
          <p:nvPr/>
        </p:nvSpPr>
        <p:spPr>
          <a:xfrm>
            <a:off x="6237620" y="5283930"/>
            <a:ext cx="4842879" cy="87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0EC7F60-D993-4325-91E0-88D3509D1A13}"/>
              </a:ext>
            </a:extLst>
          </p:cNvPr>
          <p:cNvGrpSpPr/>
          <p:nvPr/>
        </p:nvGrpSpPr>
        <p:grpSpPr>
          <a:xfrm>
            <a:off x="6177682" y="5174248"/>
            <a:ext cx="1032388" cy="852927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5EDD0A4-6A39-48BF-A46C-3213B4D3B866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EFA27E0-EDF4-4BBB-8877-40301CDE4A5E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EA28C239-BB8C-4FC8-A6F3-8A9C6EB5DA72}"/>
              </a:ext>
            </a:extLst>
          </p:cNvPr>
          <p:cNvSpPr txBox="1"/>
          <p:nvPr/>
        </p:nvSpPr>
        <p:spPr>
          <a:xfrm>
            <a:off x="6403370" y="5360196"/>
            <a:ext cx="806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04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DBD0E3-949E-4244-905D-283210AAACB9}"/>
              </a:ext>
            </a:extLst>
          </p:cNvPr>
          <p:cNvSpPr txBox="1"/>
          <p:nvPr/>
        </p:nvSpPr>
        <p:spPr>
          <a:xfrm>
            <a:off x="7532775" y="5585311"/>
            <a:ext cx="316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训练模型</a:t>
            </a:r>
          </a:p>
        </p:txBody>
      </p:sp>
    </p:spTree>
    <p:extLst>
      <p:ext uri="{BB962C8B-B14F-4D97-AF65-F5344CB8AC3E}">
        <p14:creationId xmlns:p14="http://schemas.microsoft.com/office/powerpoint/2010/main" val="25736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联邦学习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810481" y="372600"/>
            <a:ext cx="5445" cy="59787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5FDCFFC0-8519-49D0-B31F-F0E2D8EDA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35" y="1182242"/>
            <a:ext cx="9128330" cy="526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3652" y="40992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主要贡献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332359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84091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70632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57173" y="1844675"/>
            <a:ext cx="805458" cy="167753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84091" y="1941093"/>
            <a:ext cx="2268931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48636" y="2197634"/>
            <a:ext cx="1944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在客户端的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训练和推理阶段引入了三元量化方法。</a:t>
            </a:r>
          </a:p>
        </p:txBody>
      </p:sp>
      <p:sp>
        <p:nvSpPr>
          <p:cNvPr id="16" name="矩形 15"/>
          <p:cNvSpPr/>
          <p:nvPr/>
        </p:nvSpPr>
        <p:spPr>
          <a:xfrm>
            <a:off x="4970632" y="1941093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35177" y="2197634"/>
            <a:ext cx="1944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提出了三元联合学习协议，以减少客户端和服务器之间的通信成本，从而压缩了上游和下游通信。</a:t>
            </a:r>
          </a:p>
        </p:txBody>
      </p:sp>
      <p:sp>
        <p:nvSpPr>
          <p:cNvPr id="20" name="矩形 19"/>
          <p:cNvSpPr/>
          <p:nvPr/>
        </p:nvSpPr>
        <p:spPr>
          <a:xfrm>
            <a:off x="8257173" y="1935362"/>
            <a:ext cx="2273750" cy="3553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421718" y="2181592"/>
            <a:ext cx="1944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模型权重的量化可以进一步增强隐私保护，因为这会使模型的逆向工程更加困难。</a:t>
            </a:r>
          </a:p>
        </p:txBody>
      </p:sp>
    </p:spTree>
    <p:extLst>
      <p:ext uri="{BB962C8B-B14F-4D97-AF65-F5344CB8AC3E}">
        <p14:creationId xmlns:p14="http://schemas.microsoft.com/office/powerpoint/2010/main" val="262881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数据选择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372799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925F69E3-A7C6-4AE8-AF7B-A4EDA938E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09" y="952154"/>
            <a:ext cx="9545382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7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损失计算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372799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9F93E50-A558-4956-BF71-77EAF8D30AA8}"/>
              </a:ext>
            </a:extLst>
          </p:cNvPr>
          <p:cNvSpPr txBox="1"/>
          <p:nvPr/>
        </p:nvSpPr>
        <p:spPr>
          <a:xfrm>
            <a:off x="6316831" y="1568166"/>
            <a:ext cx="5059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分布式客户端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本地训练数据集</a:t>
            </a:r>
            <a:r>
              <a:rPr lang="en-US" altLang="zh-CN" dirty="0"/>
              <a:t>Dk</a:t>
            </a:r>
          </a:p>
          <a:p>
            <a:r>
              <a:rPr lang="zh-CN" altLang="en-US" dirty="0"/>
              <a:t>损失函数</a:t>
            </a:r>
            <a:r>
              <a:rPr lang="en-US" altLang="zh-CN" dirty="0"/>
              <a:t>l</a:t>
            </a:r>
          </a:p>
          <a:p>
            <a:r>
              <a:rPr lang="en-US" altLang="zh-CN" dirty="0"/>
              <a:t>J</a:t>
            </a:r>
            <a:r>
              <a:rPr lang="zh-CN" altLang="en-US" dirty="0"/>
              <a:t>为客户端</a:t>
            </a:r>
            <a:r>
              <a:rPr lang="en-US" altLang="zh-CN" dirty="0"/>
              <a:t>k</a:t>
            </a:r>
            <a:r>
              <a:rPr lang="zh-CN" altLang="en-US" dirty="0"/>
              <a:t>上某项任务的总损失率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633A643-D611-4AC1-B3AC-1DE4DDE6C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78" y="1339546"/>
            <a:ext cx="5039428" cy="142894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73F06E7-AC90-4804-8003-5F364F9BB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94" y="4297825"/>
            <a:ext cx="4810796" cy="144800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ECAF0E64-AED1-48DF-B1E3-402D5B953D8C}"/>
              </a:ext>
            </a:extLst>
          </p:cNvPr>
          <p:cNvSpPr txBox="1"/>
          <p:nvPr/>
        </p:nvSpPr>
        <p:spPr>
          <a:xfrm>
            <a:off x="6316831" y="4297825"/>
            <a:ext cx="5059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客户端数：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λ</a:t>
            </a:r>
            <a:r>
              <a:rPr lang="zh-CN" altLang="en-US" dirty="0"/>
              <a:t>是本轮参与聚合的客户端比例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zh-CN" altLang="en-US" dirty="0"/>
              <a:t>全局损失率</a:t>
            </a:r>
          </a:p>
        </p:txBody>
      </p:sp>
    </p:spTree>
    <p:extLst>
      <p:ext uri="{BB962C8B-B14F-4D97-AF65-F5344CB8AC3E}">
        <p14:creationId xmlns:p14="http://schemas.microsoft.com/office/powerpoint/2010/main" val="2619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110536" y="2947584"/>
            <a:ext cx="5388077" cy="3451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Quantization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372799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07923" y="2947585"/>
            <a:ext cx="5388077" cy="3451123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24546" y="3300531"/>
            <a:ext cx="28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TWN</a:t>
            </a:r>
            <a:endParaRPr lang="zh-CN" altLang="en-US" sz="24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62333" y="3995062"/>
            <a:ext cx="61630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755541" y="3300531"/>
            <a:ext cx="28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TTQ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893328" y="3995062"/>
            <a:ext cx="61630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797E205-502B-4DF1-BE08-5C6B55B77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30" y="372799"/>
            <a:ext cx="6096000" cy="21539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5AEE96-AB16-4F7A-971B-7EAC8F116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9" y="4197109"/>
            <a:ext cx="4911505" cy="83912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B4DDE42-974D-4C28-B0B8-DA840C133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29" y="4986657"/>
            <a:ext cx="4911505" cy="12955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5972456-ECA7-4DED-A93C-E6F155D905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54" y="4197109"/>
            <a:ext cx="4420217" cy="53347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F718549-5678-414E-B3DE-0E9B78BC05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54" y="4697762"/>
            <a:ext cx="4420217" cy="5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TTQ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372799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389660D-7F84-458C-BC31-3EC3408CF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" y="1647576"/>
            <a:ext cx="10374978" cy="39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FTTQ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372799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F504FCB-2D8D-44B2-93E3-8A3D0874F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6" y="1195755"/>
            <a:ext cx="1937391" cy="8029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8C7845-4EBA-41A1-81CF-6CA870E8071D}"/>
              </a:ext>
            </a:extLst>
          </p:cNvPr>
          <p:cNvSpPr txBox="1"/>
          <p:nvPr/>
        </p:nvSpPr>
        <p:spPr>
          <a:xfrm flipH="1">
            <a:off x="3410682" y="1412588"/>
            <a:ext cx="535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为缩放函数，</a:t>
            </a:r>
            <a:r>
              <a:rPr lang="en-US" altLang="zh-CN" dirty="0"/>
              <a:t>[-1,1]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F53F18-BE3F-4923-9ADA-D6A1704BC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0" y="2006581"/>
            <a:ext cx="2448267" cy="4858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DD7A99C-C1C7-4887-B3C9-F13257A2F5EB}"/>
              </a:ext>
            </a:extLst>
          </p:cNvPr>
          <p:cNvSpPr/>
          <p:nvPr/>
        </p:nvSpPr>
        <p:spPr>
          <a:xfrm>
            <a:off x="3382546" y="2064409"/>
            <a:ext cx="6964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其中</a:t>
            </a:r>
            <a:r>
              <a:rPr lang="en-US" altLang="zh-CN" dirty="0">
                <a:latin typeface="Arial" panose="020B0604020202020204" pitchFamily="34" charset="0"/>
              </a:rPr>
              <a:t>Tk</a:t>
            </a:r>
            <a:r>
              <a:rPr lang="zh-CN" altLang="en-US" dirty="0">
                <a:latin typeface="Arial" panose="020B0604020202020204" pitchFamily="34" charset="0"/>
              </a:rPr>
              <a:t>是在客户端</a:t>
            </a:r>
            <a:r>
              <a:rPr lang="en-US" altLang="zh-CN" dirty="0">
                <a:latin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</a:rPr>
              <a:t>上具有默认设置的超参数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76DA9E-ABB7-4B5B-B90B-E9FD8AC30133}"/>
              </a:ext>
            </a:extLst>
          </p:cNvPr>
          <p:cNvSpPr/>
          <p:nvPr/>
        </p:nvSpPr>
        <p:spPr>
          <a:xfrm>
            <a:off x="3372761" y="2794161"/>
            <a:ext cx="7754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m</a:t>
            </a:r>
            <a:r>
              <a:rPr lang="zh-CN" altLang="en-US" dirty="0"/>
              <a:t>是神经元的数量，而∆是逐层计算的。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6F50D76-B38B-45A0-9964-D515793BB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86" y="2458304"/>
            <a:ext cx="2276793" cy="98121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5258DE-30EE-482B-B8E8-669654E0B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4" y="3407713"/>
            <a:ext cx="5439534" cy="153373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44D8244-98BC-49BA-8C42-25EA32679A0C}"/>
              </a:ext>
            </a:extLst>
          </p:cNvPr>
          <p:cNvSpPr/>
          <p:nvPr/>
        </p:nvSpPr>
        <p:spPr>
          <a:xfrm>
            <a:off x="6254116" y="3889675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说明∆ </a:t>
            </a:r>
            <a:r>
              <a:rPr lang="en-US" altLang="zh-CN" dirty="0"/>
              <a:t>&lt; Tk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C5874E4-5CBE-485F-A02C-5940400E37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0" y="5011379"/>
            <a:ext cx="2495898" cy="61921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E69522A-911A-4A2C-8D1B-2AA6EECBE3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4" y="5585848"/>
            <a:ext cx="2562583" cy="60015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430C87C-9DC8-4D9C-A774-E642C94BDA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4" y="6242279"/>
            <a:ext cx="1800476" cy="48584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C2117294-F7F2-402A-9781-D0091EF0D216}"/>
              </a:ext>
            </a:extLst>
          </p:cNvPr>
          <p:cNvSpPr/>
          <p:nvPr/>
        </p:nvSpPr>
        <p:spPr>
          <a:xfrm>
            <a:off x="3285917" y="5078984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ε是阶跃函数，将连续值转为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值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973EFDF-F171-4050-B2D9-FA4BF3797F18}"/>
              </a:ext>
            </a:extLst>
          </p:cNvPr>
          <p:cNvSpPr/>
          <p:nvPr/>
        </p:nvSpPr>
        <p:spPr>
          <a:xfrm>
            <a:off x="3275554" y="5723380"/>
            <a:ext cx="4514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sign</a:t>
            </a:r>
            <a:r>
              <a:rPr lang="zh-CN" altLang="en-US" dirty="0"/>
              <a:t>是符号函数函数，将值转换为三元权重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B817C9B-F7C0-4E58-A34F-0C9A2733F0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22" y="5320984"/>
            <a:ext cx="3057952" cy="68589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BAC8B36-7098-4D00-A176-3F955AA531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295" y="5913900"/>
            <a:ext cx="3381847" cy="685896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84DD0B5A-CB40-4AD4-A147-6171A13F0C85}"/>
              </a:ext>
            </a:extLst>
          </p:cNvPr>
          <p:cNvSpPr/>
          <p:nvPr/>
        </p:nvSpPr>
        <p:spPr>
          <a:xfrm>
            <a:off x="2375053" y="6300534"/>
            <a:ext cx="5607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Wq</a:t>
            </a:r>
            <a:r>
              <a:rPr lang="zh-CN" altLang="en-US" dirty="0"/>
              <a:t>是一个独立的量化矢量，与其他参数一起逐层训练</a:t>
            </a:r>
          </a:p>
        </p:txBody>
      </p:sp>
    </p:spTree>
    <p:extLst>
      <p:ext uri="{BB962C8B-B14F-4D97-AF65-F5344CB8AC3E}">
        <p14:creationId xmlns:p14="http://schemas.microsoft.com/office/powerpoint/2010/main" val="1106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248</Words>
  <Application>Microsoft Office PowerPoint</Application>
  <PresentationFormat>宽屏</PresentationFormat>
  <Paragraphs>53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FuturaBookC</vt:lpstr>
      <vt:lpstr>FZZhengHeiS-DB-GB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Administrator</cp:lastModifiedBy>
  <cp:revision>39</cp:revision>
  <dcterms:created xsi:type="dcterms:W3CDTF">2018-02-27T12:12:58Z</dcterms:created>
  <dcterms:modified xsi:type="dcterms:W3CDTF">2020-05-25T11:43:26Z</dcterms:modified>
</cp:coreProperties>
</file>