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76" r:id="rId4"/>
    <p:sldId id="311" r:id="rId5"/>
    <p:sldId id="312" r:id="rId6"/>
    <p:sldId id="287" r:id="rId7"/>
    <p:sldId id="334" r:id="rId8"/>
    <p:sldId id="313" r:id="rId9"/>
    <p:sldId id="316" r:id="rId10"/>
    <p:sldId id="286" r:id="rId11"/>
    <p:sldId id="317" r:id="rId12"/>
    <p:sldId id="314" r:id="rId13"/>
    <p:sldId id="318" r:id="rId14"/>
    <p:sldId id="335" r:id="rId15"/>
    <p:sldId id="290" r:id="rId16"/>
    <p:sldId id="278" r:id="rId17"/>
    <p:sldId id="293" r:id="rId18"/>
    <p:sldId id="300" r:id="rId19"/>
    <p:sldId id="357" r:id="rId20"/>
    <p:sldId id="358" r:id="rId21"/>
    <p:sldId id="280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bin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8" autoAdjust="0"/>
    <p:restoredTop sz="94680" autoAdjust="0"/>
  </p:normalViewPr>
  <p:slideViewPr>
    <p:cSldViewPr snapToGrid="0">
      <p:cViewPr varScale="1">
        <p:scale>
          <a:sx n="131" d="100"/>
          <a:sy n="131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44850" y="1426996"/>
            <a:ext cx="7196667" cy="1110758"/>
          </a:xfrm>
        </p:spPr>
        <p:txBody>
          <a:bodyPr>
            <a:normAutofit/>
          </a:bodyPr>
          <a:lstStyle/>
          <a:p>
            <a:r>
              <a:rPr lang="zh-CN" altLang="zh-CN" sz="3200" u="heavy" dirty="0"/>
              <a:t>基于百度超级链的</a:t>
            </a:r>
            <a:r>
              <a:rPr lang="en-US" altLang="zh-CN" sz="3200" u="heavy" dirty="0"/>
              <a:t>NFT</a:t>
            </a:r>
            <a:r>
              <a:rPr lang="zh-CN" altLang="en-US" sz="3200" u="heavy" dirty="0"/>
              <a:t>交易平台开发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3990" y="2639060"/>
            <a:ext cx="6960870" cy="635635"/>
          </a:xfrm>
        </p:spPr>
        <p:txBody>
          <a:bodyPr>
            <a:normAutofit fontScale="67500"/>
          </a:bodyPr>
          <a:lstStyle/>
          <a:p>
            <a:r>
              <a:rPr lang="zh-CN" altLang="en-US" sz="2000" dirty="0"/>
              <a:t>汇报人：朱光可</a:t>
            </a:r>
            <a:endParaRPr lang="en-US" altLang="zh-CN" sz="2000" dirty="0"/>
          </a:p>
          <a:p>
            <a:r>
              <a:rPr lang="zh-CN" altLang="en-US" sz="2000" dirty="0"/>
              <a:t>小组成员：朱前生、朱光可、朱彬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核心业务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797050"/>
            <a:ext cx="10147300" cy="364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3634" y="123138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铸造</a:t>
            </a:r>
            <a:r>
              <a:rPr lang="en-US" altLang="zh-CN" b="1" dirty="0"/>
              <a:t>NFT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核心业务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3634" y="1231384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上架</a:t>
            </a:r>
            <a:r>
              <a:rPr lang="en-US" altLang="zh-CN" b="1" dirty="0"/>
              <a:t>NFT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01825"/>
            <a:ext cx="93599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核心业务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3800" y="188813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3800" y="284299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3800" y="385748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3800" y="488392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634" y="1079064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订单</a:t>
            </a:r>
            <a:r>
              <a:rPr kumimoji="1" lang="en-US" altLang="zh-CN" sz="2000" b="1" dirty="0"/>
              <a:t>-</a:t>
            </a:r>
            <a:r>
              <a:rPr kumimoji="1" lang="zh-CN" altLang="en-US" sz="2000" b="1" dirty="0"/>
              <a:t>购买</a:t>
            </a:r>
            <a:r>
              <a:rPr kumimoji="1" lang="en-US" altLang="zh-CN" sz="2000" b="1" dirty="0"/>
              <a:t>NFT</a:t>
            </a:r>
            <a:endParaRPr kumimoji="1" lang="zh-CN" altLang="en-US" sz="2000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560302"/>
            <a:ext cx="110998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核心业务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3800" y="188813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3800" y="284299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3800" y="385748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3800" y="488392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634" y="1079064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订单</a:t>
            </a:r>
            <a:r>
              <a:rPr kumimoji="1" lang="en-US" altLang="zh-CN" sz="2000" b="1" dirty="0"/>
              <a:t>-</a:t>
            </a:r>
            <a:r>
              <a:rPr kumimoji="1" lang="zh-CN" altLang="en-US" sz="2000" b="1" dirty="0"/>
              <a:t>转移</a:t>
            </a:r>
            <a:r>
              <a:rPr kumimoji="1" lang="en-US" altLang="zh-CN" sz="2000" b="1" dirty="0"/>
              <a:t>NFT</a:t>
            </a:r>
            <a:endParaRPr kumimoji="1"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78000"/>
            <a:ext cx="100076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钱包插件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3800" y="188813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3800" y="284299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3800" y="385748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3800" y="488392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634" y="1079064"/>
            <a:ext cx="17710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钱包</a:t>
            </a:r>
            <a:r>
              <a:rPr kumimoji="1" lang="en-US" altLang="zh-CN" sz="2000" b="1" dirty="0"/>
              <a:t>-</a:t>
            </a:r>
            <a:r>
              <a:rPr kumimoji="1" lang="zh-CN" altLang="en-US" sz="2000" b="1" dirty="0"/>
              <a:t>功能流程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887855"/>
            <a:ext cx="923544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8297" y="1427750"/>
            <a:ext cx="8281907" cy="1152806"/>
          </a:xfrm>
        </p:spPr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1766570"/>
            <a:ext cx="285750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70" y="1771015"/>
            <a:ext cx="2857500" cy="3270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1404620"/>
            <a:ext cx="25146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25" y="1404620"/>
            <a:ext cx="2515235" cy="430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404620"/>
            <a:ext cx="25146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5" y="1775460"/>
            <a:ext cx="31527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35" y="1051560"/>
            <a:ext cx="3505200" cy="475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80" y="2447290"/>
            <a:ext cx="36099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 descr="iShot2022-07-14 22.01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15" y="974725"/>
            <a:ext cx="715137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4756598" y="2191629"/>
            <a:ext cx="6605587" cy="4343400"/>
          </a:xfrm>
        </p:spPr>
        <p:txBody>
          <a:bodyPr/>
          <a:lstStyle/>
          <a:p>
            <a:r>
              <a:rPr lang="zh-CN" altLang="en-US" dirty="0"/>
              <a:t>项目背景</a:t>
            </a:r>
            <a:endParaRPr lang="en-US" altLang="zh-CN" dirty="0"/>
          </a:p>
          <a:p>
            <a:r>
              <a:rPr lang="zh-CN" altLang="en-US" dirty="0"/>
              <a:t>项目设计</a:t>
            </a:r>
            <a:endParaRPr lang="en-US" altLang="zh-CN" dirty="0"/>
          </a:p>
          <a:p>
            <a:r>
              <a:rPr lang="zh-CN" altLang="en-US" dirty="0"/>
              <a:t>项目成果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 descr="iShot2022-07-14 22.03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90" y="930275"/>
            <a:ext cx="7880985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4721" y="1427750"/>
            <a:ext cx="8281907" cy="1152806"/>
          </a:xfrm>
        </p:spPr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05" y="1079500"/>
            <a:ext cx="10333990" cy="4699000"/>
          </a:xfrm>
        </p:spPr>
        <p:txBody>
          <a:bodyPr/>
          <a:lstStyle/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2400"/>
              <a:t>    </a:t>
            </a:r>
            <a:r>
              <a:rPr lang="zh-CN" altLang="en-US" sz="2400"/>
              <a:t>目前，艺术品市场存在三大问题，分别是：</a:t>
            </a:r>
          </a:p>
          <a:p>
            <a:pPr marL="0" indent="0">
              <a:buNone/>
            </a:pPr>
            <a:r>
              <a:rPr lang="en-US" altLang="zh-CN" sz="2400"/>
              <a:t>     1.</a:t>
            </a:r>
            <a:r>
              <a:rPr lang="zh-CN" altLang="en-US" sz="2400"/>
              <a:t>辨别真伪难</a:t>
            </a:r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2400"/>
              <a:t>         e.g.</a:t>
            </a:r>
            <a:r>
              <a:rPr lang="zh-CN" altLang="en-US" sz="2400"/>
              <a:t>拍卖行的不保真条款</a:t>
            </a:r>
          </a:p>
          <a:p>
            <a:pPr marL="0" indent="0">
              <a:buNone/>
            </a:pPr>
            <a:r>
              <a:rPr lang="en-US" altLang="zh-CN" sz="2400"/>
              <a:t>     2.</a:t>
            </a:r>
            <a:r>
              <a:rPr lang="zh-CN" altLang="en-US" sz="2400"/>
              <a:t>维权成本高</a:t>
            </a:r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2400"/>
              <a:t>         </a:t>
            </a:r>
            <a:r>
              <a:rPr lang="zh-CN" altLang="en-US" sz="2400"/>
              <a:t>缺乏公正鉴定，且鉴定过程消耗巨大</a:t>
            </a:r>
          </a:p>
          <a:p>
            <a:pPr marL="0" indent="0">
              <a:buNone/>
            </a:pPr>
            <a:r>
              <a:rPr lang="en-US" altLang="zh-CN" sz="2400"/>
              <a:t>     3.</a:t>
            </a:r>
            <a:r>
              <a:rPr lang="zh-CN" altLang="en-US" sz="2400"/>
              <a:t>信息流转慢</a:t>
            </a:r>
          </a:p>
          <a:p>
            <a:pPr marL="0" indent="0"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作品曝光率低，受时间地域等限制</a:t>
            </a: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264459"/>
            <a:ext cx="10744200" cy="665816"/>
          </a:xfrm>
        </p:spPr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730" y="1227455"/>
            <a:ext cx="10081895" cy="39516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NFT</a:t>
            </a:r>
            <a:r>
              <a:rPr lang="zh-CN" altLang="en-US" sz="2400"/>
              <a:t>：前述问题的解决方案</a:t>
            </a:r>
          </a:p>
          <a:p>
            <a:pPr marL="0" indent="0">
              <a:buNone/>
            </a:pPr>
            <a:r>
              <a:rPr lang="zh-CN" altLang="en-US" sz="2400"/>
              <a:t>核心优势如下：</a:t>
            </a:r>
          </a:p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更经济</a:t>
            </a:r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2400"/>
              <a:t>  </a:t>
            </a:r>
            <a:r>
              <a:rPr lang="zh-CN" altLang="en-US" sz="2400"/>
              <a:t>相较传统艺术品，减少了运输</a:t>
            </a:r>
            <a:r>
              <a:rPr lang="en-US" altLang="zh-CN" sz="2400"/>
              <a:t>/</a:t>
            </a:r>
            <a:r>
              <a:rPr lang="zh-CN" altLang="en-US" sz="2400"/>
              <a:t>存储</a:t>
            </a:r>
            <a:r>
              <a:rPr lang="en-US" altLang="zh-CN" sz="2400"/>
              <a:t>/</a:t>
            </a:r>
            <a:r>
              <a:rPr lang="zh-CN" altLang="en-US" sz="2400"/>
              <a:t>维护成本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更流动</a:t>
            </a:r>
          </a:p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2400"/>
              <a:t>  </a:t>
            </a:r>
            <a:r>
              <a:rPr lang="zh-CN" altLang="en-US" sz="2400"/>
              <a:t>通过区块链连接全球市场，汇集所有艺术品资源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更安全</a:t>
            </a:r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信息上链无法篡改，便于审核</a:t>
            </a:r>
            <a:r>
              <a:rPr lang="en-US" altLang="zh-CN" sz="2400"/>
              <a:t>/</a:t>
            </a:r>
            <a:r>
              <a:rPr lang="zh-CN" altLang="en-US" sz="2400"/>
              <a:t>跟踪，所有权明确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8297" y="1427750"/>
            <a:ext cx="8281907" cy="1152806"/>
          </a:xfrm>
        </p:spPr>
        <p:txBody>
          <a:bodyPr/>
          <a:lstStyle/>
          <a:p>
            <a:r>
              <a:rPr lang="zh-CN" altLang="en-US" dirty="0"/>
              <a:t>项目设计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合约设计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3800" y="188813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4940" y="1089660"/>
            <a:ext cx="934212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功能模块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3800" y="188813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铸造</a:t>
            </a:r>
            <a:r>
              <a:rPr kumimoji="1" lang="en-US" altLang="zh-CN" dirty="0">
                <a:solidFill>
                  <a:schemeClr val="bg1"/>
                </a:solidFill>
              </a:rPr>
              <a:t>NFT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800100"/>
            <a:ext cx="8432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  <a:r>
              <a:rPr lang="en-US" altLang="zh-CN" dirty="0"/>
              <a:t>-</a:t>
            </a:r>
            <a:r>
              <a:rPr lang="zh-CN" altLang="en-US" dirty="0"/>
              <a:t>系统接口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9597" y="2694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029598"/>
            <a:ext cx="7861300" cy="519848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I5NDk4N2ZiMGIyMDVlYzMyMTQ5M2MwZGJkNDhjYm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68,&quot;width&quot;:14712}"/>
</p:tagLst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Macintosh PowerPoint</Application>
  <PresentationFormat>宽屏</PresentationFormat>
  <Paragraphs>83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Arial</vt:lpstr>
      <vt:lpstr>Candara</vt:lpstr>
      <vt:lpstr>Wingdings</vt:lpstr>
      <vt:lpstr>Office 主题​​</vt:lpstr>
      <vt:lpstr>基于百度超级链的NFT交易平台开发</vt:lpstr>
      <vt:lpstr>主要内容</vt:lpstr>
      <vt:lpstr>项目背景</vt:lpstr>
      <vt:lpstr>项目背景</vt:lpstr>
      <vt:lpstr>项目背景</vt:lpstr>
      <vt:lpstr>项目设计</vt:lpstr>
      <vt:lpstr>项目设计-合约设计</vt:lpstr>
      <vt:lpstr>项目设计-功能模块</vt:lpstr>
      <vt:lpstr>项目设计-系统接口</vt:lpstr>
      <vt:lpstr>项目设计-核心业务</vt:lpstr>
      <vt:lpstr>项目设计-核心业务</vt:lpstr>
      <vt:lpstr>项目设计-核心业务</vt:lpstr>
      <vt:lpstr>项目设计-核心业务</vt:lpstr>
      <vt:lpstr>项目设计-钱包插件</vt:lpstr>
      <vt:lpstr>项目成果</vt:lpstr>
      <vt:lpstr>项目成果</vt:lpstr>
      <vt:lpstr>项目成果</vt:lpstr>
      <vt:lpstr>项目成果</vt:lpstr>
      <vt:lpstr>项目成果</vt:lpstr>
      <vt:lpstr>项目成果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朱 前生</cp:lastModifiedBy>
  <cp:revision>159</cp:revision>
  <dcterms:created xsi:type="dcterms:W3CDTF">2022-06-21T14:32:00Z</dcterms:created>
  <dcterms:modified xsi:type="dcterms:W3CDTF">2022-07-15T12:15:13Z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8C0148C6113066010FC3B162E4BE3673</vt:lpwstr>
  </property>
  <property fmtid="{D5CDD505-2E9C-101B-9397-08002B2CF9AE}" pid="3" name="KSOProductBuildVer">
    <vt:lpwstr>2052-11.1.0.11830</vt:lpwstr>
  </property>
</Properties>
</file>