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6" r:id="rId3"/>
    <p:sldId id="257" r:id="rId4"/>
    <p:sldId id="259" r:id="rId5"/>
    <p:sldId id="261" r:id="rId6"/>
    <p:sldId id="260" r:id="rId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6" d="100"/>
          <a:sy n="106" d="100"/>
        </p:scale>
        <p:origin x="75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88BFE7-B907-1533-0577-33EEE8133F92}"/>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A69E0FDF-DDA7-ED64-B37D-612E73F96B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35A71549-20BC-278D-5F8F-AEC0CD42E9A1}"/>
              </a:ext>
            </a:extLst>
          </p:cNvPr>
          <p:cNvSpPr>
            <a:spLocks noGrp="1"/>
          </p:cNvSpPr>
          <p:nvPr>
            <p:ph type="dt" sz="half" idx="10"/>
          </p:nvPr>
        </p:nvSpPr>
        <p:spPr/>
        <p:txBody>
          <a:bodyPr/>
          <a:lstStyle/>
          <a:p>
            <a:fld id="{3B85A7D8-0490-4064-970F-C95BEB036F76}" type="datetimeFigureOut">
              <a:rPr lang="zh-CN" altLang="en-US" smtClean="0"/>
              <a:t>2024/11/23</a:t>
            </a:fld>
            <a:endParaRPr lang="zh-CN" altLang="en-US"/>
          </a:p>
        </p:txBody>
      </p:sp>
      <p:sp>
        <p:nvSpPr>
          <p:cNvPr id="5" name="页脚占位符 4">
            <a:extLst>
              <a:ext uri="{FF2B5EF4-FFF2-40B4-BE49-F238E27FC236}">
                <a16:creationId xmlns:a16="http://schemas.microsoft.com/office/drawing/2014/main" id="{E7CB9245-F6A2-C1E0-286D-D65219AE6DA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8233351-57FE-B48B-B226-EE09CCE30885}"/>
              </a:ext>
            </a:extLst>
          </p:cNvPr>
          <p:cNvSpPr>
            <a:spLocks noGrp="1"/>
          </p:cNvSpPr>
          <p:nvPr>
            <p:ph type="sldNum" sz="quarter" idx="12"/>
          </p:nvPr>
        </p:nvSpPr>
        <p:spPr/>
        <p:txBody>
          <a:bodyPr/>
          <a:lstStyle/>
          <a:p>
            <a:fld id="{52C3D3D3-9B28-4856-9661-8C4D81F3E9A9}" type="slidenum">
              <a:rPr lang="zh-CN" altLang="en-US" smtClean="0"/>
              <a:t>‹#›</a:t>
            </a:fld>
            <a:endParaRPr lang="zh-CN" altLang="en-US"/>
          </a:p>
        </p:txBody>
      </p:sp>
    </p:spTree>
    <p:extLst>
      <p:ext uri="{BB962C8B-B14F-4D97-AF65-F5344CB8AC3E}">
        <p14:creationId xmlns:p14="http://schemas.microsoft.com/office/powerpoint/2010/main" val="24361859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261A73-413B-B22F-364D-5D73087AFAB5}"/>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4F8F4AF8-D2DF-C1D8-79A8-6024385A109A}"/>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8175921-645D-9B48-1C51-E8476B6B4344}"/>
              </a:ext>
            </a:extLst>
          </p:cNvPr>
          <p:cNvSpPr>
            <a:spLocks noGrp="1"/>
          </p:cNvSpPr>
          <p:nvPr>
            <p:ph type="dt" sz="half" idx="10"/>
          </p:nvPr>
        </p:nvSpPr>
        <p:spPr/>
        <p:txBody>
          <a:bodyPr/>
          <a:lstStyle/>
          <a:p>
            <a:fld id="{3B85A7D8-0490-4064-970F-C95BEB036F76}" type="datetimeFigureOut">
              <a:rPr lang="zh-CN" altLang="en-US" smtClean="0"/>
              <a:t>2024/11/23</a:t>
            </a:fld>
            <a:endParaRPr lang="zh-CN" altLang="en-US"/>
          </a:p>
        </p:txBody>
      </p:sp>
      <p:sp>
        <p:nvSpPr>
          <p:cNvPr id="5" name="页脚占位符 4">
            <a:extLst>
              <a:ext uri="{FF2B5EF4-FFF2-40B4-BE49-F238E27FC236}">
                <a16:creationId xmlns:a16="http://schemas.microsoft.com/office/drawing/2014/main" id="{A75DB020-EE99-8A17-902F-D19F3B07BBA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4E836C8-AC4E-83CB-FD09-4A1B146BCC28}"/>
              </a:ext>
            </a:extLst>
          </p:cNvPr>
          <p:cNvSpPr>
            <a:spLocks noGrp="1"/>
          </p:cNvSpPr>
          <p:nvPr>
            <p:ph type="sldNum" sz="quarter" idx="12"/>
          </p:nvPr>
        </p:nvSpPr>
        <p:spPr/>
        <p:txBody>
          <a:bodyPr/>
          <a:lstStyle/>
          <a:p>
            <a:fld id="{52C3D3D3-9B28-4856-9661-8C4D81F3E9A9}" type="slidenum">
              <a:rPr lang="zh-CN" altLang="en-US" smtClean="0"/>
              <a:t>‹#›</a:t>
            </a:fld>
            <a:endParaRPr lang="zh-CN" altLang="en-US"/>
          </a:p>
        </p:txBody>
      </p:sp>
    </p:spTree>
    <p:extLst>
      <p:ext uri="{BB962C8B-B14F-4D97-AF65-F5344CB8AC3E}">
        <p14:creationId xmlns:p14="http://schemas.microsoft.com/office/powerpoint/2010/main" val="23963435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2AD43456-C833-DA28-CBC8-857F8C9BD776}"/>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1DB69481-2DC3-F034-B10C-BD92A8EF36D9}"/>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5E8F14C-4F69-620F-C325-C0BC4E551B71}"/>
              </a:ext>
            </a:extLst>
          </p:cNvPr>
          <p:cNvSpPr>
            <a:spLocks noGrp="1"/>
          </p:cNvSpPr>
          <p:nvPr>
            <p:ph type="dt" sz="half" idx="10"/>
          </p:nvPr>
        </p:nvSpPr>
        <p:spPr/>
        <p:txBody>
          <a:bodyPr/>
          <a:lstStyle/>
          <a:p>
            <a:fld id="{3B85A7D8-0490-4064-970F-C95BEB036F76}" type="datetimeFigureOut">
              <a:rPr lang="zh-CN" altLang="en-US" smtClean="0"/>
              <a:t>2024/11/23</a:t>
            </a:fld>
            <a:endParaRPr lang="zh-CN" altLang="en-US"/>
          </a:p>
        </p:txBody>
      </p:sp>
      <p:sp>
        <p:nvSpPr>
          <p:cNvPr id="5" name="页脚占位符 4">
            <a:extLst>
              <a:ext uri="{FF2B5EF4-FFF2-40B4-BE49-F238E27FC236}">
                <a16:creationId xmlns:a16="http://schemas.microsoft.com/office/drawing/2014/main" id="{59ADE9A2-B591-3B9B-7EEB-8AEA224F0C7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CD31BC4-7CCF-64EC-684E-76F95A2973FD}"/>
              </a:ext>
            </a:extLst>
          </p:cNvPr>
          <p:cNvSpPr>
            <a:spLocks noGrp="1"/>
          </p:cNvSpPr>
          <p:nvPr>
            <p:ph type="sldNum" sz="quarter" idx="12"/>
          </p:nvPr>
        </p:nvSpPr>
        <p:spPr/>
        <p:txBody>
          <a:bodyPr/>
          <a:lstStyle/>
          <a:p>
            <a:fld id="{52C3D3D3-9B28-4856-9661-8C4D81F3E9A9}" type="slidenum">
              <a:rPr lang="zh-CN" altLang="en-US" smtClean="0"/>
              <a:t>‹#›</a:t>
            </a:fld>
            <a:endParaRPr lang="zh-CN" altLang="en-US"/>
          </a:p>
        </p:txBody>
      </p:sp>
    </p:spTree>
    <p:extLst>
      <p:ext uri="{BB962C8B-B14F-4D97-AF65-F5344CB8AC3E}">
        <p14:creationId xmlns:p14="http://schemas.microsoft.com/office/powerpoint/2010/main" val="39468204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50B67B-30A7-68FF-7281-3E06BEB257B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ACC9978-A0B1-D05D-1290-6CDA0543C394}"/>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FD19F61-42CE-52E4-79AF-DB04FA90FC11}"/>
              </a:ext>
            </a:extLst>
          </p:cNvPr>
          <p:cNvSpPr>
            <a:spLocks noGrp="1"/>
          </p:cNvSpPr>
          <p:nvPr>
            <p:ph type="dt" sz="half" idx="10"/>
          </p:nvPr>
        </p:nvSpPr>
        <p:spPr/>
        <p:txBody>
          <a:bodyPr/>
          <a:lstStyle/>
          <a:p>
            <a:fld id="{3B85A7D8-0490-4064-970F-C95BEB036F76}" type="datetimeFigureOut">
              <a:rPr lang="zh-CN" altLang="en-US" smtClean="0"/>
              <a:t>2024/11/23</a:t>
            </a:fld>
            <a:endParaRPr lang="zh-CN" altLang="en-US"/>
          </a:p>
        </p:txBody>
      </p:sp>
      <p:sp>
        <p:nvSpPr>
          <p:cNvPr id="5" name="页脚占位符 4">
            <a:extLst>
              <a:ext uri="{FF2B5EF4-FFF2-40B4-BE49-F238E27FC236}">
                <a16:creationId xmlns:a16="http://schemas.microsoft.com/office/drawing/2014/main" id="{DC0860C3-542E-F334-9816-E083F977A83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691A2D0-5CC2-8491-693C-0634E6753D19}"/>
              </a:ext>
            </a:extLst>
          </p:cNvPr>
          <p:cNvSpPr>
            <a:spLocks noGrp="1"/>
          </p:cNvSpPr>
          <p:nvPr>
            <p:ph type="sldNum" sz="quarter" idx="12"/>
          </p:nvPr>
        </p:nvSpPr>
        <p:spPr/>
        <p:txBody>
          <a:bodyPr/>
          <a:lstStyle/>
          <a:p>
            <a:fld id="{52C3D3D3-9B28-4856-9661-8C4D81F3E9A9}" type="slidenum">
              <a:rPr lang="zh-CN" altLang="en-US" smtClean="0"/>
              <a:t>‹#›</a:t>
            </a:fld>
            <a:endParaRPr lang="zh-CN" altLang="en-US"/>
          </a:p>
        </p:txBody>
      </p:sp>
    </p:spTree>
    <p:extLst>
      <p:ext uri="{BB962C8B-B14F-4D97-AF65-F5344CB8AC3E}">
        <p14:creationId xmlns:p14="http://schemas.microsoft.com/office/powerpoint/2010/main" val="33598860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134F9E-EC81-F038-0557-6C91A25243CD}"/>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B9827487-3B94-9EAA-4734-8A3F4D1FD16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F7766DF3-7955-8A72-0CDA-FDB154CB1BB9}"/>
              </a:ext>
            </a:extLst>
          </p:cNvPr>
          <p:cNvSpPr>
            <a:spLocks noGrp="1"/>
          </p:cNvSpPr>
          <p:nvPr>
            <p:ph type="dt" sz="half" idx="10"/>
          </p:nvPr>
        </p:nvSpPr>
        <p:spPr/>
        <p:txBody>
          <a:bodyPr/>
          <a:lstStyle/>
          <a:p>
            <a:fld id="{3B85A7D8-0490-4064-970F-C95BEB036F76}" type="datetimeFigureOut">
              <a:rPr lang="zh-CN" altLang="en-US" smtClean="0"/>
              <a:t>2024/11/23</a:t>
            </a:fld>
            <a:endParaRPr lang="zh-CN" altLang="en-US"/>
          </a:p>
        </p:txBody>
      </p:sp>
      <p:sp>
        <p:nvSpPr>
          <p:cNvPr id="5" name="页脚占位符 4">
            <a:extLst>
              <a:ext uri="{FF2B5EF4-FFF2-40B4-BE49-F238E27FC236}">
                <a16:creationId xmlns:a16="http://schemas.microsoft.com/office/drawing/2014/main" id="{756A58FB-8040-9680-E5E9-6F97FA9B058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38A56E7-B1A6-7A11-A24D-C3E01FBF4D49}"/>
              </a:ext>
            </a:extLst>
          </p:cNvPr>
          <p:cNvSpPr>
            <a:spLocks noGrp="1"/>
          </p:cNvSpPr>
          <p:nvPr>
            <p:ph type="sldNum" sz="quarter" idx="12"/>
          </p:nvPr>
        </p:nvSpPr>
        <p:spPr/>
        <p:txBody>
          <a:bodyPr/>
          <a:lstStyle/>
          <a:p>
            <a:fld id="{52C3D3D3-9B28-4856-9661-8C4D81F3E9A9}" type="slidenum">
              <a:rPr lang="zh-CN" altLang="en-US" smtClean="0"/>
              <a:t>‹#›</a:t>
            </a:fld>
            <a:endParaRPr lang="zh-CN" altLang="en-US"/>
          </a:p>
        </p:txBody>
      </p:sp>
    </p:spTree>
    <p:extLst>
      <p:ext uri="{BB962C8B-B14F-4D97-AF65-F5344CB8AC3E}">
        <p14:creationId xmlns:p14="http://schemas.microsoft.com/office/powerpoint/2010/main" val="34817837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AC608B-5586-D5AE-E8F8-61FD315F588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8AD3A5F-D2E0-B4C5-0633-D436D89C55A3}"/>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A3662389-C186-58F7-53CB-D1D7CFFFF489}"/>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E5F5A1C5-4ABE-D104-B2A3-8FC067AF37F1}"/>
              </a:ext>
            </a:extLst>
          </p:cNvPr>
          <p:cNvSpPr>
            <a:spLocks noGrp="1"/>
          </p:cNvSpPr>
          <p:nvPr>
            <p:ph type="dt" sz="half" idx="10"/>
          </p:nvPr>
        </p:nvSpPr>
        <p:spPr/>
        <p:txBody>
          <a:bodyPr/>
          <a:lstStyle/>
          <a:p>
            <a:fld id="{3B85A7D8-0490-4064-970F-C95BEB036F76}" type="datetimeFigureOut">
              <a:rPr lang="zh-CN" altLang="en-US" smtClean="0"/>
              <a:t>2024/11/23</a:t>
            </a:fld>
            <a:endParaRPr lang="zh-CN" altLang="en-US"/>
          </a:p>
        </p:txBody>
      </p:sp>
      <p:sp>
        <p:nvSpPr>
          <p:cNvPr id="6" name="页脚占位符 5">
            <a:extLst>
              <a:ext uri="{FF2B5EF4-FFF2-40B4-BE49-F238E27FC236}">
                <a16:creationId xmlns:a16="http://schemas.microsoft.com/office/drawing/2014/main" id="{E690DFAA-0068-EC65-2C5A-AA9B1F0A240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97110D6-F4BD-C219-91EA-EC96F9EFC181}"/>
              </a:ext>
            </a:extLst>
          </p:cNvPr>
          <p:cNvSpPr>
            <a:spLocks noGrp="1"/>
          </p:cNvSpPr>
          <p:nvPr>
            <p:ph type="sldNum" sz="quarter" idx="12"/>
          </p:nvPr>
        </p:nvSpPr>
        <p:spPr/>
        <p:txBody>
          <a:bodyPr/>
          <a:lstStyle/>
          <a:p>
            <a:fld id="{52C3D3D3-9B28-4856-9661-8C4D81F3E9A9}" type="slidenum">
              <a:rPr lang="zh-CN" altLang="en-US" smtClean="0"/>
              <a:t>‹#›</a:t>
            </a:fld>
            <a:endParaRPr lang="zh-CN" altLang="en-US"/>
          </a:p>
        </p:txBody>
      </p:sp>
    </p:spTree>
    <p:extLst>
      <p:ext uri="{BB962C8B-B14F-4D97-AF65-F5344CB8AC3E}">
        <p14:creationId xmlns:p14="http://schemas.microsoft.com/office/powerpoint/2010/main" val="21182723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F557E9-9329-EC75-83A3-FF28F3A13E08}"/>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FB29E849-7AED-15C5-6753-99A5AB4619F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ACDF041D-B70D-A9B4-A61F-A86EC1B82172}"/>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CC424B71-7A8C-6681-7591-CC8B95B314C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3278440B-281E-9970-1C24-CFA3DA98B838}"/>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8FA4CF0D-2253-EE70-C89E-8858AAF2246A}"/>
              </a:ext>
            </a:extLst>
          </p:cNvPr>
          <p:cNvSpPr>
            <a:spLocks noGrp="1"/>
          </p:cNvSpPr>
          <p:nvPr>
            <p:ph type="dt" sz="half" idx="10"/>
          </p:nvPr>
        </p:nvSpPr>
        <p:spPr/>
        <p:txBody>
          <a:bodyPr/>
          <a:lstStyle/>
          <a:p>
            <a:fld id="{3B85A7D8-0490-4064-970F-C95BEB036F76}" type="datetimeFigureOut">
              <a:rPr lang="zh-CN" altLang="en-US" smtClean="0"/>
              <a:t>2024/11/23</a:t>
            </a:fld>
            <a:endParaRPr lang="zh-CN" altLang="en-US"/>
          </a:p>
        </p:txBody>
      </p:sp>
      <p:sp>
        <p:nvSpPr>
          <p:cNvPr id="8" name="页脚占位符 7">
            <a:extLst>
              <a:ext uri="{FF2B5EF4-FFF2-40B4-BE49-F238E27FC236}">
                <a16:creationId xmlns:a16="http://schemas.microsoft.com/office/drawing/2014/main" id="{00954C21-FA2B-FE2A-3415-1A32F4D982F4}"/>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C9840225-6C2D-DE89-92DF-2F17547314DC}"/>
              </a:ext>
            </a:extLst>
          </p:cNvPr>
          <p:cNvSpPr>
            <a:spLocks noGrp="1"/>
          </p:cNvSpPr>
          <p:nvPr>
            <p:ph type="sldNum" sz="quarter" idx="12"/>
          </p:nvPr>
        </p:nvSpPr>
        <p:spPr/>
        <p:txBody>
          <a:bodyPr/>
          <a:lstStyle/>
          <a:p>
            <a:fld id="{52C3D3D3-9B28-4856-9661-8C4D81F3E9A9}" type="slidenum">
              <a:rPr lang="zh-CN" altLang="en-US" smtClean="0"/>
              <a:t>‹#›</a:t>
            </a:fld>
            <a:endParaRPr lang="zh-CN" altLang="en-US"/>
          </a:p>
        </p:txBody>
      </p:sp>
    </p:spTree>
    <p:extLst>
      <p:ext uri="{BB962C8B-B14F-4D97-AF65-F5344CB8AC3E}">
        <p14:creationId xmlns:p14="http://schemas.microsoft.com/office/powerpoint/2010/main" val="38361802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F6485B-66BE-8824-BE6E-116369B63290}"/>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5760B955-5FE2-F53E-05E9-E3974630AEF8}"/>
              </a:ext>
            </a:extLst>
          </p:cNvPr>
          <p:cNvSpPr>
            <a:spLocks noGrp="1"/>
          </p:cNvSpPr>
          <p:nvPr>
            <p:ph type="dt" sz="half" idx="10"/>
          </p:nvPr>
        </p:nvSpPr>
        <p:spPr/>
        <p:txBody>
          <a:bodyPr/>
          <a:lstStyle/>
          <a:p>
            <a:fld id="{3B85A7D8-0490-4064-970F-C95BEB036F76}" type="datetimeFigureOut">
              <a:rPr lang="zh-CN" altLang="en-US" smtClean="0"/>
              <a:t>2024/11/23</a:t>
            </a:fld>
            <a:endParaRPr lang="zh-CN" altLang="en-US"/>
          </a:p>
        </p:txBody>
      </p:sp>
      <p:sp>
        <p:nvSpPr>
          <p:cNvPr id="4" name="页脚占位符 3">
            <a:extLst>
              <a:ext uri="{FF2B5EF4-FFF2-40B4-BE49-F238E27FC236}">
                <a16:creationId xmlns:a16="http://schemas.microsoft.com/office/drawing/2014/main" id="{3FA6782A-9DCA-2C27-B201-5454D722AFFA}"/>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460465D8-1F11-1C16-318D-E9A09C4DAE9B}"/>
              </a:ext>
            </a:extLst>
          </p:cNvPr>
          <p:cNvSpPr>
            <a:spLocks noGrp="1"/>
          </p:cNvSpPr>
          <p:nvPr>
            <p:ph type="sldNum" sz="quarter" idx="12"/>
          </p:nvPr>
        </p:nvSpPr>
        <p:spPr/>
        <p:txBody>
          <a:bodyPr/>
          <a:lstStyle/>
          <a:p>
            <a:fld id="{52C3D3D3-9B28-4856-9661-8C4D81F3E9A9}" type="slidenum">
              <a:rPr lang="zh-CN" altLang="en-US" smtClean="0"/>
              <a:t>‹#›</a:t>
            </a:fld>
            <a:endParaRPr lang="zh-CN" altLang="en-US"/>
          </a:p>
        </p:txBody>
      </p:sp>
    </p:spTree>
    <p:extLst>
      <p:ext uri="{BB962C8B-B14F-4D97-AF65-F5344CB8AC3E}">
        <p14:creationId xmlns:p14="http://schemas.microsoft.com/office/powerpoint/2010/main" val="28728252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8A1D73CF-F971-26C9-AF16-803B54CD1C0A}"/>
              </a:ext>
            </a:extLst>
          </p:cNvPr>
          <p:cNvSpPr>
            <a:spLocks noGrp="1"/>
          </p:cNvSpPr>
          <p:nvPr>
            <p:ph type="dt" sz="half" idx="10"/>
          </p:nvPr>
        </p:nvSpPr>
        <p:spPr/>
        <p:txBody>
          <a:bodyPr/>
          <a:lstStyle/>
          <a:p>
            <a:fld id="{3B85A7D8-0490-4064-970F-C95BEB036F76}" type="datetimeFigureOut">
              <a:rPr lang="zh-CN" altLang="en-US" smtClean="0"/>
              <a:t>2024/11/23</a:t>
            </a:fld>
            <a:endParaRPr lang="zh-CN" altLang="en-US"/>
          </a:p>
        </p:txBody>
      </p:sp>
      <p:sp>
        <p:nvSpPr>
          <p:cNvPr id="3" name="页脚占位符 2">
            <a:extLst>
              <a:ext uri="{FF2B5EF4-FFF2-40B4-BE49-F238E27FC236}">
                <a16:creationId xmlns:a16="http://schemas.microsoft.com/office/drawing/2014/main" id="{8FF972F3-A1BB-4858-01BC-730E022E54CC}"/>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93361567-C7A5-4497-72BC-F25F4B3A9499}"/>
              </a:ext>
            </a:extLst>
          </p:cNvPr>
          <p:cNvSpPr>
            <a:spLocks noGrp="1"/>
          </p:cNvSpPr>
          <p:nvPr>
            <p:ph type="sldNum" sz="quarter" idx="12"/>
          </p:nvPr>
        </p:nvSpPr>
        <p:spPr/>
        <p:txBody>
          <a:bodyPr/>
          <a:lstStyle/>
          <a:p>
            <a:fld id="{52C3D3D3-9B28-4856-9661-8C4D81F3E9A9}" type="slidenum">
              <a:rPr lang="zh-CN" altLang="en-US" smtClean="0"/>
              <a:t>‹#›</a:t>
            </a:fld>
            <a:endParaRPr lang="zh-CN" altLang="en-US"/>
          </a:p>
        </p:txBody>
      </p:sp>
    </p:spTree>
    <p:extLst>
      <p:ext uri="{BB962C8B-B14F-4D97-AF65-F5344CB8AC3E}">
        <p14:creationId xmlns:p14="http://schemas.microsoft.com/office/powerpoint/2010/main" val="41545873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20DDDB-D083-DD6F-204A-E710BD9989C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8937972C-A8FC-04EC-96A8-1AFBBE3595D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EBB0F58D-A831-F8B8-3196-758103A30C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F1347C23-33A5-74EA-0965-72A0B84B46C1}"/>
              </a:ext>
            </a:extLst>
          </p:cNvPr>
          <p:cNvSpPr>
            <a:spLocks noGrp="1"/>
          </p:cNvSpPr>
          <p:nvPr>
            <p:ph type="dt" sz="half" idx="10"/>
          </p:nvPr>
        </p:nvSpPr>
        <p:spPr/>
        <p:txBody>
          <a:bodyPr/>
          <a:lstStyle/>
          <a:p>
            <a:fld id="{3B85A7D8-0490-4064-970F-C95BEB036F76}" type="datetimeFigureOut">
              <a:rPr lang="zh-CN" altLang="en-US" smtClean="0"/>
              <a:t>2024/11/23</a:t>
            </a:fld>
            <a:endParaRPr lang="zh-CN" altLang="en-US"/>
          </a:p>
        </p:txBody>
      </p:sp>
      <p:sp>
        <p:nvSpPr>
          <p:cNvPr id="6" name="页脚占位符 5">
            <a:extLst>
              <a:ext uri="{FF2B5EF4-FFF2-40B4-BE49-F238E27FC236}">
                <a16:creationId xmlns:a16="http://schemas.microsoft.com/office/drawing/2014/main" id="{278DA310-BB03-7A62-41A4-0DC46BB2337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9980FA2-C5BB-6AF9-0224-870374BE142B}"/>
              </a:ext>
            </a:extLst>
          </p:cNvPr>
          <p:cNvSpPr>
            <a:spLocks noGrp="1"/>
          </p:cNvSpPr>
          <p:nvPr>
            <p:ph type="sldNum" sz="quarter" idx="12"/>
          </p:nvPr>
        </p:nvSpPr>
        <p:spPr/>
        <p:txBody>
          <a:bodyPr/>
          <a:lstStyle/>
          <a:p>
            <a:fld id="{52C3D3D3-9B28-4856-9661-8C4D81F3E9A9}" type="slidenum">
              <a:rPr lang="zh-CN" altLang="en-US" smtClean="0"/>
              <a:t>‹#›</a:t>
            </a:fld>
            <a:endParaRPr lang="zh-CN" altLang="en-US"/>
          </a:p>
        </p:txBody>
      </p:sp>
    </p:spTree>
    <p:extLst>
      <p:ext uri="{BB962C8B-B14F-4D97-AF65-F5344CB8AC3E}">
        <p14:creationId xmlns:p14="http://schemas.microsoft.com/office/powerpoint/2010/main" val="7389436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42269F-0C2A-1142-8EFD-46771111F72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2217966A-81AE-B702-813F-026E5BB0D4C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5FAEECC1-AB7E-2058-A4A4-94079D3307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22971E79-A237-256F-5B3B-C76226144643}"/>
              </a:ext>
            </a:extLst>
          </p:cNvPr>
          <p:cNvSpPr>
            <a:spLocks noGrp="1"/>
          </p:cNvSpPr>
          <p:nvPr>
            <p:ph type="dt" sz="half" idx="10"/>
          </p:nvPr>
        </p:nvSpPr>
        <p:spPr/>
        <p:txBody>
          <a:bodyPr/>
          <a:lstStyle/>
          <a:p>
            <a:fld id="{3B85A7D8-0490-4064-970F-C95BEB036F76}" type="datetimeFigureOut">
              <a:rPr lang="zh-CN" altLang="en-US" smtClean="0"/>
              <a:t>2024/11/23</a:t>
            </a:fld>
            <a:endParaRPr lang="zh-CN" altLang="en-US"/>
          </a:p>
        </p:txBody>
      </p:sp>
      <p:sp>
        <p:nvSpPr>
          <p:cNvPr id="6" name="页脚占位符 5">
            <a:extLst>
              <a:ext uri="{FF2B5EF4-FFF2-40B4-BE49-F238E27FC236}">
                <a16:creationId xmlns:a16="http://schemas.microsoft.com/office/drawing/2014/main" id="{85B555F8-3964-0377-AEE2-FCC4F8C3C1D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8D7AF5F-3F5D-26C3-A04D-429C84CD0581}"/>
              </a:ext>
            </a:extLst>
          </p:cNvPr>
          <p:cNvSpPr>
            <a:spLocks noGrp="1"/>
          </p:cNvSpPr>
          <p:nvPr>
            <p:ph type="sldNum" sz="quarter" idx="12"/>
          </p:nvPr>
        </p:nvSpPr>
        <p:spPr/>
        <p:txBody>
          <a:bodyPr/>
          <a:lstStyle/>
          <a:p>
            <a:fld id="{52C3D3D3-9B28-4856-9661-8C4D81F3E9A9}" type="slidenum">
              <a:rPr lang="zh-CN" altLang="en-US" smtClean="0"/>
              <a:t>‹#›</a:t>
            </a:fld>
            <a:endParaRPr lang="zh-CN" altLang="en-US"/>
          </a:p>
        </p:txBody>
      </p:sp>
    </p:spTree>
    <p:extLst>
      <p:ext uri="{BB962C8B-B14F-4D97-AF65-F5344CB8AC3E}">
        <p14:creationId xmlns:p14="http://schemas.microsoft.com/office/powerpoint/2010/main" val="22893152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0AB663E1-5195-8D19-D676-0427C01063E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884604EF-8187-2ED6-5A74-B6A334DECD1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02F4A19-5F0D-D9A5-7205-A1D75C70E21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85A7D8-0490-4064-970F-C95BEB036F76}" type="datetimeFigureOut">
              <a:rPr lang="zh-CN" altLang="en-US" smtClean="0"/>
              <a:t>2024/11/23</a:t>
            </a:fld>
            <a:endParaRPr lang="zh-CN" altLang="en-US"/>
          </a:p>
        </p:txBody>
      </p:sp>
      <p:sp>
        <p:nvSpPr>
          <p:cNvPr id="5" name="页脚占位符 4">
            <a:extLst>
              <a:ext uri="{FF2B5EF4-FFF2-40B4-BE49-F238E27FC236}">
                <a16:creationId xmlns:a16="http://schemas.microsoft.com/office/drawing/2014/main" id="{CBB41B7E-5817-61FA-1358-C502BA40E6D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167D5F06-5186-4FA0-62EC-405CFCC66B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C3D3D3-9B28-4856-9661-8C4D81F3E9A9}" type="slidenum">
              <a:rPr lang="zh-CN" altLang="en-US" smtClean="0"/>
              <a:t>‹#›</a:t>
            </a:fld>
            <a:endParaRPr lang="zh-CN" altLang="en-US"/>
          </a:p>
        </p:txBody>
      </p:sp>
    </p:spTree>
    <p:extLst>
      <p:ext uri="{BB962C8B-B14F-4D97-AF65-F5344CB8AC3E}">
        <p14:creationId xmlns:p14="http://schemas.microsoft.com/office/powerpoint/2010/main" val="2993071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A10A01-87CC-E700-58D5-6F5B9B991BE5}"/>
            </a:ext>
          </a:extLst>
        </p:cNvPr>
        <p:cNvGrpSpPr/>
        <p:nvPr/>
      </p:nvGrpSpPr>
      <p:grpSpPr>
        <a:xfrm>
          <a:off x="0" y="0"/>
          <a:ext cx="0" cy="0"/>
          <a:chOff x="0" y="0"/>
          <a:chExt cx="0" cy="0"/>
        </a:xfrm>
      </p:grpSpPr>
      <p:sp>
        <p:nvSpPr>
          <p:cNvPr id="4" name="矩形 3">
            <a:extLst>
              <a:ext uri="{FF2B5EF4-FFF2-40B4-BE49-F238E27FC236}">
                <a16:creationId xmlns:a16="http://schemas.microsoft.com/office/drawing/2014/main" id="{82BD5C3D-90E6-2EC4-7E8E-7420E87072A1}"/>
              </a:ext>
            </a:extLst>
          </p:cNvPr>
          <p:cNvSpPr/>
          <p:nvPr/>
        </p:nvSpPr>
        <p:spPr>
          <a:xfrm>
            <a:off x="0" y="0"/>
            <a:ext cx="4368800" cy="400110"/>
          </a:xfrm>
          <a:prstGeom prst="rect">
            <a:avLst/>
          </a:prstGeom>
          <a:noFill/>
        </p:spPr>
        <p:txBody>
          <a:bodyPr wrap="square" lIns="91440" tIns="45720" rIns="91440" bIns="45720">
            <a:spAutoFit/>
          </a:bodyPr>
          <a:lstStyle/>
          <a:p>
            <a:pPr algn="ctr"/>
            <a:r>
              <a:rPr lang="zh-CN" altLang="en-US" sz="2000" dirty="0">
                <a:ln w="0"/>
                <a:effectLst>
                  <a:outerShdw blurRad="38100" dist="19050" dir="2700000" algn="tl" rotWithShape="0">
                    <a:schemeClr val="dk1">
                      <a:alpha val="40000"/>
                    </a:schemeClr>
                  </a:outerShdw>
                </a:effectLst>
              </a:rPr>
              <a:t>第</a:t>
            </a:r>
            <a:r>
              <a:rPr lang="en-US" altLang="zh-CN" sz="2000" dirty="0">
                <a:ln w="0"/>
                <a:effectLst>
                  <a:outerShdw blurRad="38100" dist="19050" dir="2700000" algn="tl" rotWithShape="0">
                    <a:schemeClr val="dk1">
                      <a:alpha val="40000"/>
                    </a:schemeClr>
                  </a:outerShdw>
                </a:effectLst>
              </a:rPr>
              <a:t>3</a:t>
            </a:r>
            <a:r>
              <a:rPr lang="zh-CN" altLang="en-US" sz="2000" dirty="0">
                <a:ln w="0"/>
                <a:effectLst>
                  <a:outerShdw blurRad="38100" dist="19050" dir="2700000" algn="tl" rotWithShape="0">
                    <a:schemeClr val="dk1">
                      <a:alpha val="40000"/>
                    </a:schemeClr>
                  </a:outerShdw>
                </a:effectLst>
              </a:rPr>
              <a:t>章 滚装船车辆装载布局算法研究 </a:t>
            </a:r>
            <a:endParaRPr lang="zh-CN" altLang="en-US" sz="2000" b="0" cap="none" spc="0" dirty="0">
              <a:ln w="0"/>
              <a:solidFill>
                <a:schemeClr val="tx1"/>
              </a:solidFill>
              <a:effectLst>
                <a:outerShdw blurRad="38100" dist="19050" dir="2700000" algn="tl" rotWithShape="0">
                  <a:schemeClr val="dk1">
                    <a:alpha val="40000"/>
                  </a:schemeClr>
                </a:outerShdw>
              </a:effectLst>
            </a:endParaRPr>
          </a:p>
        </p:txBody>
      </p:sp>
      <p:sp>
        <p:nvSpPr>
          <p:cNvPr id="6" name="文本框 5">
            <a:extLst>
              <a:ext uri="{FF2B5EF4-FFF2-40B4-BE49-F238E27FC236}">
                <a16:creationId xmlns:a16="http://schemas.microsoft.com/office/drawing/2014/main" id="{BABDC97C-5B1D-44F7-66EA-FA6DCD95B581}"/>
              </a:ext>
            </a:extLst>
          </p:cNvPr>
          <p:cNvSpPr txBox="1"/>
          <p:nvPr/>
        </p:nvSpPr>
        <p:spPr>
          <a:xfrm>
            <a:off x="0" y="400111"/>
            <a:ext cx="5394035" cy="1169551"/>
          </a:xfrm>
          <a:prstGeom prst="rect">
            <a:avLst/>
          </a:prstGeom>
          <a:noFill/>
        </p:spPr>
        <p:txBody>
          <a:bodyPr wrap="square" rtlCol="0">
            <a:spAutoFit/>
          </a:bodyPr>
          <a:lstStyle/>
          <a:p>
            <a:r>
              <a:rPr lang="en-US" altLang="zh-CN" sz="1400" dirty="0"/>
              <a:t>        </a:t>
            </a:r>
            <a:r>
              <a:rPr lang="zh-CN" altLang="en-US" sz="1400" dirty="0"/>
              <a:t>本章主要研究如何将不同类型车辆尽可能多的在不同甲板层上，同时考虑滚装船实际的车辆布局情况和布局约束条件建立数学模型，使车辆在甲板布局时的甲板面积利用率尽可能高 。  </a:t>
            </a:r>
            <a:endParaRPr lang="en-US" altLang="zh-CN" sz="1400" dirty="0"/>
          </a:p>
          <a:p>
            <a:r>
              <a:rPr lang="zh-CN" altLang="en-US" sz="1400" dirty="0"/>
              <a:t>        主要从车辆布局约束条件分析、车辆布局数学模型建立、车辆布局算法设计、仿真验证等。</a:t>
            </a:r>
          </a:p>
        </p:txBody>
      </p:sp>
      <p:sp>
        <p:nvSpPr>
          <p:cNvPr id="7" name="矩形 6">
            <a:extLst>
              <a:ext uri="{FF2B5EF4-FFF2-40B4-BE49-F238E27FC236}">
                <a16:creationId xmlns:a16="http://schemas.microsoft.com/office/drawing/2014/main" id="{9D5E4A72-BB75-4454-5418-D61041F443D4}"/>
              </a:ext>
            </a:extLst>
          </p:cNvPr>
          <p:cNvSpPr/>
          <p:nvPr/>
        </p:nvSpPr>
        <p:spPr>
          <a:xfrm>
            <a:off x="0" y="1569662"/>
            <a:ext cx="2290618" cy="307777"/>
          </a:xfrm>
          <a:prstGeom prst="rect">
            <a:avLst/>
          </a:prstGeom>
          <a:noFill/>
        </p:spPr>
        <p:txBody>
          <a:bodyPr wrap="square" lIns="91440" tIns="45720" rIns="91440" bIns="45720">
            <a:spAutoFit/>
          </a:bodyPr>
          <a:lstStyle/>
          <a:p>
            <a:pPr algn="ctr"/>
            <a:r>
              <a:rPr lang="en-US" altLang="zh-CN" sz="1400" dirty="0">
                <a:ln w="0"/>
                <a:effectLst>
                  <a:outerShdw blurRad="38100" dist="19050" dir="2700000" algn="tl" rotWithShape="0">
                    <a:schemeClr val="dk1">
                      <a:alpha val="40000"/>
                    </a:schemeClr>
                  </a:outerShdw>
                </a:effectLst>
              </a:rPr>
              <a:t>3.2 </a:t>
            </a:r>
            <a:r>
              <a:rPr lang="zh-CN" altLang="en-US" sz="1400" dirty="0">
                <a:ln w="0"/>
                <a:effectLst>
                  <a:outerShdw blurRad="38100" dist="19050" dir="2700000" algn="tl" rotWithShape="0">
                    <a:schemeClr val="dk1">
                      <a:alpha val="40000"/>
                    </a:schemeClr>
                  </a:outerShdw>
                </a:effectLst>
              </a:rPr>
              <a:t>船内车辆装载数学模型</a:t>
            </a:r>
            <a:endParaRPr lang="zh-CN" altLang="en-US" sz="1400" b="0" cap="none" spc="0" dirty="0">
              <a:ln w="0"/>
              <a:solidFill>
                <a:schemeClr val="tx1"/>
              </a:solidFill>
              <a:effectLst>
                <a:outerShdw blurRad="38100" dist="19050" dir="2700000" algn="tl" rotWithShape="0">
                  <a:schemeClr val="dk1">
                    <a:alpha val="40000"/>
                  </a:schemeClr>
                </a:outerShdw>
              </a:effectLst>
            </a:endParaRPr>
          </a:p>
        </p:txBody>
      </p:sp>
      <p:sp>
        <p:nvSpPr>
          <p:cNvPr id="8" name="文本框 7">
            <a:extLst>
              <a:ext uri="{FF2B5EF4-FFF2-40B4-BE49-F238E27FC236}">
                <a16:creationId xmlns:a16="http://schemas.microsoft.com/office/drawing/2014/main" id="{925F0F12-2939-8F26-E7C8-47D52D7B966C}"/>
              </a:ext>
            </a:extLst>
          </p:cNvPr>
          <p:cNvSpPr txBox="1"/>
          <p:nvPr/>
        </p:nvSpPr>
        <p:spPr>
          <a:xfrm>
            <a:off x="0" y="1877439"/>
            <a:ext cx="5283200" cy="892552"/>
          </a:xfrm>
          <a:prstGeom prst="rect">
            <a:avLst/>
          </a:prstGeom>
          <a:noFill/>
        </p:spPr>
        <p:txBody>
          <a:bodyPr wrap="square" rtlCol="0">
            <a:spAutoFit/>
          </a:bodyPr>
          <a:lstStyle/>
          <a:p>
            <a:r>
              <a:rPr lang="zh-CN" altLang="en-US" sz="1200" b="1" dirty="0"/>
              <a:t>问题描述</a:t>
            </a:r>
            <a:r>
              <a:rPr lang="zh-CN" altLang="en-US" sz="1600" b="1" dirty="0"/>
              <a:t>：</a:t>
            </a:r>
            <a:r>
              <a:rPr lang="zh-CN" altLang="en-US" sz="1200" dirty="0"/>
              <a:t>已知甲板边缘和障碍物区域，将不同尺寸类型车辆在甲板区域内进行布置排列，在固定甲板面积的情况下尽量多的布置车辆，使甲板面积利用率最大化 ，在同一甲板层形成布局方案和装载顺序，最后形成多层甲板的布局方案和装载顺序</a:t>
            </a:r>
            <a:endParaRPr lang="zh-CN" altLang="en-US" sz="1600" dirty="0"/>
          </a:p>
        </p:txBody>
      </p:sp>
      <p:sp>
        <p:nvSpPr>
          <p:cNvPr id="9" name="文本框 8">
            <a:extLst>
              <a:ext uri="{FF2B5EF4-FFF2-40B4-BE49-F238E27FC236}">
                <a16:creationId xmlns:a16="http://schemas.microsoft.com/office/drawing/2014/main" id="{F357161E-D16B-0DC8-678E-25521A6D6B23}"/>
              </a:ext>
            </a:extLst>
          </p:cNvPr>
          <p:cNvSpPr txBox="1"/>
          <p:nvPr/>
        </p:nvSpPr>
        <p:spPr>
          <a:xfrm>
            <a:off x="0" y="2739213"/>
            <a:ext cx="5043055" cy="461665"/>
          </a:xfrm>
          <a:prstGeom prst="rect">
            <a:avLst/>
          </a:prstGeom>
          <a:noFill/>
        </p:spPr>
        <p:txBody>
          <a:bodyPr wrap="square" rtlCol="0">
            <a:spAutoFit/>
          </a:bodyPr>
          <a:lstStyle/>
          <a:p>
            <a:r>
              <a:rPr lang="zh-CN" altLang="en-US" sz="1200" b="1" dirty="0"/>
              <a:t>假设</a:t>
            </a:r>
            <a:r>
              <a:rPr lang="en-US" altLang="zh-CN" sz="1200" dirty="0"/>
              <a:t>:(1)</a:t>
            </a:r>
            <a:r>
              <a:rPr lang="zh-CN" altLang="en-US" sz="1200" dirty="0"/>
              <a:t>不同类型车辆都近似简化为带包络线的矩形</a:t>
            </a:r>
            <a:endParaRPr lang="en-US" altLang="zh-CN" sz="1200" dirty="0"/>
          </a:p>
          <a:p>
            <a:r>
              <a:rPr lang="zh-CN" altLang="en-US" sz="1200" dirty="0"/>
              <a:t>（</a:t>
            </a:r>
            <a:r>
              <a:rPr lang="en-US" altLang="zh-CN" sz="1200" dirty="0"/>
              <a:t>2</a:t>
            </a:r>
            <a:r>
              <a:rPr lang="zh-CN" altLang="en-US" sz="1200" dirty="0"/>
              <a:t>）每层车辆甲板间车辆布局数量均能布满甲板</a:t>
            </a:r>
          </a:p>
        </p:txBody>
      </p:sp>
      <p:sp>
        <p:nvSpPr>
          <p:cNvPr id="10" name="文本框 9">
            <a:extLst>
              <a:ext uri="{FF2B5EF4-FFF2-40B4-BE49-F238E27FC236}">
                <a16:creationId xmlns:a16="http://schemas.microsoft.com/office/drawing/2014/main" id="{FB1CE3ED-508B-8E83-9DA3-29457E5EF8DD}"/>
              </a:ext>
            </a:extLst>
          </p:cNvPr>
          <p:cNvSpPr txBox="1"/>
          <p:nvPr/>
        </p:nvSpPr>
        <p:spPr>
          <a:xfrm>
            <a:off x="0" y="3200878"/>
            <a:ext cx="3981336" cy="861774"/>
          </a:xfrm>
          <a:prstGeom prst="rect">
            <a:avLst/>
          </a:prstGeom>
          <a:noFill/>
        </p:spPr>
        <p:txBody>
          <a:bodyPr wrap="square" rtlCol="0">
            <a:spAutoFit/>
          </a:bodyPr>
          <a:lstStyle/>
          <a:p>
            <a:r>
              <a:rPr lang="zh-CN" altLang="en-US" sz="1200" b="1" dirty="0"/>
              <a:t>目标函数以及约束条件</a:t>
            </a:r>
            <a:r>
              <a:rPr lang="zh-CN" altLang="en-US" sz="1200" dirty="0"/>
              <a:t>：</a:t>
            </a:r>
            <a:endParaRPr lang="en-US" altLang="zh-CN" sz="1200" dirty="0"/>
          </a:p>
          <a:p>
            <a:r>
              <a:rPr lang="en-US" altLang="zh-CN" sz="1200" dirty="0"/>
              <a:t>goal:</a:t>
            </a:r>
            <a:r>
              <a:rPr lang="zh-CN" altLang="en-US" sz="1200" dirty="0"/>
              <a:t>车辆排样面积利用最大化</a:t>
            </a:r>
            <a:endParaRPr lang="en-US" altLang="zh-CN" sz="1200" dirty="0"/>
          </a:p>
          <a:p>
            <a:r>
              <a:rPr lang="zh-CN" altLang="en-US" sz="1200" u="sng" dirty="0"/>
              <a:t>单层甲板</a:t>
            </a:r>
            <a:r>
              <a:rPr lang="zh-CN" altLang="en-US" sz="1200" dirty="0"/>
              <a:t>布局目标函数：</a:t>
            </a:r>
            <a:endParaRPr lang="en-US" altLang="zh-CN" sz="1200" dirty="0"/>
          </a:p>
          <a:p>
            <a:endParaRPr lang="zh-CN" altLang="en-US" sz="1400" dirty="0"/>
          </a:p>
        </p:txBody>
      </p:sp>
      <p:pic>
        <p:nvPicPr>
          <p:cNvPr id="12" name="图片 11">
            <a:extLst>
              <a:ext uri="{FF2B5EF4-FFF2-40B4-BE49-F238E27FC236}">
                <a16:creationId xmlns:a16="http://schemas.microsoft.com/office/drawing/2014/main" id="{CFBE585C-401B-878D-3385-EA7796B7B5F0}"/>
              </a:ext>
            </a:extLst>
          </p:cNvPr>
          <p:cNvPicPr>
            <a:picLocks noChangeAspect="1"/>
          </p:cNvPicPr>
          <p:nvPr/>
        </p:nvPicPr>
        <p:blipFill>
          <a:blip r:embed="rId2"/>
          <a:srcRect t="3448" b="-3448"/>
          <a:stretch/>
        </p:blipFill>
        <p:spPr>
          <a:xfrm>
            <a:off x="25513" y="3794419"/>
            <a:ext cx="5232169" cy="892552"/>
          </a:xfrm>
          <a:prstGeom prst="rect">
            <a:avLst/>
          </a:prstGeom>
        </p:spPr>
      </p:pic>
      <p:sp>
        <p:nvSpPr>
          <p:cNvPr id="13" name="文本框 12">
            <a:extLst>
              <a:ext uri="{FF2B5EF4-FFF2-40B4-BE49-F238E27FC236}">
                <a16:creationId xmlns:a16="http://schemas.microsoft.com/office/drawing/2014/main" id="{F9964B38-B15A-024C-D85E-92C6CD90A994}"/>
              </a:ext>
            </a:extLst>
          </p:cNvPr>
          <p:cNvSpPr txBox="1"/>
          <p:nvPr/>
        </p:nvSpPr>
        <p:spPr>
          <a:xfrm>
            <a:off x="55417" y="4686971"/>
            <a:ext cx="5283199" cy="830997"/>
          </a:xfrm>
          <a:prstGeom prst="rect">
            <a:avLst/>
          </a:prstGeom>
          <a:noFill/>
        </p:spPr>
        <p:txBody>
          <a:bodyPr wrap="square" rtlCol="0">
            <a:spAutoFit/>
          </a:bodyPr>
          <a:lstStyle/>
          <a:p>
            <a:r>
              <a:rPr lang="zh-CN" altLang="en-US" sz="1200" b="1" dirty="0"/>
              <a:t>约束条件</a:t>
            </a:r>
            <a:r>
              <a:rPr lang="zh-CN" altLang="en-US" sz="1200" dirty="0"/>
              <a:t>：</a:t>
            </a:r>
            <a:r>
              <a:rPr lang="zh-CN" altLang="en-US" sz="1200" dirty="0">
                <a:sym typeface="Wingdings" panose="05000000000000000000" pitchFamily="2" charset="2"/>
              </a:rPr>
              <a:t>（</a:t>
            </a:r>
            <a:r>
              <a:rPr lang="en-US" altLang="zh-CN" sz="1200" dirty="0">
                <a:sym typeface="Wingdings" panose="05000000000000000000" pitchFamily="2" charset="2"/>
              </a:rPr>
              <a:t>1</a:t>
            </a:r>
            <a:r>
              <a:rPr lang="zh-CN" altLang="en-US" sz="1200" dirty="0">
                <a:sym typeface="Wingdings" panose="05000000000000000000" pitchFamily="2" charset="2"/>
              </a:rPr>
              <a:t>）各车辆矩形之间不重叠排放</a:t>
            </a:r>
            <a:endParaRPr lang="en-US" altLang="zh-CN" sz="1200" dirty="0">
              <a:sym typeface="Wingdings" panose="05000000000000000000" pitchFamily="2" charset="2"/>
            </a:endParaRPr>
          </a:p>
          <a:p>
            <a:r>
              <a:rPr lang="zh-CN" altLang="en-US" sz="1200" dirty="0">
                <a:sym typeface="Wingdings" panose="05000000000000000000" pitchFamily="2" charset="2"/>
              </a:rPr>
              <a:t>（</a:t>
            </a:r>
            <a:r>
              <a:rPr lang="en-US" altLang="zh-CN" sz="1200" dirty="0">
                <a:sym typeface="Wingdings" panose="05000000000000000000" pitchFamily="2" charset="2"/>
              </a:rPr>
              <a:t>2</a:t>
            </a:r>
            <a:r>
              <a:rPr lang="zh-CN" altLang="en-US" sz="1200" dirty="0">
                <a:sym typeface="Wingdings" panose="05000000000000000000" pitchFamily="2" charset="2"/>
              </a:rPr>
              <a:t>）各车辆矩形全部在甲板模型范围内，不能超出甲板模型边界排放</a:t>
            </a:r>
            <a:endParaRPr lang="en-US" altLang="zh-CN" sz="1200" dirty="0">
              <a:sym typeface="Wingdings" panose="05000000000000000000" pitchFamily="2" charset="2"/>
            </a:endParaRPr>
          </a:p>
          <a:p>
            <a:r>
              <a:rPr lang="zh-CN" altLang="en-US" sz="1200" dirty="0">
                <a:sym typeface="Wingdings" panose="05000000000000000000" pitchFamily="2" charset="2"/>
              </a:rPr>
              <a:t>（</a:t>
            </a:r>
            <a:r>
              <a:rPr lang="en-US" altLang="zh-CN" sz="1200" dirty="0">
                <a:sym typeface="Wingdings" panose="05000000000000000000" pitchFamily="2" charset="2"/>
              </a:rPr>
              <a:t>3</a:t>
            </a:r>
            <a:r>
              <a:rPr lang="zh-CN" altLang="en-US" sz="1200" dirty="0">
                <a:sym typeface="Wingdings" panose="05000000000000000000" pitchFamily="2" charset="2"/>
              </a:rPr>
              <a:t>）</a:t>
            </a:r>
            <a:r>
              <a:rPr lang="zh-CN" altLang="en-US" sz="1200" dirty="0"/>
              <a:t> 每种类型排样车辆矩形最大数量存在限制（每个车都要排）</a:t>
            </a:r>
            <a:endParaRPr lang="en-US" altLang="zh-CN" sz="1200" dirty="0"/>
          </a:p>
          <a:p>
            <a:r>
              <a:rPr lang="zh-CN" altLang="en-US" sz="1200" dirty="0"/>
              <a:t>（</a:t>
            </a:r>
            <a:r>
              <a:rPr lang="en-US" altLang="zh-CN" sz="1200" dirty="0"/>
              <a:t>4</a:t>
            </a:r>
            <a:r>
              <a:rPr lang="zh-CN" altLang="en-US" sz="1200" dirty="0"/>
              <a:t>）车辆矩形件排样时考虑前后左右的安全距离</a:t>
            </a:r>
          </a:p>
        </p:txBody>
      </p:sp>
      <p:cxnSp>
        <p:nvCxnSpPr>
          <p:cNvPr id="15" name="直接连接符 14">
            <a:extLst>
              <a:ext uri="{FF2B5EF4-FFF2-40B4-BE49-F238E27FC236}">
                <a16:creationId xmlns:a16="http://schemas.microsoft.com/office/drawing/2014/main" id="{6161B792-23C0-3ABF-42F8-4224737B4C7F}"/>
              </a:ext>
            </a:extLst>
          </p:cNvPr>
          <p:cNvCxnSpPr>
            <a:cxnSpLocks/>
          </p:cNvCxnSpPr>
          <p:nvPr/>
        </p:nvCxnSpPr>
        <p:spPr>
          <a:xfrm>
            <a:off x="5819775" y="0"/>
            <a:ext cx="0" cy="685800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19" name="矩形 18">
            <a:extLst>
              <a:ext uri="{FF2B5EF4-FFF2-40B4-BE49-F238E27FC236}">
                <a16:creationId xmlns:a16="http://schemas.microsoft.com/office/drawing/2014/main" id="{7AB4FE9D-47A5-B6C4-7667-202004C6D020}"/>
              </a:ext>
            </a:extLst>
          </p:cNvPr>
          <p:cNvSpPr/>
          <p:nvPr/>
        </p:nvSpPr>
        <p:spPr>
          <a:xfrm>
            <a:off x="7047348" y="0"/>
            <a:ext cx="3213855" cy="400110"/>
          </a:xfrm>
          <a:prstGeom prst="rect">
            <a:avLst/>
          </a:prstGeom>
          <a:noFill/>
        </p:spPr>
        <p:txBody>
          <a:bodyPr wrap="square" lIns="91440" tIns="45720" rIns="91440" bIns="45720">
            <a:spAutoFit/>
          </a:bodyPr>
          <a:lstStyle/>
          <a:p>
            <a:pPr algn="ctr"/>
            <a:r>
              <a:rPr lang="zh-CN" altLang="en-US" sz="2000" b="0" cap="none" spc="0" dirty="0">
                <a:ln w="0"/>
                <a:solidFill>
                  <a:schemeClr val="tx1"/>
                </a:solidFill>
                <a:effectLst>
                  <a:outerShdw blurRad="38100" dist="19050" dir="2700000" algn="tl" rotWithShape="0">
                    <a:schemeClr val="dk1">
                      <a:alpha val="40000"/>
                    </a:schemeClr>
                  </a:outerShdw>
                </a:effectLst>
              </a:rPr>
              <a:t>滚装船卸载车辆布局</a:t>
            </a:r>
          </a:p>
        </p:txBody>
      </p:sp>
      <p:sp>
        <p:nvSpPr>
          <p:cNvPr id="20" name="文本框 19">
            <a:extLst>
              <a:ext uri="{FF2B5EF4-FFF2-40B4-BE49-F238E27FC236}">
                <a16:creationId xmlns:a16="http://schemas.microsoft.com/office/drawing/2014/main" id="{DA2EA707-1FE0-79BF-738C-788A33EC9A85}"/>
              </a:ext>
            </a:extLst>
          </p:cNvPr>
          <p:cNvSpPr txBox="1"/>
          <p:nvPr/>
        </p:nvSpPr>
        <p:spPr>
          <a:xfrm>
            <a:off x="5875194" y="400110"/>
            <a:ext cx="5439353" cy="584775"/>
          </a:xfrm>
          <a:prstGeom prst="rect">
            <a:avLst/>
          </a:prstGeom>
          <a:noFill/>
        </p:spPr>
        <p:txBody>
          <a:bodyPr wrap="square" rtlCol="0">
            <a:spAutoFit/>
          </a:bodyPr>
          <a:lstStyle/>
          <a:p>
            <a:r>
              <a:rPr lang="en-US" altLang="zh-CN" sz="1600" dirty="0"/>
              <a:t>       </a:t>
            </a:r>
            <a:r>
              <a:rPr lang="zh-CN" altLang="en-US" sz="1600" dirty="0"/>
              <a:t>将不同类型车辆尽可能多的放在堆场上，使车辆布局面积利用率高</a:t>
            </a:r>
            <a:r>
              <a:rPr lang="en-US" altLang="zh-CN" sz="1600" dirty="0"/>
              <a:t>/</a:t>
            </a:r>
            <a:r>
              <a:rPr lang="zh-CN" altLang="en-US" sz="1600" dirty="0"/>
              <a:t>排放的车辆多</a:t>
            </a:r>
          </a:p>
        </p:txBody>
      </p:sp>
      <p:sp>
        <p:nvSpPr>
          <p:cNvPr id="22" name="矩形 21">
            <a:extLst>
              <a:ext uri="{FF2B5EF4-FFF2-40B4-BE49-F238E27FC236}">
                <a16:creationId xmlns:a16="http://schemas.microsoft.com/office/drawing/2014/main" id="{24252ADF-888D-1B29-D03C-ABCF6C9915F0}"/>
              </a:ext>
            </a:extLst>
          </p:cNvPr>
          <p:cNvSpPr/>
          <p:nvPr/>
        </p:nvSpPr>
        <p:spPr>
          <a:xfrm>
            <a:off x="6038414" y="1569662"/>
            <a:ext cx="2579806" cy="307777"/>
          </a:xfrm>
          <a:prstGeom prst="rect">
            <a:avLst/>
          </a:prstGeom>
          <a:noFill/>
        </p:spPr>
        <p:txBody>
          <a:bodyPr wrap="square" lIns="91440" tIns="45720" rIns="91440" bIns="45720">
            <a:spAutoFit/>
          </a:bodyPr>
          <a:lstStyle/>
          <a:p>
            <a:pPr algn="ctr"/>
            <a:r>
              <a:rPr lang="en-US" altLang="zh-CN" sz="1400" dirty="0">
                <a:ln w="0"/>
                <a:effectLst>
                  <a:outerShdw blurRad="38100" dist="19050" dir="2700000" algn="tl" rotWithShape="0">
                    <a:schemeClr val="dk1">
                      <a:alpha val="40000"/>
                    </a:schemeClr>
                  </a:outerShdw>
                </a:effectLst>
              </a:rPr>
              <a:t>3.2 </a:t>
            </a:r>
            <a:r>
              <a:rPr lang="zh-CN" altLang="en-US" sz="1400" dirty="0">
                <a:ln w="0"/>
                <a:effectLst>
                  <a:outerShdw blurRad="38100" dist="19050" dir="2700000" algn="tl" rotWithShape="0">
                    <a:schemeClr val="dk1">
                      <a:alpha val="40000"/>
                    </a:schemeClr>
                  </a:outerShdw>
                </a:effectLst>
              </a:rPr>
              <a:t>堆场内车辆装载数学模型</a:t>
            </a:r>
            <a:endParaRPr lang="zh-CN" altLang="en-US" sz="1400" b="0" cap="none" spc="0" dirty="0">
              <a:ln w="0"/>
              <a:solidFill>
                <a:schemeClr val="tx1"/>
              </a:solidFill>
              <a:effectLst>
                <a:outerShdw blurRad="38100" dist="19050" dir="2700000" algn="tl" rotWithShape="0">
                  <a:schemeClr val="dk1">
                    <a:alpha val="40000"/>
                  </a:schemeClr>
                </a:outerShdw>
              </a:effectLst>
            </a:endParaRPr>
          </a:p>
        </p:txBody>
      </p:sp>
      <p:sp>
        <p:nvSpPr>
          <p:cNvPr id="23" name="文本框 22">
            <a:extLst>
              <a:ext uri="{FF2B5EF4-FFF2-40B4-BE49-F238E27FC236}">
                <a16:creationId xmlns:a16="http://schemas.microsoft.com/office/drawing/2014/main" id="{8500F265-24F4-A9C7-2528-FA5B67378D90}"/>
              </a:ext>
            </a:extLst>
          </p:cNvPr>
          <p:cNvSpPr txBox="1"/>
          <p:nvPr/>
        </p:nvSpPr>
        <p:spPr>
          <a:xfrm>
            <a:off x="5930612" y="1846661"/>
            <a:ext cx="5283200" cy="892552"/>
          </a:xfrm>
          <a:prstGeom prst="rect">
            <a:avLst/>
          </a:prstGeom>
          <a:noFill/>
        </p:spPr>
        <p:txBody>
          <a:bodyPr wrap="square" rtlCol="0">
            <a:spAutoFit/>
          </a:bodyPr>
          <a:lstStyle/>
          <a:p>
            <a:r>
              <a:rPr lang="zh-CN" altLang="en-US" sz="1200" b="1" dirty="0"/>
              <a:t>问题描述</a:t>
            </a:r>
            <a:r>
              <a:rPr lang="zh-CN" altLang="en-US" sz="1600" b="1" dirty="0"/>
              <a:t>：</a:t>
            </a:r>
            <a:r>
              <a:rPr lang="zh-CN" altLang="en-US" sz="1200" dirty="0"/>
              <a:t>已知堆场边缘，将不同尺寸类型车辆在堆场内进行布置排列，在固定堆场面积的情况下尽量多的布置车辆，使堆场面积利用率最大化 ，在已知一个堆场面积</a:t>
            </a:r>
            <a:r>
              <a:rPr lang="en-US" altLang="zh-CN" sz="1200" dirty="0"/>
              <a:t>/</a:t>
            </a:r>
            <a:r>
              <a:rPr lang="zh-CN" altLang="en-US" sz="1200" dirty="0"/>
              <a:t>形状的情况下，形成布局方案和装载顺序，最后形成所有的堆场布局方案。</a:t>
            </a:r>
            <a:endParaRPr lang="zh-CN" altLang="en-US" sz="1600" dirty="0"/>
          </a:p>
        </p:txBody>
      </p:sp>
      <p:sp>
        <p:nvSpPr>
          <p:cNvPr id="24" name="文本框 23">
            <a:extLst>
              <a:ext uri="{FF2B5EF4-FFF2-40B4-BE49-F238E27FC236}">
                <a16:creationId xmlns:a16="http://schemas.microsoft.com/office/drawing/2014/main" id="{1539E6A3-56F6-6B8C-9F4F-DC1F019641D4}"/>
              </a:ext>
            </a:extLst>
          </p:cNvPr>
          <p:cNvSpPr txBox="1"/>
          <p:nvPr/>
        </p:nvSpPr>
        <p:spPr>
          <a:xfrm>
            <a:off x="5930612" y="3064004"/>
            <a:ext cx="3981336" cy="1200329"/>
          </a:xfrm>
          <a:prstGeom prst="rect">
            <a:avLst/>
          </a:prstGeom>
          <a:noFill/>
        </p:spPr>
        <p:txBody>
          <a:bodyPr wrap="square" rtlCol="0">
            <a:spAutoFit/>
          </a:bodyPr>
          <a:lstStyle/>
          <a:p>
            <a:r>
              <a:rPr lang="zh-CN" altLang="en-US" sz="1200" b="1" dirty="0"/>
              <a:t>目标函数以及约束条件</a:t>
            </a:r>
            <a:r>
              <a:rPr lang="zh-CN" altLang="en-US" sz="1200" dirty="0"/>
              <a:t>：</a:t>
            </a:r>
            <a:endParaRPr lang="en-US" altLang="zh-CN" sz="1200" dirty="0"/>
          </a:p>
          <a:p>
            <a:endParaRPr lang="en-US" altLang="zh-CN" sz="1200" dirty="0"/>
          </a:p>
          <a:p>
            <a:r>
              <a:rPr lang="en-US" altLang="zh-CN" sz="1200" dirty="0"/>
              <a:t>	</a:t>
            </a:r>
            <a:r>
              <a:rPr lang="zh-CN" altLang="en-US" sz="1200" dirty="0"/>
              <a:t>车辆排样面积利用最大化</a:t>
            </a:r>
            <a:endParaRPr lang="en-US" altLang="zh-CN" sz="1200" dirty="0"/>
          </a:p>
          <a:p>
            <a:endParaRPr lang="en-US" altLang="zh-CN" sz="1200" dirty="0"/>
          </a:p>
          <a:p>
            <a:r>
              <a:rPr lang="zh-CN" altLang="en-US" sz="1200" dirty="0"/>
              <a:t>前提：</a:t>
            </a:r>
            <a:endParaRPr lang="en-US" altLang="zh-CN" sz="1200" dirty="0"/>
          </a:p>
          <a:p>
            <a:r>
              <a:rPr lang="en-US" altLang="zh-CN" sz="1200" dirty="0"/>
              <a:t>&gt;&gt;&gt;&gt;&gt;&gt;&gt;&gt;</a:t>
            </a:r>
            <a:r>
              <a:rPr lang="zh-CN" altLang="en-US" sz="1200" dirty="0"/>
              <a:t>解决不同类型车辆分配到哪个堆场</a:t>
            </a:r>
            <a:endParaRPr lang="en-US" altLang="zh-CN" sz="1200" dirty="0"/>
          </a:p>
        </p:txBody>
      </p:sp>
      <p:sp>
        <p:nvSpPr>
          <p:cNvPr id="26" name="文本框 25">
            <a:extLst>
              <a:ext uri="{FF2B5EF4-FFF2-40B4-BE49-F238E27FC236}">
                <a16:creationId xmlns:a16="http://schemas.microsoft.com/office/drawing/2014/main" id="{BAC418B4-E2E4-0C2F-BDEB-6F68CF73E7FF}"/>
              </a:ext>
            </a:extLst>
          </p:cNvPr>
          <p:cNvSpPr txBox="1"/>
          <p:nvPr/>
        </p:nvSpPr>
        <p:spPr>
          <a:xfrm>
            <a:off x="5875191" y="4589124"/>
            <a:ext cx="5283199" cy="830997"/>
          </a:xfrm>
          <a:prstGeom prst="rect">
            <a:avLst/>
          </a:prstGeom>
          <a:noFill/>
        </p:spPr>
        <p:txBody>
          <a:bodyPr wrap="square" rtlCol="0">
            <a:spAutoFit/>
          </a:bodyPr>
          <a:lstStyle/>
          <a:p>
            <a:r>
              <a:rPr lang="zh-CN" altLang="en-US" sz="1200" b="1" dirty="0"/>
              <a:t>约束条件</a:t>
            </a:r>
            <a:r>
              <a:rPr lang="zh-CN" altLang="en-US" sz="1200" dirty="0"/>
              <a:t>：</a:t>
            </a:r>
            <a:r>
              <a:rPr lang="zh-CN" altLang="en-US" sz="1200" dirty="0">
                <a:sym typeface="Wingdings" panose="05000000000000000000" pitchFamily="2" charset="2"/>
              </a:rPr>
              <a:t>（</a:t>
            </a:r>
            <a:r>
              <a:rPr lang="en-US" altLang="zh-CN" sz="1200" dirty="0">
                <a:sym typeface="Wingdings" panose="05000000000000000000" pitchFamily="2" charset="2"/>
              </a:rPr>
              <a:t>1</a:t>
            </a:r>
            <a:r>
              <a:rPr lang="zh-CN" altLang="en-US" sz="1200" dirty="0">
                <a:sym typeface="Wingdings" panose="05000000000000000000" pitchFamily="2" charset="2"/>
              </a:rPr>
              <a:t>）各车辆矩形之间不重叠排放</a:t>
            </a:r>
            <a:endParaRPr lang="en-US" altLang="zh-CN" sz="1200" dirty="0">
              <a:sym typeface="Wingdings" panose="05000000000000000000" pitchFamily="2" charset="2"/>
            </a:endParaRPr>
          </a:p>
          <a:p>
            <a:r>
              <a:rPr lang="zh-CN" altLang="en-US" sz="1200" dirty="0">
                <a:sym typeface="Wingdings" panose="05000000000000000000" pitchFamily="2" charset="2"/>
              </a:rPr>
              <a:t>（</a:t>
            </a:r>
            <a:r>
              <a:rPr lang="en-US" altLang="zh-CN" sz="1200" dirty="0">
                <a:sym typeface="Wingdings" panose="05000000000000000000" pitchFamily="2" charset="2"/>
              </a:rPr>
              <a:t>2</a:t>
            </a:r>
            <a:r>
              <a:rPr lang="zh-CN" altLang="en-US" sz="1200" dirty="0">
                <a:sym typeface="Wingdings" panose="05000000000000000000" pitchFamily="2" charset="2"/>
              </a:rPr>
              <a:t>）各车辆矩形全部在堆场范围内，不能超出堆场边界排放</a:t>
            </a:r>
            <a:endParaRPr lang="en-US" altLang="zh-CN" sz="1200" dirty="0">
              <a:sym typeface="Wingdings" panose="05000000000000000000" pitchFamily="2" charset="2"/>
            </a:endParaRPr>
          </a:p>
          <a:p>
            <a:r>
              <a:rPr lang="zh-CN" altLang="en-US" sz="1200" dirty="0">
                <a:sym typeface="Wingdings" panose="05000000000000000000" pitchFamily="2" charset="2"/>
              </a:rPr>
              <a:t>（</a:t>
            </a:r>
            <a:r>
              <a:rPr lang="en-US" altLang="zh-CN" sz="1200" dirty="0">
                <a:sym typeface="Wingdings" panose="05000000000000000000" pitchFamily="2" charset="2"/>
              </a:rPr>
              <a:t>3</a:t>
            </a:r>
            <a:r>
              <a:rPr lang="zh-CN" altLang="en-US" sz="1200" dirty="0">
                <a:sym typeface="Wingdings" panose="05000000000000000000" pitchFamily="2" charset="2"/>
              </a:rPr>
              <a:t>）</a:t>
            </a:r>
            <a:r>
              <a:rPr lang="zh-CN" altLang="en-US" sz="1200" dirty="0"/>
              <a:t> 每种类型排样车辆矩形最大数量存在限制（每个车都要排）</a:t>
            </a:r>
            <a:endParaRPr lang="en-US" altLang="zh-CN" sz="1200" dirty="0"/>
          </a:p>
          <a:p>
            <a:r>
              <a:rPr lang="zh-CN" altLang="en-US" sz="1200" dirty="0"/>
              <a:t>（</a:t>
            </a:r>
            <a:r>
              <a:rPr lang="en-US" altLang="zh-CN" sz="1200" dirty="0"/>
              <a:t>4</a:t>
            </a:r>
            <a:r>
              <a:rPr lang="zh-CN" altLang="en-US" sz="1200" dirty="0"/>
              <a:t>）车辆矩形件排样时考虑前后左右的安全距离</a:t>
            </a:r>
          </a:p>
        </p:txBody>
      </p:sp>
    </p:spTree>
    <p:extLst>
      <p:ext uri="{BB962C8B-B14F-4D97-AF65-F5344CB8AC3E}">
        <p14:creationId xmlns:p14="http://schemas.microsoft.com/office/powerpoint/2010/main" val="839886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130DC00C-655A-C44F-CBF1-AD4126FADD39}"/>
              </a:ext>
            </a:extLst>
          </p:cNvPr>
          <p:cNvSpPr/>
          <p:nvPr/>
        </p:nvSpPr>
        <p:spPr>
          <a:xfrm>
            <a:off x="0" y="0"/>
            <a:ext cx="4368800" cy="400110"/>
          </a:xfrm>
          <a:prstGeom prst="rect">
            <a:avLst/>
          </a:prstGeom>
          <a:noFill/>
        </p:spPr>
        <p:txBody>
          <a:bodyPr wrap="square" lIns="91440" tIns="45720" rIns="91440" bIns="45720">
            <a:spAutoFit/>
          </a:bodyPr>
          <a:lstStyle/>
          <a:p>
            <a:pPr algn="ctr"/>
            <a:r>
              <a:rPr lang="zh-CN" altLang="en-US" sz="2000" dirty="0">
                <a:ln w="0"/>
                <a:effectLst>
                  <a:outerShdw blurRad="38100" dist="19050" dir="2700000" algn="tl" rotWithShape="0">
                    <a:schemeClr val="dk1">
                      <a:alpha val="40000"/>
                    </a:schemeClr>
                  </a:outerShdw>
                </a:effectLst>
              </a:rPr>
              <a:t>第</a:t>
            </a:r>
            <a:r>
              <a:rPr lang="en-US" altLang="zh-CN" sz="2000" dirty="0">
                <a:ln w="0"/>
                <a:effectLst>
                  <a:outerShdw blurRad="38100" dist="19050" dir="2700000" algn="tl" rotWithShape="0">
                    <a:schemeClr val="dk1">
                      <a:alpha val="40000"/>
                    </a:schemeClr>
                  </a:outerShdw>
                </a:effectLst>
              </a:rPr>
              <a:t>3</a:t>
            </a:r>
            <a:r>
              <a:rPr lang="zh-CN" altLang="en-US" sz="2000" dirty="0">
                <a:ln w="0"/>
                <a:effectLst>
                  <a:outerShdw blurRad="38100" dist="19050" dir="2700000" algn="tl" rotWithShape="0">
                    <a:schemeClr val="dk1">
                      <a:alpha val="40000"/>
                    </a:schemeClr>
                  </a:outerShdw>
                </a:effectLst>
              </a:rPr>
              <a:t>章 滚装船车辆装载布局算法研究 </a:t>
            </a:r>
            <a:endParaRPr lang="zh-CN" altLang="en-US" sz="2000" b="0" cap="none" spc="0" dirty="0">
              <a:ln w="0"/>
              <a:solidFill>
                <a:schemeClr val="tx1"/>
              </a:solidFill>
              <a:effectLst>
                <a:outerShdw blurRad="38100" dist="19050" dir="2700000" algn="tl" rotWithShape="0">
                  <a:schemeClr val="dk1">
                    <a:alpha val="40000"/>
                  </a:schemeClr>
                </a:outerShdw>
              </a:effectLst>
            </a:endParaRPr>
          </a:p>
        </p:txBody>
      </p:sp>
      <p:sp>
        <p:nvSpPr>
          <p:cNvPr id="6" name="文本框 5">
            <a:extLst>
              <a:ext uri="{FF2B5EF4-FFF2-40B4-BE49-F238E27FC236}">
                <a16:creationId xmlns:a16="http://schemas.microsoft.com/office/drawing/2014/main" id="{F7C52443-493C-86FC-734A-B91FFA5BD67F}"/>
              </a:ext>
            </a:extLst>
          </p:cNvPr>
          <p:cNvSpPr txBox="1"/>
          <p:nvPr/>
        </p:nvSpPr>
        <p:spPr>
          <a:xfrm>
            <a:off x="55417" y="534228"/>
            <a:ext cx="5394035" cy="1015663"/>
          </a:xfrm>
          <a:prstGeom prst="rect">
            <a:avLst/>
          </a:prstGeom>
          <a:noFill/>
        </p:spPr>
        <p:txBody>
          <a:bodyPr wrap="square" rtlCol="0">
            <a:spAutoFit/>
          </a:bodyPr>
          <a:lstStyle/>
          <a:p>
            <a:r>
              <a:rPr lang="en-US" altLang="zh-CN" sz="1800" b="0" i="0" dirty="0">
                <a:solidFill>
                  <a:srgbClr val="000000"/>
                </a:solidFill>
                <a:effectLst/>
                <a:latin typeface="TimesNewRomanPSMT"/>
              </a:rPr>
              <a:t>3.3 </a:t>
            </a:r>
            <a:r>
              <a:rPr lang="zh-CN" altLang="en-US" sz="1800" b="0" i="0" dirty="0">
                <a:solidFill>
                  <a:srgbClr val="000000"/>
                </a:solidFill>
                <a:effectLst/>
                <a:latin typeface="SimHei" panose="02010609060101010101" pitchFamily="49" charset="-122"/>
                <a:ea typeface="SimHei" panose="02010609060101010101" pitchFamily="49" charset="-122"/>
              </a:rPr>
              <a:t>基于改进最低水平线算法的船内车辆排样方法</a:t>
            </a:r>
            <a:r>
              <a:rPr lang="zh-CN" altLang="en-US" sz="1400" dirty="0"/>
              <a:t> </a:t>
            </a:r>
            <a:endParaRPr lang="en-US" altLang="zh-CN" sz="1400" dirty="0"/>
          </a:p>
          <a:p>
            <a:r>
              <a:rPr lang="en-US" altLang="zh-CN" sz="1400" dirty="0"/>
              <a:t>        </a:t>
            </a:r>
            <a:r>
              <a:rPr lang="zh-CN" altLang="en-US" sz="1400" dirty="0"/>
              <a:t>在同一布局甲板中，待排车辆的不同摆放位置会导致甲板利用率的不同，也就是目标函数值的大小。因此需要确立一个待排车辆序列在甲板上如何布置的规则，形成最优的布局方案。</a:t>
            </a:r>
          </a:p>
        </p:txBody>
      </p:sp>
      <p:sp>
        <p:nvSpPr>
          <p:cNvPr id="8" name="文本框 7">
            <a:extLst>
              <a:ext uri="{FF2B5EF4-FFF2-40B4-BE49-F238E27FC236}">
                <a16:creationId xmlns:a16="http://schemas.microsoft.com/office/drawing/2014/main" id="{E3925B3B-C51D-2979-C1B6-E516B0F4DED7}"/>
              </a:ext>
            </a:extLst>
          </p:cNvPr>
          <p:cNvSpPr txBox="1"/>
          <p:nvPr/>
        </p:nvSpPr>
        <p:spPr>
          <a:xfrm>
            <a:off x="55417" y="1473959"/>
            <a:ext cx="5283200" cy="2062103"/>
          </a:xfrm>
          <a:prstGeom prst="rect">
            <a:avLst/>
          </a:prstGeom>
          <a:noFill/>
        </p:spPr>
        <p:txBody>
          <a:bodyPr wrap="square" rtlCol="0">
            <a:spAutoFit/>
          </a:bodyPr>
          <a:lstStyle/>
          <a:p>
            <a:r>
              <a:rPr lang="zh-CN" altLang="en-US" sz="1200" b="1" dirty="0"/>
              <a:t>布局准则</a:t>
            </a:r>
            <a:r>
              <a:rPr lang="zh-CN" altLang="en-US" sz="1600" b="1" dirty="0">
                <a:sym typeface="Wingdings" panose="05000000000000000000" pitchFamily="2" charset="2"/>
              </a:rPr>
              <a:t>：</a:t>
            </a:r>
            <a:r>
              <a:rPr lang="zh-CN" altLang="en-US" sz="1400" dirty="0">
                <a:sym typeface="Wingdings" panose="05000000000000000000" pitchFamily="2" charset="2"/>
              </a:rPr>
              <a:t>（</a:t>
            </a:r>
            <a:r>
              <a:rPr lang="en-US" altLang="zh-CN" sz="1400" dirty="0">
                <a:sym typeface="Wingdings" panose="05000000000000000000" pitchFamily="2" charset="2"/>
              </a:rPr>
              <a:t>1</a:t>
            </a:r>
            <a:r>
              <a:rPr lang="zh-CN" altLang="en-US" sz="1400" dirty="0">
                <a:sym typeface="Wingdings" panose="05000000000000000000" pitchFamily="2" charset="2"/>
              </a:rPr>
              <a:t>）沿船长方向布置，允许在小区域内 横放</a:t>
            </a:r>
            <a:endParaRPr lang="en-US" altLang="zh-CN" sz="1400" dirty="0">
              <a:sym typeface="Wingdings" panose="05000000000000000000" pitchFamily="2" charset="2"/>
            </a:endParaRPr>
          </a:p>
          <a:p>
            <a:r>
              <a:rPr lang="zh-CN" altLang="en-US" sz="1400" dirty="0">
                <a:sym typeface="Wingdings" panose="05000000000000000000" pitchFamily="2" charset="2"/>
              </a:rPr>
              <a:t>（</a:t>
            </a:r>
            <a:r>
              <a:rPr lang="en-US" altLang="zh-CN" sz="1400" dirty="0">
                <a:sym typeface="Wingdings" panose="05000000000000000000" pitchFamily="2" charset="2"/>
              </a:rPr>
              <a:t>2</a:t>
            </a:r>
            <a:r>
              <a:rPr lang="zh-CN" altLang="en-US" sz="1400" dirty="0">
                <a:sym typeface="Wingdings" panose="05000000000000000000" pitchFamily="2" charset="2"/>
              </a:rPr>
              <a:t>）远离坡道优先装</a:t>
            </a:r>
            <a:endParaRPr lang="en-US" altLang="zh-CN" sz="1400" dirty="0">
              <a:sym typeface="Wingdings" panose="05000000000000000000" pitchFamily="2" charset="2"/>
            </a:endParaRPr>
          </a:p>
          <a:p>
            <a:r>
              <a:rPr lang="zh-CN" altLang="en-US" sz="1400" b="1" dirty="0">
                <a:sym typeface="Wingdings" panose="05000000000000000000" pitchFamily="2" charset="2"/>
              </a:rPr>
              <a:t>算法</a:t>
            </a:r>
            <a:r>
              <a:rPr lang="zh-CN" altLang="en-US" sz="1400" dirty="0">
                <a:sym typeface="Wingdings" panose="05000000000000000000" pitchFamily="2" charset="2"/>
              </a:rPr>
              <a:t>：最低水平线排样算法</a:t>
            </a:r>
            <a:r>
              <a:rPr lang="en-US" altLang="zh-CN" sz="1400" dirty="0">
                <a:sym typeface="Wingdings" panose="05000000000000000000" pitchFamily="2" charset="2"/>
              </a:rPr>
              <a:t>-------</a:t>
            </a:r>
            <a:r>
              <a:rPr lang="zh-CN" altLang="en-US" sz="1400" dirty="0">
                <a:sym typeface="Wingdings" panose="05000000000000000000" pitchFamily="2" charset="2"/>
              </a:rPr>
              <a:t>改进（加入甲板长度限制，引入排样价值评价因子）</a:t>
            </a:r>
            <a:endParaRPr lang="en-US" altLang="zh-CN" sz="1400" dirty="0">
              <a:sym typeface="Wingdings" panose="05000000000000000000" pitchFamily="2" charset="2"/>
            </a:endParaRPr>
          </a:p>
          <a:p>
            <a:r>
              <a:rPr lang="zh-CN" altLang="en-US" sz="1400" dirty="0">
                <a:sym typeface="Wingdings" panose="05000000000000000000" pitchFamily="2" charset="2"/>
              </a:rPr>
              <a:t>遗传算法与改进最低水平线排样算法结合</a:t>
            </a:r>
            <a:endParaRPr lang="en-US" altLang="zh-CN" sz="1400" dirty="0">
              <a:sym typeface="Wingdings" panose="05000000000000000000" pitchFamily="2" charset="2"/>
            </a:endParaRPr>
          </a:p>
          <a:p>
            <a:endParaRPr lang="en-US" altLang="zh-CN" sz="1400" dirty="0">
              <a:sym typeface="Wingdings" panose="05000000000000000000" pitchFamily="2" charset="2"/>
            </a:endParaRPr>
          </a:p>
          <a:p>
            <a:endParaRPr lang="en-US" altLang="zh-CN" sz="1400" dirty="0">
              <a:sym typeface="Wingdings" panose="05000000000000000000" pitchFamily="2" charset="2"/>
            </a:endParaRPr>
          </a:p>
          <a:p>
            <a:r>
              <a:rPr lang="zh-CN" altLang="en-US" sz="1400" dirty="0">
                <a:sym typeface="Wingdings" panose="05000000000000000000" pitchFamily="2" charset="2"/>
              </a:rPr>
              <a:t>仿真：</a:t>
            </a:r>
            <a:r>
              <a:rPr lang="en-US" altLang="zh-CN" sz="1400" dirty="0">
                <a:sym typeface="Wingdings" panose="05000000000000000000" pitchFamily="2" charset="2"/>
              </a:rPr>
              <a:t>Unity3D</a:t>
            </a:r>
            <a:r>
              <a:rPr lang="zh-CN" altLang="en-US" sz="1400" dirty="0">
                <a:sym typeface="Wingdings" panose="05000000000000000000" pitchFamily="2" charset="2"/>
              </a:rPr>
              <a:t>的内置碰撞检测功能</a:t>
            </a:r>
            <a:endParaRPr lang="en-US" altLang="zh-CN" sz="1400" dirty="0">
              <a:sym typeface="Wingdings" panose="05000000000000000000" pitchFamily="2" charset="2"/>
            </a:endParaRPr>
          </a:p>
          <a:p>
            <a:r>
              <a:rPr lang="zh-CN" altLang="en-US" sz="1400" dirty="0">
                <a:sym typeface="Wingdings" panose="05000000000000000000" pitchFamily="2" charset="2"/>
              </a:rPr>
              <a:t>对一个堆场 分别进行单个车型排列仿真  和   多种车型排列仿真</a:t>
            </a:r>
            <a:endParaRPr lang="en-US" altLang="zh-CN" sz="1200" dirty="0">
              <a:sym typeface="Wingdings" panose="05000000000000000000" pitchFamily="2" charset="2"/>
            </a:endParaRPr>
          </a:p>
        </p:txBody>
      </p:sp>
      <p:cxnSp>
        <p:nvCxnSpPr>
          <p:cNvPr id="15" name="直接连接符 14">
            <a:extLst>
              <a:ext uri="{FF2B5EF4-FFF2-40B4-BE49-F238E27FC236}">
                <a16:creationId xmlns:a16="http://schemas.microsoft.com/office/drawing/2014/main" id="{803E9B18-CE37-DE64-6FB3-6F3DEAEB0DE8}"/>
              </a:ext>
            </a:extLst>
          </p:cNvPr>
          <p:cNvCxnSpPr>
            <a:cxnSpLocks/>
          </p:cNvCxnSpPr>
          <p:nvPr/>
        </p:nvCxnSpPr>
        <p:spPr>
          <a:xfrm>
            <a:off x="5819775" y="0"/>
            <a:ext cx="0" cy="685800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19" name="矩形 18">
            <a:extLst>
              <a:ext uri="{FF2B5EF4-FFF2-40B4-BE49-F238E27FC236}">
                <a16:creationId xmlns:a16="http://schemas.microsoft.com/office/drawing/2014/main" id="{6E493472-1FA6-A597-20E4-AF02FE384D14}"/>
              </a:ext>
            </a:extLst>
          </p:cNvPr>
          <p:cNvSpPr/>
          <p:nvPr/>
        </p:nvSpPr>
        <p:spPr>
          <a:xfrm>
            <a:off x="7047348" y="0"/>
            <a:ext cx="3213855" cy="400110"/>
          </a:xfrm>
          <a:prstGeom prst="rect">
            <a:avLst/>
          </a:prstGeom>
          <a:noFill/>
        </p:spPr>
        <p:txBody>
          <a:bodyPr wrap="square" lIns="91440" tIns="45720" rIns="91440" bIns="45720">
            <a:spAutoFit/>
          </a:bodyPr>
          <a:lstStyle/>
          <a:p>
            <a:pPr algn="ctr"/>
            <a:r>
              <a:rPr lang="zh-CN" altLang="en-US" sz="2000" b="0" cap="none" spc="0" dirty="0">
                <a:ln w="0"/>
                <a:solidFill>
                  <a:schemeClr val="tx1"/>
                </a:solidFill>
                <a:effectLst>
                  <a:outerShdw blurRad="38100" dist="19050" dir="2700000" algn="tl" rotWithShape="0">
                    <a:schemeClr val="dk1">
                      <a:alpha val="40000"/>
                    </a:schemeClr>
                  </a:outerShdw>
                </a:effectLst>
              </a:rPr>
              <a:t>滚装船卸载车辆布局</a:t>
            </a:r>
          </a:p>
        </p:txBody>
      </p:sp>
      <p:sp>
        <p:nvSpPr>
          <p:cNvPr id="20" name="文本框 19">
            <a:extLst>
              <a:ext uri="{FF2B5EF4-FFF2-40B4-BE49-F238E27FC236}">
                <a16:creationId xmlns:a16="http://schemas.microsoft.com/office/drawing/2014/main" id="{56FD4A10-B84F-9EA1-ECA7-F288C7567D13}"/>
              </a:ext>
            </a:extLst>
          </p:cNvPr>
          <p:cNvSpPr txBox="1"/>
          <p:nvPr/>
        </p:nvSpPr>
        <p:spPr>
          <a:xfrm>
            <a:off x="5875191" y="554000"/>
            <a:ext cx="5439353" cy="584775"/>
          </a:xfrm>
          <a:prstGeom prst="rect">
            <a:avLst/>
          </a:prstGeom>
          <a:noFill/>
        </p:spPr>
        <p:txBody>
          <a:bodyPr wrap="square" rtlCol="0">
            <a:spAutoFit/>
          </a:bodyPr>
          <a:lstStyle/>
          <a:p>
            <a:r>
              <a:rPr lang="en-US" altLang="zh-CN" sz="1600" dirty="0"/>
              <a:t>       </a:t>
            </a:r>
            <a:r>
              <a:rPr lang="zh-CN" altLang="en-US" sz="1600" dirty="0"/>
              <a:t>将不同类型车辆尽可能多的放在堆场上，使车辆布局面积利用率高</a:t>
            </a:r>
            <a:r>
              <a:rPr lang="en-US" altLang="zh-CN" sz="1600" dirty="0"/>
              <a:t>/</a:t>
            </a:r>
            <a:r>
              <a:rPr lang="zh-CN" altLang="en-US" sz="1600" dirty="0"/>
              <a:t>排放的车辆多</a:t>
            </a:r>
          </a:p>
        </p:txBody>
      </p:sp>
      <p:sp>
        <p:nvSpPr>
          <p:cNvPr id="23" name="文本框 22">
            <a:extLst>
              <a:ext uri="{FF2B5EF4-FFF2-40B4-BE49-F238E27FC236}">
                <a16:creationId xmlns:a16="http://schemas.microsoft.com/office/drawing/2014/main" id="{F97D5830-DB64-AEE3-CA87-94A6E0A0ABA9}"/>
              </a:ext>
            </a:extLst>
          </p:cNvPr>
          <p:cNvSpPr txBox="1"/>
          <p:nvPr/>
        </p:nvSpPr>
        <p:spPr>
          <a:xfrm>
            <a:off x="5953267" y="1427793"/>
            <a:ext cx="5283200" cy="1138773"/>
          </a:xfrm>
          <a:prstGeom prst="rect">
            <a:avLst/>
          </a:prstGeom>
          <a:noFill/>
        </p:spPr>
        <p:txBody>
          <a:bodyPr wrap="square" rtlCol="0">
            <a:spAutoFit/>
          </a:bodyPr>
          <a:lstStyle/>
          <a:p>
            <a:r>
              <a:rPr lang="zh-CN" altLang="en-US" sz="1200" b="1" dirty="0"/>
              <a:t>堆场的车辆布局规则：</a:t>
            </a:r>
            <a:endParaRPr lang="en-US" altLang="zh-CN" sz="1200" b="1" dirty="0"/>
          </a:p>
          <a:p>
            <a:r>
              <a:rPr lang="zh-CN" altLang="en-US" sz="1200" dirty="0"/>
              <a:t>一些品牌会按照车架号取放。一些堆场边界开口（出入口）较小，不适合需要挪动的车停放。</a:t>
            </a:r>
            <a:endParaRPr lang="en-US" altLang="zh-CN" sz="1200" dirty="0"/>
          </a:p>
          <a:p>
            <a:endParaRPr lang="en-US" altLang="zh-CN" sz="1600" dirty="0"/>
          </a:p>
          <a:p>
            <a:r>
              <a:rPr lang="zh-CN" altLang="en-US" sz="1600" dirty="0"/>
              <a:t>运用到一个堆场的车辆排布</a:t>
            </a:r>
          </a:p>
        </p:txBody>
      </p:sp>
    </p:spTree>
    <p:extLst>
      <p:ext uri="{BB962C8B-B14F-4D97-AF65-F5344CB8AC3E}">
        <p14:creationId xmlns:p14="http://schemas.microsoft.com/office/powerpoint/2010/main" val="37705491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75AFBE7A-3210-1D1B-3E59-6BE8E8870AA6}"/>
              </a:ext>
            </a:extLst>
          </p:cNvPr>
          <p:cNvSpPr/>
          <p:nvPr/>
        </p:nvSpPr>
        <p:spPr>
          <a:xfrm>
            <a:off x="0" y="0"/>
            <a:ext cx="4368800" cy="400110"/>
          </a:xfrm>
          <a:prstGeom prst="rect">
            <a:avLst/>
          </a:prstGeom>
          <a:noFill/>
        </p:spPr>
        <p:txBody>
          <a:bodyPr wrap="square" lIns="91440" tIns="45720" rIns="91440" bIns="45720">
            <a:spAutoFit/>
          </a:bodyPr>
          <a:lstStyle/>
          <a:p>
            <a:pPr algn="ctr"/>
            <a:r>
              <a:rPr lang="zh-CN" altLang="en-US" sz="2000" dirty="0">
                <a:ln w="0"/>
                <a:effectLst>
                  <a:outerShdw blurRad="38100" dist="19050" dir="2700000" algn="tl" rotWithShape="0">
                    <a:schemeClr val="dk1">
                      <a:alpha val="40000"/>
                    </a:schemeClr>
                  </a:outerShdw>
                </a:effectLst>
              </a:rPr>
              <a:t>第</a:t>
            </a:r>
            <a:r>
              <a:rPr lang="en-US" altLang="zh-CN" sz="2000" dirty="0">
                <a:ln w="0"/>
                <a:effectLst>
                  <a:outerShdw blurRad="38100" dist="19050" dir="2700000" algn="tl" rotWithShape="0">
                    <a:schemeClr val="dk1">
                      <a:alpha val="40000"/>
                    </a:schemeClr>
                  </a:outerShdw>
                </a:effectLst>
              </a:rPr>
              <a:t>4</a:t>
            </a:r>
            <a:r>
              <a:rPr lang="zh-CN" altLang="en-US" sz="2000" dirty="0">
                <a:ln w="0"/>
                <a:effectLst>
                  <a:outerShdw blurRad="38100" dist="19050" dir="2700000" algn="tl" rotWithShape="0">
                    <a:schemeClr val="dk1">
                      <a:alpha val="40000"/>
                    </a:schemeClr>
                  </a:outerShdw>
                </a:effectLst>
              </a:rPr>
              <a:t>章 多车辆协同调度策略 </a:t>
            </a:r>
            <a:endParaRPr lang="zh-CN" altLang="en-US" sz="2000" b="0" cap="none" spc="0" dirty="0">
              <a:ln w="0"/>
              <a:solidFill>
                <a:schemeClr val="tx1"/>
              </a:solidFill>
              <a:effectLst>
                <a:outerShdw blurRad="38100" dist="19050" dir="2700000" algn="tl" rotWithShape="0">
                  <a:schemeClr val="dk1">
                    <a:alpha val="40000"/>
                  </a:schemeClr>
                </a:outerShdw>
              </a:effectLst>
            </a:endParaRPr>
          </a:p>
        </p:txBody>
      </p:sp>
      <p:sp>
        <p:nvSpPr>
          <p:cNvPr id="3" name="文本框 2">
            <a:extLst>
              <a:ext uri="{FF2B5EF4-FFF2-40B4-BE49-F238E27FC236}">
                <a16:creationId xmlns:a16="http://schemas.microsoft.com/office/drawing/2014/main" id="{0797609A-0ADF-C50E-0C58-F80B675E9533}"/>
              </a:ext>
            </a:extLst>
          </p:cNvPr>
          <p:cNvSpPr txBox="1"/>
          <p:nvPr/>
        </p:nvSpPr>
        <p:spPr>
          <a:xfrm>
            <a:off x="0" y="400110"/>
            <a:ext cx="5730844" cy="954107"/>
          </a:xfrm>
          <a:prstGeom prst="rect">
            <a:avLst/>
          </a:prstGeom>
          <a:noFill/>
        </p:spPr>
        <p:txBody>
          <a:bodyPr wrap="square" rtlCol="0">
            <a:spAutoFit/>
          </a:bodyPr>
          <a:lstStyle/>
          <a:p>
            <a:r>
              <a:rPr lang="en-US" altLang="zh-CN" sz="1400" dirty="0"/>
              <a:t>        </a:t>
            </a:r>
            <a:r>
              <a:rPr lang="zh-CN" altLang="en-US" sz="1400" dirty="0"/>
              <a:t>实际的车辆转载作业流程往往需要多车辆同时进行装载，这就需要考虑到多车辆在滚装船上的装载调度问题。</a:t>
            </a:r>
            <a:endParaRPr lang="en-US" altLang="zh-CN" sz="1400" dirty="0"/>
          </a:p>
          <a:p>
            <a:r>
              <a:rPr lang="en-US" altLang="zh-CN" sz="1400" dirty="0"/>
              <a:t>        </a:t>
            </a:r>
            <a:r>
              <a:rPr lang="zh-CN" altLang="en-US" sz="1400" dirty="0"/>
              <a:t>车辆在滚装船上的调度问题就是一个多车辆进出多层甲板的调度方案。</a:t>
            </a:r>
          </a:p>
        </p:txBody>
      </p:sp>
      <p:cxnSp>
        <p:nvCxnSpPr>
          <p:cNvPr id="4" name="直接连接符 3">
            <a:extLst>
              <a:ext uri="{FF2B5EF4-FFF2-40B4-BE49-F238E27FC236}">
                <a16:creationId xmlns:a16="http://schemas.microsoft.com/office/drawing/2014/main" id="{AF6B9A89-9E0B-42EE-DF69-FE2F0B99C0C6}"/>
              </a:ext>
            </a:extLst>
          </p:cNvPr>
          <p:cNvCxnSpPr>
            <a:cxnSpLocks/>
          </p:cNvCxnSpPr>
          <p:nvPr/>
        </p:nvCxnSpPr>
        <p:spPr>
          <a:xfrm>
            <a:off x="5819775" y="0"/>
            <a:ext cx="0" cy="6858000"/>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6" name="图片 5">
            <a:extLst>
              <a:ext uri="{FF2B5EF4-FFF2-40B4-BE49-F238E27FC236}">
                <a16:creationId xmlns:a16="http://schemas.microsoft.com/office/drawing/2014/main" id="{3FF94C24-CDB3-4CDD-5E50-5629C744CB62}"/>
              </a:ext>
            </a:extLst>
          </p:cNvPr>
          <p:cNvPicPr>
            <a:picLocks noChangeAspect="1"/>
          </p:cNvPicPr>
          <p:nvPr/>
        </p:nvPicPr>
        <p:blipFill>
          <a:blip r:embed="rId2"/>
          <a:stretch>
            <a:fillRect/>
          </a:stretch>
        </p:blipFill>
        <p:spPr>
          <a:xfrm>
            <a:off x="242737" y="1354217"/>
            <a:ext cx="5245370" cy="2743565"/>
          </a:xfrm>
          <a:prstGeom prst="rect">
            <a:avLst/>
          </a:prstGeom>
        </p:spPr>
      </p:pic>
      <p:sp>
        <p:nvSpPr>
          <p:cNvPr id="7" name="矩形 6">
            <a:extLst>
              <a:ext uri="{FF2B5EF4-FFF2-40B4-BE49-F238E27FC236}">
                <a16:creationId xmlns:a16="http://schemas.microsoft.com/office/drawing/2014/main" id="{AFD72431-35A8-0B2E-3031-AB0E610FAAAF}"/>
              </a:ext>
            </a:extLst>
          </p:cNvPr>
          <p:cNvSpPr/>
          <p:nvPr/>
        </p:nvSpPr>
        <p:spPr>
          <a:xfrm>
            <a:off x="6505575" y="0"/>
            <a:ext cx="4368800" cy="400110"/>
          </a:xfrm>
          <a:prstGeom prst="rect">
            <a:avLst/>
          </a:prstGeom>
          <a:noFill/>
        </p:spPr>
        <p:txBody>
          <a:bodyPr wrap="square" lIns="91440" tIns="45720" rIns="91440" bIns="45720">
            <a:spAutoFit/>
          </a:bodyPr>
          <a:lstStyle/>
          <a:p>
            <a:pPr algn="ctr"/>
            <a:r>
              <a:rPr lang="zh-CN" altLang="en-US" sz="2000" dirty="0">
                <a:ln w="0"/>
                <a:effectLst>
                  <a:outerShdw blurRad="38100" dist="19050" dir="2700000" algn="tl" rotWithShape="0">
                    <a:schemeClr val="dk1">
                      <a:alpha val="40000"/>
                    </a:schemeClr>
                  </a:outerShdw>
                </a:effectLst>
              </a:rPr>
              <a:t>车从滚装船卸载后的调度</a:t>
            </a:r>
            <a:endParaRPr lang="zh-CN" altLang="en-US" sz="2000" b="0" cap="none" spc="0" dirty="0">
              <a:ln w="0"/>
              <a:solidFill>
                <a:schemeClr val="tx1"/>
              </a:solidFill>
              <a:effectLst>
                <a:outerShdw blurRad="38100" dist="19050" dir="2700000" algn="tl" rotWithShape="0">
                  <a:schemeClr val="dk1">
                    <a:alpha val="40000"/>
                  </a:schemeClr>
                </a:outerShdw>
              </a:effectLst>
            </a:endParaRPr>
          </a:p>
        </p:txBody>
      </p:sp>
      <p:cxnSp>
        <p:nvCxnSpPr>
          <p:cNvPr id="9" name="直接箭头连接符 8">
            <a:extLst>
              <a:ext uri="{FF2B5EF4-FFF2-40B4-BE49-F238E27FC236}">
                <a16:creationId xmlns:a16="http://schemas.microsoft.com/office/drawing/2014/main" id="{8E9D6F4D-B040-05D2-0E60-975CB3DC9334}"/>
              </a:ext>
            </a:extLst>
          </p:cNvPr>
          <p:cNvCxnSpPr>
            <a:cxnSpLocks/>
          </p:cNvCxnSpPr>
          <p:nvPr/>
        </p:nvCxnSpPr>
        <p:spPr>
          <a:xfrm flipV="1">
            <a:off x="5268178" y="877163"/>
            <a:ext cx="1192980" cy="19362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文本框 12">
            <a:extLst>
              <a:ext uri="{FF2B5EF4-FFF2-40B4-BE49-F238E27FC236}">
                <a16:creationId xmlns:a16="http://schemas.microsoft.com/office/drawing/2014/main" id="{8E39CF59-425A-BD2F-EAB9-C2548AD6BE20}"/>
              </a:ext>
            </a:extLst>
          </p:cNvPr>
          <p:cNvSpPr txBox="1"/>
          <p:nvPr/>
        </p:nvSpPr>
        <p:spPr>
          <a:xfrm>
            <a:off x="6665638" y="692497"/>
            <a:ext cx="2492990" cy="369332"/>
          </a:xfrm>
          <a:prstGeom prst="rect">
            <a:avLst/>
          </a:prstGeom>
          <a:noFill/>
        </p:spPr>
        <p:txBody>
          <a:bodyPr wrap="none" rtlCol="0">
            <a:spAutoFit/>
          </a:bodyPr>
          <a:lstStyle/>
          <a:p>
            <a:r>
              <a:rPr lang="zh-CN" altLang="en-US" dirty="0"/>
              <a:t>不同类型车的调度模型</a:t>
            </a:r>
          </a:p>
        </p:txBody>
      </p:sp>
      <p:pic>
        <p:nvPicPr>
          <p:cNvPr id="15" name="图片 14">
            <a:extLst>
              <a:ext uri="{FF2B5EF4-FFF2-40B4-BE49-F238E27FC236}">
                <a16:creationId xmlns:a16="http://schemas.microsoft.com/office/drawing/2014/main" id="{06382710-BCC7-7D95-AAFB-522C23CD44E2}"/>
              </a:ext>
            </a:extLst>
          </p:cNvPr>
          <p:cNvPicPr>
            <a:picLocks noChangeAspect="1"/>
          </p:cNvPicPr>
          <p:nvPr/>
        </p:nvPicPr>
        <p:blipFill>
          <a:blip r:embed="rId3"/>
          <a:stretch>
            <a:fillRect/>
          </a:stretch>
        </p:blipFill>
        <p:spPr>
          <a:xfrm>
            <a:off x="242737" y="4184955"/>
            <a:ext cx="5039038" cy="1282760"/>
          </a:xfrm>
          <a:prstGeom prst="rect">
            <a:avLst/>
          </a:prstGeom>
        </p:spPr>
      </p:pic>
      <p:cxnSp>
        <p:nvCxnSpPr>
          <p:cNvPr id="17" name="直接箭头连接符 16">
            <a:extLst>
              <a:ext uri="{FF2B5EF4-FFF2-40B4-BE49-F238E27FC236}">
                <a16:creationId xmlns:a16="http://schemas.microsoft.com/office/drawing/2014/main" id="{DEB7AF35-A1E3-A683-97E0-1003D9443D4E}"/>
              </a:ext>
            </a:extLst>
          </p:cNvPr>
          <p:cNvCxnSpPr>
            <a:cxnSpLocks/>
            <a:stCxn id="15" idx="3"/>
          </p:cNvCxnSpPr>
          <p:nvPr/>
        </p:nvCxnSpPr>
        <p:spPr>
          <a:xfrm flipV="1">
            <a:off x="5281775" y="3838669"/>
            <a:ext cx="1725607" cy="9876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58C6608B-F8FD-24A8-B7AC-D96DA6335B0A}"/>
                  </a:ext>
                </a:extLst>
              </p:cNvPr>
              <p:cNvSpPr txBox="1"/>
              <p:nvPr/>
            </p:nvSpPr>
            <p:spPr>
              <a:xfrm>
                <a:off x="7478162" y="3693814"/>
                <a:ext cx="3722686" cy="668901"/>
              </a:xfrm>
              <a:prstGeom prst="rect">
                <a:avLst/>
              </a:prstGeom>
              <a:noFill/>
            </p:spPr>
            <p:txBody>
              <a:bodyPr wrap="none" rtlCol="0">
                <a:spAutoFit/>
              </a:bodyPr>
              <a:lstStyle/>
              <a:p>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𝑗</m:t>
                        </m:r>
                      </m:e>
                      <m:sub>
                        <m:r>
                          <a:rPr lang="en-US" altLang="zh-CN" b="0" i="1" smtClean="0">
                            <a:latin typeface="Cambria Math" panose="02040503050406030204" pitchFamily="18" charset="0"/>
                          </a:rPr>
                          <m:t>𝑔𝑖</m:t>
                        </m:r>
                      </m:sub>
                    </m:sSub>
                    <m:r>
                      <a:rPr lang="zh-CN" altLang="en-US" i="1">
                        <a:latin typeface="Cambria Math" panose="02040503050406030204" pitchFamily="18" charset="0"/>
                      </a:rPr>
                      <m:t>表示</m:t>
                    </m:r>
                  </m:oMath>
                </a14:m>
                <a:r>
                  <a:rPr lang="zh-CN" altLang="en-US" dirty="0"/>
                  <a:t>第</a:t>
                </a:r>
                <a:r>
                  <a:rPr lang="en-US" altLang="zh-CN" dirty="0" err="1"/>
                  <a:t>i</a:t>
                </a:r>
                <a:r>
                  <a:rPr lang="zh-CN" altLang="en-US" dirty="0"/>
                  <a:t>车到达目标位置的时间。</a:t>
                </a:r>
                <a:br>
                  <a:rPr lang="en-US" altLang="zh-CN" dirty="0"/>
                </a:br>
                <a:endParaRPr lang="zh-CN" altLang="en-US" dirty="0"/>
              </a:p>
            </p:txBody>
          </p:sp>
        </mc:Choice>
        <mc:Fallback xmlns="">
          <p:sp>
            <p:nvSpPr>
              <p:cNvPr id="19" name="文本框 18">
                <a:extLst>
                  <a:ext uri="{FF2B5EF4-FFF2-40B4-BE49-F238E27FC236}">
                    <a16:creationId xmlns:a16="http://schemas.microsoft.com/office/drawing/2014/main" id="{58C6608B-F8FD-24A8-B7AC-D96DA6335B0A}"/>
                  </a:ext>
                </a:extLst>
              </p:cNvPr>
              <p:cNvSpPr txBox="1">
                <a:spLocks noRot="1" noChangeAspect="1" noMove="1" noResize="1" noEditPoints="1" noAdjustHandles="1" noChangeArrowheads="1" noChangeShapeType="1" noTextEdit="1"/>
              </p:cNvSpPr>
              <p:nvPr/>
            </p:nvSpPr>
            <p:spPr>
              <a:xfrm>
                <a:off x="7478162" y="3693814"/>
                <a:ext cx="3722686" cy="668901"/>
              </a:xfrm>
              <a:prstGeom prst="rect">
                <a:avLst/>
              </a:prstGeom>
              <a:blipFill>
                <a:blip r:embed="rId4"/>
                <a:stretch>
                  <a:fillRect l="-492" t="-4545" r="-820"/>
                </a:stretch>
              </a:blipFill>
            </p:spPr>
            <p:txBody>
              <a:bodyPr/>
              <a:lstStyle/>
              <a:p>
                <a:r>
                  <a:rPr lang="zh-CN" altLang="en-US">
                    <a:noFill/>
                  </a:rPr>
                  <a:t> </a:t>
                </a:r>
              </a:p>
            </p:txBody>
          </p:sp>
        </mc:Fallback>
      </mc:AlternateContent>
      <p:sp>
        <p:nvSpPr>
          <p:cNvPr id="20" name="文本框 19">
            <a:extLst>
              <a:ext uri="{FF2B5EF4-FFF2-40B4-BE49-F238E27FC236}">
                <a16:creationId xmlns:a16="http://schemas.microsoft.com/office/drawing/2014/main" id="{633F433F-7338-C0FE-45DD-77BC249B9667}"/>
              </a:ext>
            </a:extLst>
          </p:cNvPr>
          <p:cNvSpPr txBox="1"/>
          <p:nvPr/>
        </p:nvSpPr>
        <p:spPr>
          <a:xfrm>
            <a:off x="6505575" y="4147835"/>
            <a:ext cx="5540839" cy="1477328"/>
          </a:xfrm>
          <a:prstGeom prst="rect">
            <a:avLst/>
          </a:prstGeom>
          <a:noFill/>
        </p:spPr>
        <p:txBody>
          <a:bodyPr wrap="square" rtlCol="0">
            <a:spAutoFit/>
          </a:bodyPr>
          <a:lstStyle/>
          <a:p>
            <a:r>
              <a:rPr lang="zh-CN" altLang="en-US" dirty="0"/>
              <a:t>约束：</a:t>
            </a:r>
            <a:r>
              <a:rPr lang="en-US" altLang="zh-CN" dirty="0"/>
              <a:t>1.</a:t>
            </a:r>
            <a:r>
              <a:rPr lang="zh-CN" altLang="en-US" sz="1200" dirty="0"/>
              <a:t>参与调度任务的每一辆车的所有型号、编号和装载顺序的序号作为唯一的编码</a:t>
            </a:r>
            <a:endParaRPr lang="en-US" altLang="zh-CN" sz="1200" dirty="0"/>
          </a:p>
          <a:p>
            <a:r>
              <a:rPr lang="en-US" altLang="zh-CN" sz="1200" dirty="0"/>
              <a:t>2.</a:t>
            </a:r>
            <a:r>
              <a:rPr lang="zh-CN" altLang="en-US" sz="1200" dirty="0"/>
              <a:t>多车辆在跟随行驶的时候保持一定的间距</a:t>
            </a:r>
            <a:endParaRPr lang="en-US" altLang="zh-CN" sz="1200" dirty="0"/>
          </a:p>
          <a:p>
            <a:r>
              <a:rPr lang="en-US" altLang="zh-CN" sz="1200" dirty="0"/>
              <a:t>3.</a:t>
            </a:r>
            <a:r>
              <a:rPr lang="zh-CN" altLang="en-US" sz="1200" dirty="0"/>
              <a:t>考虑装载数量上限。由于驾驶员数量有限</a:t>
            </a:r>
            <a:endParaRPr lang="en-US" altLang="zh-CN" sz="1200" dirty="0"/>
          </a:p>
          <a:p>
            <a:r>
              <a:rPr lang="en-US" altLang="zh-CN" sz="1200" dirty="0"/>
              <a:t>4.</a:t>
            </a:r>
            <a:r>
              <a:rPr lang="zh-CN" altLang="en-US" sz="1200" dirty="0"/>
              <a:t>对已经在目标位置的车视为静态障碍物，障碍物尺寸为加安全距离的车辆尺寸</a:t>
            </a:r>
            <a:endParaRPr lang="en-US" altLang="zh-CN" sz="1200" dirty="0"/>
          </a:p>
          <a:p>
            <a:r>
              <a:rPr lang="en-US" altLang="zh-CN" sz="1200" dirty="0"/>
              <a:t>5.</a:t>
            </a:r>
            <a:r>
              <a:rPr lang="zh-CN" altLang="en-US" sz="1200" dirty="0"/>
              <a:t>出发时间约束，考虑车辆前往目标地采取一定的时间间隔出发</a:t>
            </a:r>
            <a:r>
              <a:rPr lang="en-US" altLang="zh-CN" sz="1200" dirty="0"/>
              <a:t>---</a:t>
            </a:r>
            <a:r>
              <a:rPr lang="zh-CN" altLang="en-US" sz="1200" dirty="0"/>
              <a:t>感觉不太适合人开车的情形，是否多余？</a:t>
            </a:r>
          </a:p>
        </p:txBody>
      </p:sp>
    </p:spTree>
    <p:extLst>
      <p:ext uri="{BB962C8B-B14F-4D97-AF65-F5344CB8AC3E}">
        <p14:creationId xmlns:p14="http://schemas.microsoft.com/office/powerpoint/2010/main" val="13157690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33381345-08FD-E9D4-16DD-FE0834D39A8A}"/>
              </a:ext>
            </a:extLst>
          </p:cNvPr>
          <p:cNvSpPr txBox="1"/>
          <p:nvPr/>
        </p:nvSpPr>
        <p:spPr>
          <a:xfrm>
            <a:off x="110836" y="120073"/>
            <a:ext cx="2787943" cy="369332"/>
          </a:xfrm>
          <a:prstGeom prst="rect">
            <a:avLst/>
          </a:prstGeom>
          <a:noFill/>
        </p:spPr>
        <p:txBody>
          <a:bodyPr wrap="none" rtlCol="0">
            <a:spAutoFit/>
          </a:bodyPr>
          <a:lstStyle/>
          <a:p>
            <a:r>
              <a:rPr lang="en-US" altLang="zh-CN" dirty="0"/>
              <a:t>4.2</a:t>
            </a:r>
            <a:r>
              <a:rPr lang="zh-CN" altLang="en-US" dirty="0"/>
              <a:t>调度方案设计以及实现</a:t>
            </a:r>
          </a:p>
        </p:txBody>
      </p:sp>
      <p:sp>
        <p:nvSpPr>
          <p:cNvPr id="6" name="文本框 5">
            <a:extLst>
              <a:ext uri="{FF2B5EF4-FFF2-40B4-BE49-F238E27FC236}">
                <a16:creationId xmlns:a16="http://schemas.microsoft.com/office/drawing/2014/main" id="{97926B97-D239-CD95-D75A-F8803FB53693}"/>
              </a:ext>
            </a:extLst>
          </p:cNvPr>
          <p:cNvSpPr txBox="1"/>
          <p:nvPr/>
        </p:nvSpPr>
        <p:spPr>
          <a:xfrm>
            <a:off x="175491" y="614326"/>
            <a:ext cx="5569526" cy="1200329"/>
          </a:xfrm>
          <a:prstGeom prst="rect">
            <a:avLst/>
          </a:prstGeom>
          <a:noFill/>
        </p:spPr>
        <p:txBody>
          <a:bodyPr wrap="square">
            <a:spAutoFit/>
          </a:bodyPr>
          <a:lstStyle/>
          <a:p>
            <a:r>
              <a:rPr lang="en-US" altLang="zh-CN" sz="1800" b="0" i="0" dirty="0">
                <a:solidFill>
                  <a:srgbClr val="000000"/>
                </a:solidFill>
                <a:effectLst/>
                <a:latin typeface="SimHei" panose="02010609060101010101" pitchFamily="49" charset="-122"/>
                <a:ea typeface="SimHei" panose="02010609060101010101" pitchFamily="49" charset="-122"/>
              </a:rPr>
              <a:t>4.2.1</a:t>
            </a:r>
            <a:r>
              <a:rPr lang="zh-CN" altLang="en-US" sz="1800" b="0" i="0" dirty="0">
                <a:solidFill>
                  <a:srgbClr val="000000"/>
                </a:solidFill>
                <a:effectLst/>
                <a:latin typeface="SimHei" panose="02010609060101010101" pitchFamily="49" charset="-122"/>
                <a:ea typeface="SimHei" panose="02010609060101010101" pitchFamily="49" charset="-122"/>
              </a:rPr>
              <a:t>多车辆移动规则及冲突消除策略</a:t>
            </a:r>
            <a:r>
              <a:rPr lang="zh-CN" altLang="en-US" dirty="0"/>
              <a:t> </a:t>
            </a:r>
            <a:br>
              <a:rPr lang="zh-CN" altLang="en-US" dirty="0"/>
            </a:br>
            <a:r>
              <a:rPr lang="zh-CN" altLang="en-US" dirty="0"/>
              <a:t>（</a:t>
            </a:r>
            <a:r>
              <a:rPr lang="en-US" altLang="zh-CN" dirty="0"/>
              <a:t>1</a:t>
            </a:r>
            <a:r>
              <a:rPr lang="zh-CN" altLang="en-US" dirty="0"/>
              <a:t>）优先级调整 ：在每辆车的路径规划之前，依据每辆车对应布局结果，为每辆车设置优先级，低优先级避让高优先级。</a:t>
            </a:r>
          </a:p>
        </p:txBody>
      </p:sp>
      <p:cxnSp>
        <p:nvCxnSpPr>
          <p:cNvPr id="7" name="直接连接符 6">
            <a:extLst>
              <a:ext uri="{FF2B5EF4-FFF2-40B4-BE49-F238E27FC236}">
                <a16:creationId xmlns:a16="http://schemas.microsoft.com/office/drawing/2014/main" id="{82A049F4-A164-781D-A85F-FF7D2DF200A4}"/>
              </a:ext>
            </a:extLst>
          </p:cNvPr>
          <p:cNvCxnSpPr>
            <a:cxnSpLocks/>
          </p:cNvCxnSpPr>
          <p:nvPr/>
        </p:nvCxnSpPr>
        <p:spPr>
          <a:xfrm>
            <a:off x="5819775" y="0"/>
            <a:ext cx="0" cy="199505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9" name="直接箭头连接符 8">
            <a:extLst>
              <a:ext uri="{FF2B5EF4-FFF2-40B4-BE49-F238E27FC236}">
                <a16:creationId xmlns:a16="http://schemas.microsoft.com/office/drawing/2014/main" id="{B97128C6-2085-9E63-0BF2-4B698559D141}"/>
              </a:ext>
            </a:extLst>
          </p:cNvPr>
          <p:cNvCxnSpPr>
            <a:cxnSpLocks/>
            <a:stCxn id="6" idx="3"/>
          </p:cNvCxnSpPr>
          <p:nvPr/>
        </p:nvCxnSpPr>
        <p:spPr>
          <a:xfrm flipV="1">
            <a:off x="5745017" y="766618"/>
            <a:ext cx="1016001" cy="4478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79FD0010-ECC2-49B7-CB57-F387AD367333}"/>
              </a:ext>
            </a:extLst>
          </p:cNvPr>
          <p:cNvSpPr txBox="1"/>
          <p:nvPr/>
        </p:nvSpPr>
        <p:spPr>
          <a:xfrm>
            <a:off x="7019636" y="489405"/>
            <a:ext cx="1107996" cy="369332"/>
          </a:xfrm>
          <a:prstGeom prst="rect">
            <a:avLst/>
          </a:prstGeom>
          <a:noFill/>
        </p:spPr>
        <p:txBody>
          <a:bodyPr wrap="none" rtlCol="0">
            <a:spAutoFit/>
          </a:bodyPr>
          <a:lstStyle/>
          <a:p>
            <a:r>
              <a:rPr lang="zh-CN" altLang="en-US" dirty="0"/>
              <a:t>优先级？</a:t>
            </a:r>
          </a:p>
        </p:txBody>
      </p:sp>
      <p:pic>
        <p:nvPicPr>
          <p:cNvPr id="15" name="图片 14">
            <a:extLst>
              <a:ext uri="{FF2B5EF4-FFF2-40B4-BE49-F238E27FC236}">
                <a16:creationId xmlns:a16="http://schemas.microsoft.com/office/drawing/2014/main" id="{1239391F-31A1-F6FA-95CD-8D77C5EB6A3C}"/>
              </a:ext>
            </a:extLst>
          </p:cNvPr>
          <p:cNvPicPr>
            <a:picLocks noChangeAspect="1"/>
          </p:cNvPicPr>
          <p:nvPr/>
        </p:nvPicPr>
        <p:blipFill>
          <a:blip r:embed="rId2"/>
          <a:stretch>
            <a:fillRect/>
          </a:stretch>
        </p:blipFill>
        <p:spPr>
          <a:xfrm>
            <a:off x="1717566" y="1814655"/>
            <a:ext cx="8756868" cy="4862945"/>
          </a:xfrm>
          <a:prstGeom prst="rect">
            <a:avLst/>
          </a:prstGeom>
        </p:spPr>
      </p:pic>
      <p:sp>
        <p:nvSpPr>
          <p:cNvPr id="16" name="文本框 15">
            <a:extLst>
              <a:ext uri="{FF2B5EF4-FFF2-40B4-BE49-F238E27FC236}">
                <a16:creationId xmlns:a16="http://schemas.microsoft.com/office/drawing/2014/main" id="{EF01C6DD-892C-D81C-C431-8EF35AB806F4}"/>
              </a:ext>
            </a:extLst>
          </p:cNvPr>
          <p:cNvSpPr txBox="1"/>
          <p:nvPr/>
        </p:nvSpPr>
        <p:spPr>
          <a:xfrm>
            <a:off x="8809022" y="4436198"/>
            <a:ext cx="1596912" cy="369332"/>
          </a:xfrm>
          <a:prstGeom prst="rect">
            <a:avLst/>
          </a:prstGeom>
          <a:noFill/>
        </p:spPr>
        <p:txBody>
          <a:bodyPr wrap="none" rtlCol="0">
            <a:spAutoFit/>
          </a:bodyPr>
          <a:lstStyle/>
          <a:p>
            <a:r>
              <a:rPr lang="zh-CN" altLang="en-US" b="1" dirty="0">
                <a:solidFill>
                  <a:srgbClr val="FF0000"/>
                </a:solidFill>
              </a:rPr>
              <a:t>堆场车辆布局</a:t>
            </a:r>
          </a:p>
        </p:txBody>
      </p:sp>
      <p:sp>
        <p:nvSpPr>
          <p:cNvPr id="18" name="文本框 17">
            <a:extLst>
              <a:ext uri="{FF2B5EF4-FFF2-40B4-BE49-F238E27FC236}">
                <a16:creationId xmlns:a16="http://schemas.microsoft.com/office/drawing/2014/main" id="{9B8E1F8C-9F22-4106-D855-DF367696DDE7}"/>
              </a:ext>
            </a:extLst>
          </p:cNvPr>
          <p:cNvSpPr txBox="1"/>
          <p:nvPr/>
        </p:nvSpPr>
        <p:spPr>
          <a:xfrm>
            <a:off x="175491" y="3974533"/>
            <a:ext cx="3389538" cy="923330"/>
          </a:xfrm>
          <a:prstGeom prst="rect">
            <a:avLst/>
          </a:prstGeom>
          <a:noFill/>
        </p:spPr>
        <p:txBody>
          <a:bodyPr wrap="square" rtlCol="0">
            <a:spAutoFit/>
          </a:bodyPr>
          <a:lstStyle/>
          <a:p>
            <a:r>
              <a:rPr lang="zh-CN" altLang="en-US" b="1" dirty="0">
                <a:solidFill>
                  <a:srgbClr val="FF0000"/>
                </a:solidFill>
              </a:rPr>
              <a:t>未涉及点：</a:t>
            </a:r>
            <a:endParaRPr lang="en-US" altLang="zh-CN" b="1" dirty="0">
              <a:solidFill>
                <a:srgbClr val="FF0000"/>
              </a:solidFill>
            </a:endParaRPr>
          </a:p>
          <a:p>
            <a:r>
              <a:rPr lang="zh-CN" altLang="en-US" dirty="0"/>
              <a:t>车下船后的分配，分配到那个堆场？</a:t>
            </a:r>
          </a:p>
        </p:txBody>
      </p:sp>
      <p:cxnSp>
        <p:nvCxnSpPr>
          <p:cNvPr id="20" name="直接箭头连接符 19">
            <a:extLst>
              <a:ext uri="{FF2B5EF4-FFF2-40B4-BE49-F238E27FC236}">
                <a16:creationId xmlns:a16="http://schemas.microsoft.com/office/drawing/2014/main" id="{1C5116AC-4123-1318-E1F0-C98B582D60DA}"/>
              </a:ext>
            </a:extLst>
          </p:cNvPr>
          <p:cNvCxnSpPr/>
          <p:nvPr/>
        </p:nvCxnSpPr>
        <p:spPr>
          <a:xfrm>
            <a:off x="4762123" y="4246127"/>
            <a:ext cx="3965418" cy="13398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a:extLst>
              <a:ext uri="{FF2B5EF4-FFF2-40B4-BE49-F238E27FC236}">
                <a16:creationId xmlns:a16="http://schemas.microsoft.com/office/drawing/2014/main" id="{55E95333-196E-040E-355E-1C333773FE0A}"/>
              </a:ext>
            </a:extLst>
          </p:cNvPr>
          <p:cNvCxnSpPr/>
          <p:nvPr/>
        </p:nvCxnSpPr>
        <p:spPr>
          <a:xfrm>
            <a:off x="6663350" y="4327556"/>
            <a:ext cx="2064191" cy="12584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文本框 22">
            <a:extLst>
              <a:ext uri="{FF2B5EF4-FFF2-40B4-BE49-F238E27FC236}">
                <a16:creationId xmlns:a16="http://schemas.microsoft.com/office/drawing/2014/main" id="{78B3A5B3-C3BA-707B-AEBA-A6415A02D3A8}"/>
              </a:ext>
            </a:extLst>
          </p:cNvPr>
          <p:cNvSpPr txBox="1"/>
          <p:nvPr/>
        </p:nvSpPr>
        <p:spPr>
          <a:xfrm>
            <a:off x="8716873" y="5562272"/>
            <a:ext cx="2954655" cy="369332"/>
          </a:xfrm>
          <a:prstGeom prst="rect">
            <a:avLst/>
          </a:prstGeom>
          <a:noFill/>
        </p:spPr>
        <p:txBody>
          <a:bodyPr wrap="none" rtlCol="0">
            <a:spAutoFit/>
          </a:bodyPr>
          <a:lstStyle/>
          <a:p>
            <a:r>
              <a:rPr lang="zh-CN" altLang="en-US" dirty="0"/>
              <a:t>侧重于车辆的行驶路径优化</a:t>
            </a:r>
          </a:p>
        </p:txBody>
      </p:sp>
    </p:spTree>
    <p:extLst>
      <p:ext uri="{BB962C8B-B14F-4D97-AF65-F5344CB8AC3E}">
        <p14:creationId xmlns:p14="http://schemas.microsoft.com/office/powerpoint/2010/main" val="11270259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3A0602F5-DD98-D7E9-0CDA-C4F336AFA360}"/>
              </a:ext>
            </a:extLst>
          </p:cNvPr>
          <p:cNvSpPr txBox="1"/>
          <p:nvPr/>
        </p:nvSpPr>
        <p:spPr>
          <a:xfrm>
            <a:off x="0" y="461727"/>
            <a:ext cx="11606542" cy="2031325"/>
          </a:xfrm>
          <a:prstGeom prst="rect">
            <a:avLst/>
          </a:prstGeom>
          <a:noFill/>
        </p:spPr>
        <p:txBody>
          <a:bodyPr wrap="square" rtlCol="0">
            <a:spAutoFit/>
          </a:bodyPr>
          <a:lstStyle/>
          <a:p>
            <a:r>
              <a:rPr lang="zh-CN" altLang="en-US" b="1" dirty="0"/>
              <a:t>问题重述</a:t>
            </a:r>
            <a:r>
              <a:rPr lang="zh-CN" altLang="en-US" dirty="0"/>
              <a:t>：</a:t>
            </a:r>
            <a:endParaRPr lang="en-US" altLang="zh-CN" dirty="0"/>
          </a:p>
          <a:p>
            <a:r>
              <a:rPr lang="en-US" altLang="zh-CN" dirty="0"/>
              <a:t>	</a:t>
            </a:r>
            <a:r>
              <a:rPr lang="zh-CN" altLang="en-US" dirty="0"/>
              <a:t>一辆滚装船到港，已知 船所装载车的类型（车的面积） 和数量，但是不知道每种车下船的顺序，同一品牌的车会出现多批次下船。 在以往的解决方案中，可以把每辆车都放到堆场内，但是由于某些车辆需要根据车架号提货，且由于其停放区域密集，为提取该车，只能把挡住的车给挪开，导致浪费大量时间。</a:t>
            </a:r>
            <a:endParaRPr lang="en-US" altLang="zh-CN" dirty="0"/>
          </a:p>
          <a:p>
            <a:endParaRPr lang="en-US" altLang="zh-CN" dirty="0"/>
          </a:p>
          <a:p>
            <a:endParaRPr lang="en-US" altLang="zh-CN" dirty="0"/>
          </a:p>
          <a:p>
            <a:r>
              <a:rPr lang="zh-CN" altLang="en-US" dirty="0"/>
              <a:t>（疑问，被挪开的车需要知道其具体位置吗？因为如果这个车也是按照车架号来提取的话，就很难再找到这辆车）</a:t>
            </a:r>
          </a:p>
        </p:txBody>
      </p:sp>
    </p:spTree>
    <p:extLst>
      <p:ext uri="{BB962C8B-B14F-4D97-AF65-F5344CB8AC3E}">
        <p14:creationId xmlns:p14="http://schemas.microsoft.com/office/powerpoint/2010/main" val="4439635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文本&#10;&#10;描述已自动生成">
            <a:extLst>
              <a:ext uri="{FF2B5EF4-FFF2-40B4-BE49-F238E27FC236}">
                <a16:creationId xmlns:a16="http://schemas.microsoft.com/office/drawing/2014/main" id="{E3AA67B4-AF41-DE97-074E-A0363652FDA8}"/>
              </a:ext>
            </a:extLst>
          </p:cNvPr>
          <p:cNvPicPr>
            <a:picLocks noChangeAspect="1"/>
          </p:cNvPicPr>
          <p:nvPr/>
        </p:nvPicPr>
        <p:blipFill rotWithShape="1">
          <a:blip r:embed="rId2">
            <a:extLst>
              <a:ext uri="{28A0092B-C50C-407E-A947-70E740481C1C}">
                <a14:useLocalDpi xmlns:a14="http://schemas.microsoft.com/office/drawing/2010/main" val="0"/>
              </a:ext>
            </a:extLst>
          </a:blip>
          <a:srcRect t="21497" b="32245"/>
          <a:stretch/>
        </p:blipFill>
        <p:spPr>
          <a:xfrm>
            <a:off x="4497356" y="0"/>
            <a:ext cx="4503400" cy="3172408"/>
          </a:xfrm>
          <a:prstGeom prst="rect">
            <a:avLst/>
          </a:prstGeom>
        </p:spPr>
      </p:pic>
      <p:pic>
        <p:nvPicPr>
          <p:cNvPr id="7" name="图片 6" descr="文本&#10;&#10;描述已自动生成">
            <a:extLst>
              <a:ext uri="{FF2B5EF4-FFF2-40B4-BE49-F238E27FC236}">
                <a16:creationId xmlns:a16="http://schemas.microsoft.com/office/drawing/2014/main" id="{DE66B030-7A36-5A9D-0D1A-BA00CA2B2C64}"/>
              </a:ext>
            </a:extLst>
          </p:cNvPr>
          <p:cNvPicPr>
            <a:picLocks noChangeAspect="1"/>
          </p:cNvPicPr>
          <p:nvPr/>
        </p:nvPicPr>
        <p:blipFill rotWithShape="1">
          <a:blip r:embed="rId3">
            <a:extLst>
              <a:ext uri="{28A0092B-C50C-407E-A947-70E740481C1C}">
                <a14:useLocalDpi xmlns:a14="http://schemas.microsoft.com/office/drawing/2010/main" val="0"/>
              </a:ext>
            </a:extLst>
          </a:blip>
          <a:srcRect t="24626" b="31972"/>
          <a:stretch/>
        </p:blipFill>
        <p:spPr>
          <a:xfrm>
            <a:off x="74733" y="0"/>
            <a:ext cx="4503400" cy="2976466"/>
          </a:xfrm>
          <a:prstGeom prst="rect">
            <a:avLst/>
          </a:prstGeom>
        </p:spPr>
      </p:pic>
      <p:sp>
        <p:nvSpPr>
          <p:cNvPr id="8" name="文本框 7">
            <a:extLst>
              <a:ext uri="{FF2B5EF4-FFF2-40B4-BE49-F238E27FC236}">
                <a16:creationId xmlns:a16="http://schemas.microsoft.com/office/drawing/2014/main" id="{270C33E0-9C52-DD31-297C-542BC41751E3}"/>
              </a:ext>
            </a:extLst>
          </p:cNvPr>
          <p:cNvSpPr txBox="1"/>
          <p:nvPr/>
        </p:nvSpPr>
        <p:spPr>
          <a:xfrm>
            <a:off x="0" y="3247953"/>
            <a:ext cx="12192000" cy="646331"/>
          </a:xfrm>
          <a:prstGeom prst="rect">
            <a:avLst/>
          </a:prstGeom>
          <a:noFill/>
        </p:spPr>
        <p:txBody>
          <a:bodyPr wrap="square" rtlCol="0">
            <a:spAutoFit/>
          </a:bodyPr>
          <a:lstStyle/>
          <a:p>
            <a:r>
              <a:rPr lang="zh-CN" altLang="en-US" b="1" u="sng" dirty="0"/>
              <a:t>目前的两个作业流程方案</a:t>
            </a:r>
            <a:r>
              <a:rPr lang="zh-CN" altLang="en-US" dirty="0"/>
              <a:t>，遇到的问题是： 在已知每辆船的车类型和车数量，就可以直接找到每个车放到那个堆场的最优方案，那么就不需要</a:t>
            </a:r>
            <a:r>
              <a:rPr lang="en-US" altLang="zh-CN" dirty="0"/>
              <a:t>11</a:t>
            </a:r>
            <a:r>
              <a:rPr lang="zh-CN" altLang="en-US" dirty="0"/>
              <a:t>区的等待时间，直接一个车下来，就直接去堆场，那么就只需要考虑解决挪车的问题。</a:t>
            </a:r>
          </a:p>
        </p:txBody>
      </p:sp>
      <p:cxnSp>
        <p:nvCxnSpPr>
          <p:cNvPr id="10" name="直接连接符 9">
            <a:extLst>
              <a:ext uri="{FF2B5EF4-FFF2-40B4-BE49-F238E27FC236}">
                <a16:creationId xmlns:a16="http://schemas.microsoft.com/office/drawing/2014/main" id="{1DAE64A2-6937-0043-DF55-2C1BA72EBB14}"/>
              </a:ext>
            </a:extLst>
          </p:cNvPr>
          <p:cNvCxnSpPr/>
          <p:nvPr/>
        </p:nvCxnSpPr>
        <p:spPr>
          <a:xfrm>
            <a:off x="74733" y="3172408"/>
            <a:ext cx="1200259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4502602E-54FB-C10A-F281-1651A82DE652}"/>
              </a:ext>
            </a:extLst>
          </p:cNvPr>
          <p:cNvSpPr txBox="1"/>
          <p:nvPr/>
        </p:nvSpPr>
        <p:spPr>
          <a:xfrm>
            <a:off x="389299" y="4390931"/>
            <a:ext cx="11802701" cy="1754326"/>
          </a:xfrm>
          <a:prstGeom prst="rect">
            <a:avLst/>
          </a:prstGeom>
          <a:noFill/>
        </p:spPr>
        <p:txBody>
          <a:bodyPr wrap="square" rtlCol="0">
            <a:spAutoFit/>
          </a:bodyPr>
          <a:lstStyle/>
          <a:p>
            <a:r>
              <a:rPr lang="zh-CN" altLang="en-US" dirty="0"/>
              <a:t>我目前考虑的上面两种作业流程的优势：</a:t>
            </a:r>
            <a:endParaRPr lang="en-US" altLang="zh-CN"/>
          </a:p>
          <a:p>
            <a:r>
              <a:rPr lang="en-US" altLang="zh-CN"/>
              <a:t>1</a:t>
            </a:r>
            <a:r>
              <a:rPr lang="zh-CN" altLang="en-US" dirty="0"/>
              <a:t>：先下船的先分配，可以不用刚开始在</a:t>
            </a:r>
            <a:r>
              <a:rPr lang="en-US" altLang="zh-CN" dirty="0"/>
              <a:t>11</a:t>
            </a:r>
            <a:r>
              <a:rPr lang="zh-CN" altLang="en-US" dirty="0"/>
              <a:t>区等待，在人手有限的情况下，可以让一些工人在刚开始就能有做的。     占用率最高：是为了让某个堆场更多的只放一种类型的车辆（堆场某一种车的份额更大，即同类型车辆相对集中分布）</a:t>
            </a:r>
            <a:endParaRPr lang="en-US" altLang="zh-CN" dirty="0"/>
          </a:p>
          <a:p>
            <a:r>
              <a:rPr lang="en-US" altLang="zh-CN" dirty="0"/>
              <a:t>2</a:t>
            </a:r>
            <a:r>
              <a:rPr lang="zh-CN" altLang="en-US" dirty="0"/>
              <a:t>：预先分配：解决前面车（再分配规则中的车）在</a:t>
            </a:r>
            <a:r>
              <a:rPr lang="en-US" altLang="zh-CN" dirty="0"/>
              <a:t>11</a:t>
            </a:r>
            <a:r>
              <a:rPr lang="zh-CN" altLang="en-US" dirty="0"/>
              <a:t>区等待的时候，后面的车不需要都挤在</a:t>
            </a:r>
            <a:r>
              <a:rPr lang="en-US" altLang="zh-CN" dirty="0"/>
              <a:t>11</a:t>
            </a:r>
            <a:r>
              <a:rPr lang="zh-CN" altLang="en-US" dirty="0"/>
              <a:t>区，直接下船就前往目的地。</a:t>
            </a:r>
          </a:p>
        </p:txBody>
      </p:sp>
    </p:spTree>
    <p:extLst>
      <p:ext uri="{BB962C8B-B14F-4D97-AF65-F5344CB8AC3E}">
        <p14:creationId xmlns:p14="http://schemas.microsoft.com/office/powerpoint/2010/main" val="82108875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347</TotalTime>
  <Words>1256</Words>
  <Application>Microsoft Office PowerPoint</Application>
  <PresentationFormat>宽屏</PresentationFormat>
  <Paragraphs>72</Paragraphs>
  <Slides>6</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6</vt:i4>
      </vt:variant>
    </vt:vector>
  </HeadingPairs>
  <TitlesOfParts>
    <vt:vector size="13" baseType="lpstr">
      <vt:lpstr>TimesNewRomanPSMT</vt:lpstr>
      <vt:lpstr>等线</vt:lpstr>
      <vt:lpstr>等线 Light</vt:lpstr>
      <vt:lpstr>SimHei</vt:lpstr>
      <vt:lpstr>Arial</vt:lpstr>
      <vt:lpstr>Cambria Math</vt:lpstr>
      <vt:lpstr>Office 主题​​</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秋 祝</dc:creator>
  <cp:lastModifiedBy>DB6430</cp:lastModifiedBy>
  <cp:revision>8</cp:revision>
  <dcterms:created xsi:type="dcterms:W3CDTF">2024-11-22T14:53:55Z</dcterms:created>
  <dcterms:modified xsi:type="dcterms:W3CDTF">2024-11-23T14:32:48Z</dcterms:modified>
</cp:coreProperties>
</file>