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70" r:id="rId6"/>
    <p:sldId id="262" r:id="rId7"/>
    <p:sldId id="261" r:id="rId8"/>
    <p:sldId id="272" r:id="rId9"/>
    <p:sldId id="266" r:id="rId10"/>
    <p:sldId id="263" r:id="rId11"/>
    <p:sldId id="267" r:id="rId12"/>
    <p:sldId id="273" r:id="rId13"/>
    <p:sldId id="274" r:id="rId14"/>
    <p:sldId id="275" r:id="rId15"/>
    <p:sldId id="268" r:id="rId16"/>
    <p:sldId id="271" r:id="rId17"/>
    <p:sldId id="269" r:id="rId18"/>
    <p:sldId id="25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41" autoAdjust="0"/>
  </p:normalViewPr>
  <p:slideViewPr>
    <p:cSldViewPr snapToGrid="0">
      <p:cViewPr varScale="1">
        <p:scale>
          <a:sx n="80" d="100"/>
          <a:sy n="80" d="100"/>
        </p:scale>
        <p:origin x="30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37657-55B3-40D1-B80D-748E3A76C01E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51853-A037-46BF-A4CC-F22F7DE3E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8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由于分类器往往默认数据是连续的，并且是有序的。而对于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型特征，我们有两种方法来处理，第一种方法是人工地指定为一个顺序，但这样做工作量太大，不适合做。第二种方法就是进行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OneHotEncoding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，对一些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型特征进行编码。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51853-A037-46BF-A4CC-F22F7DE3E41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1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51853-A037-46BF-A4CC-F22F7DE3E41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8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根据特征的特点进行分类，来统计不同类别特征的缺失值个数，更细致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51853-A037-46BF-A4CC-F22F7DE3E41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7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60BA-0602-487A-A764-FCE84D4E052F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BDB9-8B4A-4EC4-AFC6-9CF719B4461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4" y="193387"/>
            <a:ext cx="2837046" cy="9769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7675" y="4052888"/>
            <a:ext cx="3993356" cy="850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164"/>
            <a:ext cx="9144000" cy="4541837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0521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60BA-0602-487A-A764-FCE84D4E052F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BDB9-8B4A-4EC4-AFC6-9CF719B4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60BA-0602-487A-A764-FCE84D4E052F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BDB9-8B4A-4EC4-AFC6-9CF719B4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74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05F1-C5D7-4016-9D2C-232580DAC538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57B5-1DA8-4852-B005-0607DD2B6C9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1820896"/>
            <a:ext cx="2095126" cy="2793501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366008" y="1653541"/>
            <a:ext cx="6777992" cy="3128211"/>
            <a:chOff x="3154679" y="1528577"/>
            <a:chExt cx="9037322" cy="3128211"/>
          </a:xfrm>
        </p:grpSpPr>
        <p:sp>
          <p:nvSpPr>
            <p:cNvPr id="9" name="梯形 8"/>
            <p:cNvSpPr/>
            <p:nvPr userDrawn="1"/>
          </p:nvSpPr>
          <p:spPr>
            <a:xfrm rot="16200000">
              <a:off x="8341896" y="806684"/>
              <a:ext cx="3128211" cy="4571998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3154679" y="2301240"/>
              <a:ext cx="4709161" cy="156972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3" name="梯形 12"/>
          <p:cNvSpPr/>
          <p:nvPr userDrawn="1"/>
        </p:nvSpPr>
        <p:spPr>
          <a:xfrm rot="5400000">
            <a:off x="-177654" y="2028345"/>
            <a:ext cx="2721308" cy="2366009"/>
          </a:xfrm>
          <a:prstGeom prst="trapezoid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5524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60BA-0602-487A-A764-FCE84D4E052F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BDB9-8B4A-4EC4-AFC6-9CF719B446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562600" y="230190"/>
            <a:ext cx="3581400" cy="2778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9640" cy="11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6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60BA-0602-487A-A764-FCE84D4E052F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BDB9-8B4A-4EC4-AFC6-9CF719B4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2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60BA-0602-487A-A764-FCE84D4E052F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BDB9-8B4A-4EC4-AFC6-9CF719B4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60BA-0602-487A-A764-FCE84D4E052F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BDB9-8B4A-4EC4-AFC6-9CF719B4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20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60BA-0602-487A-A764-FCE84D4E052F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BDB9-8B4A-4EC4-AFC6-9CF719B4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3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60BA-0602-487A-A764-FCE84D4E052F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BDB9-8B4A-4EC4-AFC6-9CF719B4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7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60BA-0602-487A-A764-FCE84D4E052F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BDB9-8B4A-4EC4-AFC6-9CF719B4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60BA-0602-487A-A764-FCE84D4E052F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BDB9-8B4A-4EC4-AFC6-9CF719B4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7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60BA-0602-487A-A764-FCE84D4E052F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3BDB9-8B4A-4EC4-AFC6-9CF719B4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5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2525" y="2524125"/>
            <a:ext cx="6858000" cy="803672"/>
          </a:xfrm>
        </p:spPr>
        <p:txBody>
          <a:bodyPr>
            <a:normAutofit/>
          </a:bodyPr>
          <a:lstStyle/>
          <a:p>
            <a:r>
              <a:rPr lang="zh-CN" altLang="en-US" sz="4050" dirty="0">
                <a:latin typeface="华文行楷" panose="02010800040101010101" pitchFamily="2" charset="-122"/>
                <a:ea typeface="华文行楷" panose="02010800040101010101" pitchFamily="2" charset="-122"/>
              </a:rPr>
              <a:t>微额借款用户人品预测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62575" y="4244578"/>
            <a:ext cx="3524250" cy="124182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650" b="1" dirty="0">
                <a:latin typeface="+mn-ea"/>
              </a:rPr>
              <a:t>答辩人：朱秋辉（四川大学）</a:t>
            </a:r>
            <a:endParaRPr lang="en-US" altLang="zh-CN" sz="1650" b="1" dirty="0">
              <a:latin typeface="+mn-ea"/>
            </a:endParaRPr>
          </a:p>
          <a:p>
            <a:endParaRPr lang="en-US" altLang="zh-CN" sz="1650" b="1" dirty="0">
              <a:latin typeface="+mn-ea"/>
            </a:endParaRPr>
          </a:p>
          <a:p>
            <a:r>
              <a:rPr lang="zh-CN" altLang="en-US" sz="1650" b="1" dirty="0">
                <a:latin typeface="+mn-ea"/>
              </a:rPr>
              <a:t>成员：郭柯娜（四川大学）</a:t>
            </a:r>
            <a:endParaRPr lang="en-US" altLang="zh-CN" sz="1650" b="1" dirty="0">
              <a:latin typeface="+mn-ea"/>
            </a:endParaRPr>
          </a:p>
          <a:p>
            <a:r>
              <a:rPr lang="zh-CN" altLang="en-US" sz="1650" b="1" dirty="0">
                <a:latin typeface="+mn-ea"/>
              </a:rPr>
              <a:t>        黄志标（中国科学院）</a:t>
            </a:r>
          </a:p>
        </p:txBody>
      </p:sp>
    </p:spTree>
    <p:extLst>
      <p:ext uri="{BB962C8B-B14F-4D97-AF65-F5344CB8AC3E}">
        <p14:creationId xmlns:p14="http://schemas.microsoft.com/office/powerpoint/2010/main" val="12774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0325" y="2952751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</a:rPr>
              <a:t>、算法说明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04053" y="2583418"/>
            <a:ext cx="2447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</a:rPr>
              <a:t>3.1 </a:t>
            </a:r>
            <a:r>
              <a:rPr lang="zh-CN" altLang="en-US" sz="2100" dirty="0">
                <a:solidFill>
                  <a:schemeClr val="bg1"/>
                </a:solidFill>
              </a:rPr>
              <a:t>思路分析</a:t>
            </a:r>
            <a:endParaRPr lang="en-US" altLang="zh-CN" sz="2100" dirty="0">
              <a:solidFill>
                <a:schemeClr val="bg1"/>
              </a:solidFill>
            </a:endParaRPr>
          </a:p>
          <a:p>
            <a:r>
              <a:rPr lang="en-US" altLang="zh-CN" sz="2100" dirty="0">
                <a:solidFill>
                  <a:schemeClr val="bg1"/>
                </a:solidFill>
              </a:rPr>
              <a:t>3.2 </a:t>
            </a:r>
            <a:r>
              <a:rPr lang="zh-CN" altLang="en-US" sz="2100" dirty="0">
                <a:solidFill>
                  <a:schemeClr val="bg1"/>
                </a:solidFill>
              </a:rPr>
              <a:t>模型选择</a:t>
            </a:r>
            <a:endParaRPr lang="en-US" altLang="zh-CN" sz="2100" dirty="0">
              <a:solidFill>
                <a:schemeClr val="bg1"/>
              </a:solidFill>
            </a:endParaRPr>
          </a:p>
          <a:p>
            <a:r>
              <a:rPr lang="en-US" altLang="zh-CN" sz="2100" dirty="0">
                <a:solidFill>
                  <a:schemeClr val="bg1"/>
                </a:solidFill>
              </a:rPr>
              <a:t>3.3 </a:t>
            </a:r>
            <a:r>
              <a:rPr lang="zh-CN" altLang="en-US" sz="2100" dirty="0" smtClean="0">
                <a:solidFill>
                  <a:schemeClr val="bg1"/>
                </a:solidFill>
              </a:rPr>
              <a:t>参数调优</a:t>
            </a:r>
            <a:endParaRPr lang="en-US" altLang="zh-CN" sz="2100" dirty="0" smtClean="0">
              <a:solidFill>
                <a:schemeClr val="bg1"/>
              </a:solidFill>
            </a:endParaRPr>
          </a:p>
          <a:p>
            <a:r>
              <a:rPr lang="en-US" altLang="zh-CN" sz="2100" dirty="0" smtClean="0">
                <a:solidFill>
                  <a:schemeClr val="bg1"/>
                </a:solidFill>
              </a:rPr>
              <a:t>3.4 </a:t>
            </a:r>
            <a:r>
              <a:rPr lang="zh-CN" altLang="en-US" sz="2100" dirty="0">
                <a:solidFill>
                  <a:schemeClr val="bg1"/>
                </a:solidFill>
              </a:rPr>
              <a:t>异常</a:t>
            </a:r>
            <a:r>
              <a:rPr lang="zh-CN" altLang="en-US" sz="2100" dirty="0" smtClean="0">
                <a:solidFill>
                  <a:schemeClr val="bg1"/>
                </a:solidFill>
              </a:rPr>
              <a:t>样本分类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133474" y="462021"/>
            <a:ext cx="4241413" cy="53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002060"/>
                </a:solidFill>
              </a:rPr>
              <a:t>3</a:t>
            </a:r>
            <a:r>
              <a:rPr lang="en-US" altLang="zh-CN" sz="3600" b="1" dirty="0" smtClean="0">
                <a:solidFill>
                  <a:srgbClr val="002060"/>
                </a:solidFill>
              </a:rPr>
              <a:t>.1 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思路分析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81620" y="2315689"/>
            <a:ext cx="5219826" cy="2264654"/>
            <a:chOff x="1133474" y="2101933"/>
            <a:chExt cx="5219826" cy="2264654"/>
          </a:xfrm>
        </p:grpSpPr>
        <p:sp>
          <p:nvSpPr>
            <p:cNvPr id="5" name="矩形 4"/>
            <p:cNvSpPr/>
            <p:nvPr/>
          </p:nvSpPr>
          <p:spPr>
            <a:xfrm>
              <a:off x="1133474" y="2961769"/>
              <a:ext cx="1785934" cy="54626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1760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个特征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069941" y="3508033"/>
              <a:ext cx="1300178" cy="62458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3069941" y="2375065"/>
              <a:ext cx="1300178" cy="56902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4901630" y="2101933"/>
              <a:ext cx="1451670" cy="54626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逻辑回归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01629" y="3820323"/>
              <a:ext cx="1451671" cy="54626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树模型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765511" y="2310468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特征选择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74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133474" y="462021"/>
            <a:ext cx="4241413" cy="53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2060"/>
                </a:solidFill>
              </a:rPr>
              <a:t>3.2 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模型选择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080"/>
              </p:ext>
            </p:extLst>
          </p:nvPr>
        </p:nvGraphicFramePr>
        <p:xfrm>
          <a:off x="1463101" y="2614928"/>
          <a:ext cx="5994601" cy="167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231"/>
                <a:gridCol w="1959429"/>
                <a:gridCol w="2481941"/>
              </a:tblGrid>
              <a:tr h="488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模型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线下得分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线上得分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逻辑回归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0.756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0.66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随机森林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0.683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0.668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</a:rPr>
                        <a:t>GBDT</a:t>
                      </a:r>
                      <a:r>
                        <a:rPr lang="en-US" altLang="zh-CN" sz="2000" baseline="30000" dirty="0" smtClean="0">
                          <a:solidFill>
                            <a:schemeClr val="bg1"/>
                          </a:solidFill>
                        </a:rPr>
                        <a:t>[2]</a:t>
                      </a:r>
                      <a:endParaRPr lang="zh-CN" altLang="en-US" sz="2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0.718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0.722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57141" y="1516510"/>
            <a:ext cx="1416044" cy="546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模型</a:t>
            </a:r>
            <a:r>
              <a:rPr lang="zh-CN" altLang="en-US" sz="2400" dirty="0">
                <a:solidFill>
                  <a:schemeClr val="bg1"/>
                </a:solidFill>
              </a:rPr>
              <a:t>对比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7140" y="4916385"/>
            <a:ext cx="7899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[1] </a:t>
            </a:r>
            <a:r>
              <a:rPr lang="zh-CN" altLang="en-US" dirty="0" smtClean="0"/>
              <a:t>采用的是启发式搜索（序列前向选择），即每次选择一个特征，使特征函数最优。</a:t>
            </a:r>
            <a:endParaRPr lang="en-US" altLang="zh-CN" dirty="0" smtClean="0"/>
          </a:p>
          <a:p>
            <a:r>
              <a:rPr lang="en-US" altLang="zh-CN" dirty="0" smtClean="0"/>
              <a:t>         [2] </a:t>
            </a:r>
            <a:r>
              <a:rPr lang="zh-CN" altLang="en-US" dirty="0" smtClean="0"/>
              <a:t>采用的</a:t>
            </a:r>
            <a:r>
              <a:rPr lang="en-US" altLang="zh-CN" dirty="0" err="1" smtClean="0"/>
              <a:t>GBDT</a:t>
            </a:r>
            <a:r>
              <a:rPr lang="zh-CN" altLang="en-US" dirty="0" smtClean="0"/>
              <a:t>的多线程版本</a:t>
            </a:r>
            <a:r>
              <a:rPr lang="en-US" altLang="zh-CN" dirty="0" err="1" smtClean="0"/>
              <a:t>xgboost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810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133474" y="462021"/>
            <a:ext cx="4241413" cy="53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2060"/>
                </a:solidFill>
              </a:rPr>
              <a:t>3.3 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参数调优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7140" y="1516510"/>
            <a:ext cx="3351722" cy="546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bg1"/>
                </a:solidFill>
              </a:rPr>
              <a:t>Xgboost</a:t>
            </a:r>
            <a:r>
              <a:rPr lang="en-US" altLang="zh-CN" sz="2400" baseline="30000" dirty="0" smtClean="0">
                <a:solidFill>
                  <a:schemeClr val="bg1"/>
                </a:solidFill>
              </a:rPr>
              <a:t>[3</a:t>
            </a:r>
            <a:r>
              <a:rPr lang="en-US" altLang="zh-CN" sz="2400" baseline="30000" dirty="0" smtClean="0">
                <a:solidFill>
                  <a:schemeClr val="bg1"/>
                </a:solidFill>
              </a:rPr>
              <a:t>]</a:t>
            </a:r>
            <a:r>
              <a:rPr lang="zh-CN" altLang="en-US" sz="2400" dirty="0" smtClean="0">
                <a:solidFill>
                  <a:schemeClr val="bg1"/>
                </a:solidFill>
              </a:rPr>
              <a:t>参数调优</a:t>
            </a:r>
            <a:r>
              <a:rPr lang="zh-CN" altLang="en-US" sz="2400" dirty="0" smtClean="0">
                <a:solidFill>
                  <a:schemeClr val="bg1"/>
                </a:solidFill>
              </a:rPr>
              <a:t>过程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50669" y="2339439"/>
            <a:ext cx="65195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正样本权重</a:t>
            </a:r>
            <a:endParaRPr lang="en-US" altLang="zh-CN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最大树</a:t>
            </a:r>
            <a:r>
              <a:rPr lang="zh-CN" altLang="en-US" sz="2200" dirty="0" smtClean="0"/>
              <a:t>深</a:t>
            </a:r>
            <a:endParaRPr lang="en-US" altLang="zh-CN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树</a:t>
            </a:r>
            <a:r>
              <a:rPr lang="zh-CN" altLang="en-US" sz="2200" dirty="0" smtClean="0"/>
              <a:t>的棵数</a:t>
            </a:r>
            <a:endParaRPr lang="en-US" altLang="zh-CN" sz="2200" dirty="0"/>
          </a:p>
        </p:txBody>
      </p:sp>
      <p:sp>
        <p:nvSpPr>
          <p:cNvPr id="5" name="文本框 4"/>
          <p:cNvSpPr txBox="1"/>
          <p:nvPr/>
        </p:nvSpPr>
        <p:spPr>
          <a:xfrm>
            <a:off x="757140" y="4916385"/>
            <a:ext cx="789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[3] </a:t>
            </a:r>
            <a:r>
              <a:rPr lang="en-US" altLang="zh-CN" dirty="0" err="1" smtClean="0"/>
              <a:t>xgboost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有对缺失值自动处理的功能，如加载数据时可以指定数据的缺失值，</a:t>
            </a:r>
            <a:r>
              <a:rPr lang="en-US" altLang="zh-CN" dirty="0" err="1" smtClean="0"/>
              <a:t>dtrain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xgb.Dmatrix</a:t>
            </a:r>
            <a:r>
              <a:rPr lang="en-US" altLang="zh-CN" dirty="0" smtClean="0"/>
              <a:t>(X, label = y, missing=-1)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5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133474" y="462021"/>
            <a:ext cx="4241413" cy="53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2060"/>
                </a:solidFill>
              </a:rPr>
              <a:t>3.4 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异常样本分类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7140" y="1516510"/>
            <a:ext cx="3957364" cy="546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测试集样本缺失值分布片断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01" y="2358151"/>
            <a:ext cx="4019315" cy="198405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133474" y="4631377"/>
            <a:ext cx="6084274" cy="1069976"/>
            <a:chOff x="1133474" y="4631377"/>
            <a:chExt cx="6084274" cy="1069976"/>
          </a:xfrm>
        </p:grpSpPr>
        <p:sp>
          <p:nvSpPr>
            <p:cNvPr id="7" name="矩形 6"/>
            <p:cNvSpPr/>
            <p:nvPr/>
          </p:nvSpPr>
          <p:spPr>
            <a:xfrm>
              <a:off x="1133474" y="4948479"/>
              <a:ext cx="1565927" cy="38354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</a:rPr>
                <a:t>训练集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19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个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08960" y="4948479"/>
              <a:ext cx="608661" cy="38354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</a:rPr>
                <a:t>RF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04583" y="4948479"/>
              <a:ext cx="1513165" cy="38354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</a:rPr>
                <a:t>测试集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个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907582" y="5140250"/>
              <a:ext cx="693196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4714504" y="5140250"/>
              <a:ext cx="693196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735821" y="4631377"/>
              <a:ext cx="1250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47</a:t>
              </a:r>
              <a:r>
                <a:rPr lang="zh-CN" altLang="en-US" dirty="0" smtClean="0"/>
                <a:t>个特征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945649" y="5332021"/>
              <a:ext cx="794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训练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14505" y="5332021"/>
              <a:ext cx="743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预测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7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0325" y="2952751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  <a:r>
              <a:rPr lang="zh-CN" altLang="en-US" sz="3600" b="1" dirty="0">
                <a:solidFill>
                  <a:schemeClr val="bg1"/>
                </a:solidFill>
              </a:rPr>
              <a:t>、参赛收获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81750" y="2745001"/>
            <a:ext cx="24479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</a:rPr>
              <a:t>4.1 </a:t>
            </a:r>
            <a:r>
              <a:rPr lang="zh-CN" altLang="en-US" sz="2100" dirty="0">
                <a:solidFill>
                  <a:schemeClr val="bg1"/>
                </a:solidFill>
              </a:rPr>
              <a:t>算法未来的</a:t>
            </a:r>
            <a:r>
              <a:rPr lang="zh-CN" altLang="en-US" sz="2100" dirty="0" smtClean="0">
                <a:solidFill>
                  <a:schemeClr val="bg1"/>
                </a:solidFill>
              </a:rPr>
              <a:t>改进</a:t>
            </a:r>
            <a:endParaRPr lang="en-US" altLang="zh-CN" sz="2100" dirty="0" smtClean="0">
              <a:solidFill>
                <a:schemeClr val="bg1"/>
              </a:solidFill>
            </a:endParaRPr>
          </a:p>
          <a:p>
            <a:endParaRPr lang="en-US" altLang="zh-CN" sz="2100" dirty="0">
              <a:solidFill>
                <a:schemeClr val="bg1"/>
              </a:solidFill>
            </a:endParaRPr>
          </a:p>
          <a:p>
            <a:r>
              <a:rPr lang="en-US" altLang="zh-CN" sz="2100" dirty="0">
                <a:solidFill>
                  <a:schemeClr val="bg1"/>
                </a:solidFill>
              </a:rPr>
              <a:t>4.2 </a:t>
            </a:r>
            <a:r>
              <a:rPr lang="zh-CN" altLang="en-US" sz="2100" dirty="0">
                <a:solidFill>
                  <a:schemeClr val="bg1"/>
                </a:solidFill>
              </a:rPr>
              <a:t>参赛收获</a:t>
            </a:r>
          </a:p>
        </p:txBody>
      </p:sp>
    </p:spTree>
    <p:extLst>
      <p:ext uri="{BB962C8B-B14F-4D97-AF65-F5344CB8AC3E}">
        <p14:creationId xmlns:p14="http://schemas.microsoft.com/office/powerpoint/2010/main" val="27975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133474" y="462021"/>
            <a:ext cx="4241413" cy="53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2060"/>
                </a:solidFill>
              </a:rPr>
              <a:t>4.1 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算法未来的改进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7140" y="1516510"/>
            <a:ext cx="2271068" cy="546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算法</a:t>
            </a:r>
            <a:r>
              <a:rPr lang="zh-CN" altLang="en-US" sz="2400" dirty="0" smtClean="0">
                <a:solidFill>
                  <a:schemeClr val="bg1"/>
                </a:solidFill>
              </a:rPr>
              <a:t>计划改进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92674" y="2493818"/>
            <a:ext cx="6388925" cy="286195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对特征进行分组，对每一个特征组提出新特征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根据每个样本缺失值个数对样本进行分组，分开预测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利用大量无类标的数据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1133474" y="462021"/>
            <a:ext cx="4241413" cy="53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2060"/>
                </a:solidFill>
              </a:rPr>
              <a:t>4.2 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参赛收获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33474" y="1801945"/>
            <a:ext cx="6791326" cy="650457"/>
            <a:chOff x="1133474" y="1801945"/>
            <a:chExt cx="6791326" cy="650457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gray">
            <a:xfrm>
              <a:off x="1733797" y="1801945"/>
              <a:ext cx="6191003" cy="650457"/>
            </a:xfrm>
            <a:prstGeom prst="roundRect">
              <a:avLst>
                <a:gd name="adj" fmla="val 10889"/>
              </a:avLst>
            </a:prstGeom>
            <a:solidFill>
              <a:srgbClr val="00206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Arial" charset="0"/>
                </a:rPr>
                <a:t>加深了对从数据中发现问题，到解决问题流程的理解。</a:t>
              </a:r>
              <a:endParaRPr lang="zh-CN" altLang="en-US" sz="2000" b="1" dirty="0">
                <a:solidFill>
                  <a:schemeClr val="bg1"/>
                </a:solidFill>
                <a:latin typeface="Arial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1133474" y="2153573"/>
              <a:ext cx="330379" cy="1011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utoShape 7"/>
          <p:cNvSpPr>
            <a:spLocks noChangeArrowheads="1"/>
          </p:cNvSpPr>
          <p:nvPr/>
        </p:nvSpPr>
        <p:spPr bwMode="gray">
          <a:xfrm>
            <a:off x="1733797" y="3323715"/>
            <a:ext cx="6191003" cy="650457"/>
          </a:xfrm>
          <a:prstGeom prst="roundRect">
            <a:avLst>
              <a:gd name="adj" fmla="val 10889"/>
            </a:avLst>
          </a:prstGeom>
          <a:solidFill>
            <a:srgbClr val="002060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charset="0"/>
              </a:rPr>
              <a:t>要想达到目标，认清数据的本质才是王道。</a:t>
            </a:r>
            <a:endParaRPr lang="zh-CN" alt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gray">
          <a:xfrm>
            <a:off x="1733797" y="4845485"/>
            <a:ext cx="6191003" cy="650457"/>
          </a:xfrm>
          <a:prstGeom prst="roundRect">
            <a:avLst>
              <a:gd name="adj" fmla="val 10889"/>
            </a:avLst>
          </a:prstGeom>
          <a:solidFill>
            <a:srgbClr val="002060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charset="0"/>
              </a:rPr>
              <a:t>挑战自己，找一切可能的出路，</a:t>
            </a:r>
            <a:r>
              <a:rPr lang="zh-CN" altLang="en-US" sz="2000" b="1" dirty="0">
                <a:solidFill>
                  <a:schemeClr val="bg1"/>
                </a:solidFill>
                <a:latin typeface="Arial" charset="0"/>
              </a:rPr>
              <a:t>尝试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charset="0"/>
              </a:rPr>
              <a:t>一切可能的方法。</a:t>
            </a:r>
            <a:endParaRPr lang="zh-CN" alt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133473" y="3648943"/>
            <a:ext cx="330379" cy="1011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133473" y="5170713"/>
            <a:ext cx="330379" cy="1011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19525" y="1671757"/>
            <a:ext cx="546735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致谢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、感谢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Data Castle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平台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、感谢主办方的精心组织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、感谢所有工作人员辛勤的工作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、感谢所有参赛者，让我学习到很多</a:t>
            </a:r>
          </a:p>
        </p:txBody>
      </p:sp>
      <p:sp>
        <p:nvSpPr>
          <p:cNvPr id="8" name="矩形 7"/>
          <p:cNvSpPr/>
          <p:nvPr/>
        </p:nvSpPr>
        <p:spPr>
          <a:xfrm>
            <a:off x="1392019" y="2368376"/>
            <a:ext cx="1292663" cy="76174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5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5431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462021"/>
            <a:ext cx="1562100" cy="535781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2060"/>
                </a:solidFill>
              </a:rPr>
              <a:t>目录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5575" y="2074069"/>
            <a:ext cx="3114675" cy="5429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/>
              <a:t>1</a:t>
            </a:r>
            <a:r>
              <a:rPr lang="zh-CN" altLang="en-US" sz="3000" b="1" dirty="0"/>
              <a:t>、赛题分析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2695575" y="2888456"/>
            <a:ext cx="3114675" cy="5429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/>
              <a:t>2</a:t>
            </a:r>
            <a:r>
              <a:rPr lang="zh-CN" altLang="en-US" sz="3000" b="1" dirty="0"/>
              <a:t>、数据处理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2695575" y="3702844"/>
            <a:ext cx="3114675" cy="5429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/>
              <a:t>3</a:t>
            </a:r>
            <a:r>
              <a:rPr lang="zh-CN" altLang="en-US" sz="3000" b="1" dirty="0"/>
              <a:t>、算法说明</a:t>
            </a:r>
          </a:p>
        </p:txBody>
      </p:sp>
      <p:sp>
        <p:nvSpPr>
          <p:cNvPr id="7" name="矩形 6"/>
          <p:cNvSpPr/>
          <p:nvPr/>
        </p:nvSpPr>
        <p:spPr>
          <a:xfrm>
            <a:off x="2695575" y="4517231"/>
            <a:ext cx="3114675" cy="5429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/>
              <a:t>4</a:t>
            </a:r>
            <a:r>
              <a:rPr lang="zh-CN" altLang="en-US" sz="3000" b="1" dirty="0"/>
              <a:t>、参赛收获</a:t>
            </a:r>
          </a:p>
        </p:txBody>
      </p:sp>
    </p:spTree>
    <p:extLst>
      <p:ext uri="{BB962C8B-B14F-4D97-AF65-F5344CB8AC3E}">
        <p14:creationId xmlns:p14="http://schemas.microsoft.com/office/powerpoint/2010/main" val="25432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0325" y="2952751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</a:rPr>
              <a:t>、赛题分析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48297" y="2745001"/>
            <a:ext cx="24479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</a:rPr>
              <a:t>1.1 </a:t>
            </a:r>
            <a:r>
              <a:rPr lang="zh-CN" altLang="en-US" sz="2100" dirty="0">
                <a:solidFill>
                  <a:schemeClr val="bg1"/>
                </a:solidFill>
              </a:rPr>
              <a:t>问题及</a:t>
            </a:r>
            <a:r>
              <a:rPr lang="zh-CN" altLang="en-US" sz="2100" dirty="0" smtClean="0">
                <a:solidFill>
                  <a:schemeClr val="bg1"/>
                </a:solidFill>
              </a:rPr>
              <a:t>数据描述</a:t>
            </a:r>
            <a:endParaRPr lang="en-US" altLang="zh-CN" sz="2100" dirty="0" smtClean="0">
              <a:solidFill>
                <a:schemeClr val="bg1"/>
              </a:solidFill>
            </a:endParaRPr>
          </a:p>
          <a:p>
            <a:endParaRPr lang="en-US" altLang="zh-CN" sz="2100" dirty="0">
              <a:solidFill>
                <a:schemeClr val="bg1"/>
              </a:solidFill>
            </a:endParaRPr>
          </a:p>
          <a:p>
            <a:r>
              <a:rPr lang="en-US" altLang="zh-CN" sz="2100" dirty="0">
                <a:solidFill>
                  <a:schemeClr val="bg1"/>
                </a:solidFill>
              </a:rPr>
              <a:t>1.2 </a:t>
            </a:r>
            <a:r>
              <a:rPr lang="zh-CN" altLang="en-US" sz="2100" dirty="0">
                <a:solidFill>
                  <a:schemeClr val="bg1"/>
                </a:solidFill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32833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19175" y="2124075"/>
            <a:ext cx="1476375" cy="5143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问题描述</a:t>
            </a:r>
          </a:p>
        </p:txBody>
      </p:sp>
      <p:sp>
        <p:nvSpPr>
          <p:cNvPr id="7" name="矩形 6"/>
          <p:cNvSpPr/>
          <p:nvPr/>
        </p:nvSpPr>
        <p:spPr>
          <a:xfrm>
            <a:off x="5133975" y="2124075"/>
            <a:ext cx="1476375" cy="5143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数据描述</a:t>
            </a:r>
          </a:p>
        </p:txBody>
      </p:sp>
      <p:sp>
        <p:nvSpPr>
          <p:cNvPr id="8" name="矩形 7"/>
          <p:cNvSpPr/>
          <p:nvPr/>
        </p:nvSpPr>
        <p:spPr>
          <a:xfrm>
            <a:off x="2359853" y="3246375"/>
            <a:ext cx="2005378" cy="13499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利用</a:t>
            </a:r>
            <a:r>
              <a:rPr lang="zh-CN" altLang="en-US" dirty="0">
                <a:solidFill>
                  <a:schemeClr val="tx1"/>
                </a:solidFill>
              </a:rPr>
              <a:t>数据挖掘知识来分析“小额微贷”申请借款用户的信用状况。</a:t>
            </a:r>
          </a:p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7362" y="2638425"/>
            <a:ext cx="493469" cy="1480772"/>
            <a:chOff x="2343150" y="2374900"/>
            <a:chExt cx="657958" cy="1974362"/>
          </a:xfrm>
        </p:grpSpPr>
        <p:cxnSp>
          <p:nvCxnSpPr>
            <p:cNvPr id="32" name="直接连接符 31"/>
            <p:cNvCxnSpPr>
              <a:stCxn id="6" idx="2"/>
            </p:cNvCxnSpPr>
            <p:nvPr/>
          </p:nvCxnSpPr>
          <p:spPr>
            <a:xfrm>
              <a:off x="2343150" y="2374900"/>
              <a:ext cx="0" cy="158750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343150" y="3938954"/>
              <a:ext cx="65795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001108" y="3540369"/>
              <a:ext cx="0" cy="808893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5872163" y="2638426"/>
            <a:ext cx="273111" cy="2491886"/>
            <a:chOff x="2343150" y="2374900"/>
            <a:chExt cx="364148" cy="3322515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2343150" y="2374900"/>
              <a:ext cx="0" cy="3322515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366596" y="3282462"/>
              <a:ext cx="328979" cy="586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707298" y="2878015"/>
              <a:ext cx="0" cy="808893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接连接符 55"/>
          <p:cNvCxnSpPr/>
          <p:nvPr/>
        </p:nvCxnSpPr>
        <p:spPr>
          <a:xfrm>
            <a:off x="5889748" y="4224705"/>
            <a:ext cx="246734" cy="439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145274" y="3921369"/>
            <a:ext cx="0" cy="6066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880406" y="5112726"/>
            <a:ext cx="246734" cy="439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135932" y="4809391"/>
            <a:ext cx="0" cy="6066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352537" y="3015762"/>
            <a:ext cx="2155944" cy="60667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15000</a:t>
            </a:r>
            <a:r>
              <a:rPr lang="zh-CN" altLang="en-US" dirty="0">
                <a:solidFill>
                  <a:schemeClr val="tx1"/>
                </a:solidFill>
              </a:rPr>
              <a:t>带标注样本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train_x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train_y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47955" y="3921369"/>
            <a:ext cx="2155944" cy="60667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50000</a:t>
            </a:r>
            <a:r>
              <a:rPr lang="zh-CN" altLang="en-US" dirty="0">
                <a:solidFill>
                  <a:schemeClr val="tx1"/>
                </a:solidFill>
              </a:rPr>
              <a:t>无标注样本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train_unlabeled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47955" y="4809391"/>
            <a:ext cx="2155944" cy="60667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5000</a:t>
            </a:r>
            <a:r>
              <a:rPr lang="zh-CN" altLang="en-US" dirty="0">
                <a:solidFill>
                  <a:schemeClr val="tx1"/>
                </a:solidFill>
              </a:rPr>
              <a:t>测试样本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test_x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标题 1"/>
          <p:cNvSpPr txBox="1">
            <a:spLocks/>
          </p:cNvSpPr>
          <p:nvPr/>
        </p:nvSpPr>
        <p:spPr>
          <a:xfrm>
            <a:off x="1133474" y="462021"/>
            <a:ext cx="4241413" cy="53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2060"/>
                </a:solidFill>
              </a:rPr>
              <a:t>1.1 </a:t>
            </a:r>
            <a:r>
              <a:rPr lang="zh-CN" altLang="en-US" sz="3600" b="1" dirty="0">
                <a:solidFill>
                  <a:srgbClr val="002060"/>
                </a:solidFill>
              </a:rPr>
              <a:t>问题及数据描述</a:t>
            </a:r>
          </a:p>
        </p:txBody>
      </p:sp>
    </p:spTree>
    <p:extLst>
      <p:ext uri="{BB962C8B-B14F-4D97-AF65-F5344CB8AC3E}">
        <p14:creationId xmlns:p14="http://schemas.microsoft.com/office/powerpoint/2010/main" val="9850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6766" y="1877094"/>
            <a:ext cx="3289056" cy="5143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分类问题（不平衡类）</a:t>
            </a:r>
          </a:p>
        </p:txBody>
      </p:sp>
      <p:sp>
        <p:nvSpPr>
          <p:cNvPr id="14" name="矩形 13"/>
          <p:cNvSpPr/>
          <p:nvPr/>
        </p:nvSpPr>
        <p:spPr>
          <a:xfrm>
            <a:off x="5298281" y="3354600"/>
            <a:ext cx="1476375" cy="5143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模型</a:t>
            </a:r>
          </a:p>
        </p:txBody>
      </p:sp>
      <p:sp>
        <p:nvSpPr>
          <p:cNvPr id="15" name="矩形 14"/>
          <p:cNvSpPr/>
          <p:nvPr/>
        </p:nvSpPr>
        <p:spPr>
          <a:xfrm>
            <a:off x="496766" y="3354600"/>
            <a:ext cx="1476375" cy="5143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特征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006662" y="2859636"/>
            <a:ext cx="269264" cy="1645753"/>
          </a:xfrm>
          <a:prstGeom prst="leftBrac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2309446" y="2725636"/>
            <a:ext cx="2663998" cy="36927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经过脱敏处理</a:t>
            </a:r>
          </a:p>
        </p:txBody>
      </p:sp>
      <p:sp>
        <p:nvSpPr>
          <p:cNvPr id="12" name="矩形 11"/>
          <p:cNvSpPr/>
          <p:nvPr/>
        </p:nvSpPr>
        <p:spPr>
          <a:xfrm>
            <a:off x="2309446" y="3242497"/>
            <a:ext cx="2663998" cy="36927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1045 numeric 93 category</a:t>
            </a:r>
          </a:p>
        </p:txBody>
      </p:sp>
      <p:sp>
        <p:nvSpPr>
          <p:cNvPr id="16" name="矩形 15"/>
          <p:cNvSpPr/>
          <p:nvPr/>
        </p:nvSpPr>
        <p:spPr>
          <a:xfrm>
            <a:off x="2309446" y="3796612"/>
            <a:ext cx="2663998" cy="36927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大量缺失值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或者</a:t>
            </a:r>
            <a:r>
              <a:rPr lang="en-US" altLang="zh-CN" dirty="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17" name="矩形 16"/>
          <p:cNvSpPr/>
          <p:nvPr/>
        </p:nvSpPr>
        <p:spPr>
          <a:xfrm>
            <a:off x="2309446" y="4332478"/>
            <a:ext cx="2663998" cy="36927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特征缺失个数成聚簇类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6774656" y="2791509"/>
            <a:ext cx="269264" cy="1645753"/>
          </a:xfrm>
          <a:prstGeom prst="leftBrac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7212073" y="2604260"/>
            <a:ext cx="1416111" cy="36927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监督模型</a:t>
            </a:r>
          </a:p>
        </p:txBody>
      </p:sp>
      <p:sp>
        <p:nvSpPr>
          <p:cNvPr id="20" name="矩形 19"/>
          <p:cNvSpPr/>
          <p:nvPr/>
        </p:nvSpPr>
        <p:spPr>
          <a:xfrm>
            <a:off x="7212073" y="4250013"/>
            <a:ext cx="1416111" cy="36927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半监督模型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133474" y="462021"/>
            <a:ext cx="4241413" cy="53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2060"/>
                </a:solidFill>
              </a:rPr>
              <a:t>1.2 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问题</a:t>
            </a:r>
            <a:r>
              <a:rPr lang="zh-CN" altLang="en-US" sz="3600" b="1" dirty="0">
                <a:solidFill>
                  <a:srgbClr val="002060"/>
                </a:solidFill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5210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0325" y="2952751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、数据处理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2901" y="2745001"/>
            <a:ext cx="24479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</a:rPr>
              <a:t>2.1 </a:t>
            </a:r>
            <a:r>
              <a:rPr lang="zh-CN" altLang="en-US" sz="2100" dirty="0">
                <a:solidFill>
                  <a:schemeClr val="bg1"/>
                </a:solidFill>
              </a:rPr>
              <a:t>特征的</a:t>
            </a:r>
            <a:r>
              <a:rPr lang="zh-CN" altLang="en-US" sz="2100" dirty="0" smtClean="0">
                <a:solidFill>
                  <a:schemeClr val="bg1"/>
                </a:solidFill>
              </a:rPr>
              <a:t>处理</a:t>
            </a:r>
            <a:endParaRPr lang="en-US" altLang="zh-CN" sz="2100" dirty="0" smtClean="0">
              <a:solidFill>
                <a:schemeClr val="bg1"/>
              </a:solidFill>
            </a:endParaRPr>
          </a:p>
          <a:p>
            <a:endParaRPr lang="en-US" altLang="zh-CN" sz="2100" dirty="0">
              <a:solidFill>
                <a:schemeClr val="bg1"/>
              </a:solidFill>
            </a:endParaRPr>
          </a:p>
          <a:p>
            <a:r>
              <a:rPr lang="en-US" altLang="zh-CN" sz="2100" dirty="0">
                <a:solidFill>
                  <a:schemeClr val="bg1"/>
                </a:solidFill>
              </a:rPr>
              <a:t>2.2 </a:t>
            </a:r>
            <a:r>
              <a:rPr lang="zh-CN" altLang="en-US" sz="2100" dirty="0">
                <a:solidFill>
                  <a:schemeClr val="bg1"/>
                </a:solidFill>
              </a:rPr>
              <a:t>新特征的抽取</a:t>
            </a:r>
          </a:p>
        </p:txBody>
      </p:sp>
    </p:spTree>
    <p:extLst>
      <p:ext uri="{BB962C8B-B14F-4D97-AF65-F5344CB8AC3E}">
        <p14:creationId xmlns:p14="http://schemas.microsoft.com/office/powerpoint/2010/main" val="13949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133474" y="462021"/>
            <a:ext cx="4241413" cy="53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002060"/>
                </a:solidFill>
              </a:rPr>
              <a:t>2</a:t>
            </a:r>
            <a:r>
              <a:rPr lang="en-US" altLang="zh-CN" sz="3600" b="1" dirty="0" smtClean="0">
                <a:solidFill>
                  <a:srgbClr val="002060"/>
                </a:solidFill>
              </a:rPr>
              <a:t>.1 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特征的处理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9330" y="1670463"/>
            <a:ext cx="908288" cy="5143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特征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708364" y="1539671"/>
            <a:ext cx="400694" cy="775935"/>
          </a:xfrm>
          <a:prstGeom prst="leftBrac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2180310" y="1335610"/>
            <a:ext cx="1504271" cy="36927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1045 </a:t>
            </a:r>
            <a:r>
              <a:rPr lang="en-US" altLang="zh-CN" dirty="0" smtClean="0">
                <a:solidFill>
                  <a:schemeClr val="tx1"/>
                </a:solidFill>
              </a:rPr>
              <a:t>numeric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80309" y="2184813"/>
            <a:ext cx="1504271" cy="36927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93 category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3796190" y="2015723"/>
            <a:ext cx="345672" cy="853253"/>
          </a:xfrm>
          <a:prstGeom prst="leftBrac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4253472" y="1805059"/>
            <a:ext cx="1940032" cy="36927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人工指定顺序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53472" y="2684337"/>
            <a:ext cx="1940032" cy="36927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One-hot Encoding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05114" y="2648069"/>
            <a:ext cx="546265" cy="441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rgbClr val="002060"/>
                </a:solidFill>
              </a:rPr>
              <a:t>√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66670"/>
              </p:ext>
            </p:extLst>
          </p:nvPr>
        </p:nvGraphicFramePr>
        <p:xfrm>
          <a:off x="976213" y="4443728"/>
          <a:ext cx="7989655" cy="160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215"/>
                <a:gridCol w="1151906"/>
                <a:gridCol w="843148"/>
                <a:gridCol w="2529445"/>
                <a:gridCol w="2481941"/>
              </a:tblGrid>
              <a:tr h="488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特征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取值范围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取值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传统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One-hot Encoding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改进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One-hot Encoding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X308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[-1, 0, 1]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[0, 0, 1]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x308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[-1, 0,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[1,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0, 0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x415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[1, 2,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3, 4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[0, 0, 1, 0]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[0, 0, 1, 0]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79330" y="3502617"/>
            <a:ext cx="3362365" cy="55337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改进的</a:t>
            </a:r>
            <a:r>
              <a:rPr lang="en-US" altLang="zh-CN" sz="2400" dirty="0" smtClean="0"/>
              <a:t>One-hot Encoding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79330" y="6376136"/>
            <a:ext cx="770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-1</a:t>
            </a:r>
            <a:r>
              <a:rPr lang="zh-CN" altLang="en-US" dirty="0" smtClean="0"/>
              <a:t>不能作为特征的取值，选择了</a:t>
            </a:r>
            <a:r>
              <a:rPr lang="en-US" altLang="zh-CN" dirty="0" smtClean="0"/>
              <a:t>36</a:t>
            </a:r>
            <a:r>
              <a:rPr lang="zh-CN" altLang="en-US" dirty="0" smtClean="0"/>
              <a:t>个特征进行</a:t>
            </a:r>
            <a:r>
              <a:rPr lang="en-US" altLang="zh-CN" dirty="0" err="1" smtClean="0"/>
              <a:t>OneHotEncoding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5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133474" y="462021"/>
            <a:ext cx="4241413" cy="53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2060"/>
                </a:solidFill>
              </a:rPr>
              <a:t>2.2 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新特征的抽取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1218706"/>
            <a:ext cx="4168424" cy="5265378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5291760" y="3400133"/>
            <a:ext cx="681529" cy="20996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73289" y="3053853"/>
            <a:ext cx="2861952" cy="902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根据缺失特征个数，样本成组出现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3834" y="2505694"/>
            <a:ext cx="1484415" cy="1353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0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133474" y="462021"/>
            <a:ext cx="4241413" cy="53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2060"/>
                </a:solidFill>
              </a:rPr>
              <a:t>2.2 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新特征的抽取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3474" y="2116352"/>
            <a:ext cx="2690381" cy="546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样</a:t>
            </a:r>
            <a:r>
              <a:rPr lang="zh-CN" altLang="en-US" sz="2400" dirty="0">
                <a:solidFill>
                  <a:schemeClr val="bg1"/>
                </a:solidFill>
              </a:rPr>
              <a:t>本</a:t>
            </a:r>
            <a:r>
              <a:rPr lang="zh-CN" altLang="en-US" sz="2400" dirty="0" smtClean="0">
                <a:solidFill>
                  <a:schemeClr val="bg1"/>
                </a:solidFill>
              </a:rPr>
              <a:t>缺失</a:t>
            </a:r>
            <a:r>
              <a:rPr lang="zh-CN" altLang="en-US" sz="2400" dirty="0" smtClean="0">
                <a:solidFill>
                  <a:schemeClr val="bg1"/>
                </a:solidFill>
              </a:rPr>
              <a:t>值个数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3475" y="3234902"/>
            <a:ext cx="2690381" cy="546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样本非缺失值个数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9500" y="4468663"/>
            <a:ext cx="4359139" cy="546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One-hot Encoding</a:t>
            </a:r>
            <a:r>
              <a:rPr lang="zh-CN" altLang="en-US" sz="2400" dirty="0" smtClean="0">
                <a:solidFill>
                  <a:schemeClr val="bg1"/>
                </a:solidFill>
              </a:rPr>
              <a:t>处理后</a:t>
            </a:r>
            <a:r>
              <a:rPr lang="zh-CN" altLang="en-US" sz="2400" dirty="0" smtClean="0">
                <a:solidFill>
                  <a:schemeClr val="bg1"/>
                </a:solidFill>
              </a:rPr>
              <a:t>特征</a:t>
            </a:r>
            <a:r>
              <a:rPr lang="zh-CN" altLang="en-US" sz="2400" dirty="0" smtClean="0">
                <a:solidFill>
                  <a:schemeClr val="bg1"/>
                </a:solidFill>
              </a:rPr>
              <a:t>集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 rot="10800000">
            <a:off x="3964678" y="2389484"/>
            <a:ext cx="405444" cy="1152643"/>
          </a:xfrm>
          <a:prstGeom prst="leftBrac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6360541" y="3508033"/>
            <a:ext cx="1785934" cy="546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1760</a:t>
            </a:r>
            <a:r>
              <a:rPr lang="zh-CN" altLang="en-US" sz="2400" dirty="0" smtClean="0">
                <a:solidFill>
                  <a:schemeClr val="bg1"/>
                </a:solidFill>
              </a:rPr>
              <a:t>个特征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 rot="10800000">
            <a:off x="5729464" y="2820536"/>
            <a:ext cx="405444" cy="1921259"/>
          </a:xfrm>
          <a:prstGeom prst="leftBrace">
            <a:avLst>
              <a:gd name="adj1" fmla="val 14191"/>
              <a:gd name="adj2" fmla="val 50000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4481357" y="2650740"/>
            <a:ext cx="1107282" cy="546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新</a:t>
            </a:r>
            <a:r>
              <a:rPr lang="zh-CN" altLang="en-US" sz="2400" dirty="0" smtClean="0">
                <a:solidFill>
                  <a:schemeClr val="bg1"/>
                </a:solidFill>
              </a:rPr>
              <a:t>特征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29500" y="5314081"/>
            <a:ext cx="7308858" cy="857557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Uid</a:t>
            </a:r>
            <a:r>
              <a:rPr lang="en-US" altLang="zh-CN" dirty="0" smtClean="0">
                <a:solidFill>
                  <a:schemeClr val="tx1"/>
                </a:solidFill>
              </a:rPr>
              <a:t>    One-hot Encoding</a:t>
            </a:r>
            <a:r>
              <a:rPr lang="zh-CN" altLang="en-US" dirty="0" smtClean="0">
                <a:solidFill>
                  <a:schemeClr val="tx1"/>
                </a:solidFill>
              </a:rPr>
              <a:t>处理后</a:t>
            </a:r>
            <a:r>
              <a:rPr lang="zh-CN" altLang="en-US" dirty="0" smtClean="0">
                <a:solidFill>
                  <a:schemeClr val="tx1"/>
                </a:solidFill>
              </a:rPr>
              <a:t>特征   样本缺失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r>
              <a:rPr lang="zh-CN" altLang="en-US" dirty="0" smtClean="0">
                <a:solidFill>
                  <a:schemeClr val="tx1"/>
                </a:solidFill>
              </a:rPr>
              <a:t>个数   样本缺失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r>
              <a:rPr lang="zh-CN" altLang="en-US" dirty="0" smtClean="0">
                <a:solidFill>
                  <a:schemeClr val="tx1"/>
                </a:solidFill>
              </a:rPr>
              <a:t>个数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3506                 ……                                             26                             1732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9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</TotalTime>
  <Words>705</Words>
  <Application>Microsoft Office PowerPoint</Application>
  <PresentationFormat>全屏显示(4:3)</PresentationFormat>
  <Paragraphs>148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华文行楷</vt:lpstr>
      <vt:lpstr>宋体</vt:lpstr>
      <vt:lpstr>Arial</vt:lpstr>
      <vt:lpstr>Calibri</vt:lpstr>
      <vt:lpstr>Calibri Light</vt:lpstr>
      <vt:lpstr>Office 主题</vt:lpstr>
      <vt:lpstr>微额借款用户人品预测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96</cp:revision>
  <dcterms:created xsi:type="dcterms:W3CDTF">2016-03-12T13:35:46Z</dcterms:created>
  <dcterms:modified xsi:type="dcterms:W3CDTF">2016-03-18T15:43:40Z</dcterms:modified>
</cp:coreProperties>
</file>