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6" r:id="rId2"/>
    <p:sldId id="310" r:id="rId3"/>
    <p:sldId id="316" r:id="rId4"/>
    <p:sldId id="313" r:id="rId5"/>
    <p:sldId id="303" r:id="rId6"/>
    <p:sldId id="311" r:id="rId7"/>
    <p:sldId id="312" r:id="rId8"/>
    <p:sldId id="257" r:id="rId9"/>
    <p:sldId id="268" r:id="rId10"/>
    <p:sldId id="269" r:id="rId11"/>
    <p:sldId id="260" r:id="rId12"/>
    <p:sldId id="261" r:id="rId13"/>
    <p:sldId id="277" r:id="rId14"/>
    <p:sldId id="284" r:id="rId15"/>
    <p:sldId id="315" r:id="rId16"/>
    <p:sldId id="270" r:id="rId17"/>
    <p:sldId id="274" r:id="rId18"/>
    <p:sldId id="275" r:id="rId19"/>
    <p:sldId id="293" r:id="rId20"/>
    <p:sldId id="317" r:id="rId21"/>
    <p:sldId id="305" r:id="rId22"/>
    <p:sldId id="320" r:id="rId23"/>
    <p:sldId id="304"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9" r:id="rId42"/>
    <p:sldId id="319" r:id="rId43"/>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宇坤" initials="李宇坤" lastIdx="2" clrIdx="0">
    <p:extLst>
      <p:ext uri="{19B8F6BF-5375-455C-9EA6-DF929625EA0E}">
        <p15:presenceInfo xmlns:p15="http://schemas.microsoft.com/office/powerpoint/2012/main" userId="8012b7b4646e77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F5F"/>
    <a:srgbClr val="4478B7"/>
    <a:srgbClr val="633D25"/>
    <a:srgbClr val="3D8855"/>
    <a:srgbClr val="FE9900"/>
    <a:srgbClr val="91663B"/>
    <a:srgbClr val="E28B35"/>
    <a:srgbClr val="4B85E8"/>
    <a:srgbClr val="B8D7A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599" autoAdjust="0"/>
  </p:normalViewPr>
  <p:slideViewPr>
    <p:cSldViewPr>
      <p:cViewPr varScale="1">
        <p:scale>
          <a:sx n="85" d="100"/>
          <a:sy n="85" d="100"/>
        </p:scale>
        <p:origin x="630" y="90"/>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2018/10/10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t>2018/10/10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22</a:t>
            </a:fld>
            <a:endParaRPr lang="en-US" altLang="zh-CN" dirty="0"/>
          </a:p>
        </p:txBody>
      </p:sp>
    </p:spTree>
    <p:extLst>
      <p:ext uri="{BB962C8B-B14F-4D97-AF65-F5344CB8AC3E}">
        <p14:creationId xmlns:p14="http://schemas.microsoft.com/office/powerpoint/2010/main" val="399316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26</a:t>
            </a:fld>
            <a:endParaRPr lang="en-US" altLang="zh-CN" dirty="0"/>
          </a:p>
        </p:txBody>
      </p:sp>
    </p:spTree>
    <p:extLst>
      <p:ext uri="{BB962C8B-B14F-4D97-AF65-F5344CB8AC3E}">
        <p14:creationId xmlns:p14="http://schemas.microsoft.com/office/powerpoint/2010/main" val="1167964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41</a:t>
            </a:fld>
            <a:endParaRPr lang="en-US" altLang="zh-CN" dirty="0"/>
          </a:p>
        </p:txBody>
      </p:sp>
    </p:spTree>
    <p:extLst>
      <p:ext uri="{BB962C8B-B14F-4D97-AF65-F5344CB8AC3E}">
        <p14:creationId xmlns:p14="http://schemas.microsoft.com/office/powerpoint/2010/main" val="290128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a:t>
            </a:r>
            <a:r>
              <a:rPr lang="en-US" altLang="zh-CN" dirty="0"/>
              <a:t>Block Chain</a:t>
            </a:r>
            <a:r>
              <a:rPr lang="zh-CN" altLang="en-US" dirty="0"/>
              <a:t>）技术是一种使用去中心化共识机制去维护一个完整的、分布式的、不可篡改的账本数据库的技术，它能够让区块链中的参与者在无需建立信任关系的前提下实现一个统一的账本系统。</a:t>
            </a:r>
          </a:p>
        </p:txBody>
      </p:sp>
      <p:sp>
        <p:nvSpPr>
          <p:cNvPr id="4" name="灯片编号占位符 3"/>
          <p:cNvSpPr>
            <a:spLocks noGrp="1"/>
          </p:cNvSpPr>
          <p:nvPr>
            <p:ph type="sldNum" sz="quarter" idx="5"/>
          </p:nvPr>
        </p:nvSpPr>
        <p:spPr/>
        <p:txBody>
          <a:bodyPr/>
          <a:lstStyle/>
          <a:p>
            <a:fld id="{01F2A70B-78F2-4DCF-B53B-C990D2FAFB8A}" type="slidenum">
              <a:rPr lang="en-US" altLang="zh-CN" smtClean="0"/>
              <a:t>5</a:t>
            </a:fld>
            <a:endParaRPr lang="zh-CN" altLang="en-US" dirty="0"/>
          </a:p>
        </p:txBody>
      </p:sp>
    </p:spTree>
    <p:extLst>
      <p:ext uri="{BB962C8B-B14F-4D97-AF65-F5344CB8AC3E}">
        <p14:creationId xmlns:p14="http://schemas.microsoft.com/office/powerpoint/2010/main" val="1775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F2A70B-78F2-4DCF-B53B-C990D2FAFB8A}" type="slidenum">
              <a:rPr lang="en-US" altLang="zh-CN" smtClean="0"/>
              <a:t>6</a:t>
            </a:fld>
            <a:endParaRPr lang="zh-CN" altLang="en-US" dirty="0"/>
          </a:p>
        </p:txBody>
      </p:sp>
    </p:spTree>
    <p:extLst>
      <p:ext uri="{BB962C8B-B14F-4D97-AF65-F5344CB8AC3E}">
        <p14:creationId xmlns:p14="http://schemas.microsoft.com/office/powerpoint/2010/main" val="146325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8</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t>12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F2A70B-78F2-4DCF-B53B-C990D2FAFB8A}" type="slidenum">
              <a:rPr lang="en-US" altLang="zh-CN" smtClean="0"/>
              <a:t>13</a:t>
            </a:fld>
            <a:endParaRPr lang="zh-CN" altLang="en-US" dirty="0"/>
          </a:p>
        </p:txBody>
      </p:sp>
    </p:spTree>
    <p:extLst>
      <p:ext uri="{BB962C8B-B14F-4D97-AF65-F5344CB8AC3E}">
        <p14:creationId xmlns:p14="http://schemas.microsoft.com/office/powerpoint/2010/main" val="760148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hasCustomPrompt="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7070">
              <a:defRPr/>
            </a:lvl6pPr>
            <a:lvl7pPr marL="1957070">
              <a:defRPr/>
            </a:lvl7pPr>
            <a:lvl8pPr marL="1957070">
              <a:defRPr/>
            </a:lvl8pPr>
            <a:lvl9pPr marL="195707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2018/10/10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745"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2018/10/10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2018/10/10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hasCustomPrompt="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2018/10/10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hasCustomPrompt="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baseline="0"/>
            </a:lvl8pPr>
            <a:lvl9pPr marL="1957070">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2018/10/10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hasCustomPrompt="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50">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a:lvl8pPr>
            <a:lvl9pPr marL="195707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2018/10/10</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2018/10/10</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2018/10/10</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hasCustomPrompt="1"/>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2"/>
          <p:cNvSpPr>
            <a:spLocks noGrp="1"/>
          </p:cNvSpPr>
          <p:nvPr>
            <p:ph idx="1" hasCustomPrompt="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2018/10/10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hasCustomPrompt="1"/>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2018/10/10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2018/10/10</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t>‹#›</a:t>
            </a:fld>
            <a:endParaRPr lang="zh-CN"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41884" y="4385320"/>
            <a:ext cx="9144000" cy="926976"/>
          </a:xfrm>
        </p:spPr>
        <p:txBody>
          <a:bodyPr rtlCol="0"/>
          <a:lstStyle/>
          <a:p>
            <a:pPr algn="ctr" rtl="0"/>
            <a:r>
              <a:rPr lang="zh-CN" altLang="en-US" dirty="0">
                <a:solidFill>
                  <a:srgbClr val="00B0F0"/>
                </a:solidFill>
                <a:latin typeface="Microsoft YaHei UI" panose="020B0503020204020204" pitchFamily="34" charset="-122"/>
                <a:ea typeface="Microsoft YaHei UI" panose="020B0503020204020204" pitchFamily="34" charset="-122"/>
              </a:rPr>
              <a:t>区块链</a:t>
            </a:r>
            <a:r>
              <a:rPr lang="zh-CN" altLang="en-US" dirty="0">
                <a:solidFill>
                  <a:srgbClr val="00B0F0"/>
                </a:solidFill>
              </a:rPr>
              <a:t>介绍</a:t>
            </a:r>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密码学算法 </a:t>
            </a:r>
            <a:r>
              <a:rPr lang="zh-CN" altLang="en-US" sz="2000" dirty="0"/>
              <a:t>之 </a:t>
            </a:r>
            <a:r>
              <a:rPr lang="zh-CN" altLang="en-US" dirty="0">
                <a:solidFill>
                  <a:srgbClr val="FFC000"/>
                </a:solidFill>
              </a:rPr>
              <a:t>加密算法（二）</a:t>
            </a:r>
            <a:endParaRPr lang="zh-CN" altLang="en-US" dirty="0">
              <a:latin typeface="Microsoft YaHei UI" panose="020B0503020204020204" pitchFamily="34" charset="-122"/>
              <a:ea typeface="Microsoft YaHei UI" panose="020B0503020204020204" pitchFamily="34" charset="-122"/>
            </a:endParaRPr>
          </a:p>
        </p:txBody>
      </p:sp>
      <p:sp>
        <p:nvSpPr>
          <p:cNvPr id="7" name="圆角矩形 6"/>
          <p:cNvSpPr/>
          <p:nvPr/>
        </p:nvSpPr>
        <p:spPr>
          <a:xfrm>
            <a:off x="333772" y="1793626"/>
            <a:ext cx="914400" cy="480372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4000" b="1" dirty="0">
                <a:solidFill>
                  <a:srgbClr val="C00000"/>
                </a:solidFill>
              </a:rPr>
              <a:t>非</a:t>
            </a:r>
            <a:r>
              <a:rPr lang="zh-CN" altLang="en-US" sz="4000" b="1" dirty="0">
                <a:solidFill>
                  <a:schemeClr val="tx1"/>
                </a:solidFill>
              </a:rPr>
              <a:t>对称加密</a:t>
            </a:r>
          </a:p>
        </p:txBody>
      </p:sp>
      <p:sp>
        <p:nvSpPr>
          <p:cNvPr id="8" name="圆角矩形 7"/>
          <p:cNvSpPr/>
          <p:nvPr/>
        </p:nvSpPr>
        <p:spPr>
          <a:xfrm>
            <a:off x="1485900" y="1793626"/>
            <a:ext cx="10297144" cy="149905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dirty="0">
                <a:solidFill>
                  <a:schemeClr val="tx1"/>
                </a:solidFill>
              </a:rPr>
              <a:t>算法在加密前会生成</a:t>
            </a:r>
            <a:r>
              <a:rPr lang="zh-CN" altLang="en-US" sz="2000" dirty="0">
                <a:solidFill>
                  <a:srgbClr val="00B050"/>
                </a:solidFill>
              </a:rPr>
              <a:t>两把密钥</a:t>
            </a:r>
            <a:r>
              <a:rPr lang="zh-CN" altLang="en-US" sz="2000" dirty="0">
                <a:solidFill>
                  <a:schemeClr val="tx1"/>
                </a:solidFill>
              </a:rPr>
              <a:t>，一把叫</a:t>
            </a:r>
            <a:r>
              <a:rPr lang="zh-CN" altLang="en-US" sz="2000" dirty="0">
                <a:solidFill>
                  <a:srgbClr val="FFFF00"/>
                </a:solidFill>
              </a:rPr>
              <a:t>私钥</a:t>
            </a:r>
            <a:r>
              <a:rPr lang="zh-CN" altLang="en-US" sz="2000" dirty="0">
                <a:solidFill>
                  <a:schemeClr val="tx1"/>
                </a:solidFill>
              </a:rPr>
              <a:t>，一把叫</a:t>
            </a:r>
            <a:r>
              <a:rPr lang="zh-CN" altLang="en-US" sz="2000" dirty="0">
                <a:solidFill>
                  <a:srgbClr val="00B0F0"/>
                </a:solidFill>
              </a:rPr>
              <a:t>公钥</a:t>
            </a:r>
            <a:r>
              <a:rPr lang="en-US" altLang="zh-CN" sz="2000" dirty="0">
                <a:solidFill>
                  <a:schemeClr val="tx1"/>
                </a:solidFill>
              </a:rPr>
              <a:t>(</a:t>
            </a:r>
            <a:r>
              <a:rPr lang="zh-CN" altLang="en-US" sz="2000" dirty="0">
                <a:solidFill>
                  <a:schemeClr val="tx1"/>
                </a:solidFill>
              </a:rPr>
              <a:t>通过私钥生成</a:t>
            </a:r>
            <a:r>
              <a:rPr lang="en-US" altLang="zh-CN" sz="2000" dirty="0">
                <a:solidFill>
                  <a:schemeClr val="tx1"/>
                </a:solidFill>
              </a:rPr>
              <a:t>)</a:t>
            </a:r>
            <a:r>
              <a:rPr lang="zh-CN" altLang="en-US" sz="2000" dirty="0">
                <a:solidFill>
                  <a:schemeClr val="tx1"/>
                </a:solidFill>
              </a:rPr>
              <a:t>，之后在对文件或重要数据进行加密和解密时会分别使用这两把密钥。目前算法有：</a:t>
            </a:r>
            <a:r>
              <a:rPr lang="en-US" altLang="zh-CN" sz="2000" dirty="0">
                <a:solidFill>
                  <a:schemeClr val="tx1"/>
                </a:solidFill>
              </a:rPr>
              <a:t>RSA</a:t>
            </a:r>
            <a:r>
              <a:rPr lang="zh-CN" altLang="en-US" sz="2000" dirty="0">
                <a:solidFill>
                  <a:schemeClr val="tx1"/>
                </a:solidFill>
              </a:rPr>
              <a:t>、</a:t>
            </a:r>
            <a:r>
              <a:rPr lang="en-US" altLang="zh-CN" sz="2000" dirty="0">
                <a:solidFill>
                  <a:schemeClr val="tx1"/>
                </a:solidFill>
              </a:rPr>
              <a:t>DSA</a:t>
            </a:r>
            <a:r>
              <a:rPr lang="zh-CN" altLang="en-US" sz="2000" dirty="0">
                <a:solidFill>
                  <a:schemeClr val="tx1"/>
                </a:solidFill>
              </a:rPr>
              <a:t>、</a:t>
            </a:r>
            <a:r>
              <a:rPr lang="en-US" altLang="zh-CN" sz="2000" dirty="0">
                <a:solidFill>
                  <a:schemeClr val="tx1"/>
                </a:solidFill>
              </a:rPr>
              <a:t>ECDSA/ECC</a:t>
            </a:r>
            <a:r>
              <a:rPr lang="zh-CN" altLang="en-US" sz="2000" dirty="0">
                <a:solidFill>
                  <a:schemeClr val="tx1"/>
                </a:solidFill>
              </a:rPr>
              <a:t>（基于椭圆曲线上的离散对数难题，</a:t>
            </a:r>
            <a:r>
              <a:rPr lang="zh-CN" altLang="en-US" sz="2000" dirty="0">
                <a:solidFill>
                  <a:srgbClr val="00B050"/>
                </a:solidFill>
              </a:rPr>
              <a:t>比特币使用此算法</a:t>
            </a:r>
            <a:r>
              <a:rPr lang="zh-CN" altLang="en-US" sz="2000" dirty="0">
                <a:solidFill>
                  <a:schemeClr val="tx1"/>
                </a:solidFill>
              </a:rPr>
              <a:t>）等。</a:t>
            </a:r>
          </a:p>
        </p:txBody>
      </p:sp>
      <p:sp>
        <p:nvSpPr>
          <p:cNvPr id="12" name="圆角矩形 11"/>
          <p:cNvSpPr/>
          <p:nvPr/>
        </p:nvSpPr>
        <p:spPr>
          <a:xfrm>
            <a:off x="1485900" y="3420660"/>
            <a:ext cx="10297144" cy="195255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FFC000"/>
              </a:solidFill>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1816" y="3527072"/>
            <a:ext cx="1307243" cy="735978"/>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7360" y="3508654"/>
            <a:ext cx="1212178" cy="754396"/>
          </a:xfrm>
          <a:prstGeom prst="rect">
            <a:avLst/>
          </a:prstGeom>
        </p:spPr>
      </p:pic>
      <p:sp>
        <p:nvSpPr>
          <p:cNvPr id="21" name="文本框 20"/>
          <p:cNvSpPr txBox="1"/>
          <p:nvPr/>
        </p:nvSpPr>
        <p:spPr>
          <a:xfrm>
            <a:off x="1803164" y="3595538"/>
            <a:ext cx="814647" cy="757130"/>
          </a:xfrm>
          <a:prstGeom prst="rect">
            <a:avLst/>
          </a:prstGeom>
          <a:noFill/>
        </p:spPr>
        <p:txBody>
          <a:bodyPr wrap="none" rtlCol="0">
            <a:spAutoFit/>
          </a:bodyPr>
          <a:lstStyle/>
          <a:p>
            <a:pPr>
              <a:lnSpc>
                <a:spcPct val="90000"/>
              </a:lnSpc>
            </a:pPr>
            <a:r>
              <a:rPr lang="en-US" altLang="zh-CN" sz="2400" dirty="0"/>
              <a:t>RSA:</a:t>
            </a:r>
          </a:p>
          <a:p>
            <a:pPr>
              <a:lnSpc>
                <a:spcPct val="90000"/>
              </a:lnSpc>
            </a:pPr>
            <a:r>
              <a:rPr lang="en-US" altLang="zh-CN" sz="2400" dirty="0"/>
              <a:t>ECC:</a:t>
            </a:r>
            <a:endParaRPr lang="zh-CN" altLang="en-US" sz="2400" dirty="0"/>
          </a:p>
        </p:txBody>
      </p:sp>
      <p:sp>
        <p:nvSpPr>
          <p:cNvPr id="22" name="右箭头 21"/>
          <p:cNvSpPr/>
          <p:nvPr/>
        </p:nvSpPr>
        <p:spPr>
          <a:xfrm>
            <a:off x="4429925" y="3820656"/>
            <a:ext cx="1888575" cy="231745"/>
          </a:xfrm>
          <a:prstGeom prst="righ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C000"/>
              </a:solidFill>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21" y="3517863"/>
            <a:ext cx="1307243" cy="735978"/>
          </a:xfrm>
          <a:prstGeom prst="rect">
            <a:avLst/>
          </a:prstGeom>
        </p:spPr>
      </p:pic>
      <p:sp>
        <p:nvSpPr>
          <p:cNvPr id="27" name="右箭头 26"/>
          <p:cNvSpPr/>
          <p:nvPr/>
        </p:nvSpPr>
        <p:spPr>
          <a:xfrm>
            <a:off x="7768124" y="3820656"/>
            <a:ext cx="1888575" cy="231745"/>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C000"/>
              </a:solidFill>
            </a:endParaRPr>
          </a:p>
        </p:txBody>
      </p:sp>
      <p:sp>
        <p:nvSpPr>
          <p:cNvPr id="31" name="文本框 30"/>
          <p:cNvSpPr txBox="1"/>
          <p:nvPr/>
        </p:nvSpPr>
        <p:spPr>
          <a:xfrm>
            <a:off x="1799337" y="4664420"/>
            <a:ext cx="838691" cy="424732"/>
          </a:xfrm>
          <a:prstGeom prst="rect">
            <a:avLst/>
          </a:prstGeom>
          <a:noFill/>
        </p:spPr>
        <p:txBody>
          <a:bodyPr wrap="none" rtlCol="0">
            <a:spAutoFit/>
          </a:bodyPr>
          <a:lstStyle/>
          <a:p>
            <a:pPr>
              <a:lnSpc>
                <a:spcPct val="90000"/>
              </a:lnSpc>
            </a:pPr>
            <a:r>
              <a:rPr lang="en-US" altLang="zh-CN" sz="2400" dirty="0"/>
              <a:t>DSA:</a:t>
            </a: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1816" y="4509263"/>
            <a:ext cx="1307243" cy="735978"/>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7360" y="4490845"/>
            <a:ext cx="1212178" cy="754396"/>
          </a:xfrm>
          <a:prstGeom prst="rect">
            <a:avLst/>
          </a:prstGeom>
        </p:spPr>
      </p:pic>
      <p:sp>
        <p:nvSpPr>
          <p:cNvPr id="34" name="右箭头 33"/>
          <p:cNvSpPr/>
          <p:nvPr/>
        </p:nvSpPr>
        <p:spPr>
          <a:xfrm>
            <a:off x="4429925" y="4802847"/>
            <a:ext cx="1888575" cy="231745"/>
          </a:xfrm>
          <a:prstGeom prst="righ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C000"/>
              </a:solidFill>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5721" y="4500054"/>
            <a:ext cx="1307243" cy="735978"/>
          </a:xfrm>
          <a:prstGeom prst="rect">
            <a:avLst/>
          </a:prstGeom>
        </p:spPr>
      </p:pic>
      <p:sp>
        <p:nvSpPr>
          <p:cNvPr id="38" name="右箭头 37"/>
          <p:cNvSpPr/>
          <p:nvPr/>
        </p:nvSpPr>
        <p:spPr>
          <a:xfrm>
            <a:off x="7768124" y="4802847"/>
            <a:ext cx="1888575" cy="231745"/>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C000"/>
              </a:solidFill>
            </a:endParaRPr>
          </a:p>
        </p:txBody>
      </p:sp>
      <p:sp>
        <p:nvSpPr>
          <p:cNvPr id="43" name="圆角矩形 42"/>
          <p:cNvSpPr/>
          <p:nvPr/>
        </p:nvSpPr>
        <p:spPr>
          <a:xfrm>
            <a:off x="1485900" y="5470420"/>
            <a:ext cx="10369152" cy="112693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solidFill>
                  <a:srgbClr val="00B050"/>
                </a:solidFill>
              </a:rPr>
              <a:t>特点</a:t>
            </a:r>
            <a:r>
              <a:rPr lang="zh-CN" altLang="en-US" sz="2000" dirty="0">
                <a:solidFill>
                  <a:schemeClr val="tx1"/>
                </a:solidFill>
              </a:rPr>
              <a:t>：计算量大、安全性高、密钥管理开销小、可用于</a:t>
            </a:r>
            <a:r>
              <a:rPr lang="zh-CN" altLang="en-US" sz="2000" b="1" dirty="0">
                <a:solidFill>
                  <a:srgbClr val="FFC000"/>
                </a:solidFill>
              </a:rPr>
              <a:t>身份认证</a:t>
            </a:r>
            <a:r>
              <a:rPr lang="zh-CN" altLang="en-US" sz="2000" dirty="0">
                <a:solidFill>
                  <a:srgbClr val="FFC000"/>
                </a:solidFill>
              </a:rPr>
              <a:t>（比特币使用</a:t>
            </a:r>
            <a:r>
              <a:rPr lang="en-US" altLang="zh-CN" sz="2000" dirty="0">
                <a:solidFill>
                  <a:srgbClr val="FFC000"/>
                </a:solidFill>
              </a:rPr>
              <a:t>ECC</a:t>
            </a:r>
            <a:r>
              <a:rPr lang="zh-CN" altLang="en-US" sz="2000" dirty="0">
                <a:solidFill>
                  <a:srgbClr val="FFC000"/>
                </a:solidFill>
              </a:rPr>
              <a:t>配合摘要算法实现数字签名来匿名标识一个用户）</a:t>
            </a:r>
            <a:endParaRPr lang="en-US" altLang="zh-CN" sz="2000" dirty="0">
              <a:solidFill>
                <a:srgbClr val="FFC000"/>
              </a:solidFill>
            </a:endParaRPr>
          </a:p>
          <a:p>
            <a:r>
              <a:rPr lang="zh-CN" altLang="en-US" sz="2000" dirty="0">
                <a:solidFill>
                  <a:srgbClr val="C00000"/>
                </a:solidFill>
              </a:rPr>
              <a:t>缺点</a:t>
            </a:r>
            <a:r>
              <a:rPr lang="zh-CN" altLang="en-US" sz="2000" dirty="0">
                <a:solidFill>
                  <a:schemeClr val="tx1"/>
                </a:solidFill>
              </a:rPr>
              <a:t>：速度比对称加密慢数千倍，无法对大容量数据进行加解密，需和</a:t>
            </a:r>
            <a:r>
              <a:rPr lang="zh-CN" altLang="en-US" sz="2000" dirty="0">
                <a:solidFill>
                  <a:srgbClr val="00B050"/>
                </a:solidFill>
              </a:rPr>
              <a:t>摘要算法</a:t>
            </a:r>
            <a:r>
              <a:rPr lang="zh-CN" altLang="en-US" sz="2000" dirty="0">
                <a:solidFill>
                  <a:schemeClr val="tx1"/>
                </a:solidFill>
              </a:rPr>
              <a:t>配合使用</a:t>
            </a:r>
          </a:p>
        </p:txBody>
      </p:sp>
      <p:sp>
        <p:nvSpPr>
          <p:cNvPr id="44" name="文本框 43"/>
          <p:cNvSpPr txBox="1"/>
          <p:nvPr/>
        </p:nvSpPr>
        <p:spPr>
          <a:xfrm>
            <a:off x="4707264" y="3517863"/>
            <a:ext cx="1292341" cy="341632"/>
          </a:xfrm>
          <a:prstGeom prst="rect">
            <a:avLst/>
          </a:prstGeom>
          <a:noFill/>
        </p:spPr>
        <p:txBody>
          <a:bodyPr wrap="none" rtlCol="0">
            <a:spAutoFit/>
          </a:bodyPr>
          <a:lstStyle/>
          <a:p>
            <a:pPr>
              <a:lnSpc>
                <a:spcPct val="90000"/>
              </a:lnSpc>
            </a:pPr>
            <a:r>
              <a:rPr lang="zh-CN" altLang="en-US" dirty="0">
                <a:solidFill>
                  <a:srgbClr val="FFFF00"/>
                </a:solidFill>
              </a:rPr>
              <a:t>私钥 </a:t>
            </a:r>
            <a:r>
              <a:rPr lang="en-US" altLang="zh-CN" dirty="0"/>
              <a:t>(</a:t>
            </a:r>
            <a:r>
              <a:rPr lang="zh-CN" altLang="en-US" dirty="0"/>
              <a:t>签名</a:t>
            </a:r>
            <a:r>
              <a:rPr lang="en-US" altLang="zh-CN" dirty="0"/>
              <a:t>)</a:t>
            </a:r>
            <a:endParaRPr lang="zh-CN" altLang="en-US" dirty="0"/>
          </a:p>
        </p:txBody>
      </p:sp>
      <p:sp>
        <p:nvSpPr>
          <p:cNvPr id="45" name="文本框 44"/>
          <p:cNvSpPr txBox="1"/>
          <p:nvPr/>
        </p:nvSpPr>
        <p:spPr>
          <a:xfrm>
            <a:off x="8061459" y="3517863"/>
            <a:ext cx="1292341" cy="341632"/>
          </a:xfrm>
          <a:prstGeom prst="rect">
            <a:avLst/>
          </a:prstGeom>
          <a:noFill/>
        </p:spPr>
        <p:txBody>
          <a:bodyPr wrap="none" rtlCol="0">
            <a:spAutoFit/>
          </a:bodyPr>
          <a:lstStyle/>
          <a:p>
            <a:pPr>
              <a:lnSpc>
                <a:spcPct val="90000"/>
              </a:lnSpc>
            </a:pPr>
            <a:r>
              <a:rPr lang="zh-CN" altLang="en-US" dirty="0">
                <a:solidFill>
                  <a:srgbClr val="00B0F0"/>
                </a:solidFill>
              </a:rPr>
              <a:t>公钥 </a:t>
            </a:r>
            <a:r>
              <a:rPr lang="en-US" altLang="zh-CN" dirty="0"/>
              <a:t>(</a:t>
            </a:r>
            <a:r>
              <a:rPr lang="zh-CN" altLang="en-US" dirty="0"/>
              <a:t>验证</a:t>
            </a:r>
            <a:r>
              <a:rPr lang="en-US" altLang="zh-CN" dirty="0"/>
              <a:t>)</a:t>
            </a:r>
            <a:endParaRPr lang="zh-CN" altLang="en-US" dirty="0"/>
          </a:p>
        </p:txBody>
      </p:sp>
      <p:sp>
        <p:nvSpPr>
          <p:cNvPr id="41" name="文本框 40"/>
          <p:cNvSpPr txBox="1"/>
          <p:nvPr/>
        </p:nvSpPr>
        <p:spPr>
          <a:xfrm>
            <a:off x="4707264" y="4043097"/>
            <a:ext cx="1292341" cy="341632"/>
          </a:xfrm>
          <a:prstGeom prst="rect">
            <a:avLst/>
          </a:prstGeom>
          <a:noFill/>
        </p:spPr>
        <p:txBody>
          <a:bodyPr wrap="none" rtlCol="0">
            <a:spAutoFit/>
          </a:bodyPr>
          <a:lstStyle/>
          <a:p>
            <a:pPr>
              <a:lnSpc>
                <a:spcPct val="90000"/>
              </a:lnSpc>
            </a:pPr>
            <a:r>
              <a:rPr lang="zh-CN" altLang="en-US" dirty="0">
                <a:solidFill>
                  <a:srgbClr val="00B0F0"/>
                </a:solidFill>
              </a:rPr>
              <a:t>公钥</a:t>
            </a:r>
            <a:r>
              <a:rPr lang="zh-CN" altLang="en-US" dirty="0">
                <a:solidFill>
                  <a:srgbClr val="FFFF00"/>
                </a:solidFill>
              </a:rPr>
              <a:t> </a:t>
            </a:r>
            <a:r>
              <a:rPr lang="en-US" altLang="zh-CN" dirty="0"/>
              <a:t>(</a:t>
            </a:r>
            <a:r>
              <a:rPr lang="zh-CN" altLang="en-US" dirty="0"/>
              <a:t>加密</a:t>
            </a:r>
            <a:r>
              <a:rPr lang="en-US" altLang="zh-CN" dirty="0"/>
              <a:t>)</a:t>
            </a:r>
            <a:endParaRPr lang="zh-CN" altLang="en-US" dirty="0"/>
          </a:p>
        </p:txBody>
      </p:sp>
      <p:sp>
        <p:nvSpPr>
          <p:cNvPr id="46" name="文本框 45"/>
          <p:cNvSpPr txBox="1"/>
          <p:nvPr/>
        </p:nvSpPr>
        <p:spPr>
          <a:xfrm>
            <a:off x="8072103" y="4069762"/>
            <a:ext cx="1292341" cy="341632"/>
          </a:xfrm>
          <a:prstGeom prst="rect">
            <a:avLst/>
          </a:prstGeom>
          <a:noFill/>
        </p:spPr>
        <p:txBody>
          <a:bodyPr wrap="none" rtlCol="0">
            <a:spAutoFit/>
          </a:bodyPr>
          <a:lstStyle/>
          <a:p>
            <a:pPr>
              <a:lnSpc>
                <a:spcPct val="90000"/>
              </a:lnSpc>
            </a:pPr>
            <a:r>
              <a:rPr lang="zh-CN" altLang="en-US" dirty="0">
                <a:solidFill>
                  <a:srgbClr val="FFFF00"/>
                </a:solidFill>
              </a:rPr>
              <a:t>私钥 </a:t>
            </a:r>
            <a:r>
              <a:rPr lang="en-US" altLang="zh-CN" dirty="0"/>
              <a:t>(</a:t>
            </a:r>
            <a:r>
              <a:rPr lang="zh-CN" altLang="en-US" dirty="0"/>
              <a:t>解密</a:t>
            </a:r>
            <a:r>
              <a:rPr lang="en-US" altLang="zh-CN" dirty="0"/>
              <a:t>)</a:t>
            </a:r>
            <a:endParaRPr lang="zh-CN" altLang="en-US" dirty="0"/>
          </a:p>
        </p:txBody>
      </p:sp>
      <p:sp>
        <p:nvSpPr>
          <p:cNvPr id="47" name="文本框 46"/>
          <p:cNvSpPr txBox="1"/>
          <p:nvPr/>
        </p:nvSpPr>
        <p:spPr>
          <a:xfrm>
            <a:off x="4707264" y="4509263"/>
            <a:ext cx="1292341" cy="341632"/>
          </a:xfrm>
          <a:prstGeom prst="rect">
            <a:avLst/>
          </a:prstGeom>
          <a:noFill/>
        </p:spPr>
        <p:txBody>
          <a:bodyPr wrap="none" rtlCol="0">
            <a:spAutoFit/>
          </a:bodyPr>
          <a:lstStyle/>
          <a:p>
            <a:pPr>
              <a:lnSpc>
                <a:spcPct val="90000"/>
              </a:lnSpc>
            </a:pPr>
            <a:r>
              <a:rPr lang="zh-CN" altLang="en-US" dirty="0">
                <a:solidFill>
                  <a:srgbClr val="FFFF00"/>
                </a:solidFill>
              </a:rPr>
              <a:t>私钥 </a:t>
            </a:r>
            <a:r>
              <a:rPr lang="en-US" altLang="zh-CN" dirty="0"/>
              <a:t>(</a:t>
            </a:r>
            <a:r>
              <a:rPr lang="zh-CN" altLang="en-US" dirty="0"/>
              <a:t>签名</a:t>
            </a:r>
            <a:r>
              <a:rPr lang="en-US" altLang="zh-CN" dirty="0"/>
              <a:t>)</a:t>
            </a:r>
            <a:endParaRPr lang="zh-CN" altLang="en-US" dirty="0"/>
          </a:p>
        </p:txBody>
      </p:sp>
      <p:sp>
        <p:nvSpPr>
          <p:cNvPr id="48" name="文本框 47"/>
          <p:cNvSpPr txBox="1"/>
          <p:nvPr/>
        </p:nvSpPr>
        <p:spPr>
          <a:xfrm>
            <a:off x="8060546" y="4490845"/>
            <a:ext cx="1292341" cy="341632"/>
          </a:xfrm>
          <a:prstGeom prst="rect">
            <a:avLst/>
          </a:prstGeom>
          <a:noFill/>
        </p:spPr>
        <p:txBody>
          <a:bodyPr wrap="none" rtlCol="0">
            <a:spAutoFit/>
          </a:bodyPr>
          <a:lstStyle/>
          <a:p>
            <a:pPr>
              <a:lnSpc>
                <a:spcPct val="90000"/>
              </a:lnSpc>
            </a:pPr>
            <a:r>
              <a:rPr lang="zh-CN" altLang="en-US" dirty="0">
                <a:solidFill>
                  <a:srgbClr val="00B0F0"/>
                </a:solidFill>
              </a:rPr>
              <a:t>公钥 </a:t>
            </a:r>
            <a:r>
              <a:rPr lang="en-US" altLang="zh-CN" dirty="0"/>
              <a:t>(</a:t>
            </a:r>
            <a:r>
              <a:rPr lang="zh-CN" altLang="en-US" dirty="0"/>
              <a:t>验证</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ppt_x</p:attrName>
                                        </p:attrNameLst>
                                      </p:cBhvr>
                                      <p:tavLst>
                                        <p:tav tm="0">
                                          <p:val>
                                            <p:strVal val="#ppt_x"/>
                                          </p:val>
                                        </p:tav>
                                        <p:tav tm="100000">
                                          <p:val>
                                            <p:strVal val="#ppt_x"/>
                                          </p:val>
                                        </p:tav>
                                      </p:tavLst>
                                    </p:anim>
                                    <p:anim calcmode="lin" valueType="num">
                                      <p:cBhvr>
                                        <p:cTn id="49" dur="100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1000"/>
                                        <p:tgtEl>
                                          <p:spTgt spid="44"/>
                                        </p:tgtEl>
                                      </p:cBhvr>
                                    </p:animEffect>
                                    <p:anim calcmode="lin" valueType="num">
                                      <p:cBhvr>
                                        <p:cTn id="60" dur="1000" fill="hold"/>
                                        <p:tgtEl>
                                          <p:spTgt spid="44"/>
                                        </p:tgtEl>
                                        <p:attrNameLst>
                                          <p:attrName>ppt_x</p:attrName>
                                        </p:attrNameLst>
                                      </p:cBhvr>
                                      <p:tavLst>
                                        <p:tav tm="0">
                                          <p:val>
                                            <p:strVal val="#ppt_x"/>
                                          </p:val>
                                        </p:tav>
                                        <p:tav tm="100000">
                                          <p:val>
                                            <p:strVal val="#ppt_x"/>
                                          </p:val>
                                        </p:tav>
                                      </p:tavLst>
                                    </p:anim>
                                    <p:anim calcmode="lin" valueType="num">
                                      <p:cBhvr>
                                        <p:cTn id="61" dur="1000" fill="hold"/>
                                        <p:tgtEl>
                                          <p:spTgt spid="4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1000"/>
                                        <p:tgtEl>
                                          <p:spTgt spid="45"/>
                                        </p:tgtEl>
                                      </p:cBhvr>
                                    </p:animEffect>
                                    <p:anim calcmode="lin" valueType="num">
                                      <p:cBhvr>
                                        <p:cTn id="65" dur="1000" fill="hold"/>
                                        <p:tgtEl>
                                          <p:spTgt spid="45"/>
                                        </p:tgtEl>
                                        <p:attrNameLst>
                                          <p:attrName>ppt_x</p:attrName>
                                        </p:attrNameLst>
                                      </p:cBhvr>
                                      <p:tavLst>
                                        <p:tav tm="0">
                                          <p:val>
                                            <p:strVal val="#ppt_x"/>
                                          </p:val>
                                        </p:tav>
                                        <p:tav tm="100000">
                                          <p:val>
                                            <p:strVal val="#ppt_x"/>
                                          </p:val>
                                        </p:tav>
                                      </p:tavLst>
                                    </p:anim>
                                    <p:anim calcmode="lin" valueType="num">
                                      <p:cBhvr>
                                        <p:cTn id="6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1000"/>
                                        <p:tgtEl>
                                          <p:spTgt spid="31"/>
                                        </p:tgtEl>
                                      </p:cBhvr>
                                    </p:animEffect>
                                    <p:anim calcmode="lin" valueType="num">
                                      <p:cBhvr>
                                        <p:cTn id="72" dur="1000" fill="hold"/>
                                        <p:tgtEl>
                                          <p:spTgt spid="31"/>
                                        </p:tgtEl>
                                        <p:attrNameLst>
                                          <p:attrName>ppt_x</p:attrName>
                                        </p:attrNameLst>
                                      </p:cBhvr>
                                      <p:tavLst>
                                        <p:tav tm="0">
                                          <p:val>
                                            <p:strVal val="#ppt_x"/>
                                          </p:val>
                                        </p:tav>
                                        <p:tav tm="100000">
                                          <p:val>
                                            <p:strVal val="#ppt_x"/>
                                          </p:val>
                                        </p:tav>
                                      </p:tavLst>
                                    </p:anim>
                                    <p:anim calcmode="lin" valueType="num">
                                      <p:cBhvr>
                                        <p:cTn id="73" dur="1000" fill="hold"/>
                                        <p:tgtEl>
                                          <p:spTgt spid="31"/>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1000"/>
                                        <p:tgtEl>
                                          <p:spTgt spid="32"/>
                                        </p:tgtEl>
                                      </p:cBhvr>
                                    </p:animEffect>
                                    <p:anim calcmode="lin" valueType="num">
                                      <p:cBhvr>
                                        <p:cTn id="77" dur="1000" fill="hold"/>
                                        <p:tgtEl>
                                          <p:spTgt spid="32"/>
                                        </p:tgtEl>
                                        <p:attrNameLst>
                                          <p:attrName>ppt_x</p:attrName>
                                        </p:attrNameLst>
                                      </p:cBhvr>
                                      <p:tavLst>
                                        <p:tav tm="0">
                                          <p:val>
                                            <p:strVal val="#ppt_x"/>
                                          </p:val>
                                        </p:tav>
                                        <p:tav tm="100000">
                                          <p:val>
                                            <p:strVal val="#ppt_x"/>
                                          </p:val>
                                        </p:tav>
                                      </p:tavLst>
                                    </p:anim>
                                    <p:anim calcmode="lin" valueType="num">
                                      <p:cBhvr>
                                        <p:cTn id="78" dur="1000" fill="hold"/>
                                        <p:tgtEl>
                                          <p:spTgt spid="3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1000"/>
                                        <p:tgtEl>
                                          <p:spTgt spid="34"/>
                                        </p:tgtEl>
                                      </p:cBhvr>
                                    </p:animEffect>
                                    <p:anim calcmode="lin" valueType="num">
                                      <p:cBhvr>
                                        <p:cTn id="82" dur="1000" fill="hold"/>
                                        <p:tgtEl>
                                          <p:spTgt spid="34"/>
                                        </p:tgtEl>
                                        <p:attrNameLst>
                                          <p:attrName>ppt_x</p:attrName>
                                        </p:attrNameLst>
                                      </p:cBhvr>
                                      <p:tavLst>
                                        <p:tav tm="0">
                                          <p:val>
                                            <p:strVal val="#ppt_x"/>
                                          </p:val>
                                        </p:tav>
                                        <p:tav tm="100000">
                                          <p:val>
                                            <p:strVal val="#ppt_x"/>
                                          </p:val>
                                        </p:tav>
                                      </p:tavLst>
                                    </p:anim>
                                    <p:anim calcmode="lin" valueType="num">
                                      <p:cBhvr>
                                        <p:cTn id="83" dur="1000" fill="hold"/>
                                        <p:tgtEl>
                                          <p:spTgt spid="34"/>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1000"/>
                                        <p:tgtEl>
                                          <p:spTgt spid="33"/>
                                        </p:tgtEl>
                                      </p:cBhvr>
                                    </p:animEffect>
                                    <p:anim calcmode="lin" valueType="num">
                                      <p:cBhvr>
                                        <p:cTn id="87" dur="1000" fill="hold"/>
                                        <p:tgtEl>
                                          <p:spTgt spid="33"/>
                                        </p:tgtEl>
                                        <p:attrNameLst>
                                          <p:attrName>ppt_x</p:attrName>
                                        </p:attrNameLst>
                                      </p:cBhvr>
                                      <p:tavLst>
                                        <p:tav tm="0">
                                          <p:val>
                                            <p:strVal val="#ppt_x"/>
                                          </p:val>
                                        </p:tav>
                                        <p:tav tm="100000">
                                          <p:val>
                                            <p:strVal val="#ppt_x"/>
                                          </p:val>
                                        </p:tav>
                                      </p:tavLst>
                                    </p:anim>
                                    <p:anim calcmode="lin" valueType="num">
                                      <p:cBhvr>
                                        <p:cTn id="88" dur="1000" fill="hold"/>
                                        <p:tgtEl>
                                          <p:spTgt spid="3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1000"/>
                                        <p:tgtEl>
                                          <p:spTgt spid="38"/>
                                        </p:tgtEl>
                                      </p:cBhvr>
                                    </p:animEffect>
                                    <p:anim calcmode="lin" valueType="num">
                                      <p:cBhvr>
                                        <p:cTn id="92" dur="1000" fill="hold"/>
                                        <p:tgtEl>
                                          <p:spTgt spid="38"/>
                                        </p:tgtEl>
                                        <p:attrNameLst>
                                          <p:attrName>ppt_x</p:attrName>
                                        </p:attrNameLst>
                                      </p:cBhvr>
                                      <p:tavLst>
                                        <p:tav tm="0">
                                          <p:val>
                                            <p:strVal val="#ppt_x"/>
                                          </p:val>
                                        </p:tav>
                                        <p:tav tm="100000">
                                          <p:val>
                                            <p:strVal val="#ppt_x"/>
                                          </p:val>
                                        </p:tav>
                                      </p:tavLst>
                                    </p:anim>
                                    <p:anim calcmode="lin" valueType="num">
                                      <p:cBhvr>
                                        <p:cTn id="93" dur="1000" fill="hold"/>
                                        <p:tgtEl>
                                          <p:spTgt spid="38"/>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1000"/>
                                        <p:tgtEl>
                                          <p:spTgt spid="47"/>
                                        </p:tgtEl>
                                      </p:cBhvr>
                                    </p:animEffect>
                                    <p:anim calcmode="lin" valueType="num">
                                      <p:cBhvr>
                                        <p:cTn id="102" dur="1000" fill="hold"/>
                                        <p:tgtEl>
                                          <p:spTgt spid="47"/>
                                        </p:tgtEl>
                                        <p:attrNameLst>
                                          <p:attrName>ppt_x</p:attrName>
                                        </p:attrNameLst>
                                      </p:cBhvr>
                                      <p:tavLst>
                                        <p:tav tm="0">
                                          <p:val>
                                            <p:strVal val="#ppt_x"/>
                                          </p:val>
                                        </p:tav>
                                        <p:tav tm="100000">
                                          <p:val>
                                            <p:strVal val="#ppt_x"/>
                                          </p:val>
                                        </p:tav>
                                      </p:tavLst>
                                    </p:anim>
                                    <p:anim calcmode="lin" valueType="num">
                                      <p:cBhvr>
                                        <p:cTn id="103" dur="1000" fill="hold"/>
                                        <p:tgtEl>
                                          <p:spTgt spid="4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1000"/>
                                        <p:tgtEl>
                                          <p:spTgt spid="48"/>
                                        </p:tgtEl>
                                      </p:cBhvr>
                                    </p:animEffect>
                                    <p:anim calcmode="lin" valueType="num">
                                      <p:cBhvr>
                                        <p:cTn id="107" dur="1000" fill="hold"/>
                                        <p:tgtEl>
                                          <p:spTgt spid="48"/>
                                        </p:tgtEl>
                                        <p:attrNameLst>
                                          <p:attrName>ppt_x</p:attrName>
                                        </p:attrNameLst>
                                      </p:cBhvr>
                                      <p:tavLst>
                                        <p:tav tm="0">
                                          <p:val>
                                            <p:strVal val="#ppt_x"/>
                                          </p:val>
                                        </p:tav>
                                        <p:tav tm="100000">
                                          <p:val>
                                            <p:strVal val="#ppt_x"/>
                                          </p:val>
                                        </p:tav>
                                      </p:tavLst>
                                    </p:anim>
                                    <p:anim calcmode="lin" valueType="num">
                                      <p:cBhvr>
                                        <p:cTn id="10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wipe(down)">
                                      <p:cBhvr>
                                        <p:cTn id="1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1" grpId="0"/>
      <p:bldP spid="22" grpId="0" animBg="1"/>
      <p:bldP spid="27" grpId="0" animBg="1"/>
      <p:bldP spid="31" grpId="0"/>
      <p:bldP spid="34" grpId="0" animBg="1"/>
      <p:bldP spid="38" grpId="0" animBg="1"/>
      <p:bldP spid="43" grpId="0" animBg="1"/>
      <p:bldP spid="44" grpId="0"/>
      <p:bldP spid="45" grpId="0"/>
      <p:bldP spid="41" grpId="0"/>
      <p:bldP spid="46"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密码学算法 </a:t>
            </a:r>
            <a:r>
              <a:rPr lang="zh-CN" altLang="en-US" sz="2000" dirty="0"/>
              <a:t>之 </a:t>
            </a:r>
            <a:r>
              <a:rPr lang="zh-CN" altLang="en-US" dirty="0">
                <a:solidFill>
                  <a:srgbClr val="FFC000"/>
                </a:solidFill>
              </a:rPr>
              <a:t>摘要算法（散列算法</a:t>
            </a:r>
            <a:r>
              <a:rPr lang="en-US" altLang="zh-CN" dirty="0">
                <a:solidFill>
                  <a:srgbClr val="FFC000"/>
                </a:solidFill>
              </a:rPr>
              <a:t>/</a:t>
            </a:r>
            <a:r>
              <a:rPr lang="zh-CN" altLang="en-US" dirty="0">
                <a:solidFill>
                  <a:srgbClr val="FFC000"/>
                </a:solidFill>
              </a:rPr>
              <a:t>哈希算法）</a:t>
            </a:r>
            <a:endParaRPr lang="en-US" altLang="zh-CN" dirty="0">
              <a:latin typeface="Microsoft YaHei UI" panose="020B0503020204020204" pitchFamily="34" charset="-122"/>
              <a:ea typeface="Microsoft YaHei UI" panose="020B0503020204020204" pitchFamily="34" charset="-122"/>
            </a:endParaRPr>
          </a:p>
        </p:txBody>
      </p:sp>
      <p:sp>
        <p:nvSpPr>
          <p:cNvPr id="7" name="圆角矩形 6"/>
          <p:cNvSpPr/>
          <p:nvPr/>
        </p:nvSpPr>
        <p:spPr>
          <a:xfrm>
            <a:off x="765820" y="1716954"/>
            <a:ext cx="10693188" cy="77468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dirty="0">
                <a:solidFill>
                  <a:schemeClr val="tx1"/>
                </a:solidFill>
              </a:rPr>
              <a:t>类似于我们每个人手上的指纹一样，每一段不同数据都一个有属于自己的数据指纹，我们叫做</a:t>
            </a:r>
            <a:r>
              <a:rPr lang="zh-CN" altLang="en-US" sz="2000" dirty="0">
                <a:solidFill>
                  <a:srgbClr val="00B050"/>
                </a:solidFill>
              </a:rPr>
              <a:t>数据摘要</a:t>
            </a:r>
            <a:r>
              <a:rPr lang="zh-CN" altLang="en-US" sz="2000" dirty="0">
                <a:solidFill>
                  <a:schemeClr val="tx1"/>
                </a:solidFill>
              </a:rPr>
              <a:t>（或散列值</a:t>
            </a:r>
            <a:r>
              <a:rPr lang="en-US" altLang="zh-CN" sz="2000" dirty="0">
                <a:solidFill>
                  <a:schemeClr val="tx1"/>
                </a:solidFill>
              </a:rPr>
              <a:t>/</a:t>
            </a:r>
            <a:r>
              <a:rPr lang="zh-CN" altLang="en-US" sz="2000" dirty="0">
                <a:solidFill>
                  <a:schemeClr val="tx1"/>
                </a:solidFill>
              </a:rPr>
              <a:t>哈希值）。能计算出一段数据的数据摘要的算法就叫做</a:t>
            </a:r>
            <a:r>
              <a:rPr lang="zh-CN" altLang="en-US" sz="2000" dirty="0">
                <a:solidFill>
                  <a:srgbClr val="FFC000"/>
                </a:solidFill>
              </a:rPr>
              <a:t>摘要算法</a:t>
            </a:r>
            <a:r>
              <a:rPr lang="zh-CN" altLang="en-US" sz="2000" dirty="0">
                <a:solidFill>
                  <a:schemeClr val="tx1"/>
                </a:solidFill>
              </a:rPr>
              <a:t>。</a:t>
            </a:r>
          </a:p>
        </p:txBody>
      </p:sp>
      <p:sp>
        <p:nvSpPr>
          <p:cNvPr id="9" name="圆角矩形 8"/>
          <p:cNvSpPr/>
          <p:nvPr/>
        </p:nvSpPr>
        <p:spPr>
          <a:xfrm>
            <a:off x="2721398" y="2775651"/>
            <a:ext cx="2148878" cy="381608"/>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a:solidFill>
                  <a:schemeClr val="bg1"/>
                </a:solidFill>
              </a:rPr>
              <a:t>编解码算法</a:t>
            </a:r>
          </a:p>
        </p:txBody>
      </p:sp>
      <p:sp>
        <p:nvSpPr>
          <p:cNvPr id="10" name="圆角矩形 9"/>
          <p:cNvSpPr/>
          <p:nvPr/>
        </p:nvSpPr>
        <p:spPr>
          <a:xfrm>
            <a:off x="6405352" y="2781171"/>
            <a:ext cx="2137331" cy="367848"/>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b="1" dirty="0">
                <a:solidFill>
                  <a:schemeClr val="bg1"/>
                </a:solidFill>
              </a:rPr>
              <a:t>HASH</a:t>
            </a:r>
            <a:r>
              <a:rPr lang="zh-CN" altLang="en-US" sz="2000" b="1" dirty="0">
                <a:solidFill>
                  <a:schemeClr val="bg1"/>
                </a:solidFill>
              </a:rPr>
              <a:t>算法</a:t>
            </a:r>
          </a:p>
        </p:txBody>
      </p:sp>
      <p:sp>
        <p:nvSpPr>
          <p:cNvPr id="3" name="双括号 2"/>
          <p:cNvSpPr/>
          <p:nvPr/>
        </p:nvSpPr>
        <p:spPr>
          <a:xfrm>
            <a:off x="2721398" y="3534768"/>
            <a:ext cx="2148878" cy="1440160"/>
          </a:xfrm>
          <a:prstGeom prst="bracket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3125982" y="3497436"/>
            <a:ext cx="1332658" cy="38160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tx1"/>
                </a:solidFill>
              </a:rPr>
              <a:t>Hex</a:t>
            </a:r>
            <a:r>
              <a:rPr lang="zh-CN" altLang="en-US" sz="1600" dirty="0">
                <a:solidFill>
                  <a:schemeClr val="tx1"/>
                </a:solidFill>
              </a:rPr>
              <a:t>编码</a:t>
            </a:r>
          </a:p>
        </p:txBody>
      </p:sp>
      <p:sp>
        <p:nvSpPr>
          <p:cNvPr id="24" name="圆角矩形 23"/>
          <p:cNvSpPr/>
          <p:nvPr/>
        </p:nvSpPr>
        <p:spPr>
          <a:xfrm>
            <a:off x="3125265" y="4064044"/>
            <a:ext cx="1332658" cy="38160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tx1"/>
                </a:solidFill>
              </a:rPr>
              <a:t>Base64</a:t>
            </a:r>
            <a:r>
              <a:rPr lang="zh-CN" altLang="en-US" sz="1600" dirty="0">
                <a:solidFill>
                  <a:schemeClr val="tx1"/>
                </a:solidFill>
              </a:rPr>
              <a:t>编码</a:t>
            </a:r>
          </a:p>
        </p:txBody>
      </p:sp>
      <p:sp>
        <p:nvSpPr>
          <p:cNvPr id="25" name="圆角矩形 24"/>
          <p:cNvSpPr/>
          <p:nvPr/>
        </p:nvSpPr>
        <p:spPr>
          <a:xfrm>
            <a:off x="3125265" y="4631568"/>
            <a:ext cx="1332658" cy="38160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b="1" dirty="0">
                <a:solidFill>
                  <a:schemeClr val="bg1"/>
                </a:solidFill>
              </a:rPr>
              <a:t>Base58</a:t>
            </a:r>
            <a:r>
              <a:rPr lang="zh-CN" altLang="en-US" sz="1600" b="1" dirty="0">
                <a:solidFill>
                  <a:schemeClr val="bg1"/>
                </a:solidFill>
              </a:rPr>
              <a:t>编码</a:t>
            </a:r>
          </a:p>
        </p:txBody>
      </p:sp>
      <p:sp>
        <p:nvSpPr>
          <p:cNvPr id="26" name="双括号 25"/>
          <p:cNvSpPr/>
          <p:nvPr/>
        </p:nvSpPr>
        <p:spPr>
          <a:xfrm>
            <a:off x="6393806" y="3534768"/>
            <a:ext cx="2148878" cy="1440160"/>
          </a:xfrm>
          <a:prstGeom prst="bracket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圆角矩形 26"/>
          <p:cNvSpPr/>
          <p:nvPr/>
        </p:nvSpPr>
        <p:spPr>
          <a:xfrm>
            <a:off x="6798390" y="3497436"/>
            <a:ext cx="1332658" cy="38160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tx1"/>
                </a:solidFill>
              </a:rPr>
              <a:t>MD5</a:t>
            </a:r>
            <a:r>
              <a:rPr lang="zh-CN" altLang="en-US" sz="1600" dirty="0">
                <a:solidFill>
                  <a:schemeClr val="tx1"/>
                </a:solidFill>
              </a:rPr>
              <a:t>算法</a:t>
            </a:r>
          </a:p>
        </p:txBody>
      </p:sp>
      <p:sp>
        <p:nvSpPr>
          <p:cNvPr id="28" name="圆角矩形 27"/>
          <p:cNvSpPr/>
          <p:nvPr/>
        </p:nvSpPr>
        <p:spPr>
          <a:xfrm>
            <a:off x="6798390" y="4612444"/>
            <a:ext cx="1332658" cy="38160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b="1" dirty="0">
                <a:solidFill>
                  <a:schemeClr val="bg1"/>
                </a:solidFill>
              </a:rPr>
              <a:t>SHA256</a:t>
            </a:r>
            <a:endParaRPr lang="zh-CN" altLang="en-US" sz="1600" b="1" dirty="0">
              <a:solidFill>
                <a:schemeClr val="bg1"/>
              </a:solidFill>
            </a:endParaRPr>
          </a:p>
        </p:txBody>
      </p:sp>
      <p:sp>
        <p:nvSpPr>
          <p:cNvPr id="38" name="圆角矩形 37"/>
          <p:cNvSpPr/>
          <p:nvPr/>
        </p:nvSpPr>
        <p:spPr>
          <a:xfrm>
            <a:off x="1017231" y="5522590"/>
            <a:ext cx="9582605" cy="795318"/>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b="1" dirty="0">
                <a:solidFill>
                  <a:schemeClr val="bg1"/>
                </a:solidFill>
              </a:rPr>
              <a:t>比特币配合使用</a:t>
            </a:r>
            <a:r>
              <a:rPr lang="en-US" altLang="zh-CN" sz="2000" b="1" dirty="0">
                <a:solidFill>
                  <a:schemeClr val="bg1"/>
                </a:solidFill>
              </a:rPr>
              <a:t>Base58Encode</a:t>
            </a:r>
            <a:r>
              <a:rPr lang="zh-CN" altLang="en-US" sz="2000" b="1" dirty="0">
                <a:solidFill>
                  <a:schemeClr val="bg1"/>
                </a:solidFill>
              </a:rPr>
              <a:t>、</a:t>
            </a:r>
            <a:r>
              <a:rPr lang="en-US" altLang="zh-CN" sz="2000" b="1" dirty="0">
                <a:solidFill>
                  <a:schemeClr val="bg1"/>
                </a:solidFill>
              </a:rPr>
              <a:t>SHA-256</a:t>
            </a:r>
            <a:r>
              <a:rPr lang="zh-CN" altLang="en-US" sz="2000" b="1" dirty="0">
                <a:solidFill>
                  <a:schemeClr val="bg1"/>
                </a:solidFill>
              </a:rPr>
              <a:t>、</a:t>
            </a:r>
            <a:r>
              <a:rPr lang="en-US" altLang="zh-CN" sz="2000" b="1" dirty="0">
                <a:solidFill>
                  <a:schemeClr val="bg1"/>
                </a:solidFill>
              </a:rPr>
              <a:t>RipeMD-160</a:t>
            </a:r>
            <a:r>
              <a:rPr lang="zh-CN" altLang="en-US" sz="2000" b="1" dirty="0">
                <a:solidFill>
                  <a:schemeClr val="bg1"/>
                </a:solidFill>
              </a:rPr>
              <a:t>来生成一个</a:t>
            </a:r>
            <a:r>
              <a:rPr lang="zh-CN" altLang="en-US" sz="2000" b="1" dirty="0">
                <a:solidFill>
                  <a:srgbClr val="FFFF00"/>
                </a:solidFill>
              </a:rPr>
              <a:t>比特币交易地址</a:t>
            </a:r>
            <a:endParaRPr lang="en-US" altLang="zh-CN" sz="2000" b="1" dirty="0">
              <a:solidFill>
                <a:schemeClr val="bg1"/>
              </a:solidFill>
            </a:endParaRPr>
          </a:p>
        </p:txBody>
      </p:sp>
      <p:sp>
        <p:nvSpPr>
          <p:cNvPr id="39" name="圆角矩形 38"/>
          <p:cNvSpPr/>
          <p:nvPr/>
        </p:nvSpPr>
        <p:spPr>
          <a:xfrm>
            <a:off x="6792320" y="4078364"/>
            <a:ext cx="1344797" cy="38160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b="1" dirty="0">
                <a:solidFill>
                  <a:schemeClr val="bg1"/>
                </a:solidFill>
              </a:rPr>
              <a:t>RipeMD160</a:t>
            </a:r>
            <a:endParaRPr lang="zh-CN" altLang="en-US" sz="16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randombar(horizontal)">
                                      <p:cBhvr>
                                        <p:cTn id="23" dur="500"/>
                                        <p:tgtEl>
                                          <p:spTgt spid="2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randombar(horizont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randombar(horizontal)">
                                      <p:cBhvr>
                                        <p:cTn id="36" dur="500"/>
                                        <p:tgtEl>
                                          <p:spTgt spid="2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randombar(horizontal)">
                                      <p:cBhvr>
                                        <p:cTn id="39" dur="500"/>
                                        <p:tgtEl>
                                          <p:spTgt spid="2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randombar(horizontal)">
                                      <p:cBhvr>
                                        <p:cTn id="42" dur="500"/>
                                        <p:tgtEl>
                                          <p:spTgt spid="2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randombar(horizontal)">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ppt_x"/>
                                          </p:val>
                                        </p:tav>
                                        <p:tav tm="100000">
                                          <p:val>
                                            <p:strVal val="#ppt_x"/>
                                          </p:val>
                                        </p:tav>
                                      </p:tavLst>
                                    </p:anim>
                                    <p:anim calcmode="lin" valueType="num">
                                      <p:cBhvr additive="base">
                                        <p:cTn id="5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3" grpId="0" animBg="1"/>
      <p:bldP spid="20" grpId="0" animBg="1"/>
      <p:bldP spid="24" grpId="0" animBg="1"/>
      <p:bldP spid="25" grpId="0" animBg="1"/>
      <p:bldP spid="26" grpId="0" animBg="1"/>
      <p:bldP spid="27" grpId="0" animBg="1"/>
      <p:bldP spid="28"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密码学算法 </a:t>
            </a:r>
            <a:r>
              <a:rPr lang="zh-CN" altLang="en-US" sz="2000" dirty="0"/>
              <a:t>之 </a:t>
            </a:r>
            <a:r>
              <a:rPr lang="zh-CN" altLang="en-US" dirty="0">
                <a:solidFill>
                  <a:srgbClr val="FFC000"/>
                </a:solidFill>
              </a:rPr>
              <a:t>数字签名</a:t>
            </a:r>
            <a:endParaRPr lang="en-US" altLang="zh-CN" dirty="0">
              <a:latin typeface="Microsoft YaHei UI" panose="020B0503020204020204" pitchFamily="34" charset="-122"/>
              <a:ea typeface="Microsoft YaHei UI" panose="020B0503020204020204" pitchFamily="34" charset="-122"/>
            </a:endParaRPr>
          </a:p>
        </p:txBody>
      </p:sp>
      <p:sp>
        <p:nvSpPr>
          <p:cNvPr id="3" name="圆角矩形 2"/>
          <p:cNvSpPr/>
          <p:nvPr/>
        </p:nvSpPr>
        <p:spPr>
          <a:xfrm>
            <a:off x="662733" y="1630351"/>
            <a:ext cx="10837204" cy="112130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dirty="0">
                <a:solidFill>
                  <a:schemeClr val="tx1"/>
                </a:solidFill>
              </a:rPr>
              <a:t>发送方用</a:t>
            </a:r>
            <a:r>
              <a:rPr lang="zh-CN" altLang="en-US" sz="2000" dirty="0">
                <a:solidFill>
                  <a:srgbClr val="FFFF00"/>
                </a:solidFill>
              </a:rPr>
              <a:t>私钥</a:t>
            </a:r>
            <a:r>
              <a:rPr lang="zh-CN" altLang="en-US" sz="2000" dirty="0">
                <a:solidFill>
                  <a:schemeClr val="tx1"/>
                </a:solidFill>
              </a:rPr>
              <a:t>对明文数据的</a:t>
            </a:r>
            <a:r>
              <a:rPr lang="zh-CN" altLang="en-US" sz="2000" dirty="0">
                <a:solidFill>
                  <a:srgbClr val="FF0000"/>
                </a:solidFill>
              </a:rPr>
              <a:t>摘要</a:t>
            </a:r>
            <a:r>
              <a:rPr lang="zh-CN" altLang="en-US" sz="2000" dirty="0">
                <a:solidFill>
                  <a:schemeClr val="tx1"/>
                </a:solidFill>
              </a:rPr>
              <a:t>进行加密后得到的数据就叫</a:t>
            </a:r>
            <a:r>
              <a:rPr lang="zh-CN" altLang="en-US" sz="2000" dirty="0">
                <a:solidFill>
                  <a:srgbClr val="92D050"/>
                </a:solidFill>
              </a:rPr>
              <a:t>数字签名</a:t>
            </a:r>
            <a:r>
              <a:rPr lang="zh-CN" altLang="en-US" sz="2000" dirty="0">
                <a:solidFill>
                  <a:schemeClr val="tx1"/>
                </a:solidFill>
              </a:rPr>
              <a:t>。在明文数据的末尾附带上</a:t>
            </a:r>
            <a:r>
              <a:rPr lang="zh-CN" altLang="en-US" sz="2000" dirty="0">
                <a:solidFill>
                  <a:srgbClr val="92D050"/>
                </a:solidFill>
              </a:rPr>
              <a:t>数字签名</a:t>
            </a:r>
            <a:r>
              <a:rPr lang="zh-CN" altLang="en-US" sz="2000" dirty="0">
                <a:solidFill>
                  <a:schemeClr val="tx1"/>
                </a:solidFill>
              </a:rPr>
              <a:t>发送给接收方，接收方用发送方的</a:t>
            </a:r>
            <a:r>
              <a:rPr lang="zh-CN" altLang="en-US" sz="2000" dirty="0">
                <a:solidFill>
                  <a:srgbClr val="00B0F0"/>
                </a:solidFill>
              </a:rPr>
              <a:t>公钥</a:t>
            </a:r>
            <a:r>
              <a:rPr lang="zh-CN" altLang="en-US" sz="2000" dirty="0">
                <a:solidFill>
                  <a:schemeClr val="tx1"/>
                </a:solidFill>
              </a:rPr>
              <a:t>来验证以确定这段数据的所有者，确保数据没有被篡改。</a:t>
            </a:r>
          </a:p>
        </p:txBody>
      </p:sp>
      <p:sp>
        <p:nvSpPr>
          <p:cNvPr id="4" name="矩形 3"/>
          <p:cNvSpPr/>
          <p:nvPr/>
        </p:nvSpPr>
        <p:spPr>
          <a:xfrm>
            <a:off x="2555417" y="3021364"/>
            <a:ext cx="1287166" cy="4101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Hello World!</a:t>
            </a:r>
            <a:endParaRPr lang="zh-CN" altLang="en-US" dirty="0">
              <a:solidFill>
                <a:schemeClr val="tx1"/>
              </a:solidFill>
            </a:endParaRPr>
          </a:p>
        </p:txBody>
      </p:sp>
      <p:cxnSp>
        <p:nvCxnSpPr>
          <p:cNvPr id="6" name="直接箭头连接符 5"/>
          <p:cNvCxnSpPr>
            <a:stCxn id="4" idx="3"/>
            <a:endCxn id="9" idx="1"/>
          </p:cNvCxnSpPr>
          <p:nvPr/>
        </p:nvCxnSpPr>
        <p:spPr>
          <a:xfrm flipV="1">
            <a:off x="3842583" y="3210818"/>
            <a:ext cx="1139534" cy="15635"/>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871926" y="2900153"/>
            <a:ext cx="1061232" cy="341632"/>
          </a:xfrm>
          <a:prstGeom prst="rect">
            <a:avLst/>
          </a:prstGeom>
          <a:noFill/>
        </p:spPr>
        <p:txBody>
          <a:bodyPr wrap="square" rtlCol="0">
            <a:spAutoFit/>
          </a:bodyPr>
          <a:lstStyle/>
          <a:p>
            <a:pPr>
              <a:lnSpc>
                <a:spcPct val="90000"/>
              </a:lnSpc>
            </a:pPr>
            <a:r>
              <a:rPr lang="en-US" altLang="zh-CN" dirty="0"/>
              <a:t>SHA-256</a:t>
            </a:r>
            <a:endParaRPr lang="zh-CN" altLang="en-US" dirty="0"/>
          </a:p>
        </p:txBody>
      </p:sp>
      <p:sp>
        <p:nvSpPr>
          <p:cNvPr id="9" name="矩形 8"/>
          <p:cNvSpPr/>
          <p:nvPr/>
        </p:nvSpPr>
        <p:spPr>
          <a:xfrm>
            <a:off x="4982117" y="3021364"/>
            <a:ext cx="2035977" cy="3789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1X44Cssd4d…asf3T</a:t>
            </a:r>
            <a:endParaRPr lang="zh-CN" altLang="en-US" dirty="0">
              <a:solidFill>
                <a:schemeClr val="tx1"/>
              </a:solidFill>
            </a:endParaRPr>
          </a:p>
        </p:txBody>
      </p:sp>
      <p:cxnSp>
        <p:nvCxnSpPr>
          <p:cNvPr id="12" name="直接箭头连接符 11"/>
          <p:cNvCxnSpPr>
            <a:stCxn id="9" idx="3"/>
            <a:endCxn id="15" idx="1"/>
          </p:cNvCxnSpPr>
          <p:nvPr/>
        </p:nvCxnSpPr>
        <p:spPr>
          <a:xfrm>
            <a:off x="7018094" y="3210818"/>
            <a:ext cx="2141853" cy="14685"/>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36570" y="2873733"/>
            <a:ext cx="1504899" cy="341632"/>
          </a:xfrm>
          <a:prstGeom prst="rect">
            <a:avLst/>
          </a:prstGeom>
          <a:noFill/>
        </p:spPr>
        <p:txBody>
          <a:bodyPr wrap="none" rtlCol="0">
            <a:spAutoFit/>
          </a:bodyPr>
          <a:lstStyle/>
          <a:p>
            <a:pPr>
              <a:lnSpc>
                <a:spcPct val="90000"/>
              </a:lnSpc>
            </a:pPr>
            <a:r>
              <a:rPr lang="en-US" altLang="zh-CN" dirty="0"/>
              <a:t>ECC</a:t>
            </a:r>
            <a:r>
              <a:rPr lang="zh-CN" altLang="en-US" dirty="0">
                <a:solidFill>
                  <a:srgbClr val="FFFF00"/>
                </a:solidFill>
              </a:rPr>
              <a:t>私钥</a:t>
            </a:r>
            <a:r>
              <a:rPr lang="zh-CN" altLang="en-US" dirty="0"/>
              <a:t>加密</a:t>
            </a:r>
          </a:p>
        </p:txBody>
      </p:sp>
      <p:sp>
        <p:nvSpPr>
          <p:cNvPr id="15" name="矩形 14"/>
          <p:cNvSpPr/>
          <p:nvPr/>
        </p:nvSpPr>
        <p:spPr>
          <a:xfrm>
            <a:off x="9159947" y="3023332"/>
            <a:ext cx="1830116" cy="40434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7Ta3RdpO…4fAg</a:t>
            </a:r>
            <a:endParaRPr lang="zh-CN" altLang="en-US" dirty="0">
              <a:solidFill>
                <a:schemeClr val="tx1"/>
              </a:solidFill>
            </a:endParaRPr>
          </a:p>
        </p:txBody>
      </p:sp>
      <p:sp>
        <p:nvSpPr>
          <p:cNvPr id="21" name="矩形 20"/>
          <p:cNvSpPr/>
          <p:nvPr/>
        </p:nvSpPr>
        <p:spPr>
          <a:xfrm>
            <a:off x="8582989" y="4070721"/>
            <a:ext cx="2984031" cy="39364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Hello World!7Ta3RdpO…4fAg</a:t>
            </a:r>
            <a:endParaRPr lang="zh-CN" altLang="en-US" dirty="0">
              <a:solidFill>
                <a:schemeClr val="tx1"/>
              </a:solidFill>
            </a:endParaRPr>
          </a:p>
        </p:txBody>
      </p:sp>
      <p:cxnSp>
        <p:nvCxnSpPr>
          <p:cNvPr id="24" name="直接箭头连接符 23"/>
          <p:cNvCxnSpPr>
            <a:stCxn id="15" idx="2"/>
            <a:endCxn id="21" idx="0"/>
          </p:cNvCxnSpPr>
          <p:nvPr/>
        </p:nvCxnSpPr>
        <p:spPr>
          <a:xfrm>
            <a:off x="10075005" y="3427673"/>
            <a:ext cx="0" cy="64304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0075003" y="3576173"/>
            <a:ext cx="1338828" cy="341632"/>
          </a:xfrm>
          <a:prstGeom prst="rect">
            <a:avLst/>
          </a:prstGeom>
          <a:noFill/>
        </p:spPr>
        <p:txBody>
          <a:bodyPr wrap="none" rtlCol="0">
            <a:spAutoFit/>
          </a:bodyPr>
          <a:lstStyle/>
          <a:p>
            <a:pPr>
              <a:lnSpc>
                <a:spcPct val="90000"/>
              </a:lnSpc>
            </a:pPr>
            <a:r>
              <a:rPr lang="zh-CN" altLang="en-US" dirty="0"/>
              <a:t>附加到明文</a:t>
            </a:r>
          </a:p>
        </p:txBody>
      </p:sp>
      <p:sp>
        <p:nvSpPr>
          <p:cNvPr id="33" name="文本框 32"/>
          <p:cNvSpPr txBox="1"/>
          <p:nvPr/>
        </p:nvSpPr>
        <p:spPr>
          <a:xfrm>
            <a:off x="477788" y="3014320"/>
            <a:ext cx="1127232" cy="424732"/>
          </a:xfrm>
          <a:prstGeom prst="rect">
            <a:avLst/>
          </a:prstGeom>
          <a:noFill/>
        </p:spPr>
        <p:txBody>
          <a:bodyPr wrap="none" rtlCol="0">
            <a:spAutoFit/>
          </a:bodyPr>
          <a:lstStyle/>
          <a:p>
            <a:pPr>
              <a:lnSpc>
                <a:spcPct val="90000"/>
              </a:lnSpc>
            </a:pPr>
            <a:r>
              <a:rPr lang="en-US" altLang="zh-CN" sz="2400" b="1" dirty="0">
                <a:solidFill>
                  <a:srgbClr val="FFFF00"/>
                </a:solidFill>
              </a:rPr>
              <a:t>Sender</a:t>
            </a:r>
            <a:endParaRPr lang="zh-CN" altLang="en-US" sz="2400" b="1" dirty="0">
              <a:solidFill>
                <a:srgbClr val="FFFF00"/>
              </a:solidFill>
            </a:endParaRPr>
          </a:p>
        </p:txBody>
      </p:sp>
      <p:cxnSp>
        <p:nvCxnSpPr>
          <p:cNvPr id="35" name="直接箭头连接符 34"/>
          <p:cNvCxnSpPr>
            <a:stCxn id="21" idx="2"/>
            <a:endCxn id="56" idx="0"/>
          </p:cNvCxnSpPr>
          <p:nvPr/>
        </p:nvCxnSpPr>
        <p:spPr>
          <a:xfrm flipH="1">
            <a:off x="10064364" y="4464367"/>
            <a:ext cx="10641" cy="67225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84520" y="4621099"/>
            <a:ext cx="646331" cy="341632"/>
          </a:xfrm>
          <a:prstGeom prst="rect">
            <a:avLst/>
          </a:prstGeom>
          <a:noFill/>
        </p:spPr>
        <p:txBody>
          <a:bodyPr wrap="none" rtlCol="0">
            <a:spAutoFit/>
          </a:bodyPr>
          <a:lstStyle/>
          <a:p>
            <a:pPr>
              <a:lnSpc>
                <a:spcPct val="90000"/>
              </a:lnSpc>
            </a:pPr>
            <a:r>
              <a:rPr lang="zh-CN" altLang="en-US" dirty="0"/>
              <a:t>发送</a:t>
            </a:r>
          </a:p>
        </p:txBody>
      </p:sp>
      <p:sp>
        <p:nvSpPr>
          <p:cNvPr id="40" name="文本框 39"/>
          <p:cNvSpPr txBox="1"/>
          <p:nvPr/>
        </p:nvSpPr>
        <p:spPr>
          <a:xfrm>
            <a:off x="8383517" y="5010876"/>
            <a:ext cx="1118294" cy="341632"/>
          </a:xfrm>
          <a:prstGeom prst="rect">
            <a:avLst/>
          </a:prstGeom>
          <a:noFill/>
        </p:spPr>
        <p:txBody>
          <a:bodyPr wrap="square" rtlCol="0">
            <a:spAutoFit/>
          </a:bodyPr>
          <a:lstStyle/>
          <a:p>
            <a:pPr>
              <a:lnSpc>
                <a:spcPct val="90000"/>
              </a:lnSpc>
            </a:pPr>
            <a:r>
              <a:rPr lang="zh-CN" altLang="en-US" dirty="0"/>
              <a:t>提取签名</a:t>
            </a:r>
          </a:p>
        </p:txBody>
      </p:sp>
      <p:sp>
        <p:nvSpPr>
          <p:cNvPr id="41" name="矩形 40"/>
          <p:cNvSpPr/>
          <p:nvPr/>
        </p:nvSpPr>
        <p:spPr>
          <a:xfrm>
            <a:off x="6319702" y="5146056"/>
            <a:ext cx="1800200" cy="4121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7Ta3RdpO…4fAg</a:t>
            </a:r>
            <a:endParaRPr lang="zh-CN" altLang="en-US" dirty="0">
              <a:solidFill>
                <a:schemeClr val="tx1"/>
              </a:solidFill>
            </a:endParaRPr>
          </a:p>
        </p:txBody>
      </p:sp>
      <p:sp>
        <p:nvSpPr>
          <p:cNvPr id="44" name="文本框 43"/>
          <p:cNvSpPr txBox="1"/>
          <p:nvPr/>
        </p:nvSpPr>
        <p:spPr>
          <a:xfrm>
            <a:off x="4098718" y="5010876"/>
            <a:ext cx="2197396" cy="341632"/>
          </a:xfrm>
          <a:prstGeom prst="rect">
            <a:avLst/>
          </a:prstGeom>
          <a:noFill/>
        </p:spPr>
        <p:txBody>
          <a:bodyPr wrap="none" rtlCol="0">
            <a:spAutoFit/>
          </a:bodyPr>
          <a:lstStyle/>
          <a:p>
            <a:pPr>
              <a:lnSpc>
                <a:spcPct val="90000"/>
              </a:lnSpc>
            </a:pPr>
            <a:r>
              <a:rPr lang="zh-CN" altLang="en-US" dirty="0"/>
              <a:t>鲍勃的</a:t>
            </a:r>
            <a:r>
              <a:rPr lang="en-US" altLang="zh-CN" dirty="0"/>
              <a:t>ECC</a:t>
            </a:r>
            <a:r>
              <a:rPr lang="zh-CN" altLang="en-US" dirty="0">
                <a:solidFill>
                  <a:srgbClr val="00B0F0"/>
                </a:solidFill>
              </a:rPr>
              <a:t>公钥</a:t>
            </a:r>
            <a:r>
              <a:rPr lang="zh-CN" altLang="en-US" dirty="0"/>
              <a:t>解密</a:t>
            </a:r>
          </a:p>
        </p:txBody>
      </p:sp>
      <p:sp>
        <p:nvSpPr>
          <p:cNvPr id="48" name="矩形 47"/>
          <p:cNvSpPr/>
          <p:nvPr/>
        </p:nvSpPr>
        <p:spPr>
          <a:xfrm>
            <a:off x="2025090" y="5152998"/>
            <a:ext cx="2050040" cy="385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1X44Cssd4d…asf3T</a:t>
            </a:r>
            <a:endParaRPr lang="zh-CN" altLang="en-US" dirty="0">
              <a:solidFill>
                <a:schemeClr val="tx1"/>
              </a:solidFill>
            </a:endParaRPr>
          </a:p>
        </p:txBody>
      </p:sp>
      <p:sp>
        <p:nvSpPr>
          <p:cNvPr id="56" name="文本框 55"/>
          <p:cNvSpPr txBox="1"/>
          <p:nvPr/>
        </p:nvSpPr>
        <p:spPr>
          <a:xfrm>
            <a:off x="9406780" y="5136618"/>
            <a:ext cx="1315168" cy="424732"/>
          </a:xfrm>
          <a:prstGeom prst="rect">
            <a:avLst/>
          </a:prstGeom>
          <a:noFill/>
        </p:spPr>
        <p:txBody>
          <a:bodyPr wrap="none" rtlCol="0">
            <a:spAutoFit/>
          </a:bodyPr>
          <a:lstStyle/>
          <a:p>
            <a:pPr>
              <a:lnSpc>
                <a:spcPct val="90000"/>
              </a:lnSpc>
            </a:pPr>
            <a:r>
              <a:rPr lang="en-US" altLang="zh-CN" sz="2400" b="1" dirty="0">
                <a:solidFill>
                  <a:srgbClr val="E35F5F"/>
                </a:solidFill>
              </a:rPr>
              <a:t>Receiver</a:t>
            </a:r>
            <a:endParaRPr lang="zh-CN" altLang="en-US" sz="2400" b="1" dirty="0">
              <a:solidFill>
                <a:srgbClr val="E35F5F"/>
              </a:solidFill>
            </a:endParaRPr>
          </a:p>
        </p:txBody>
      </p:sp>
      <p:cxnSp>
        <p:nvCxnSpPr>
          <p:cNvPr id="74" name="直接箭头连接符 73"/>
          <p:cNvCxnSpPr>
            <a:stCxn id="76" idx="1"/>
            <a:endCxn id="89" idx="3"/>
          </p:cNvCxnSpPr>
          <p:nvPr/>
        </p:nvCxnSpPr>
        <p:spPr>
          <a:xfrm flipH="1">
            <a:off x="4075130" y="6392263"/>
            <a:ext cx="5359273"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10084520" y="5653924"/>
            <a:ext cx="1107996" cy="341632"/>
          </a:xfrm>
          <a:prstGeom prst="rect">
            <a:avLst/>
          </a:prstGeom>
          <a:noFill/>
        </p:spPr>
        <p:txBody>
          <a:bodyPr wrap="none" rtlCol="0">
            <a:spAutoFit/>
          </a:bodyPr>
          <a:lstStyle/>
          <a:p>
            <a:pPr>
              <a:lnSpc>
                <a:spcPct val="90000"/>
              </a:lnSpc>
            </a:pPr>
            <a:r>
              <a:rPr lang="zh-CN" altLang="en-US" dirty="0"/>
              <a:t>提取文本</a:t>
            </a:r>
          </a:p>
        </p:txBody>
      </p:sp>
      <p:sp>
        <p:nvSpPr>
          <p:cNvPr id="76" name="矩形 75"/>
          <p:cNvSpPr/>
          <p:nvPr/>
        </p:nvSpPr>
        <p:spPr>
          <a:xfrm>
            <a:off x="9434403" y="6187174"/>
            <a:ext cx="1281202" cy="4101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Hello World!</a:t>
            </a:r>
            <a:endParaRPr lang="zh-CN" altLang="en-US" dirty="0">
              <a:solidFill>
                <a:schemeClr val="tx1"/>
              </a:solidFill>
            </a:endParaRPr>
          </a:p>
        </p:txBody>
      </p:sp>
      <p:cxnSp>
        <p:nvCxnSpPr>
          <p:cNvPr id="83" name="直接箭头连接符 82"/>
          <p:cNvCxnSpPr>
            <a:stCxn id="33" idx="3"/>
            <a:endCxn id="4" idx="1"/>
          </p:cNvCxnSpPr>
          <p:nvPr/>
        </p:nvCxnSpPr>
        <p:spPr>
          <a:xfrm flipV="1">
            <a:off x="1605020" y="3226453"/>
            <a:ext cx="950397" cy="233"/>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1686073" y="2905616"/>
            <a:ext cx="655104" cy="341632"/>
          </a:xfrm>
          <a:prstGeom prst="rect">
            <a:avLst/>
          </a:prstGeom>
          <a:noFill/>
        </p:spPr>
        <p:txBody>
          <a:bodyPr wrap="square" rtlCol="0">
            <a:spAutoFit/>
          </a:bodyPr>
          <a:lstStyle/>
          <a:p>
            <a:pPr>
              <a:lnSpc>
                <a:spcPct val="90000"/>
              </a:lnSpc>
            </a:pPr>
            <a:r>
              <a:rPr lang="zh-CN" altLang="en-US" dirty="0"/>
              <a:t>编写</a:t>
            </a:r>
          </a:p>
        </p:txBody>
      </p:sp>
      <p:sp>
        <p:nvSpPr>
          <p:cNvPr id="88" name="文本框 87"/>
          <p:cNvSpPr txBox="1"/>
          <p:nvPr/>
        </p:nvSpPr>
        <p:spPr>
          <a:xfrm>
            <a:off x="6215392" y="6050631"/>
            <a:ext cx="1030200" cy="341632"/>
          </a:xfrm>
          <a:prstGeom prst="rect">
            <a:avLst/>
          </a:prstGeom>
          <a:noFill/>
        </p:spPr>
        <p:txBody>
          <a:bodyPr wrap="square" rtlCol="0">
            <a:spAutoFit/>
          </a:bodyPr>
          <a:lstStyle/>
          <a:p>
            <a:pPr>
              <a:lnSpc>
                <a:spcPct val="90000"/>
              </a:lnSpc>
            </a:pPr>
            <a:r>
              <a:rPr lang="en-US" altLang="zh-CN" dirty="0"/>
              <a:t>SHA-256</a:t>
            </a:r>
            <a:endParaRPr lang="zh-CN" altLang="en-US" dirty="0"/>
          </a:p>
        </p:txBody>
      </p:sp>
      <p:sp>
        <p:nvSpPr>
          <p:cNvPr id="89" name="矩形 88"/>
          <p:cNvSpPr/>
          <p:nvPr/>
        </p:nvSpPr>
        <p:spPr>
          <a:xfrm>
            <a:off x="2025090" y="6199433"/>
            <a:ext cx="2050040" cy="385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1X44Cssd4d…asf3T</a:t>
            </a:r>
            <a:endParaRPr lang="zh-CN" altLang="en-US" dirty="0">
              <a:solidFill>
                <a:schemeClr val="tx1"/>
              </a:solidFill>
            </a:endParaRPr>
          </a:p>
        </p:txBody>
      </p:sp>
      <p:cxnSp>
        <p:nvCxnSpPr>
          <p:cNvPr id="97" name="直接箭头连接符 96"/>
          <p:cNvCxnSpPr>
            <a:stCxn id="56" idx="2"/>
            <a:endCxn id="76" idx="0"/>
          </p:cNvCxnSpPr>
          <p:nvPr/>
        </p:nvCxnSpPr>
        <p:spPr>
          <a:xfrm>
            <a:off x="10064364" y="5561350"/>
            <a:ext cx="10640" cy="62582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cxnSpLocks/>
            <a:stCxn id="56" idx="1"/>
            <a:endCxn id="41" idx="3"/>
          </p:cNvCxnSpPr>
          <p:nvPr/>
        </p:nvCxnSpPr>
        <p:spPr>
          <a:xfrm flipH="1">
            <a:off x="8119902" y="5348984"/>
            <a:ext cx="1286878" cy="3157"/>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stCxn id="41" idx="1"/>
            <a:endCxn id="48" idx="3"/>
          </p:cNvCxnSpPr>
          <p:nvPr/>
        </p:nvCxnSpPr>
        <p:spPr>
          <a:xfrm flipH="1" flipV="1">
            <a:off x="4075130" y="5345828"/>
            <a:ext cx="2244572" cy="6313"/>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648467" y="5643878"/>
            <a:ext cx="800220" cy="424732"/>
          </a:xfrm>
          <a:prstGeom prst="rect">
            <a:avLst/>
          </a:prstGeom>
          <a:noFill/>
        </p:spPr>
        <p:txBody>
          <a:bodyPr wrap="square" rtlCol="0">
            <a:spAutoFit/>
          </a:bodyPr>
          <a:lstStyle/>
          <a:p>
            <a:pPr>
              <a:lnSpc>
                <a:spcPct val="90000"/>
              </a:lnSpc>
            </a:pPr>
            <a:r>
              <a:rPr lang="zh-CN" altLang="en-US" sz="2400" b="1" dirty="0">
                <a:solidFill>
                  <a:srgbClr val="00B050"/>
                </a:solidFill>
              </a:rPr>
              <a:t>相等</a:t>
            </a:r>
          </a:p>
        </p:txBody>
      </p:sp>
      <p:cxnSp>
        <p:nvCxnSpPr>
          <p:cNvPr id="155" name="直接箭头连接符 154"/>
          <p:cNvCxnSpPr>
            <a:cxnSpLocks/>
            <a:stCxn id="48" idx="1"/>
            <a:endCxn id="150" idx="3"/>
          </p:cNvCxnSpPr>
          <p:nvPr/>
        </p:nvCxnSpPr>
        <p:spPr>
          <a:xfrm flipH="1">
            <a:off x="1448687" y="5345828"/>
            <a:ext cx="576403" cy="510416"/>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cxnSpLocks/>
            <a:stCxn id="89" idx="1"/>
            <a:endCxn id="150" idx="3"/>
          </p:cNvCxnSpPr>
          <p:nvPr/>
        </p:nvCxnSpPr>
        <p:spPr>
          <a:xfrm flipH="1" flipV="1">
            <a:off x="1448687" y="5856244"/>
            <a:ext cx="576403" cy="536019"/>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cxnSpLocks/>
            <a:stCxn id="150" idx="0"/>
            <a:endCxn id="33" idx="2"/>
          </p:cNvCxnSpPr>
          <p:nvPr/>
        </p:nvCxnSpPr>
        <p:spPr>
          <a:xfrm flipH="1" flipV="1">
            <a:off x="1041404" y="3439052"/>
            <a:ext cx="7173" cy="2204826"/>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63" name="文本框 162"/>
          <p:cNvSpPr txBox="1"/>
          <p:nvPr/>
        </p:nvSpPr>
        <p:spPr>
          <a:xfrm>
            <a:off x="350950" y="4355812"/>
            <a:ext cx="697627" cy="369332"/>
          </a:xfrm>
          <a:prstGeom prst="rect">
            <a:avLst/>
          </a:prstGeom>
          <a:noFill/>
        </p:spPr>
        <p:txBody>
          <a:bodyPr wrap="none" rtlCol="0">
            <a:spAutoFit/>
          </a:bodyPr>
          <a:lstStyle/>
          <a:p>
            <a:pPr>
              <a:lnSpc>
                <a:spcPct val="90000"/>
              </a:lnSpc>
            </a:pPr>
            <a:r>
              <a:rPr lang="zh-CN" altLang="en-US" sz="2000" dirty="0"/>
              <a:t>证实</a:t>
            </a:r>
          </a:p>
        </p:txBody>
      </p:sp>
      <p:sp>
        <p:nvSpPr>
          <p:cNvPr id="5" name="矩形 4"/>
          <p:cNvSpPr/>
          <p:nvPr/>
        </p:nvSpPr>
        <p:spPr>
          <a:xfrm>
            <a:off x="2047915" y="3599595"/>
            <a:ext cx="5868403" cy="12184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solidFill>
                  <a:schemeClr val="tx1"/>
                </a:solidFill>
              </a:rPr>
              <a:t>在比特币网络中，你的比特币资产都被你的</a:t>
            </a:r>
            <a:r>
              <a:rPr lang="en-US" altLang="zh-CN" dirty="0">
                <a:solidFill>
                  <a:srgbClr val="00B0F0"/>
                </a:solidFill>
              </a:rPr>
              <a:t>ECC</a:t>
            </a:r>
            <a:r>
              <a:rPr lang="zh-CN" altLang="en-US" dirty="0">
                <a:solidFill>
                  <a:srgbClr val="00B0F0"/>
                </a:solidFill>
              </a:rPr>
              <a:t>公钥</a:t>
            </a:r>
            <a:r>
              <a:rPr lang="zh-CN" altLang="en-US" dirty="0">
                <a:solidFill>
                  <a:schemeClr val="tx1"/>
                </a:solidFill>
              </a:rPr>
              <a:t>锁定，只有提供你的</a:t>
            </a:r>
            <a:r>
              <a:rPr lang="en-US" altLang="zh-CN" dirty="0">
                <a:solidFill>
                  <a:srgbClr val="FFFF00"/>
                </a:solidFill>
              </a:rPr>
              <a:t>ECC</a:t>
            </a:r>
            <a:r>
              <a:rPr lang="zh-CN" altLang="en-US" dirty="0">
                <a:solidFill>
                  <a:srgbClr val="FFFF00"/>
                </a:solidFill>
              </a:rPr>
              <a:t>私钥</a:t>
            </a:r>
            <a:r>
              <a:rPr lang="zh-CN" altLang="en-US" dirty="0">
                <a:solidFill>
                  <a:schemeClr val="tx1"/>
                </a:solidFill>
              </a:rPr>
              <a:t>和</a:t>
            </a:r>
            <a:r>
              <a:rPr lang="zh-CN" altLang="en-US" dirty="0">
                <a:solidFill>
                  <a:srgbClr val="92D050"/>
                </a:solidFill>
              </a:rPr>
              <a:t>数字签名</a:t>
            </a:r>
            <a:r>
              <a:rPr lang="zh-CN" altLang="en-US" dirty="0">
                <a:solidFill>
                  <a:schemeClr val="tx1"/>
                </a:solidFill>
              </a:rPr>
              <a:t>才能解锁使用，所以</a:t>
            </a:r>
            <a:r>
              <a:rPr lang="en-US" altLang="zh-CN" dirty="0">
                <a:solidFill>
                  <a:srgbClr val="FFFF00"/>
                </a:solidFill>
              </a:rPr>
              <a:t>ECC</a:t>
            </a:r>
            <a:r>
              <a:rPr lang="zh-CN" altLang="en-US" dirty="0">
                <a:solidFill>
                  <a:srgbClr val="FFFF00"/>
                </a:solidFill>
              </a:rPr>
              <a:t>私钥</a:t>
            </a:r>
            <a:r>
              <a:rPr lang="zh-CN" altLang="en-US" dirty="0">
                <a:solidFill>
                  <a:schemeClr val="tx1"/>
                </a:solidFill>
              </a:rPr>
              <a:t>就好比是你的比特币账户名一样，把你匿名地标志在比特币网络中</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barn(inVertical)">
                                      <p:cBhvr>
                                        <p:cTn id="18" dur="500"/>
                                        <p:tgtEl>
                                          <p:spTgt spid="8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barn(inVertical)">
                                      <p:cBhvr>
                                        <p:cTn id="21" dur="500"/>
                                        <p:tgtEl>
                                          <p:spTgt spid="8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par>
                                <p:cTn id="71" presetID="22" presetClass="entr" presetSubtype="4"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6"/>
                                        </p:tgtEl>
                                        <p:attrNameLst>
                                          <p:attrName>style.visibility</p:attrName>
                                        </p:attrNameLst>
                                      </p:cBhvr>
                                      <p:to>
                                        <p:strVal val="visible"/>
                                      </p:to>
                                    </p:set>
                                    <p:anim calcmode="lin" valueType="num">
                                      <p:cBhvr additive="base">
                                        <p:cTn id="78" dur="500" fill="hold"/>
                                        <p:tgtEl>
                                          <p:spTgt spid="56"/>
                                        </p:tgtEl>
                                        <p:attrNameLst>
                                          <p:attrName>ppt_x</p:attrName>
                                        </p:attrNameLst>
                                      </p:cBhvr>
                                      <p:tavLst>
                                        <p:tav tm="0">
                                          <p:val>
                                            <p:strVal val="#ppt_x"/>
                                          </p:val>
                                        </p:tav>
                                        <p:tav tm="100000">
                                          <p:val>
                                            <p:strVal val="#ppt_x"/>
                                          </p:val>
                                        </p:tav>
                                      </p:tavLst>
                                    </p:anim>
                                    <p:anim calcmode="lin" valueType="num">
                                      <p:cBhvr additive="base">
                                        <p:cTn id="7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barn(inVertical)">
                                      <p:cBhvr>
                                        <p:cTn id="84" dur="500"/>
                                        <p:tgtEl>
                                          <p:spTgt spid="40"/>
                                        </p:tgtEl>
                                      </p:cBhvr>
                                    </p:animEffect>
                                  </p:childTnLst>
                                </p:cTn>
                              </p:par>
                              <p:par>
                                <p:cTn id="85" presetID="16" presetClass="entr" presetSubtype="21" fill="hold" nodeType="withEffect">
                                  <p:stCondLst>
                                    <p:cond delay="0"/>
                                  </p:stCondLst>
                                  <p:childTnLst>
                                    <p:set>
                                      <p:cBhvr>
                                        <p:cTn id="86" dur="1" fill="hold">
                                          <p:stCondLst>
                                            <p:cond delay="0"/>
                                          </p:stCondLst>
                                        </p:cTn>
                                        <p:tgtEl>
                                          <p:spTgt spid="143"/>
                                        </p:tgtEl>
                                        <p:attrNameLst>
                                          <p:attrName>style.visibility</p:attrName>
                                        </p:attrNameLst>
                                      </p:cBhvr>
                                      <p:to>
                                        <p:strVal val="visible"/>
                                      </p:to>
                                    </p:set>
                                    <p:animEffect transition="in" filter="barn(inVertical)">
                                      <p:cBhvr>
                                        <p:cTn id="87" dur="500"/>
                                        <p:tgtEl>
                                          <p:spTgt spid="14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barn(inVertical)">
                                      <p:cBhvr>
                                        <p:cTn id="92" dur="5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barn(inVertical)">
                                      <p:cBhvr>
                                        <p:cTn id="97" dur="500"/>
                                        <p:tgtEl>
                                          <p:spTgt spid="44"/>
                                        </p:tgtEl>
                                      </p:cBhvr>
                                    </p:animEffect>
                                  </p:childTnLst>
                                </p:cTn>
                              </p:par>
                              <p:par>
                                <p:cTn id="98" presetID="16" presetClass="entr" presetSubtype="21" fill="hold" nodeType="withEffect">
                                  <p:stCondLst>
                                    <p:cond delay="0"/>
                                  </p:stCondLst>
                                  <p:childTnLst>
                                    <p:set>
                                      <p:cBhvr>
                                        <p:cTn id="99" dur="1" fill="hold">
                                          <p:stCondLst>
                                            <p:cond delay="0"/>
                                          </p:stCondLst>
                                        </p:cTn>
                                        <p:tgtEl>
                                          <p:spTgt spid="145"/>
                                        </p:tgtEl>
                                        <p:attrNameLst>
                                          <p:attrName>style.visibility</p:attrName>
                                        </p:attrNameLst>
                                      </p:cBhvr>
                                      <p:to>
                                        <p:strVal val="visible"/>
                                      </p:to>
                                    </p:set>
                                    <p:animEffect transition="in" filter="barn(inVertical)">
                                      <p:cBhvr>
                                        <p:cTn id="100" dur="500"/>
                                        <p:tgtEl>
                                          <p:spTgt spid="145"/>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barn(inVertical)">
                                      <p:cBhvr>
                                        <p:cTn id="105" dur="500"/>
                                        <p:tgtEl>
                                          <p:spTgt spid="4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wipe(down)">
                                      <p:cBhvr>
                                        <p:cTn id="110" dur="500"/>
                                        <p:tgtEl>
                                          <p:spTgt spid="75"/>
                                        </p:tgtEl>
                                      </p:cBhvr>
                                    </p:animEffect>
                                  </p:childTnLst>
                                </p:cTn>
                              </p:par>
                              <p:par>
                                <p:cTn id="111" presetID="22" presetClass="entr" presetSubtype="4"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animEffect transition="in" filter="wipe(down)">
                                      <p:cBhvr>
                                        <p:cTn id="113" dur="500"/>
                                        <p:tgtEl>
                                          <p:spTgt spid="9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76"/>
                                        </p:tgtEl>
                                        <p:attrNameLst>
                                          <p:attrName>style.visibility</p:attrName>
                                        </p:attrNameLst>
                                      </p:cBhvr>
                                      <p:to>
                                        <p:strVal val="visible"/>
                                      </p:to>
                                    </p:set>
                                    <p:animEffect transition="in" filter="wipe(down)">
                                      <p:cBhvr>
                                        <p:cTn id="118" dur="500"/>
                                        <p:tgtEl>
                                          <p:spTgt spid="76"/>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21" fill="hold" grpId="0" nodeType="clickEffect">
                                  <p:stCondLst>
                                    <p:cond delay="0"/>
                                  </p:stCondLst>
                                  <p:childTnLst>
                                    <p:set>
                                      <p:cBhvr>
                                        <p:cTn id="122" dur="1" fill="hold">
                                          <p:stCondLst>
                                            <p:cond delay="0"/>
                                          </p:stCondLst>
                                        </p:cTn>
                                        <p:tgtEl>
                                          <p:spTgt spid="88"/>
                                        </p:tgtEl>
                                        <p:attrNameLst>
                                          <p:attrName>style.visibility</p:attrName>
                                        </p:attrNameLst>
                                      </p:cBhvr>
                                      <p:to>
                                        <p:strVal val="visible"/>
                                      </p:to>
                                    </p:set>
                                    <p:animEffect transition="in" filter="barn(inVertical)">
                                      <p:cBhvr>
                                        <p:cTn id="123" dur="500"/>
                                        <p:tgtEl>
                                          <p:spTgt spid="88"/>
                                        </p:tgtEl>
                                      </p:cBhvr>
                                    </p:animEffect>
                                  </p:childTnLst>
                                </p:cTn>
                              </p:par>
                              <p:par>
                                <p:cTn id="124" presetID="16" presetClass="entr" presetSubtype="21" fill="hold" nodeType="with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barn(inVertical)">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barn(inVertical)">
                                      <p:cBhvr>
                                        <p:cTn id="131" dur="500"/>
                                        <p:tgtEl>
                                          <p:spTgt spid="89"/>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grpId="0"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randombar(horizontal)">
                                      <p:cBhvr>
                                        <p:cTn id="136" dur="500"/>
                                        <p:tgtEl>
                                          <p:spTgt spid="150"/>
                                        </p:tgtEl>
                                      </p:cBhvr>
                                    </p:animEffect>
                                  </p:childTnLst>
                                </p:cTn>
                              </p:par>
                              <p:par>
                                <p:cTn id="137" presetID="14" presetClass="entr" presetSubtype="1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animEffect transition="in" filter="randombar(horizontal)">
                                      <p:cBhvr>
                                        <p:cTn id="139" dur="500"/>
                                        <p:tgtEl>
                                          <p:spTgt spid="155"/>
                                        </p:tgtEl>
                                      </p:cBhvr>
                                    </p:animEffect>
                                  </p:childTnLst>
                                </p:cTn>
                              </p:par>
                              <p:par>
                                <p:cTn id="140" presetID="14" presetClass="entr" presetSubtype="10" fill="hold" nodeType="withEffect">
                                  <p:stCondLst>
                                    <p:cond delay="0"/>
                                  </p:stCondLst>
                                  <p:childTnLst>
                                    <p:set>
                                      <p:cBhvr>
                                        <p:cTn id="141" dur="1" fill="hold">
                                          <p:stCondLst>
                                            <p:cond delay="0"/>
                                          </p:stCondLst>
                                        </p:cTn>
                                        <p:tgtEl>
                                          <p:spTgt spid="157"/>
                                        </p:tgtEl>
                                        <p:attrNameLst>
                                          <p:attrName>style.visibility</p:attrName>
                                        </p:attrNameLst>
                                      </p:cBhvr>
                                      <p:to>
                                        <p:strVal val="visible"/>
                                      </p:to>
                                    </p:set>
                                    <p:animEffect transition="in" filter="randombar(horizontal)">
                                      <p:cBhvr>
                                        <p:cTn id="142" dur="500"/>
                                        <p:tgtEl>
                                          <p:spTgt spid="157"/>
                                        </p:tgtEl>
                                      </p:cBhvr>
                                    </p:animEffect>
                                  </p:childTnLst>
                                </p:cTn>
                              </p:par>
                            </p:childTnLst>
                          </p:cTn>
                        </p:par>
                      </p:childTnLst>
                    </p:cTn>
                  </p:par>
                  <p:par>
                    <p:cTn id="143" fill="hold">
                      <p:stCondLst>
                        <p:cond delay="indefinite"/>
                      </p:stCondLst>
                      <p:childTnLst>
                        <p:par>
                          <p:cTn id="144" fill="hold">
                            <p:stCondLst>
                              <p:cond delay="0"/>
                            </p:stCondLst>
                            <p:childTnLst>
                              <p:par>
                                <p:cTn id="145" presetID="14" presetClass="entr" presetSubtype="10" fill="hold" grpId="0" nodeType="clickEffect">
                                  <p:stCondLst>
                                    <p:cond delay="0"/>
                                  </p:stCondLst>
                                  <p:childTnLst>
                                    <p:set>
                                      <p:cBhvr>
                                        <p:cTn id="146" dur="1" fill="hold">
                                          <p:stCondLst>
                                            <p:cond delay="0"/>
                                          </p:stCondLst>
                                        </p:cTn>
                                        <p:tgtEl>
                                          <p:spTgt spid="163"/>
                                        </p:tgtEl>
                                        <p:attrNameLst>
                                          <p:attrName>style.visibility</p:attrName>
                                        </p:attrNameLst>
                                      </p:cBhvr>
                                      <p:to>
                                        <p:strVal val="visible"/>
                                      </p:to>
                                    </p:set>
                                    <p:animEffect transition="in" filter="randombar(horizontal)">
                                      <p:cBhvr>
                                        <p:cTn id="147" dur="500"/>
                                        <p:tgtEl>
                                          <p:spTgt spid="163"/>
                                        </p:tgtEl>
                                      </p:cBhvr>
                                    </p:animEffect>
                                  </p:childTnLst>
                                </p:cTn>
                              </p:par>
                              <p:par>
                                <p:cTn id="148" presetID="14" presetClass="entr" presetSubtype="10" fill="hold" nodeType="withEffect">
                                  <p:stCondLst>
                                    <p:cond delay="0"/>
                                  </p:stCondLst>
                                  <p:childTnLst>
                                    <p:set>
                                      <p:cBhvr>
                                        <p:cTn id="149" dur="1" fill="hold">
                                          <p:stCondLst>
                                            <p:cond delay="0"/>
                                          </p:stCondLst>
                                        </p:cTn>
                                        <p:tgtEl>
                                          <p:spTgt spid="162"/>
                                        </p:tgtEl>
                                        <p:attrNameLst>
                                          <p:attrName>style.visibility</p:attrName>
                                        </p:attrNameLst>
                                      </p:cBhvr>
                                      <p:to>
                                        <p:strVal val="visible"/>
                                      </p:to>
                                    </p:set>
                                    <p:animEffect transition="in" filter="randombar(horizontal)">
                                      <p:cBhvr>
                                        <p:cTn id="150" dur="500"/>
                                        <p:tgtEl>
                                          <p:spTgt spid="162"/>
                                        </p:tgtEl>
                                      </p:cBhvr>
                                    </p:animEffect>
                                  </p:childTnLst>
                                </p:cTn>
                              </p:par>
                            </p:childTnLst>
                          </p:cTn>
                        </p:par>
                      </p:childTnLst>
                    </p:cTn>
                  </p:par>
                  <p:par>
                    <p:cTn id="151" fill="hold">
                      <p:stCondLst>
                        <p:cond delay="indefinite"/>
                      </p:stCondLst>
                      <p:childTnLst>
                        <p:par>
                          <p:cTn id="152" fill="hold">
                            <p:stCondLst>
                              <p:cond delay="0"/>
                            </p:stCondLst>
                            <p:childTnLst>
                              <p:par>
                                <p:cTn id="153" presetID="31" presetClass="entr" presetSubtype="0" fill="hold" grpId="0" nodeType="clickEffect">
                                  <p:stCondLst>
                                    <p:cond delay="0"/>
                                  </p:stCondLst>
                                  <p:childTnLst>
                                    <p:set>
                                      <p:cBhvr>
                                        <p:cTn id="154" dur="1" fill="hold">
                                          <p:stCondLst>
                                            <p:cond delay="0"/>
                                          </p:stCondLst>
                                        </p:cTn>
                                        <p:tgtEl>
                                          <p:spTgt spid="5"/>
                                        </p:tgtEl>
                                        <p:attrNameLst>
                                          <p:attrName>style.visibility</p:attrName>
                                        </p:attrNameLst>
                                      </p:cBhvr>
                                      <p:to>
                                        <p:strVal val="visible"/>
                                      </p:to>
                                    </p:set>
                                    <p:anim calcmode="lin" valueType="num">
                                      <p:cBhvr>
                                        <p:cTn id="155" dur="1000" fill="hold"/>
                                        <p:tgtEl>
                                          <p:spTgt spid="5"/>
                                        </p:tgtEl>
                                        <p:attrNameLst>
                                          <p:attrName>ppt_w</p:attrName>
                                        </p:attrNameLst>
                                      </p:cBhvr>
                                      <p:tavLst>
                                        <p:tav tm="0">
                                          <p:val>
                                            <p:fltVal val="0"/>
                                          </p:val>
                                        </p:tav>
                                        <p:tav tm="100000">
                                          <p:val>
                                            <p:strVal val="#ppt_w"/>
                                          </p:val>
                                        </p:tav>
                                      </p:tavLst>
                                    </p:anim>
                                    <p:anim calcmode="lin" valueType="num">
                                      <p:cBhvr>
                                        <p:cTn id="156" dur="1000" fill="hold"/>
                                        <p:tgtEl>
                                          <p:spTgt spid="5"/>
                                        </p:tgtEl>
                                        <p:attrNameLst>
                                          <p:attrName>ppt_h</p:attrName>
                                        </p:attrNameLst>
                                      </p:cBhvr>
                                      <p:tavLst>
                                        <p:tav tm="0">
                                          <p:val>
                                            <p:fltVal val="0"/>
                                          </p:val>
                                        </p:tav>
                                        <p:tav tm="100000">
                                          <p:val>
                                            <p:strVal val="#ppt_h"/>
                                          </p:val>
                                        </p:tav>
                                      </p:tavLst>
                                    </p:anim>
                                    <p:anim calcmode="lin" valueType="num">
                                      <p:cBhvr>
                                        <p:cTn id="157" dur="1000" fill="hold"/>
                                        <p:tgtEl>
                                          <p:spTgt spid="5"/>
                                        </p:tgtEl>
                                        <p:attrNameLst>
                                          <p:attrName>style.rotation</p:attrName>
                                        </p:attrNameLst>
                                      </p:cBhvr>
                                      <p:tavLst>
                                        <p:tav tm="0">
                                          <p:val>
                                            <p:fltVal val="90"/>
                                          </p:val>
                                        </p:tav>
                                        <p:tav tm="100000">
                                          <p:val>
                                            <p:fltVal val="0"/>
                                          </p:val>
                                        </p:tav>
                                      </p:tavLst>
                                    </p:anim>
                                    <p:animEffect transition="in" filter="fade">
                                      <p:cBhvr>
                                        <p:cTn id="15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9" grpId="0" animBg="1"/>
      <p:bldP spid="13" grpId="0"/>
      <p:bldP spid="15" grpId="0" animBg="1"/>
      <p:bldP spid="21" grpId="0" animBg="1"/>
      <p:bldP spid="25" grpId="0"/>
      <p:bldP spid="33" grpId="0"/>
      <p:bldP spid="36" grpId="0"/>
      <p:bldP spid="40" grpId="0"/>
      <p:bldP spid="41" grpId="0" animBg="1"/>
      <p:bldP spid="44" grpId="0"/>
      <p:bldP spid="48" grpId="0" animBg="1"/>
      <p:bldP spid="56" grpId="0"/>
      <p:bldP spid="75" grpId="0"/>
      <p:bldP spid="76" grpId="0" animBg="1"/>
      <p:bldP spid="85" grpId="0"/>
      <p:bldP spid="88" grpId="0"/>
      <p:bldP spid="89" grpId="0" animBg="1"/>
      <p:bldP spid="150" grpId="0"/>
      <p:bldP spid="163"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B056D-0257-498D-B4AF-95727C2933DF}"/>
              </a:ext>
            </a:extLst>
          </p:cNvPr>
          <p:cNvSpPr>
            <a:spLocks noGrp="1"/>
          </p:cNvSpPr>
          <p:nvPr>
            <p:ph type="title"/>
          </p:nvPr>
        </p:nvSpPr>
        <p:spPr/>
        <p:txBody>
          <a:bodyPr/>
          <a:lstStyle/>
          <a:p>
            <a:r>
              <a:rPr lang="zh-CN" altLang="en-US" dirty="0"/>
              <a:t>对等网络 </a:t>
            </a:r>
            <a:r>
              <a:rPr lang="zh-CN" altLang="en-US" sz="2000" dirty="0"/>
              <a:t>之 </a:t>
            </a:r>
            <a:r>
              <a:rPr lang="zh-CN" altLang="en-US" dirty="0">
                <a:solidFill>
                  <a:srgbClr val="FFC000"/>
                </a:solidFill>
              </a:rPr>
              <a:t>网络拓扑结构</a:t>
            </a:r>
            <a:endParaRPr lang="zh-CN" altLang="en-US" dirty="0"/>
          </a:p>
        </p:txBody>
      </p:sp>
      <p:pic>
        <p:nvPicPr>
          <p:cNvPr id="5" name="图片 4">
            <a:extLst>
              <a:ext uri="{FF2B5EF4-FFF2-40B4-BE49-F238E27FC236}">
                <a16:creationId xmlns:a16="http://schemas.microsoft.com/office/drawing/2014/main" id="{687E9867-C8E0-4F60-B454-3130214F4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72" y="1861370"/>
            <a:ext cx="6480720" cy="4726184"/>
          </a:xfrm>
          <a:prstGeom prst="rect">
            <a:avLst/>
          </a:prstGeom>
        </p:spPr>
      </p:pic>
      <p:sp>
        <p:nvSpPr>
          <p:cNvPr id="3" name="文本框 2">
            <a:extLst>
              <a:ext uri="{FF2B5EF4-FFF2-40B4-BE49-F238E27FC236}">
                <a16:creationId xmlns:a16="http://schemas.microsoft.com/office/drawing/2014/main" id="{D647A680-B963-4790-8258-BCF855F0721D}"/>
              </a:ext>
            </a:extLst>
          </p:cNvPr>
          <p:cNvSpPr txBox="1"/>
          <p:nvPr/>
        </p:nvSpPr>
        <p:spPr>
          <a:xfrm>
            <a:off x="7174532" y="1861370"/>
            <a:ext cx="4824536" cy="1477328"/>
          </a:xfrm>
          <a:prstGeom prst="rect">
            <a:avLst/>
          </a:prstGeom>
          <a:noFill/>
        </p:spPr>
        <p:txBody>
          <a:bodyPr wrap="square" rtlCol="0">
            <a:spAutoFit/>
          </a:bodyPr>
          <a:lstStyle/>
          <a:p>
            <a:pPr>
              <a:lnSpc>
                <a:spcPct val="90000"/>
              </a:lnSpc>
            </a:pPr>
            <a:r>
              <a:rPr lang="zh-CN" altLang="en-US" sz="2000" b="1" dirty="0">
                <a:solidFill>
                  <a:srgbClr val="FF0000"/>
                </a:solidFill>
              </a:rPr>
              <a:t>中心化网络</a:t>
            </a:r>
            <a:r>
              <a:rPr lang="zh-CN" altLang="en-US" sz="2000" dirty="0"/>
              <a:t>：典型的</a:t>
            </a:r>
            <a:r>
              <a:rPr lang="en-US" altLang="zh-CN" sz="2000" dirty="0"/>
              <a:t>C/S</a:t>
            </a:r>
            <a:r>
              <a:rPr lang="zh-CN" altLang="en-US" sz="2000" dirty="0"/>
              <a:t>模式的网络拓扑结构。任意两个节点要通信必须经过一个中央控制节点。中央控制节点充当服务器的角色，其余节点为客户端节点，向服务器节点索取通信服务。</a:t>
            </a:r>
            <a:endParaRPr lang="en-US" altLang="zh-CN" sz="2000" dirty="0"/>
          </a:p>
        </p:txBody>
      </p:sp>
      <p:sp>
        <p:nvSpPr>
          <p:cNvPr id="8" name="文本框 7">
            <a:extLst>
              <a:ext uri="{FF2B5EF4-FFF2-40B4-BE49-F238E27FC236}">
                <a16:creationId xmlns:a16="http://schemas.microsoft.com/office/drawing/2014/main" id="{40D5C80A-E285-4A8B-AD16-39BD1C1E5CD3}"/>
              </a:ext>
            </a:extLst>
          </p:cNvPr>
          <p:cNvSpPr txBox="1"/>
          <p:nvPr/>
        </p:nvSpPr>
        <p:spPr>
          <a:xfrm>
            <a:off x="7174532" y="3488976"/>
            <a:ext cx="4824536" cy="1754326"/>
          </a:xfrm>
          <a:prstGeom prst="rect">
            <a:avLst/>
          </a:prstGeom>
          <a:noFill/>
        </p:spPr>
        <p:txBody>
          <a:bodyPr wrap="square" rtlCol="0">
            <a:spAutoFit/>
          </a:bodyPr>
          <a:lstStyle/>
          <a:p>
            <a:pPr>
              <a:lnSpc>
                <a:spcPct val="90000"/>
              </a:lnSpc>
            </a:pPr>
            <a:r>
              <a:rPr lang="zh-CN" altLang="en-US" sz="2000" b="1" dirty="0">
                <a:solidFill>
                  <a:srgbClr val="00B0F0"/>
                </a:solidFill>
              </a:rPr>
              <a:t>对等网络</a:t>
            </a:r>
            <a:r>
              <a:rPr lang="zh-CN" altLang="en-US" sz="2000" dirty="0"/>
              <a:t>：也叫点对点（</a:t>
            </a:r>
            <a:r>
              <a:rPr lang="en-US" altLang="zh-CN" sz="2000" dirty="0"/>
              <a:t>p2p</a:t>
            </a:r>
            <a:r>
              <a:rPr lang="zh-CN" altLang="en-US" sz="2000" dirty="0"/>
              <a:t>）网络。网络中每个节点地位平等，既可以充当服务器的角色也可以充当客户端的角色，任意两个节点之间都可以进行链接和通信。点对点网络一定是个分布式的、去中心化的网络，反之却不一定成立。</a:t>
            </a:r>
            <a:endParaRPr lang="en-US" altLang="zh-CN" sz="2000" dirty="0"/>
          </a:p>
        </p:txBody>
      </p:sp>
      <p:sp>
        <p:nvSpPr>
          <p:cNvPr id="4" name="矩形: 圆角 3">
            <a:extLst>
              <a:ext uri="{FF2B5EF4-FFF2-40B4-BE49-F238E27FC236}">
                <a16:creationId xmlns:a16="http://schemas.microsoft.com/office/drawing/2014/main" id="{F3D25953-C34E-46EA-BDF7-5CBC7D37F503}"/>
              </a:ext>
            </a:extLst>
          </p:cNvPr>
          <p:cNvSpPr/>
          <p:nvPr/>
        </p:nvSpPr>
        <p:spPr>
          <a:xfrm>
            <a:off x="7207477" y="5393580"/>
            <a:ext cx="4647576" cy="118344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b="1" dirty="0">
                <a:solidFill>
                  <a:schemeClr val="tx1"/>
                </a:solidFill>
              </a:rPr>
              <a:t>比特币的区块链网络是个</a:t>
            </a:r>
            <a:r>
              <a:rPr lang="zh-CN" altLang="en-US" sz="2000" b="1" dirty="0">
                <a:solidFill>
                  <a:srgbClr val="FFFF00"/>
                </a:solidFill>
              </a:rPr>
              <a:t>点对点传输的对等网络</a:t>
            </a:r>
            <a:r>
              <a:rPr lang="zh-CN" altLang="en-US" sz="2000" b="1" dirty="0">
                <a:solidFill>
                  <a:schemeClr val="tx1"/>
                </a:solidFill>
              </a:rPr>
              <a:t>。所有节点地位平等，节点可以自由地加入和离开该对等网络。</a:t>
            </a:r>
          </a:p>
        </p:txBody>
      </p:sp>
      <p:sp>
        <p:nvSpPr>
          <p:cNvPr id="6" name="文本框 5">
            <a:extLst>
              <a:ext uri="{FF2B5EF4-FFF2-40B4-BE49-F238E27FC236}">
                <a16:creationId xmlns:a16="http://schemas.microsoft.com/office/drawing/2014/main" id="{3D87ADF9-842B-4438-8F4E-AAF83990FD6A}"/>
              </a:ext>
            </a:extLst>
          </p:cNvPr>
          <p:cNvSpPr txBox="1"/>
          <p:nvPr/>
        </p:nvSpPr>
        <p:spPr>
          <a:xfrm>
            <a:off x="837828" y="3573016"/>
            <a:ext cx="1210588" cy="369332"/>
          </a:xfrm>
          <a:prstGeom prst="rect">
            <a:avLst/>
          </a:prstGeom>
          <a:noFill/>
        </p:spPr>
        <p:txBody>
          <a:bodyPr wrap="none" rtlCol="0">
            <a:spAutoFit/>
          </a:bodyPr>
          <a:lstStyle/>
          <a:p>
            <a:pPr>
              <a:lnSpc>
                <a:spcPct val="90000"/>
              </a:lnSpc>
            </a:pPr>
            <a:r>
              <a:rPr lang="zh-CN" altLang="en-US" sz="2000" dirty="0">
                <a:solidFill>
                  <a:schemeClr val="bg1"/>
                </a:solidFill>
              </a:rPr>
              <a:t>中心化的</a:t>
            </a:r>
          </a:p>
        </p:txBody>
      </p:sp>
      <p:sp>
        <p:nvSpPr>
          <p:cNvPr id="9" name="文本框 8">
            <a:extLst>
              <a:ext uri="{FF2B5EF4-FFF2-40B4-BE49-F238E27FC236}">
                <a16:creationId xmlns:a16="http://schemas.microsoft.com/office/drawing/2014/main" id="{2E277F71-6C11-4993-85B5-1A5A121F0B38}"/>
              </a:ext>
            </a:extLst>
          </p:cNvPr>
          <p:cNvSpPr txBox="1"/>
          <p:nvPr/>
        </p:nvSpPr>
        <p:spPr>
          <a:xfrm>
            <a:off x="5178630" y="3198999"/>
            <a:ext cx="1210588" cy="369332"/>
          </a:xfrm>
          <a:prstGeom prst="rect">
            <a:avLst/>
          </a:prstGeom>
          <a:noFill/>
        </p:spPr>
        <p:txBody>
          <a:bodyPr wrap="none" rtlCol="0">
            <a:spAutoFit/>
          </a:bodyPr>
          <a:lstStyle/>
          <a:p>
            <a:pPr>
              <a:lnSpc>
                <a:spcPct val="90000"/>
              </a:lnSpc>
            </a:pPr>
            <a:r>
              <a:rPr lang="zh-CN" altLang="en-US" sz="2000" dirty="0">
                <a:solidFill>
                  <a:schemeClr val="bg1"/>
                </a:solidFill>
              </a:rPr>
              <a:t>分布式的</a:t>
            </a:r>
          </a:p>
        </p:txBody>
      </p:sp>
      <p:sp>
        <p:nvSpPr>
          <p:cNvPr id="10" name="文本框 9">
            <a:extLst>
              <a:ext uri="{FF2B5EF4-FFF2-40B4-BE49-F238E27FC236}">
                <a16:creationId xmlns:a16="http://schemas.microsoft.com/office/drawing/2014/main" id="{80E8D9BD-3B97-4031-8EC4-0F46A6A3EE7B}"/>
              </a:ext>
            </a:extLst>
          </p:cNvPr>
          <p:cNvSpPr txBox="1"/>
          <p:nvPr/>
        </p:nvSpPr>
        <p:spPr>
          <a:xfrm>
            <a:off x="4445096" y="4523944"/>
            <a:ext cx="1467068" cy="369332"/>
          </a:xfrm>
          <a:prstGeom prst="rect">
            <a:avLst/>
          </a:prstGeom>
          <a:noFill/>
        </p:spPr>
        <p:txBody>
          <a:bodyPr wrap="none" rtlCol="0">
            <a:spAutoFit/>
          </a:bodyPr>
          <a:lstStyle/>
          <a:p>
            <a:pPr>
              <a:lnSpc>
                <a:spcPct val="90000"/>
              </a:lnSpc>
            </a:pPr>
            <a:r>
              <a:rPr lang="zh-CN" altLang="en-US" sz="2000" dirty="0">
                <a:solidFill>
                  <a:schemeClr val="bg1"/>
                </a:solidFill>
              </a:rPr>
              <a:t>去中心化的</a:t>
            </a:r>
          </a:p>
        </p:txBody>
      </p:sp>
      <p:sp>
        <p:nvSpPr>
          <p:cNvPr id="11" name="文本框 10">
            <a:extLst>
              <a:ext uri="{FF2B5EF4-FFF2-40B4-BE49-F238E27FC236}">
                <a16:creationId xmlns:a16="http://schemas.microsoft.com/office/drawing/2014/main" id="{5CCCEE2A-BFCE-4B48-BA01-33DF94695F3F}"/>
              </a:ext>
            </a:extLst>
          </p:cNvPr>
          <p:cNvSpPr txBox="1"/>
          <p:nvPr/>
        </p:nvSpPr>
        <p:spPr>
          <a:xfrm>
            <a:off x="3574132" y="6048907"/>
            <a:ext cx="1210588" cy="369332"/>
          </a:xfrm>
          <a:prstGeom prst="rect">
            <a:avLst/>
          </a:prstGeom>
          <a:noFill/>
        </p:spPr>
        <p:txBody>
          <a:bodyPr wrap="none" rtlCol="0">
            <a:spAutoFit/>
          </a:bodyPr>
          <a:lstStyle/>
          <a:p>
            <a:pPr>
              <a:lnSpc>
                <a:spcPct val="90000"/>
              </a:lnSpc>
            </a:pPr>
            <a:r>
              <a:rPr lang="zh-CN" altLang="en-US" sz="2000" dirty="0">
                <a:solidFill>
                  <a:schemeClr val="bg1"/>
                </a:solidFill>
              </a:rPr>
              <a:t>点对点的</a:t>
            </a:r>
          </a:p>
        </p:txBody>
      </p:sp>
    </p:spTree>
    <p:extLst>
      <p:ext uri="{BB962C8B-B14F-4D97-AF65-F5344CB8AC3E}">
        <p14:creationId xmlns:p14="http://schemas.microsoft.com/office/powerpoint/2010/main" val="426093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randombar(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4" grpId="0" animBg="1"/>
      <p:bldP spid="6"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CC9FC2D-EA2E-418E-A6B8-A7FE0BA30E68}"/>
              </a:ext>
            </a:extLst>
          </p:cNvPr>
          <p:cNvSpPr>
            <a:spLocks noGrp="1"/>
          </p:cNvSpPr>
          <p:nvPr>
            <p:ph type="title"/>
          </p:nvPr>
        </p:nvSpPr>
        <p:spPr>
          <a:xfrm>
            <a:off x="1522414" y="274638"/>
            <a:ext cx="9143998" cy="1020762"/>
          </a:xfrm>
        </p:spPr>
        <p:txBody>
          <a:bodyPr rtlCol="0"/>
          <a:lstStyle/>
          <a:p>
            <a:r>
              <a:rPr lang="en-US" altLang="zh-CN" dirty="0">
                <a:solidFill>
                  <a:srgbClr val="FFC000"/>
                </a:solidFill>
              </a:rPr>
              <a:t>Merkle Tree</a:t>
            </a:r>
            <a:r>
              <a:rPr lang="zh-CN" altLang="en-US" dirty="0">
                <a:solidFill>
                  <a:srgbClr val="FFC000"/>
                </a:solidFill>
              </a:rPr>
              <a:t>（默克尔树</a:t>
            </a:r>
            <a:r>
              <a:rPr lang="en-US" altLang="zh-CN" dirty="0">
                <a:solidFill>
                  <a:srgbClr val="FFC000"/>
                </a:solidFill>
              </a:rPr>
              <a:t>/HASH</a:t>
            </a:r>
            <a:r>
              <a:rPr lang="zh-CN" altLang="en-US" dirty="0">
                <a:solidFill>
                  <a:srgbClr val="FFC000"/>
                </a:solidFill>
              </a:rPr>
              <a:t>树）</a:t>
            </a:r>
            <a:endParaRPr lang="en-US" altLang="zh-CN"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5A109A97-A0E3-4D27-822F-ABB2301E3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172" y="1988840"/>
            <a:ext cx="7812868" cy="4464496"/>
          </a:xfrm>
          <a:prstGeom prst="rect">
            <a:avLst/>
          </a:prstGeom>
        </p:spPr>
      </p:pic>
      <p:sp>
        <p:nvSpPr>
          <p:cNvPr id="6" name="文本框 5">
            <a:extLst>
              <a:ext uri="{FF2B5EF4-FFF2-40B4-BE49-F238E27FC236}">
                <a16:creationId xmlns:a16="http://schemas.microsoft.com/office/drawing/2014/main" id="{A8396318-3CAA-448C-B85F-F6B613289AE8}"/>
              </a:ext>
            </a:extLst>
          </p:cNvPr>
          <p:cNvSpPr txBox="1"/>
          <p:nvPr/>
        </p:nvSpPr>
        <p:spPr>
          <a:xfrm>
            <a:off x="425766" y="2204864"/>
            <a:ext cx="3304712" cy="2086725"/>
          </a:xfrm>
          <a:prstGeom prst="rect">
            <a:avLst/>
          </a:prstGeom>
          <a:noFill/>
        </p:spPr>
        <p:txBody>
          <a:bodyPr wrap="square" rtlCol="0">
            <a:spAutoFit/>
          </a:bodyPr>
          <a:lstStyle/>
          <a:p>
            <a:pPr>
              <a:lnSpc>
                <a:spcPct val="90000"/>
              </a:lnSpc>
            </a:pPr>
            <a:r>
              <a:rPr lang="en-US" altLang="zh-CN" sz="2400" dirty="0"/>
              <a:t>Merkle</a:t>
            </a:r>
            <a:r>
              <a:rPr lang="zh-CN" altLang="en-US" sz="2400" dirty="0"/>
              <a:t>树是将</a:t>
            </a:r>
            <a:r>
              <a:rPr lang="zh-CN" altLang="en-US" sz="2400" dirty="0">
                <a:solidFill>
                  <a:srgbClr val="00B0F0"/>
                </a:solidFill>
              </a:rPr>
              <a:t>偶数</a:t>
            </a:r>
            <a:r>
              <a:rPr lang="zh-CN" altLang="en-US" sz="2400" dirty="0"/>
              <a:t>个数据进行两两哈希运算并最终求出一个唯一的根哈希值的树形哈希结构，它很容易验证其中的某个数据是否存在</a:t>
            </a:r>
          </a:p>
        </p:txBody>
      </p:sp>
      <p:sp>
        <p:nvSpPr>
          <p:cNvPr id="7" name="矩形: 圆角 6">
            <a:extLst>
              <a:ext uri="{FF2B5EF4-FFF2-40B4-BE49-F238E27FC236}">
                <a16:creationId xmlns:a16="http://schemas.microsoft.com/office/drawing/2014/main" id="{416461B5-3E45-47AE-A0AE-F937197763B3}"/>
              </a:ext>
            </a:extLst>
          </p:cNvPr>
          <p:cNvSpPr/>
          <p:nvPr/>
        </p:nvSpPr>
        <p:spPr>
          <a:xfrm>
            <a:off x="331188" y="4725144"/>
            <a:ext cx="3399290" cy="1570186"/>
          </a:xfrm>
          <a:prstGeom prst="roundRect">
            <a:avLst/>
          </a:prstGeom>
          <a:solidFill>
            <a:schemeClr val="bg1">
              <a:lumMod val="75000"/>
              <a:lumOff val="25000"/>
            </a:schemeClr>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zh-CN" altLang="en-US" sz="2000" dirty="0">
                <a:solidFill>
                  <a:schemeClr val="tx1"/>
                </a:solidFill>
              </a:rPr>
              <a:t>比特币的区块链通过</a:t>
            </a:r>
            <a:r>
              <a:rPr lang="en-US" altLang="zh-CN" sz="2000" dirty="0">
                <a:solidFill>
                  <a:schemeClr val="tx1"/>
                </a:solidFill>
              </a:rPr>
              <a:t>Merkle</a:t>
            </a:r>
            <a:r>
              <a:rPr lang="zh-CN" altLang="en-US" sz="2000" dirty="0">
                <a:solidFill>
                  <a:schemeClr val="tx1"/>
                </a:solidFill>
              </a:rPr>
              <a:t>树来</a:t>
            </a:r>
            <a:r>
              <a:rPr lang="zh-CN" altLang="en-US" sz="2000" dirty="0">
                <a:solidFill>
                  <a:srgbClr val="00B0F0"/>
                </a:solidFill>
              </a:rPr>
              <a:t>打包</a:t>
            </a:r>
            <a:r>
              <a:rPr lang="zh-CN" altLang="en-US" sz="2000" dirty="0">
                <a:solidFill>
                  <a:schemeClr val="tx1"/>
                </a:solidFill>
              </a:rPr>
              <a:t>一段时间内产生的所有交易，然后将打包后的交易数据放进生成的区块中</a:t>
            </a:r>
          </a:p>
        </p:txBody>
      </p:sp>
    </p:spTree>
    <p:extLst>
      <p:ext uri="{BB962C8B-B14F-4D97-AF65-F5344CB8AC3E}">
        <p14:creationId xmlns:p14="http://schemas.microsoft.com/office/powerpoint/2010/main" val="205849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5E8EF-2149-47CB-8D54-D2FB7D0EEA63}"/>
              </a:ext>
            </a:extLst>
          </p:cNvPr>
          <p:cNvSpPr>
            <a:spLocks noGrp="1"/>
          </p:cNvSpPr>
          <p:nvPr>
            <p:ph type="title"/>
          </p:nvPr>
        </p:nvSpPr>
        <p:spPr/>
        <p:txBody>
          <a:bodyPr/>
          <a:lstStyle/>
          <a:p>
            <a:r>
              <a:rPr lang="zh-CN" altLang="en-US" dirty="0">
                <a:solidFill>
                  <a:srgbClr val="FFC000"/>
                </a:solidFill>
              </a:rPr>
              <a:t>区块结构</a:t>
            </a:r>
            <a:endParaRPr lang="zh-CN" altLang="en-US" dirty="0"/>
          </a:p>
        </p:txBody>
      </p:sp>
      <p:pic>
        <p:nvPicPr>
          <p:cNvPr id="4" name="图片 3">
            <a:extLst>
              <a:ext uri="{FF2B5EF4-FFF2-40B4-BE49-F238E27FC236}">
                <a16:creationId xmlns:a16="http://schemas.microsoft.com/office/drawing/2014/main" id="{B0258C9E-7CAF-45AF-87BD-A42624B7B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1700807"/>
            <a:ext cx="9143999" cy="5013738"/>
          </a:xfrm>
          <a:prstGeom prst="rect">
            <a:avLst/>
          </a:prstGeom>
        </p:spPr>
      </p:pic>
    </p:spTree>
    <p:extLst>
      <p:ext uri="{BB962C8B-B14F-4D97-AF65-F5344CB8AC3E}">
        <p14:creationId xmlns:p14="http://schemas.microsoft.com/office/powerpoint/2010/main" val="166089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22414" y="274638"/>
            <a:ext cx="9143998" cy="1020762"/>
          </a:xfrm>
        </p:spPr>
        <p:txBody>
          <a:bodyPr rtlCol="0"/>
          <a:lstStyle/>
          <a:p>
            <a:r>
              <a:rPr lang="zh-CN" altLang="en-US" dirty="0"/>
              <a:t>分布式系统 </a:t>
            </a:r>
            <a:r>
              <a:rPr lang="zh-CN" altLang="en-US" sz="2000" dirty="0"/>
              <a:t>之 </a:t>
            </a:r>
            <a:r>
              <a:rPr lang="en-US" altLang="zh-CN" dirty="0">
                <a:solidFill>
                  <a:srgbClr val="FFC000"/>
                </a:solidFill>
              </a:rPr>
              <a:t>What</a:t>
            </a:r>
            <a:endParaRPr lang="en-US" altLang="zh-CN" dirty="0">
              <a:latin typeface="Microsoft YaHei UI" panose="020B0503020204020204" pitchFamily="34" charset="-122"/>
              <a:ea typeface="Microsoft YaHei UI" panose="020B0503020204020204" pitchFamily="34" charset="-122"/>
            </a:endParaRPr>
          </a:p>
        </p:txBody>
      </p:sp>
      <p:sp>
        <p:nvSpPr>
          <p:cNvPr id="7" name="圆角矩形 6"/>
          <p:cNvSpPr/>
          <p:nvPr/>
        </p:nvSpPr>
        <p:spPr>
          <a:xfrm>
            <a:off x="405780" y="1772816"/>
            <a:ext cx="648072" cy="468052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FF0000"/>
                </a:solidFill>
              </a:rPr>
              <a:t>什么</a:t>
            </a:r>
            <a:r>
              <a:rPr lang="zh-CN" altLang="en-US" sz="2400" b="1" dirty="0">
                <a:solidFill>
                  <a:schemeClr val="tx1"/>
                </a:solidFill>
              </a:rPr>
              <a:t>是分布式系统</a:t>
            </a:r>
            <a:endParaRPr lang="en-US" altLang="zh-CN" sz="2400" b="1" dirty="0">
              <a:solidFill>
                <a:schemeClr val="tx1"/>
              </a:solidFill>
            </a:endParaRPr>
          </a:p>
          <a:p>
            <a:pPr algn="ctr"/>
            <a:r>
              <a:rPr lang="zh-CN" altLang="en-US" sz="2400" b="1" dirty="0">
                <a:solidFill>
                  <a:schemeClr val="tx1"/>
                </a:solidFill>
              </a:rPr>
              <a:t>？</a:t>
            </a:r>
            <a:endParaRPr lang="en-US" altLang="zh-CN" sz="2400" b="1" dirty="0">
              <a:solidFill>
                <a:schemeClr val="tx1"/>
              </a:solidFill>
            </a:endParaRPr>
          </a:p>
        </p:txBody>
      </p:sp>
      <p:sp>
        <p:nvSpPr>
          <p:cNvPr id="9" name="圆角矩形 8"/>
          <p:cNvSpPr/>
          <p:nvPr/>
        </p:nvSpPr>
        <p:spPr>
          <a:xfrm>
            <a:off x="1341884" y="1772816"/>
            <a:ext cx="10297144" cy="101649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dirty="0"/>
              <a:t>分布式系统是若干独立计算机的集合，这些计算机对于用户来说就像是单个相关系统</a:t>
            </a:r>
            <a:endParaRPr lang="en-US" altLang="zh-CN" sz="2000" dirty="0"/>
          </a:p>
          <a:p>
            <a:endParaRPr lang="en-US" altLang="zh-CN" sz="600" dirty="0"/>
          </a:p>
          <a:p>
            <a:r>
              <a:rPr lang="en-US" altLang="zh-CN" dirty="0">
                <a:solidFill>
                  <a:schemeClr val="tx1"/>
                </a:solidFill>
              </a:rPr>
              <a:t>							        --</a:t>
            </a:r>
            <a:r>
              <a:rPr lang="en-US" altLang="zh-CN" sz="2000" dirty="0"/>
              <a:t>《</a:t>
            </a:r>
            <a:r>
              <a:rPr lang="zh-CN" altLang="en-US" sz="2000" dirty="0"/>
              <a:t>分布式系统原理和范型</a:t>
            </a:r>
            <a:r>
              <a:rPr lang="en-US" altLang="zh-CN" sz="2000" dirty="0"/>
              <a:t>》</a:t>
            </a:r>
            <a:endParaRPr lang="zh-CN" altLang="en-US" dirty="0">
              <a:solidFill>
                <a:schemeClr val="tx1"/>
              </a:solidFill>
            </a:endParaRPr>
          </a:p>
        </p:txBody>
      </p:sp>
      <p:sp>
        <p:nvSpPr>
          <p:cNvPr id="11" name="圆角矩形 10"/>
          <p:cNvSpPr/>
          <p:nvPr/>
        </p:nvSpPr>
        <p:spPr>
          <a:xfrm>
            <a:off x="1355445" y="3096578"/>
            <a:ext cx="2328454" cy="9144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400" dirty="0"/>
              <a:t>多台计算机</a:t>
            </a:r>
            <a:endParaRPr lang="zh-CN" altLang="en-US" sz="2400" dirty="0">
              <a:solidFill>
                <a:schemeClr val="tx1"/>
              </a:solidFill>
            </a:endParaRPr>
          </a:p>
        </p:txBody>
      </p:sp>
      <p:sp>
        <p:nvSpPr>
          <p:cNvPr id="12" name="圆角矩形 11"/>
          <p:cNvSpPr/>
          <p:nvPr/>
        </p:nvSpPr>
        <p:spPr>
          <a:xfrm>
            <a:off x="3923673" y="3101539"/>
            <a:ext cx="2328316" cy="9144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2400" dirty="0"/>
              <a:t>功能被拆分</a:t>
            </a:r>
            <a:endParaRPr lang="zh-CN" altLang="en-US" sz="2400" dirty="0">
              <a:solidFill>
                <a:schemeClr val="tx1"/>
              </a:solidFill>
            </a:endParaRPr>
          </a:p>
        </p:txBody>
      </p:sp>
      <p:sp>
        <p:nvSpPr>
          <p:cNvPr id="13" name="圆角矩形 12"/>
          <p:cNvSpPr/>
          <p:nvPr/>
        </p:nvSpPr>
        <p:spPr>
          <a:xfrm>
            <a:off x="6478202" y="3102680"/>
            <a:ext cx="2424522" cy="914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2400" dirty="0"/>
              <a:t>对外像单个系统</a:t>
            </a:r>
            <a:endParaRPr lang="zh-CN" altLang="en-US" sz="2400" dirty="0">
              <a:solidFill>
                <a:schemeClr val="tx1"/>
              </a:solidFill>
            </a:endParaRPr>
          </a:p>
        </p:txBody>
      </p:sp>
      <p:sp>
        <p:nvSpPr>
          <p:cNvPr id="14" name="圆角矩形 13"/>
          <p:cNvSpPr/>
          <p:nvPr/>
        </p:nvSpPr>
        <p:spPr>
          <a:xfrm>
            <a:off x="9142498" y="3096578"/>
            <a:ext cx="2496530" cy="914400"/>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zh-CN" altLang="en-US" sz="2400" dirty="0"/>
              <a:t>通过网络相连</a:t>
            </a:r>
            <a:endParaRPr lang="zh-CN" altLang="en-US" sz="2400" dirty="0">
              <a:solidFill>
                <a:schemeClr val="tx1"/>
              </a:solidFill>
            </a:endParaRPr>
          </a:p>
        </p:txBody>
      </p:sp>
      <p:sp>
        <p:nvSpPr>
          <p:cNvPr id="15" name="圆角矩形 14"/>
          <p:cNvSpPr/>
          <p:nvPr/>
        </p:nvSpPr>
        <p:spPr>
          <a:xfrm>
            <a:off x="1323281" y="4407024"/>
            <a:ext cx="10459763" cy="2046312"/>
          </a:xfrm>
          <a:prstGeom prst="roundRect">
            <a:avLst/>
          </a:prstGeom>
          <a:solidFill>
            <a:schemeClr val="bg1">
              <a:lumMod val="85000"/>
              <a:lumOff val="1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2400" dirty="0">
                <a:solidFill>
                  <a:schemeClr val="tx1"/>
                </a:solidFill>
              </a:rPr>
              <a:t>准备多台计算机，将一个单一的计算任务（或者存储任务）拆分成多个不同的功能单元，然后将这些拆分后的功能单元分别部署在这些计算机上，通过网络连接这些计算机让它们能够协调工作，用户连接任意一台计算机都能享受到这个单一的计算任务而不是它的功能单元所提供的计算服务，这些计算机组成的系统就叫做</a:t>
            </a:r>
            <a:r>
              <a:rPr lang="zh-CN" altLang="en-US" sz="2400" dirty="0">
                <a:solidFill>
                  <a:srgbClr val="00B0F0"/>
                </a:solidFill>
              </a:rPr>
              <a:t>分布式系统</a:t>
            </a:r>
            <a:r>
              <a:rPr lang="zh-CN" altLang="en-US" sz="2400" dirty="0">
                <a:solidFill>
                  <a:schemeClr val="tx1"/>
                </a:solidFill>
              </a:rPr>
              <a:t>。</a:t>
            </a:r>
            <a:endParaRPr lang="en-US" altLang="zh-CN" sz="2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522414" y="274638"/>
            <a:ext cx="9143998" cy="1020762"/>
          </a:xfrm>
        </p:spPr>
        <p:txBody>
          <a:bodyPr rtlCol="0"/>
          <a:lstStyle/>
          <a:p>
            <a:r>
              <a:rPr lang="zh-CN" altLang="en-US" dirty="0"/>
              <a:t>分布式系统 </a:t>
            </a:r>
            <a:r>
              <a:rPr lang="zh-CN" altLang="en-US" sz="2000" dirty="0"/>
              <a:t>之 </a:t>
            </a:r>
            <a:r>
              <a:rPr lang="en-US" altLang="zh-CN" dirty="0">
                <a:solidFill>
                  <a:srgbClr val="FFC000"/>
                </a:solidFill>
              </a:rPr>
              <a:t>How</a:t>
            </a:r>
            <a:endParaRPr lang="en-US" altLang="zh-CN" dirty="0">
              <a:latin typeface="Microsoft YaHei UI" panose="020B0503020204020204" pitchFamily="34" charset="-122"/>
              <a:ea typeface="Microsoft YaHei UI" panose="020B0503020204020204" pitchFamily="34" charset="-122"/>
            </a:endParaRPr>
          </a:p>
        </p:txBody>
      </p:sp>
      <p:sp>
        <p:nvSpPr>
          <p:cNvPr id="5" name="圆角矩形 4"/>
          <p:cNvSpPr/>
          <p:nvPr/>
        </p:nvSpPr>
        <p:spPr>
          <a:xfrm>
            <a:off x="405780" y="1772816"/>
            <a:ext cx="648072" cy="468052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chemeClr val="tx1"/>
                </a:solidFill>
              </a:rPr>
              <a:t>分布式系统</a:t>
            </a:r>
            <a:endParaRPr lang="en-US" altLang="zh-CN" sz="2400" b="1" dirty="0">
              <a:solidFill>
                <a:schemeClr val="tx1"/>
              </a:solidFill>
            </a:endParaRPr>
          </a:p>
          <a:p>
            <a:pPr algn="ctr"/>
            <a:r>
              <a:rPr lang="zh-CN" altLang="en-US" sz="2400" b="1" dirty="0">
                <a:solidFill>
                  <a:schemeClr val="tx1"/>
                </a:solidFill>
              </a:rPr>
              <a:t>是</a:t>
            </a:r>
            <a:r>
              <a:rPr lang="zh-CN" altLang="en-US" sz="2400" b="1" dirty="0">
                <a:solidFill>
                  <a:srgbClr val="FF0000"/>
                </a:solidFill>
              </a:rPr>
              <a:t>怎么</a:t>
            </a:r>
            <a:r>
              <a:rPr lang="zh-CN" altLang="en-US" sz="2400" b="1" dirty="0">
                <a:solidFill>
                  <a:schemeClr val="tx1"/>
                </a:solidFill>
              </a:rPr>
              <a:t>运作的</a:t>
            </a:r>
            <a:endParaRPr lang="en-US" altLang="zh-CN" sz="2400" b="1" dirty="0">
              <a:solidFill>
                <a:schemeClr val="tx1"/>
              </a:solidFill>
            </a:endParaRPr>
          </a:p>
          <a:p>
            <a:pPr algn="ctr"/>
            <a:r>
              <a:rPr lang="zh-CN" altLang="en-US" sz="2400" b="1" dirty="0">
                <a:solidFill>
                  <a:schemeClr val="tx1"/>
                </a:solidFill>
              </a:rPr>
              <a:t>？</a:t>
            </a:r>
            <a:endParaRPr lang="en-US" altLang="zh-CN" sz="2400" b="1" dirty="0">
              <a:solidFill>
                <a:schemeClr val="tx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690" y="1929344"/>
            <a:ext cx="4057650" cy="4343400"/>
          </a:xfrm>
          <a:prstGeom prst="rect">
            <a:avLst/>
          </a:prstGeom>
        </p:spPr>
      </p:pic>
      <p:sp>
        <p:nvSpPr>
          <p:cNvPr id="7" name="文本框 6"/>
          <p:cNvSpPr txBox="1"/>
          <p:nvPr/>
        </p:nvSpPr>
        <p:spPr>
          <a:xfrm>
            <a:off x="5863393" y="1844824"/>
            <a:ext cx="5616624" cy="1671227"/>
          </a:xfrm>
          <a:prstGeom prst="rect">
            <a:avLst/>
          </a:prstGeom>
          <a:noFill/>
        </p:spPr>
        <p:txBody>
          <a:bodyPr wrap="square" rtlCol="0">
            <a:spAutoFit/>
          </a:bodyPr>
          <a:lstStyle/>
          <a:p>
            <a:pPr>
              <a:lnSpc>
                <a:spcPct val="90000"/>
              </a:lnSpc>
            </a:pPr>
            <a:r>
              <a:rPr lang="zh-CN" altLang="en-US" sz="2400" dirty="0"/>
              <a:t>分片（</a:t>
            </a:r>
            <a:r>
              <a:rPr lang="en-US" altLang="zh-CN" sz="2400" dirty="0"/>
              <a:t>Partition</a:t>
            </a:r>
            <a:r>
              <a:rPr lang="zh-CN" altLang="en-US" sz="2400" dirty="0"/>
              <a:t>）：</a:t>
            </a:r>
            <a:endParaRPr lang="en-US" altLang="zh-CN" sz="2400" dirty="0"/>
          </a:p>
          <a:p>
            <a:pPr marL="457200" indent="-457200">
              <a:lnSpc>
                <a:spcPct val="90000"/>
              </a:lnSpc>
              <a:buAutoNum type="arabicPeriod"/>
            </a:pPr>
            <a:r>
              <a:rPr lang="zh-CN" altLang="en-US" dirty="0"/>
              <a:t>计算：对计算数据进行切片，每个节点算一些切片的数据，最终汇总计算结果（</a:t>
            </a:r>
            <a:r>
              <a:rPr lang="en-US" altLang="zh-CN" dirty="0"/>
              <a:t>MapReduce</a:t>
            </a:r>
            <a:r>
              <a:rPr lang="zh-CN" altLang="en-US" dirty="0"/>
              <a:t>思想）</a:t>
            </a:r>
            <a:endParaRPr lang="en-US" altLang="zh-CN" dirty="0"/>
          </a:p>
          <a:p>
            <a:pPr marL="457200" indent="-457200">
              <a:lnSpc>
                <a:spcPct val="90000"/>
              </a:lnSpc>
              <a:buAutoNum type="arabicPeriod"/>
            </a:pPr>
            <a:r>
              <a:rPr lang="zh-CN" altLang="en-US" dirty="0"/>
              <a:t>存储：将要存储的数据分成多个小份，每个节点存一部分数据（</a:t>
            </a:r>
            <a:r>
              <a:rPr lang="zh-CN" altLang="en-US" dirty="0">
                <a:solidFill>
                  <a:srgbClr val="00B0F0"/>
                </a:solidFill>
              </a:rPr>
              <a:t>分布式存储</a:t>
            </a:r>
            <a:r>
              <a:rPr lang="zh-CN" altLang="en-US" dirty="0"/>
              <a:t>）</a:t>
            </a:r>
            <a:endParaRPr lang="en-US" altLang="zh-CN" dirty="0"/>
          </a:p>
          <a:p>
            <a:pPr marL="457200" indent="-457200">
              <a:lnSpc>
                <a:spcPct val="90000"/>
              </a:lnSpc>
              <a:buAutoNum type="arabicPeriod"/>
            </a:pPr>
            <a:r>
              <a:rPr lang="zh-CN" altLang="en-US" dirty="0"/>
              <a:t>提升数据处理的并发性和整个系统的可用性</a:t>
            </a:r>
            <a:endParaRPr lang="en-US" altLang="zh-CN" dirty="0"/>
          </a:p>
        </p:txBody>
      </p:sp>
      <p:sp>
        <p:nvSpPr>
          <p:cNvPr id="2" name="文本框 1">
            <a:extLst>
              <a:ext uri="{FF2B5EF4-FFF2-40B4-BE49-F238E27FC236}">
                <a16:creationId xmlns:a16="http://schemas.microsoft.com/office/drawing/2014/main" id="{7E9EEF5F-9FD2-4C99-91B7-3B21B41779B2}"/>
              </a:ext>
            </a:extLst>
          </p:cNvPr>
          <p:cNvSpPr txBox="1"/>
          <p:nvPr/>
        </p:nvSpPr>
        <p:spPr>
          <a:xfrm>
            <a:off x="5863393" y="3717032"/>
            <a:ext cx="5616624" cy="1920526"/>
          </a:xfrm>
          <a:prstGeom prst="rect">
            <a:avLst/>
          </a:prstGeom>
          <a:noFill/>
        </p:spPr>
        <p:txBody>
          <a:bodyPr wrap="square" rtlCol="0">
            <a:spAutoFit/>
          </a:bodyPr>
          <a:lstStyle/>
          <a:p>
            <a:pPr>
              <a:lnSpc>
                <a:spcPct val="90000"/>
              </a:lnSpc>
            </a:pPr>
            <a:r>
              <a:rPr lang="zh-CN" altLang="en-US" sz="2400" dirty="0"/>
              <a:t>冗余（</a:t>
            </a:r>
            <a:r>
              <a:rPr lang="en-US" altLang="zh-CN" sz="2400" dirty="0"/>
              <a:t>Replication</a:t>
            </a:r>
            <a:r>
              <a:rPr lang="zh-CN" altLang="en-US" sz="2400" dirty="0"/>
              <a:t>）：</a:t>
            </a:r>
            <a:endParaRPr lang="en-US" altLang="zh-CN" sz="2400" dirty="0"/>
          </a:p>
          <a:p>
            <a:pPr marL="457200" indent="-457200">
              <a:lnSpc>
                <a:spcPct val="90000"/>
              </a:lnSpc>
              <a:buAutoNum type="arabicPeriod"/>
            </a:pPr>
            <a:r>
              <a:rPr lang="zh-CN" altLang="en-US" dirty="0"/>
              <a:t>分布式系统中单个节点的故障率随节点数的增加呈指数级增长</a:t>
            </a:r>
            <a:endParaRPr lang="en-US" altLang="zh-CN" dirty="0"/>
          </a:p>
          <a:p>
            <a:pPr marL="457200" indent="-457200">
              <a:lnSpc>
                <a:spcPct val="90000"/>
              </a:lnSpc>
              <a:buAutoNum type="arabicPeriod"/>
            </a:pPr>
            <a:r>
              <a:rPr lang="zh-CN" altLang="en-US" dirty="0"/>
              <a:t>多个节点处理同一个切片能减小单个节点故障后系统的整体故障率，提高系统可用性和容错性</a:t>
            </a:r>
            <a:endParaRPr lang="en-US" altLang="zh-CN" dirty="0"/>
          </a:p>
          <a:p>
            <a:pPr marL="457200" indent="-457200">
              <a:lnSpc>
                <a:spcPct val="90000"/>
              </a:lnSpc>
              <a:buAutoNum type="arabicPeriod"/>
            </a:pPr>
            <a:r>
              <a:rPr lang="zh-CN" altLang="en-US" dirty="0"/>
              <a:t>但引入了多个冗余数据之间的一致性问题，从而给整个系统的</a:t>
            </a:r>
            <a:r>
              <a:rPr lang="zh-CN" altLang="en-US" dirty="0">
                <a:solidFill>
                  <a:srgbClr val="FFFF00"/>
                </a:solidFill>
              </a:rPr>
              <a:t>数据一致性</a:t>
            </a:r>
            <a:r>
              <a:rPr lang="zh-CN" altLang="en-US" dirty="0"/>
              <a:t>带来挑战</a:t>
            </a:r>
            <a:endParaRPr lang="en-US" altLang="zh-CN" dirty="0"/>
          </a:p>
        </p:txBody>
      </p:sp>
      <p:sp>
        <p:nvSpPr>
          <p:cNvPr id="4" name="矩形: 圆角 3">
            <a:extLst>
              <a:ext uri="{FF2B5EF4-FFF2-40B4-BE49-F238E27FC236}">
                <a16:creationId xmlns:a16="http://schemas.microsoft.com/office/drawing/2014/main" id="{628FAF86-9121-43F5-851E-DE4D908DF1EF}"/>
              </a:ext>
            </a:extLst>
          </p:cNvPr>
          <p:cNvSpPr/>
          <p:nvPr/>
        </p:nvSpPr>
        <p:spPr>
          <a:xfrm>
            <a:off x="5912809" y="5772610"/>
            <a:ext cx="5616624" cy="78437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dirty="0">
                <a:solidFill>
                  <a:schemeClr val="tx1"/>
                </a:solidFill>
              </a:rPr>
              <a:t>比特币的区块链是个</a:t>
            </a:r>
            <a:r>
              <a:rPr lang="zh-CN" altLang="en-US" sz="2000" dirty="0">
                <a:solidFill>
                  <a:srgbClr val="00B0F0"/>
                </a:solidFill>
              </a:rPr>
              <a:t>完全冗余</a:t>
            </a:r>
            <a:r>
              <a:rPr lang="zh-CN" altLang="en-US" sz="2000" dirty="0">
                <a:solidFill>
                  <a:schemeClr val="tx1"/>
                </a:solidFill>
              </a:rPr>
              <a:t>的</a:t>
            </a:r>
            <a:r>
              <a:rPr lang="zh-CN" altLang="en-US" sz="2000" dirty="0">
                <a:solidFill>
                  <a:srgbClr val="00B0F0"/>
                </a:solidFill>
              </a:rPr>
              <a:t>分布式存储系统</a:t>
            </a:r>
            <a:r>
              <a:rPr lang="zh-CN" altLang="en-US" sz="2000" dirty="0">
                <a:solidFill>
                  <a:schemeClr val="tx1"/>
                </a:solidFill>
              </a:rPr>
              <a:t>：数据不会分片，每个节点存储的数据都完全一致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fade">
                                      <p:cBhvr>
                                        <p:cTn id="40" dur="1000"/>
                                        <p:tgtEl>
                                          <p:spTgt spid="2">
                                            <p:txEl>
                                              <p:pRg st="0" end="0"/>
                                            </p:txEl>
                                          </p:spTgt>
                                        </p:tgtEl>
                                      </p:cBhvr>
                                    </p:animEffect>
                                    <p:anim calcmode="lin" valueType="num">
                                      <p:cBhvr>
                                        <p:cTn id="4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fade">
                                      <p:cBhvr>
                                        <p:cTn id="47" dur="1000"/>
                                        <p:tgtEl>
                                          <p:spTgt spid="2">
                                            <p:txEl>
                                              <p:pRg st="1" end="1"/>
                                            </p:txEl>
                                          </p:spTgt>
                                        </p:tgtEl>
                                      </p:cBhvr>
                                    </p:animEffect>
                                    <p:anim calcmode="lin" valueType="num">
                                      <p:cBhvr>
                                        <p:cTn id="4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2" end="2"/>
                                            </p:txEl>
                                          </p:spTgt>
                                        </p:tgtEl>
                                        <p:attrNameLst>
                                          <p:attrName>style.visibility</p:attrName>
                                        </p:attrNameLst>
                                      </p:cBhvr>
                                      <p:to>
                                        <p:strVal val="visible"/>
                                      </p:to>
                                    </p:set>
                                    <p:animEffect transition="in" filter="fade">
                                      <p:cBhvr>
                                        <p:cTn id="54" dur="1000"/>
                                        <p:tgtEl>
                                          <p:spTgt spid="2">
                                            <p:txEl>
                                              <p:pRg st="2" end="2"/>
                                            </p:txEl>
                                          </p:spTgt>
                                        </p:tgtEl>
                                      </p:cBhvr>
                                    </p:animEffect>
                                    <p:anim calcmode="lin" valueType="num">
                                      <p:cBhvr>
                                        <p:cTn id="5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fade">
                                      <p:cBhvr>
                                        <p:cTn id="61" dur="1000"/>
                                        <p:tgtEl>
                                          <p:spTgt spid="2">
                                            <p:txEl>
                                              <p:pRg st="3" end="3"/>
                                            </p:txEl>
                                          </p:spTgt>
                                        </p:tgtEl>
                                      </p:cBhvr>
                                    </p:animEffect>
                                    <p:anim calcmode="lin" valueType="num">
                                      <p:cBhvr>
                                        <p:cTn id="6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randombar(horizontal)">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B87D1-FDA8-42F5-91AF-C8837D359898}"/>
              </a:ext>
            </a:extLst>
          </p:cNvPr>
          <p:cNvSpPr>
            <a:spLocks noGrp="1"/>
          </p:cNvSpPr>
          <p:nvPr>
            <p:ph type="title"/>
          </p:nvPr>
        </p:nvSpPr>
        <p:spPr/>
        <p:txBody>
          <a:bodyPr/>
          <a:lstStyle/>
          <a:p>
            <a:r>
              <a:rPr lang="zh-CN" altLang="en-US" dirty="0"/>
              <a:t>分布式系统 </a:t>
            </a:r>
            <a:r>
              <a:rPr lang="zh-CN" altLang="en-US" sz="2000" dirty="0"/>
              <a:t>之 </a:t>
            </a:r>
            <a:r>
              <a:rPr lang="en-US" altLang="zh-CN" dirty="0">
                <a:solidFill>
                  <a:srgbClr val="FFC000"/>
                </a:solidFill>
              </a:rPr>
              <a:t>CAP</a:t>
            </a:r>
            <a:r>
              <a:rPr lang="zh-CN" altLang="en-US" dirty="0">
                <a:solidFill>
                  <a:srgbClr val="FFC000"/>
                </a:solidFill>
              </a:rPr>
              <a:t>定理</a:t>
            </a:r>
            <a:endParaRPr lang="zh-CN" altLang="en-US" dirty="0"/>
          </a:p>
        </p:txBody>
      </p:sp>
      <p:pic>
        <p:nvPicPr>
          <p:cNvPr id="10" name="图片 9">
            <a:extLst>
              <a:ext uri="{FF2B5EF4-FFF2-40B4-BE49-F238E27FC236}">
                <a16:creationId xmlns:a16="http://schemas.microsoft.com/office/drawing/2014/main" id="{65CC9ABF-0B78-484C-81FF-0B1B3C25B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2" y="1796887"/>
            <a:ext cx="5394749" cy="4680520"/>
          </a:xfrm>
          <a:prstGeom prst="rect">
            <a:avLst/>
          </a:prstGeom>
        </p:spPr>
      </p:pic>
      <p:sp>
        <p:nvSpPr>
          <p:cNvPr id="12" name="圆角矩形 4">
            <a:extLst>
              <a:ext uri="{FF2B5EF4-FFF2-40B4-BE49-F238E27FC236}">
                <a16:creationId xmlns:a16="http://schemas.microsoft.com/office/drawing/2014/main" id="{362AAFC0-28CF-4FC9-A0DB-2DF4502B217A}"/>
              </a:ext>
            </a:extLst>
          </p:cNvPr>
          <p:cNvSpPr/>
          <p:nvPr/>
        </p:nvSpPr>
        <p:spPr>
          <a:xfrm>
            <a:off x="405780" y="1772816"/>
            <a:ext cx="648072" cy="468052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chemeClr val="tx1"/>
                </a:solidFill>
              </a:rPr>
              <a:t>鱼与熊掌</a:t>
            </a:r>
            <a:r>
              <a:rPr lang="zh-CN" altLang="en-US" sz="2400" b="1" dirty="0">
                <a:solidFill>
                  <a:srgbClr val="FF0000"/>
                </a:solidFill>
              </a:rPr>
              <a:t>不可兼得</a:t>
            </a:r>
            <a:endParaRPr lang="en-US" altLang="zh-CN" sz="2400" b="1" dirty="0">
              <a:solidFill>
                <a:srgbClr val="FF0000"/>
              </a:solidFill>
            </a:endParaRPr>
          </a:p>
          <a:p>
            <a:pPr algn="ctr"/>
            <a:r>
              <a:rPr lang="zh-CN" altLang="en-US" sz="2400" b="1" dirty="0">
                <a:solidFill>
                  <a:schemeClr val="tx1"/>
                </a:solidFill>
              </a:rPr>
              <a:t>？</a:t>
            </a:r>
            <a:endParaRPr lang="en-US" altLang="zh-CN" sz="2400" b="1" dirty="0">
              <a:solidFill>
                <a:schemeClr val="tx1"/>
              </a:solidFill>
            </a:endParaRPr>
          </a:p>
        </p:txBody>
      </p:sp>
      <p:sp>
        <p:nvSpPr>
          <p:cNvPr id="14" name="文本框 13">
            <a:extLst>
              <a:ext uri="{FF2B5EF4-FFF2-40B4-BE49-F238E27FC236}">
                <a16:creationId xmlns:a16="http://schemas.microsoft.com/office/drawing/2014/main" id="{648F1C24-CEF3-4EB0-9404-A34ADF9CBC55}"/>
              </a:ext>
            </a:extLst>
          </p:cNvPr>
          <p:cNvSpPr txBox="1"/>
          <p:nvPr/>
        </p:nvSpPr>
        <p:spPr>
          <a:xfrm>
            <a:off x="7024665" y="1844824"/>
            <a:ext cx="5040557" cy="590931"/>
          </a:xfrm>
          <a:prstGeom prst="rect">
            <a:avLst/>
          </a:prstGeom>
          <a:noFill/>
        </p:spPr>
        <p:txBody>
          <a:bodyPr wrap="square" rtlCol="0">
            <a:spAutoFit/>
          </a:bodyPr>
          <a:lstStyle/>
          <a:p>
            <a:pPr>
              <a:lnSpc>
                <a:spcPct val="90000"/>
              </a:lnSpc>
            </a:pPr>
            <a:r>
              <a:rPr lang="zh-CN" altLang="en-US" b="1" dirty="0">
                <a:solidFill>
                  <a:srgbClr val="3D8855"/>
                </a:solidFill>
              </a:rPr>
              <a:t>一致性（</a:t>
            </a:r>
            <a:r>
              <a:rPr lang="en-US" altLang="zh-CN" b="1" dirty="0">
                <a:solidFill>
                  <a:srgbClr val="3D8855"/>
                </a:solidFill>
              </a:rPr>
              <a:t>C</a:t>
            </a:r>
            <a:r>
              <a:rPr lang="zh-CN" altLang="en-US" b="1" dirty="0">
                <a:solidFill>
                  <a:srgbClr val="3D8855"/>
                </a:solidFill>
              </a:rPr>
              <a:t>）</a:t>
            </a:r>
            <a:r>
              <a:rPr lang="zh-CN" altLang="en-US" dirty="0"/>
              <a:t>：在分布式系统中的所有节点访问同一份数据副本；</a:t>
            </a:r>
            <a:endParaRPr lang="en-US" altLang="zh-CN" dirty="0"/>
          </a:p>
        </p:txBody>
      </p:sp>
      <p:sp>
        <p:nvSpPr>
          <p:cNvPr id="15" name="文本框 14">
            <a:extLst>
              <a:ext uri="{FF2B5EF4-FFF2-40B4-BE49-F238E27FC236}">
                <a16:creationId xmlns:a16="http://schemas.microsoft.com/office/drawing/2014/main" id="{4FEB9165-387E-438F-8602-D4740C973B7F}"/>
              </a:ext>
            </a:extLst>
          </p:cNvPr>
          <p:cNvSpPr txBox="1"/>
          <p:nvPr/>
        </p:nvSpPr>
        <p:spPr>
          <a:xfrm>
            <a:off x="7024664" y="2564904"/>
            <a:ext cx="5040558" cy="590931"/>
          </a:xfrm>
          <a:prstGeom prst="rect">
            <a:avLst/>
          </a:prstGeom>
          <a:noFill/>
        </p:spPr>
        <p:txBody>
          <a:bodyPr wrap="square" rtlCol="0">
            <a:spAutoFit/>
          </a:bodyPr>
          <a:lstStyle/>
          <a:p>
            <a:pPr>
              <a:lnSpc>
                <a:spcPct val="90000"/>
              </a:lnSpc>
            </a:pPr>
            <a:r>
              <a:rPr lang="zh-CN" altLang="en-US" b="1" dirty="0">
                <a:solidFill>
                  <a:srgbClr val="4478B7"/>
                </a:solidFill>
              </a:rPr>
              <a:t>可用性（</a:t>
            </a:r>
            <a:r>
              <a:rPr lang="en-US" altLang="zh-CN" b="1" dirty="0">
                <a:solidFill>
                  <a:srgbClr val="4478B7"/>
                </a:solidFill>
              </a:rPr>
              <a:t>A</a:t>
            </a:r>
            <a:r>
              <a:rPr lang="zh-CN" altLang="en-US" b="1" dirty="0">
                <a:solidFill>
                  <a:srgbClr val="4478B7"/>
                </a:solidFill>
              </a:rPr>
              <a:t>）</a:t>
            </a:r>
            <a:r>
              <a:rPr lang="zh-CN" altLang="en-US" dirty="0"/>
              <a:t>：每次请求都能获取到非错的响应， 但不能保证获取到最新的数据；</a:t>
            </a:r>
            <a:endParaRPr lang="en-US" altLang="zh-CN" dirty="0"/>
          </a:p>
        </p:txBody>
      </p:sp>
      <p:sp>
        <p:nvSpPr>
          <p:cNvPr id="16" name="文本框 15">
            <a:extLst>
              <a:ext uri="{FF2B5EF4-FFF2-40B4-BE49-F238E27FC236}">
                <a16:creationId xmlns:a16="http://schemas.microsoft.com/office/drawing/2014/main" id="{E1CE1635-7FED-42B3-99C1-27932BD08890}"/>
              </a:ext>
            </a:extLst>
          </p:cNvPr>
          <p:cNvSpPr txBox="1"/>
          <p:nvPr/>
        </p:nvSpPr>
        <p:spPr>
          <a:xfrm>
            <a:off x="7024663" y="3356992"/>
            <a:ext cx="5040559" cy="1089529"/>
          </a:xfrm>
          <a:prstGeom prst="rect">
            <a:avLst/>
          </a:prstGeom>
          <a:noFill/>
        </p:spPr>
        <p:txBody>
          <a:bodyPr wrap="square" rtlCol="0">
            <a:spAutoFit/>
          </a:bodyPr>
          <a:lstStyle/>
          <a:p>
            <a:pPr>
              <a:lnSpc>
                <a:spcPct val="90000"/>
              </a:lnSpc>
            </a:pPr>
            <a:r>
              <a:rPr lang="zh-CN" altLang="en-US" b="1" dirty="0">
                <a:solidFill>
                  <a:srgbClr val="633D25"/>
                </a:solidFill>
              </a:rPr>
              <a:t>分区容错性（</a:t>
            </a:r>
            <a:r>
              <a:rPr lang="en-US" altLang="zh-CN" b="1" dirty="0">
                <a:solidFill>
                  <a:srgbClr val="633D25"/>
                </a:solidFill>
              </a:rPr>
              <a:t>P</a:t>
            </a:r>
            <a:r>
              <a:rPr lang="zh-CN" altLang="en-US" b="1" dirty="0">
                <a:solidFill>
                  <a:srgbClr val="633D25"/>
                </a:solidFill>
              </a:rPr>
              <a:t>）</a:t>
            </a:r>
            <a:r>
              <a:rPr lang="zh-CN" altLang="en-US" dirty="0"/>
              <a:t>：以实际效果而言，分区相当于对通信的时限要求。系统如果不能在时限内达成数据一致性，就意味着发生了分区的情况，必须就当前操作在</a:t>
            </a:r>
            <a:r>
              <a:rPr lang="en-US" altLang="zh-CN" dirty="0"/>
              <a:t>C</a:t>
            </a:r>
            <a:r>
              <a:rPr lang="zh-CN" altLang="en-US" dirty="0"/>
              <a:t>和</a:t>
            </a:r>
            <a:r>
              <a:rPr lang="en-US" altLang="zh-CN" dirty="0"/>
              <a:t>A</a:t>
            </a:r>
            <a:r>
              <a:rPr lang="zh-CN" altLang="en-US" dirty="0"/>
              <a:t>之间做出选择。</a:t>
            </a:r>
            <a:endParaRPr lang="en-US" altLang="zh-CN" dirty="0"/>
          </a:p>
        </p:txBody>
      </p:sp>
      <p:sp>
        <p:nvSpPr>
          <p:cNvPr id="18" name="矩形: 圆角 17">
            <a:extLst>
              <a:ext uri="{FF2B5EF4-FFF2-40B4-BE49-F238E27FC236}">
                <a16:creationId xmlns:a16="http://schemas.microsoft.com/office/drawing/2014/main" id="{5BB494AD-5F02-48F8-A4A8-5D4DB46886C3}"/>
              </a:ext>
            </a:extLst>
          </p:cNvPr>
          <p:cNvSpPr/>
          <p:nvPr/>
        </p:nvSpPr>
        <p:spPr>
          <a:xfrm>
            <a:off x="6994482" y="4653136"/>
            <a:ext cx="5040559" cy="187220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1600" dirty="0">
                <a:solidFill>
                  <a:schemeClr val="tx1"/>
                </a:solidFill>
              </a:rPr>
              <a:t>CAP</a:t>
            </a:r>
            <a:r>
              <a:rPr lang="zh-CN" altLang="en-US" sz="1600" dirty="0">
                <a:solidFill>
                  <a:schemeClr val="tx1"/>
                </a:solidFill>
              </a:rPr>
              <a:t>定理告诉我们：一个分布式系统最多只能同时满足一致性、可用性和分区容错性中的两者，</a:t>
            </a:r>
            <a:r>
              <a:rPr lang="zh-CN" altLang="en-US" sz="1600" dirty="0">
                <a:solidFill>
                  <a:srgbClr val="FF0000"/>
                </a:solidFill>
              </a:rPr>
              <a:t>无法同时兼备</a:t>
            </a:r>
            <a:r>
              <a:rPr lang="zh-CN" altLang="en-US" sz="1600" dirty="0">
                <a:solidFill>
                  <a:schemeClr val="tx1"/>
                </a:solidFill>
              </a:rPr>
              <a:t>。一个分布式系统在设计的时候就要根据其应用场景权衡地和折中地去处理这三个特性。</a:t>
            </a:r>
            <a:endParaRPr lang="en-US" altLang="zh-CN" sz="1600" dirty="0">
              <a:solidFill>
                <a:schemeClr val="tx1"/>
              </a:solidFill>
            </a:endParaRPr>
          </a:p>
          <a:p>
            <a:endParaRPr lang="en-US" altLang="zh-CN" sz="1600" dirty="0">
              <a:solidFill>
                <a:schemeClr val="tx1"/>
              </a:solidFill>
            </a:endParaRPr>
          </a:p>
          <a:p>
            <a:r>
              <a:rPr lang="zh-CN" altLang="en-US" sz="1600" dirty="0">
                <a:solidFill>
                  <a:schemeClr val="tx1"/>
                </a:solidFill>
              </a:rPr>
              <a:t>比特币的区块链就是个</a:t>
            </a:r>
            <a:r>
              <a:rPr lang="zh-CN" altLang="en-US" sz="1600" b="1" dirty="0">
                <a:solidFill>
                  <a:srgbClr val="4478B7"/>
                </a:solidFill>
              </a:rPr>
              <a:t>高可用性</a:t>
            </a:r>
            <a:r>
              <a:rPr lang="zh-CN" altLang="en-US" sz="1600" dirty="0">
                <a:solidFill>
                  <a:schemeClr val="tx1"/>
                </a:solidFill>
              </a:rPr>
              <a:t>和</a:t>
            </a:r>
            <a:r>
              <a:rPr lang="zh-CN" altLang="en-US" sz="1600" b="1" dirty="0">
                <a:solidFill>
                  <a:srgbClr val="633D25"/>
                </a:solidFill>
              </a:rPr>
              <a:t>高分区容错性</a:t>
            </a:r>
            <a:r>
              <a:rPr lang="zh-CN" altLang="en-US" sz="1600" dirty="0">
                <a:solidFill>
                  <a:schemeClr val="tx1"/>
                </a:solidFill>
              </a:rPr>
              <a:t>（因为其完全冗余）的</a:t>
            </a:r>
            <a:r>
              <a:rPr lang="zh-CN" altLang="en-US" sz="1600" b="1" dirty="0">
                <a:solidFill>
                  <a:srgbClr val="3D8855"/>
                </a:solidFill>
              </a:rPr>
              <a:t>最终一致性</a:t>
            </a:r>
            <a:r>
              <a:rPr lang="zh-CN" altLang="en-US" sz="1600" dirty="0">
                <a:solidFill>
                  <a:schemeClr val="tx1"/>
                </a:solidFill>
              </a:rPr>
              <a:t>分布式存储系统</a:t>
            </a:r>
          </a:p>
        </p:txBody>
      </p:sp>
    </p:spTree>
    <p:extLst>
      <p:ext uri="{BB962C8B-B14F-4D97-AF65-F5344CB8AC3E}">
        <p14:creationId xmlns:p14="http://schemas.microsoft.com/office/powerpoint/2010/main" val="118871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randombar(horizont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A40A0-6749-486D-99E1-DC4153A9DDA9}"/>
              </a:ext>
            </a:extLst>
          </p:cNvPr>
          <p:cNvSpPr>
            <a:spLocks noGrp="1"/>
          </p:cNvSpPr>
          <p:nvPr>
            <p:ph type="title"/>
          </p:nvPr>
        </p:nvSpPr>
        <p:spPr>
          <a:xfrm>
            <a:off x="1522413" y="260648"/>
            <a:ext cx="9143998" cy="1020762"/>
          </a:xfrm>
        </p:spPr>
        <p:txBody>
          <a:bodyPr/>
          <a:lstStyle/>
          <a:p>
            <a:r>
              <a:rPr lang="zh-CN" altLang="en-US" dirty="0"/>
              <a:t>共识算法 </a:t>
            </a:r>
            <a:r>
              <a:rPr lang="zh-CN" altLang="en-US" sz="2000" dirty="0"/>
              <a:t>之 </a:t>
            </a:r>
            <a:r>
              <a:rPr lang="en-US" altLang="zh-CN" dirty="0">
                <a:solidFill>
                  <a:srgbClr val="FFC000"/>
                </a:solidFill>
              </a:rPr>
              <a:t>POW</a:t>
            </a:r>
            <a:r>
              <a:rPr lang="zh-CN" altLang="en-US" dirty="0">
                <a:solidFill>
                  <a:srgbClr val="FFC000"/>
                </a:solidFill>
              </a:rPr>
              <a:t>、</a:t>
            </a:r>
            <a:r>
              <a:rPr lang="en-US" altLang="zh-CN" dirty="0">
                <a:solidFill>
                  <a:srgbClr val="FFC000"/>
                </a:solidFill>
              </a:rPr>
              <a:t>POS</a:t>
            </a:r>
            <a:r>
              <a:rPr lang="zh-CN" altLang="en-US" dirty="0">
                <a:solidFill>
                  <a:srgbClr val="FFC000"/>
                </a:solidFill>
              </a:rPr>
              <a:t>、</a:t>
            </a:r>
            <a:r>
              <a:rPr lang="en-US" altLang="zh-CN" dirty="0">
                <a:solidFill>
                  <a:srgbClr val="FFC000"/>
                </a:solidFill>
              </a:rPr>
              <a:t>DPOS</a:t>
            </a:r>
            <a:endParaRPr lang="zh-CN" altLang="en-US" dirty="0"/>
          </a:p>
        </p:txBody>
      </p:sp>
      <p:sp>
        <p:nvSpPr>
          <p:cNvPr id="3" name="文本框 2"/>
          <p:cNvSpPr txBox="1"/>
          <p:nvPr/>
        </p:nvSpPr>
        <p:spPr>
          <a:xfrm>
            <a:off x="549796" y="1844285"/>
            <a:ext cx="11521280" cy="1200329"/>
          </a:xfrm>
          <a:prstGeom prst="rect">
            <a:avLst/>
          </a:prstGeom>
          <a:noFill/>
        </p:spPr>
        <p:txBody>
          <a:bodyPr wrap="square" rtlCol="0">
            <a:spAutoFit/>
          </a:bodyPr>
          <a:lstStyle/>
          <a:p>
            <a:pPr>
              <a:lnSpc>
                <a:spcPct val="90000"/>
              </a:lnSpc>
            </a:pPr>
            <a:r>
              <a:rPr lang="en-US" altLang="zh-CN" sz="2000" b="1" dirty="0">
                <a:solidFill>
                  <a:srgbClr val="E28B35"/>
                </a:solidFill>
              </a:rPr>
              <a:t>POW</a:t>
            </a:r>
            <a:r>
              <a:rPr lang="zh-CN" altLang="en-US" sz="2000" b="1" dirty="0">
                <a:solidFill>
                  <a:srgbClr val="E28B35"/>
                </a:solidFill>
              </a:rPr>
              <a:t>（</a:t>
            </a:r>
            <a:r>
              <a:rPr lang="en-US" altLang="zh-CN" sz="2000" b="1" dirty="0">
                <a:solidFill>
                  <a:srgbClr val="E28B35"/>
                </a:solidFill>
              </a:rPr>
              <a:t>Proof of Work</a:t>
            </a:r>
            <a:r>
              <a:rPr lang="zh-CN" altLang="en-US" sz="2000" b="1" dirty="0">
                <a:solidFill>
                  <a:srgbClr val="E28B35"/>
                </a:solidFill>
              </a:rPr>
              <a:t>，工作量证明）</a:t>
            </a:r>
            <a:r>
              <a:rPr lang="zh-CN" altLang="en-US" sz="2000" b="1" dirty="0"/>
              <a:t>：</a:t>
            </a:r>
            <a:endParaRPr lang="en-US" altLang="zh-CN" sz="2000" b="1" dirty="0"/>
          </a:p>
          <a:p>
            <a:pPr>
              <a:lnSpc>
                <a:spcPct val="90000"/>
              </a:lnSpc>
            </a:pPr>
            <a:r>
              <a:rPr lang="zh-CN" altLang="en-US" sz="2000" dirty="0"/>
              <a:t>通过算力竞争和累加时间来计算出一个满足规则的随机数，从而获得本次全网交易的记账权</a:t>
            </a:r>
            <a:endParaRPr lang="en-US" altLang="zh-CN" sz="2000" dirty="0"/>
          </a:p>
          <a:p>
            <a:pPr>
              <a:lnSpc>
                <a:spcPct val="90000"/>
              </a:lnSpc>
            </a:pPr>
            <a:r>
              <a:rPr lang="zh-CN" altLang="en-US" sz="2000" dirty="0">
                <a:solidFill>
                  <a:srgbClr val="00B050"/>
                </a:solidFill>
              </a:rPr>
              <a:t>优点：</a:t>
            </a:r>
            <a:r>
              <a:rPr lang="zh-CN" altLang="en-US" sz="2000" dirty="0"/>
              <a:t>算法简单粗暴、系统健壮性非常高</a:t>
            </a:r>
            <a:endParaRPr lang="en-US" altLang="zh-CN" sz="2000" dirty="0"/>
          </a:p>
          <a:p>
            <a:pPr>
              <a:lnSpc>
                <a:spcPct val="90000"/>
              </a:lnSpc>
            </a:pPr>
            <a:r>
              <a:rPr lang="zh-CN" altLang="en-US" sz="2000" dirty="0">
                <a:solidFill>
                  <a:srgbClr val="FF0000"/>
                </a:solidFill>
              </a:rPr>
              <a:t>缺点：</a:t>
            </a:r>
            <a:r>
              <a:rPr lang="zh-CN" altLang="en-US" sz="2000" dirty="0"/>
              <a:t>浪费算力资源、共识速度慢、交易确认周期长、算力资源容易被集中、需要经济激励</a:t>
            </a:r>
            <a:endParaRPr lang="en-US" altLang="zh-CN" sz="2000" dirty="0"/>
          </a:p>
        </p:txBody>
      </p:sp>
      <p:sp>
        <p:nvSpPr>
          <p:cNvPr id="4" name="文本框 3"/>
          <p:cNvSpPr txBox="1"/>
          <p:nvPr/>
        </p:nvSpPr>
        <p:spPr>
          <a:xfrm>
            <a:off x="549796" y="3275739"/>
            <a:ext cx="11521280" cy="1477328"/>
          </a:xfrm>
          <a:prstGeom prst="rect">
            <a:avLst/>
          </a:prstGeom>
          <a:noFill/>
        </p:spPr>
        <p:txBody>
          <a:bodyPr wrap="square" rtlCol="0">
            <a:spAutoFit/>
          </a:bodyPr>
          <a:lstStyle/>
          <a:p>
            <a:pPr>
              <a:lnSpc>
                <a:spcPct val="90000"/>
              </a:lnSpc>
            </a:pPr>
            <a:r>
              <a:rPr lang="en-US" altLang="zh-CN" sz="2000" b="1" dirty="0">
                <a:solidFill>
                  <a:srgbClr val="E28B35"/>
                </a:solidFill>
              </a:rPr>
              <a:t>POS</a:t>
            </a:r>
            <a:r>
              <a:rPr lang="zh-CN" altLang="en-US" sz="2000" b="1" dirty="0">
                <a:solidFill>
                  <a:srgbClr val="E28B35"/>
                </a:solidFill>
              </a:rPr>
              <a:t>（</a:t>
            </a:r>
            <a:r>
              <a:rPr lang="en-US" altLang="zh-CN" sz="2000" b="1" dirty="0">
                <a:solidFill>
                  <a:srgbClr val="E28B35"/>
                </a:solidFill>
              </a:rPr>
              <a:t>Proof of Stake</a:t>
            </a:r>
            <a:r>
              <a:rPr lang="zh-CN" altLang="en-US" sz="2000" b="1" dirty="0">
                <a:solidFill>
                  <a:srgbClr val="E28B35"/>
                </a:solidFill>
              </a:rPr>
              <a:t>，股份证明</a:t>
            </a:r>
            <a:r>
              <a:rPr lang="en-US" altLang="zh-CN" sz="2000" b="1" dirty="0">
                <a:solidFill>
                  <a:srgbClr val="E28B35"/>
                </a:solidFill>
              </a:rPr>
              <a:t>/</a:t>
            </a:r>
            <a:r>
              <a:rPr lang="zh-CN" altLang="en-US" sz="2000" b="1" dirty="0">
                <a:solidFill>
                  <a:srgbClr val="E28B35"/>
                </a:solidFill>
              </a:rPr>
              <a:t>权益证明）</a:t>
            </a:r>
            <a:r>
              <a:rPr lang="zh-CN" altLang="en-US" sz="2000" b="1" dirty="0"/>
              <a:t>：</a:t>
            </a:r>
            <a:endParaRPr lang="en-US" altLang="zh-CN" sz="2000" b="1" dirty="0"/>
          </a:p>
          <a:p>
            <a:pPr>
              <a:lnSpc>
                <a:spcPct val="90000"/>
              </a:lnSpc>
            </a:pPr>
            <a:r>
              <a:rPr lang="zh-CN" altLang="en-US" sz="2000" dirty="0"/>
              <a:t>通过持币数量和持币时间计算出你的币龄，币龄越大获得记账权的概率就越大，在获得记账权后币龄会被清空</a:t>
            </a:r>
            <a:endParaRPr lang="en-US" altLang="zh-CN" sz="2000" dirty="0"/>
          </a:p>
          <a:p>
            <a:pPr>
              <a:lnSpc>
                <a:spcPct val="90000"/>
              </a:lnSpc>
            </a:pPr>
            <a:r>
              <a:rPr lang="zh-CN" altLang="en-US" sz="2000" dirty="0">
                <a:solidFill>
                  <a:srgbClr val="00B050"/>
                </a:solidFill>
              </a:rPr>
              <a:t>优点</a:t>
            </a:r>
            <a:r>
              <a:rPr lang="zh-CN" altLang="en-US" sz="2000" dirty="0"/>
              <a:t>：算力资源要求低、共识速度快、安全性和使用者相关、代币价值越高安全性越好</a:t>
            </a:r>
            <a:endParaRPr lang="en-US" altLang="zh-CN" sz="2000" dirty="0"/>
          </a:p>
          <a:p>
            <a:pPr>
              <a:lnSpc>
                <a:spcPct val="90000"/>
              </a:lnSpc>
            </a:pPr>
            <a:r>
              <a:rPr lang="zh-CN" altLang="en-US" sz="2000" dirty="0">
                <a:solidFill>
                  <a:srgbClr val="FF0000"/>
                </a:solidFill>
              </a:rPr>
              <a:t>缺点</a:t>
            </a:r>
            <a:r>
              <a:rPr lang="zh-CN" altLang="en-US" sz="2000" dirty="0"/>
              <a:t>：存在“无权益攻击”漏洞、从鼓励交易变为鼓励存蓄、经济资源被集中</a:t>
            </a:r>
          </a:p>
        </p:txBody>
      </p:sp>
      <p:sp>
        <p:nvSpPr>
          <p:cNvPr id="5" name="文本框 4"/>
          <p:cNvSpPr txBox="1"/>
          <p:nvPr/>
        </p:nvSpPr>
        <p:spPr>
          <a:xfrm>
            <a:off x="549796" y="4976008"/>
            <a:ext cx="11521280" cy="1477328"/>
          </a:xfrm>
          <a:prstGeom prst="rect">
            <a:avLst/>
          </a:prstGeom>
          <a:noFill/>
        </p:spPr>
        <p:txBody>
          <a:bodyPr wrap="square" rtlCol="0">
            <a:spAutoFit/>
          </a:bodyPr>
          <a:lstStyle/>
          <a:p>
            <a:pPr>
              <a:lnSpc>
                <a:spcPct val="90000"/>
              </a:lnSpc>
            </a:pPr>
            <a:r>
              <a:rPr lang="en-US" altLang="zh-CN" sz="2000" b="1" dirty="0">
                <a:solidFill>
                  <a:srgbClr val="E28B35"/>
                </a:solidFill>
              </a:rPr>
              <a:t>DPOS</a:t>
            </a:r>
            <a:r>
              <a:rPr lang="zh-CN" altLang="en-US" sz="2000" b="1" dirty="0">
                <a:solidFill>
                  <a:srgbClr val="E28B35"/>
                </a:solidFill>
              </a:rPr>
              <a:t>（</a:t>
            </a:r>
            <a:r>
              <a:rPr lang="en-US" altLang="zh-CN" sz="2000" b="1" dirty="0">
                <a:solidFill>
                  <a:srgbClr val="E28B35"/>
                </a:solidFill>
              </a:rPr>
              <a:t>Delegated Proof of Stake</a:t>
            </a:r>
            <a:r>
              <a:rPr lang="zh-CN" altLang="en-US" sz="2000" b="1" dirty="0">
                <a:solidFill>
                  <a:srgbClr val="E28B35"/>
                </a:solidFill>
              </a:rPr>
              <a:t>，股份授权证明</a:t>
            </a:r>
            <a:r>
              <a:rPr lang="en-US" altLang="zh-CN" sz="2000" b="1" dirty="0">
                <a:solidFill>
                  <a:srgbClr val="E28B35"/>
                </a:solidFill>
              </a:rPr>
              <a:t>/</a:t>
            </a:r>
            <a:r>
              <a:rPr lang="zh-CN" altLang="en-US" sz="2000" b="1" dirty="0">
                <a:solidFill>
                  <a:srgbClr val="E28B35"/>
                </a:solidFill>
              </a:rPr>
              <a:t>代理人证明）</a:t>
            </a:r>
            <a:r>
              <a:rPr lang="zh-CN" altLang="en-US" sz="2000" b="1" dirty="0"/>
              <a:t>：</a:t>
            </a:r>
            <a:endParaRPr lang="en-US" altLang="zh-CN" sz="2000" b="1" dirty="0"/>
          </a:p>
          <a:p>
            <a:pPr>
              <a:lnSpc>
                <a:spcPct val="90000"/>
              </a:lnSpc>
            </a:pPr>
            <a:r>
              <a:rPr lang="en-US" altLang="zh-CN" sz="2000" dirty="0"/>
              <a:t>POS</a:t>
            </a:r>
            <a:r>
              <a:rPr lang="zh-CN" altLang="en-US" sz="2000" dirty="0"/>
              <a:t>机制的变种。持币人拥有投票权，通过投票选出</a:t>
            </a:r>
            <a:r>
              <a:rPr lang="en-US" altLang="zh-CN" sz="2000" dirty="0"/>
              <a:t>M</a:t>
            </a:r>
            <a:r>
              <a:rPr lang="zh-CN" altLang="en-US" sz="2000" dirty="0"/>
              <a:t>个代理人，这些代理人代表全网履行验证和记账的职责，类似于美国国会投票机制</a:t>
            </a:r>
            <a:endParaRPr lang="en-US" altLang="zh-CN" sz="2000" dirty="0"/>
          </a:p>
          <a:p>
            <a:pPr>
              <a:lnSpc>
                <a:spcPct val="90000"/>
              </a:lnSpc>
            </a:pPr>
            <a:r>
              <a:rPr lang="zh-CN" altLang="en-US" sz="2000" dirty="0">
                <a:solidFill>
                  <a:srgbClr val="00B050"/>
                </a:solidFill>
              </a:rPr>
              <a:t>优点</a:t>
            </a:r>
            <a:r>
              <a:rPr lang="zh-CN" altLang="en-US" sz="2000" dirty="0"/>
              <a:t>：验证和记账节点减少、共识速度更快、解决“无权益攻击”漏洞</a:t>
            </a:r>
            <a:endParaRPr lang="en-US" altLang="zh-CN" sz="2000" dirty="0"/>
          </a:p>
          <a:p>
            <a:pPr>
              <a:lnSpc>
                <a:spcPct val="90000"/>
              </a:lnSpc>
            </a:pPr>
            <a:r>
              <a:rPr lang="zh-CN" altLang="en-US" sz="2000" dirty="0">
                <a:solidFill>
                  <a:srgbClr val="FF0000"/>
                </a:solidFill>
              </a:rPr>
              <a:t>缺点</a:t>
            </a:r>
            <a:r>
              <a:rPr lang="zh-CN" altLang="en-US" sz="2000" dirty="0"/>
              <a:t>：不完全去中心化</a:t>
            </a:r>
          </a:p>
        </p:txBody>
      </p:sp>
    </p:spTree>
    <p:extLst>
      <p:ext uri="{BB962C8B-B14F-4D97-AF65-F5344CB8AC3E}">
        <p14:creationId xmlns:p14="http://schemas.microsoft.com/office/powerpoint/2010/main" val="4185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88EA9-5273-4EA6-B1F7-E46DC2C7378B}"/>
              </a:ext>
            </a:extLst>
          </p:cNvPr>
          <p:cNvSpPr>
            <a:spLocks noGrp="1"/>
          </p:cNvSpPr>
          <p:nvPr>
            <p:ph type="title"/>
          </p:nvPr>
        </p:nvSpPr>
        <p:spPr/>
        <p:txBody>
          <a:bodyPr>
            <a:normAutofit/>
          </a:bodyPr>
          <a:lstStyle/>
          <a:p>
            <a:r>
              <a:rPr lang="zh-CN" altLang="en-US" sz="5400" dirty="0">
                <a:solidFill>
                  <a:srgbClr val="FFC000"/>
                </a:solidFill>
              </a:rPr>
              <a:t>内容概括</a:t>
            </a:r>
            <a:r>
              <a:rPr lang="en-US" altLang="zh-CN" sz="5400" dirty="0">
                <a:solidFill>
                  <a:srgbClr val="FFC000"/>
                </a:solidFill>
              </a:rPr>
              <a:t>:</a:t>
            </a:r>
            <a:endParaRPr lang="zh-CN" altLang="en-US" sz="5400" dirty="0">
              <a:solidFill>
                <a:srgbClr val="FFC000"/>
              </a:solidFill>
            </a:endParaRPr>
          </a:p>
        </p:txBody>
      </p:sp>
      <p:sp>
        <p:nvSpPr>
          <p:cNvPr id="3" name="内容占位符 2">
            <a:extLst>
              <a:ext uri="{FF2B5EF4-FFF2-40B4-BE49-F238E27FC236}">
                <a16:creationId xmlns:a16="http://schemas.microsoft.com/office/drawing/2014/main" id="{3CC2BF6C-AE2B-4041-8A17-BC051EA3F928}"/>
              </a:ext>
            </a:extLst>
          </p:cNvPr>
          <p:cNvSpPr>
            <a:spLocks noGrp="1"/>
          </p:cNvSpPr>
          <p:nvPr>
            <p:ph idx="1"/>
          </p:nvPr>
        </p:nvSpPr>
        <p:spPr/>
        <p:txBody>
          <a:bodyPr>
            <a:normAutofit/>
          </a:bodyPr>
          <a:lstStyle/>
          <a:p>
            <a:r>
              <a:rPr lang="zh-CN" altLang="en-US" sz="3600" dirty="0">
                <a:solidFill>
                  <a:srgbClr val="FFC000"/>
                </a:solidFill>
              </a:rPr>
              <a:t>区块链简介</a:t>
            </a:r>
            <a:endParaRPr lang="en-US" altLang="zh-CN" sz="3600" dirty="0">
              <a:solidFill>
                <a:srgbClr val="FFC000"/>
              </a:solidFill>
            </a:endParaRPr>
          </a:p>
          <a:p>
            <a:r>
              <a:rPr lang="zh-CN" altLang="en-US" sz="3600" dirty="0">
                <a:solidFill>
                  <a:srgbClr val="FFC000"/>
                </a:solidFill>
              </a:rPr>
              <a:t>区块链核心技术</a:t>
            </a:r>
            <a:endParaRPr lang="en-US" altLang="zh-CN" sz="3600" dirty="0">
              <a:solidFill>
                <a:srgbClr val="FFC000"/>
              </a:solidFill>
            </a:endParaRPr>
          </a:p>
          <a:p>
            <a:r>
              <a:rPr lang="zh-CN" altLang="en-US" sz="3600" dirty="0">
                <a:solidFill>
                  <a:srgbClr val="FFC000"/>
                </a:solidFill>
              </a:rPr>
              <a:t>区块链分类</a:t>
            </a:r>
            <a:endParaRPr lang="en-US" altLang="zh-CN" sz="3600" dirty="0">
              <a:solidFill>
                <a:srgbClr val="FFC000"/>
              </a:solidFill>
            </a:endParaRPr>
          </a:p>
          <a:p>
            <a:r>
              <a:rPr lang="zh-CN" altLang="en-US" sz="3600" dirty="0">
                <a:solidFill>
                  <a:srgbClr val="FFC000"/>
                </a:solidFill>
              </a:rPr>
              <a:t>企业级区块链探索</a:t>
            </a:r>
            <a:endParaRPr lang="en-US" altLang="zh-CN" sz="3600" dirty="0">
              <a:solidFill>
                <a:srgbClr val="FFC000"/>
              </a:solidFill>
            </a:endParaRPr>
          </a:p>
          <a:p>
            <a:r>
              <a:rPr lang="zh-CN" altLang="en-US" sz="3600" dirty="0">
                <a:solidFill>
                  <a:srgbClr val="FFC000"/>
                </a:solidFill>
              </a:rPr>
              <a:t>发展趋势</a:t>
            </a:r>
            <a:endParaRPr lang="en-US" altLang="zh-CN" sz="3600" dirty="0">
              <a:solidFill>
                <a:srgbClr val="FFC000"/>
              </a:solidFill>
            </a:endParaRPr>
          </a:p>
        </p:txBody>
      </p:sp>
    </p:spTree>
    <p:extLst>
      <p:ext uri="{BB962C8B-B14F-4D97-AF65-F5344CB8AC3E}">
        <p14:creationId xmlns:p14="http://schemas.microsoft.com/office/powerpoint/2010/main" val="313901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FEBDC-A225-4660-81E3-2D6EB7B4563F}"/>
              </a:ext>
            </a:extLst>
          </p:cNvPr>
          <p:cNvSpPr>
            <a:spLocks noGrp="1"/>
          </p:cNvSpPr>
          <p:nvPr>
            <p:ph type="title"/>
          </p:nvPr>
        </p:nvSpPr>
        <p:spPr/>
        <p:txBody>
          <a:bodyPr/>
          <a:lstStyle/>
          <a:p>
            <a:r>
              <a:rPr lang="zh-CN" altLang="en-US" dirty="0"/>
              <a:t>共识算法 </a:t>
            </a:r>
            <a:r>
              <a:rPr lang="zh-CN" altLang="en-US" sz="2000" dirty="0"/>
              <a:t>之 </a:t>
            </a:r>
            <a:r>
              <a:rPr lang="zh-CN" altLang="en-US" dirty="0">
                <a:solidFill>
                  <a:srgbClr val="FFC000"/>
                </a:solidFill>
              </a:rPr>
              <a:t>实用拜占庭容错算法</a:t>
            </a:r>
            <a:r>
              <a:rPr lang="en-US" altLang="zh-CN" dirty="0">
                <a:solidFill>
                  <a:srgbClr val="FFC000"/>
                </a:solidFill>
              </a:rPr>
              <a:t>(PBFT)</a:t>
            </a:r>
            <a:endParaRPr lang="zh-CN" altLang="en-US" dirty="0"/>
          </a:p>
        </p:txBody>
      </p:sp>
      <p:pic>
        <p:nvPicPr>
          <p:cNvPr id="1026" name="Picture 2" descr="PBFTç®æ³æµç¨">
            <a:extLst>
              <a:ext uri="{FF2B5EF4-FFF2-40B4-BE49-F238E27FC236}">
                <a16:creationId xmlns:a16="http://schemas.microsoft.com/office/drawing/2014/main" id="{94C04C08-D37F-45EA-8579-12341D467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934" y="3140968"/>
            <a:ext cx="9143998" cy="345638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B902BB8-DC02-472E-B7B9-CF39682EDB27}"/>
              </a:ext>
            </a:extLst>
          </p:cNvPr>
          <p:cNvSpPr txBox="1"/>
          <p:nvPr/>
        </p:nvSpPr>
        <p:spPr>
          <a:xfrm>
            <a:off x="1342393" y="1826917"/>
            <a:ext cx="9721080" cy="840230"/>
          </a:xfrm>
          <a:prstGeom prst="rect">
            <a:avLst/>
          </a:prstGeom>
          <a:noFill/>
        </p:spPr>
        <p:txBody>
          <a:bodyPr wrap="square" rtlCol="0">
            <a:spAutoFit/>
          </a:bodyPr>
          <a:lstStyle/>
          <a:p>
            <a:pPr>
              <a:lnSpc>
                <a:spcPct val="90000"/>
              </a:lnSpc>
            </a:pPr>
            <a:r>
              <a:rPr lang="en-US" altLang="zh-CN" dirty="0"/>
              <a:t>          PBFT</a:t>
            </a:r>
            <a:r>
              <a:rPr lang="zh-CN" altLang="en-US" dirty="0"/>
              <a:t>是一种状态机副本复制算法，即服务作为状态机进行建模，状态机在分布式系统的不同节点进行副本复制。</a:t>
            </a:r>
            <a:r>
              <a:rPr lang="zh-CN" altLang="en-US" b="1" dirty="0"/>
              <a:t>每个状态机的副本都保存了服务的状态，同时也实现了服务的操作</a:t>
            </a:r>
            <a:r>
              <a:rPr lang="zh-CN" altLang="en-US" dirty="0"/>
              <a:t>。将所有的副本组成的集合使用大写字母</a:t>
            </a:r>
            <a:r>
              <a:rPr lang="en-US" altLang="zh-CN" dirty="0"/>
              <a:t>R</a:t>
            </a:r>
            <a:r>
              <a:rPr lang="zh-CN" altLang="en-US" dirty="0"/>
              <a:t>表示 </a:t>
            </a:r>
            <a:r>
              <a:rPr lang="en-US" altLang="zh-CN" dirty="0"/>
              <a:t>|R|=3N+1</a:t>
            </a:r>
            <a:r>
              <a:rPr lang="zh-CN" altLang="en-US" dirty="0"/>
              <a:t>，</a:t>
            </a:r>
            <a:r>
              <a:rPr lang="en-US" altLang="zh-CN" dirty="0"/>
              <a:t>N</a:t>
            </a:r>
            <a:r>
              <a:rPr lang="zh-CN" altLang="en-US" dirty="0"/>
              <a:t>是有可能失效的副本的最大个数。</a:t>
            </a:r>
            <a:endParaRPr lang="zh-CN" altLang="en-US" sz="2400" dirty="0"/>
          </a:p>
        </p:txBody>
      </p:sp>
    </p:spTree>
    <p:extLst>
      <p:ext uri="{BB962C8B-B14F-4D97-AF65-F5344CB8AC3E}">
        <p14:creationId xmlns:p14="http://schemas.microsoft.com/office/powerpoint/2010/main" val="73656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D9264-9844-4510-805D-115CBFE89506}"/>
              </a:ext>
            </a:extLst>
          </p:cNvPr>
          <p:cNvSpPr>
            <a:spLocks noGrp="1"/>
          </p:cNvSpPr>
          <p:nvPr>
            <p:ph type="title"/>
          </p:nvPr>
        </p:nvSpPr>
        <p:spPr/>
        <p:txBody>
          <a:bodyPr/>
          <a:lstStyle/>
          <a:p>
            <a:r>
              <a:rPr lang="zh-CN" altLang="en-US" dirty="0"/>
              <a:t>区块链延伸 </a:t>
            </a:r>
            <a:r>
              <a:rPr lang="zh-CN" altLang="en-US" sz="2000" dirty="0"/>
              <a:t>之 </a:t>
            </a:r>
            <a:r>
              <a:rPr lang="zh-CN" altLang="en-US" dirty="0">
                <a:solidFill>
                  <a:srgbClr val="FFC000"/>
                </a:solidFill>
              </a:rPr>
              <a:t>智能合约</a:t>
            </a:r>
            <a:endParaRPr lang="zh-CN" altLang="en-US" dirty="0"/>
          </a:p>
        </p:txBody>
      </p:sp>
      <p:pic>
        <p:nvPicPr>
          <p:cNvPr id="6" name="图片 5">
            <a:extLst>
              <a:ext uri="{FF2B5EF4-FFF2-40B4-BE49-F238E27FC236}">
                <a16:creationId xmlns:a16="http://schemas.microsoft.com/office/drawing/2014/main" id="{2E050595-69F7-4503-9F41-56E711F05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11" y="1673189"/>
            <a:ext cx="5085184" cy="5085184"/>
          </a:xfrm>
          <a:prstGeom prst="rect">
            <a:avLst/>
          </a:prstGeom>
        </p:spPr>
      </p:pic>
      <p:cxnSp>
        <p:nvCxnSpPr>
          <p:cNvPr id="8" name="直接连接符 7">
            <a:extLst>
              <a:ext uri="{FF2B5EF4-FFF2-40B4-BE49-F238E27FC236}">
                <a16:creationId xmlns:a16="http://schemas.microsoft.com/office/drawing/2014/main" id="{C5F5FFF7-D055-449F-842C-E3E9E2539A0B}"/>
              </a:ext>
            </a:extLst>
          </p:cNvPr>
          <p:cNvCxnSpPr>
            <a:cxnSpLocks/>
            <a:endCxn id="10" idx="2"/>
          </p:cNvCxnSpPr>
          <p:nvPr/>
        </p:nvCxnSpPr>
        <p:spPr>
          <a:xfrm flipV="1">
            <a:off x="3260451" y="2677598"/>
            <a:ext cx="1025866" cy="161636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13DF1AB-722B-40A2-A2D2-66C0AA640B75}"/>
              </a:ext>
            </a:extLst>
          </p:cNvPr>
          <p:cNvSpPr txBox="1"/>
          <p:nvPr/>
        </p:nvSpPr>
        <p:spPr>
          <a:xfrm>
            <a:off x="3886207" y="2252866"/>
            <a:ext cx="800219" cy="424732"/>
          </a:xfrm>
          <a:prstGeom prst="rect">
            <a:avLst/>
          </a:prstGeom>
          <a:noFill/>
        </p:spPr>
        <p:txBody>
          <a:bodyPr wrap="none" rtlCol="0">
            <a:spAutoFit/>
          </a:bodyPr>
          <a:lstStyle/>
          <a:p>
            <a:pPr>
              <a:lnSpc>
                <a:spcPct val="90000"/>
              </a:lnSpc>
            </a:pPr>
            <a:r>
              <a:rPr lang="zh-CN" altLang="en-US" sz="2400" b="1" dirty="0">
                <a:solidFill>
                  <a:schemeClr val="bg1"/>
                </a:solidFill>
              </a:rPr>
              <a:t>货币</a:t>
            </a:r>
          </a:p>
        </p:txBody>
      </p:sp>
      <p:sp>
        <p:nvSpPr>
          <p:cNvPr id="11" name="文本框 10">
            <a:extLst>
              <a:ext uri="{FF2B5EF4-FFF2-40B4-BE49-F238E27FC236}">
                <a16:creationId xmlns:a16="http://schemas.microsoft.com/office/drawing/2014/main" id="{F38DEBDB-B59A-4C92-AF96-FF517B2CAFCC}"/>
              </a:ext>
            </a:extLst>
          </p:cNvPr>
          <p:cNvSpPr txBox="1"/>
          <p:nvPr/>
        </p:nvSpPr>
        <p:spPr>
          <a:xfrm>
            <a:off x="199619" y="4081591"/>
            <a:ext cx="803425" cy="424732"/>
          </a:xfrm>
          <a:prstGeom prst="rect">
            <a:avLst/>
          </a:prstGeom>
          <a:noFill/>
        </p:spPr>
        <p:txBody>
          <a:bodyPr wrap="none" rtlCol="0">
            <a:spAutoFit/>
          </a:bodyPr>
          <a:lstStyle/>
          <a:p>
            <a:pPr>
              <a:lnSpc>
                <a:spcPct val="90000"/>
              </a:lnSpc>
            </a:pPr>
            <a:r>
              <a:rPr lang="zh-CN" altLang="en-US" sz="2400" b="1" dirty="0">
                <a:solidFill>
                  <a:schemeClr val="bg1"/>
                </a:solidFill>
              </a:rPr>
              <a:t>商品</a:t>
            </a:r>
            <a:endParaRPr lang="en-US" altLang="zh-CN" sz="2400" b="1" dirty="0">
              <a:solidFill>
                <a:schemeClr val="bg1"/>
              </a:solidFill>
            </a:endParaRPr>
          </a:p>
        </p:txBody>
      </p:sp>
      <p:cxnSp>
        <p:nvCxnSpPr>
          <p:cNvPr id="13" name="直接连接符 12">
            <a:extLst>
              <a:ext uri="{FF2B5EF4-FFF2-40B4-BE49-F238E27FC236}">
                <a16:creationId xmlns:a16="http://schemas.microsoft.com/office/drawing/2014/main" id="{8F49BD60-AC8A-4106-B970-F8E5DF20BEB4}"/>
              </a:ext>
            </a:extLst>
          </p:cNvPr>
          <p:cNvCxnSpPr>
            <a:endCxn id="11" idx="2"/>
          </p:cNvCxnSpPr>
          <p:nvPr/>
        </p:nvCxnSpPr>
        <p:spPr>
          <a:xfrm flipH="1" flipV="1">
            <a:off x="601332" y="4506323"/>
            <a:ext cx="1110455" cy="98329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4DC53D9-6D71-4A8B-8EE1-4EB45B233BA9}"/>
              </a:ext>
            </a:extLst>
          </p:cNvPr>
          <p:cNvSpPr txBox="1"/>
          <p:nvPr/>
        </p:nvSpPr>
        <p:spPr>
          <a:xfrm>
            <a:off x="5780106" y="1985101"/>
            <a:ext cx="5929828" cy="480131"/>
          </a:xfrm>
          <a:prstGeom prst="rect">
            <a:avLst/>
          </a:prstGeom>
          <a:noFill/>
        </p:spPr>
        <p:txBody>
          <a:bodyPr wrap="none" rtlCol="0">
            <a:spAutoFit/>
          </a:bodyPr>
          <a:lstStyle/>
          <a:p>
            <a:pPr>
              <a:lnSpc>
                <a:spcPct val="90000"/>
              </a:lnSpc>
            </a:pPr>
            <a:r>
              <a:rPr lang="zh-CN" altLang="en-US" sz="2800" b="1" dirty="0">
                <a:solidFill>
                  <a:srgbClr val="FFC000"/>
                </a:solidFill>
              </a:rPr>
              <a:t>最简单的智能合约模型：自动贩卖机</a:t>
            </a:r>
          </a:p>
        </p:txBody>
      </p:sp>
      <p:sp>
        <p:nvSpPr>
          <p:cNvPr id="16" name="内容占位符 13">
            <a:extLst>
              <a:ext uri="{FF2B5EF4-FFF2-40B4-BE49-F238E27FC236}">
                <a16:creationId xmlns:a16="http://schemas.microsoft.com/office/drawing/2014/main" id="{F424D7DF-CF91-4F07-801D-58D5C336DC9E}"/>
              </a:ext>
            </a:extLst>
          </p:cNvPr>
          <p:cNvSpPr txBox="1">
            <a:spLocks/>
          </p:cNvSpPr>
          <p:nvPr/>
        </p:nvSpPr>
        <p:spPr>
          <a:xfrm>
            <a:off x="5303937" y="2834236"/>
            <a:ext cx="6882166" cy="3344174"/>
          </a:xfrm>
          <a:prstGeom prst="rect">
            <a:avLst/>
          </a:prstGeom>
        </p:spPr>
        <p:txBody>
          <a:bodyPr rtlCol="0">
            <a:normAutofit/>
          </a:bodyPr>
          <a:lst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a:lstStyle>
          <a:p>
            <a:r>
              <a:rPr lang="zh-CN" altLang="en-US" dirty="0"/>
              <a:t>合约内容：选择商品并投入足够的货币就能获得该商品和找零（如果有的话）</a:t>
            </a:r>
            <a:endParaRPr lang="en-US" altLang="zh-CN" dirty="0"/>
          </a:p>
          <a:p>
            <a:r>
              <a:rPr lang="zh-CN" altLang="en-US" dirty="0"/>
              <a:t>合约分解：</a:t>
            </a:r>
            <a:endParaRPr lang="en-US" altLang="zh-CN" sz="2800" dirty="0"/>
          </a:p>
          <a:p>
            <a:pPr lvl="1"/>
            <a:r>
              <a:rPr lang="zh-CN" altLang="en-US" sz="1800" dirty="0">
                <a:solidFill>
                  <a:srgbClr val="00B0F0"/>
                </a:solidFill>
              </a:rPr>
              <a:t>事件监听</a:t>
            </a:r>
            <a:r>
              <a:rPr lang="zh-CN" altLang="en-US" sz="1800" dirty="0"/>
              <a:t>：商品的选择、货币的投入</a:t>
            </a:r>
            <a:endParaRPr lang="en-US" altLang="zh-CN" sz="1800" dirty="0"/>
          </a:p>
          <a:p>
            <a:pPr lvl="1"/>
            <a:r>
              <a:rPr lang="zh-CN" altLang="en-US" sz="1800" dirty="0">
                <a:solidFill>
                  <a:srgbClr val="00B0F0"/>
                </a:solidFill>
              </a:rPr>
              <a:t>逻辑判断</a:t>
            </a:r>
            <a:r>
              <a:rPr lang="zh-CN" altLang="en-US" sz="1800" dirty="0"/>
              <a:t>：投入货币的数量是否达到或超过商品指定的数额</a:t>
            </a:r>
            <a:endParaRPr lang="en-US" altLang="zh-CN" sz="1800" dirty="0"/>
          </a:p>
          <a:p>
            <a:pPr lvl="1"/>
            <a:r>
              <a:rPr lang="zh-CN" altLang="en-US" sz="1800" dirty="0">
                <a:solidFill>
                  <a:srgbClr val="00B0F0"/>
                </a:solidFill>
              </a:rPr>
              <a:t>状态变更</a:t>
            </a:r>
            <a:r>
              <a:rPr lang="zh-CN" altLang="en-US" sz="1800" dirty="0"/>
              <a:t>：等待选择商品的状态、等待投入足够货币的状态、执行合约的状态（准备商品、吐出商品、吐出找零）</a:t>
            </a:r>
            <a:endParaRPr lang="en-US" altLang="zh-CN" sz="1800" dirty="0"/>
          </a:p>
          <a:p>
            <a:pPr lvl="1"/>
            <a:r>
              <a:rPr lang="zh-CN" altLang="en-US" sz="1800" dirty="0">
                <a:solidFill>
                  <a:srgbClr val="00B0F0"/>
                </a:solidFill>
              </a:rPr>
              <a:t>价值存储</a:t>
            </a:r>
            <a:r>
              <a:rPr lang="zh-CN" altLang="en-US" sz="1800" dirty="0"/>
              <a:t>：自动贩卖机中留存的商品和已接收的货币</a:t>
            </a:r>
            <a:endParaRPr lang="en-US" altLang="zh-CN" sz="1800" dirty="0"/>
          </a:p>
          <a:p>
            <a:pPr lvl="1"/>
            <a:r>
              <a:rPr lang="zh-CN" altLang="en-US" sz="1800" dirty="0">
                <a:solidFill>
                  <a:srgbClr val="00B0F0"/>
                </a:solidFill>
              </a:rPr>
              <a:t>自动执行</a:t>
            </a:r>
            <a:r>
              <a:rPr lang="zh-CN" altLang="en-US" sz="1800" dirty="0"/>
              <a:t>：准备商品、吐出商品、吐出找零货币</a:t>
            </a:r>
            <a:endParaRPr lang="en-US" altLang="zh-CN" sz="1800" dirty="0"/>
          </a:p>
        </p:txBody>
      </p:sp>
    </p:spTree>
    <p:extLst>
      <p:ext uri="{BB962C8B-B14F-4D97-AF65-F5344CB8AC3E}">
        <p14:creationId xmlns:p14="http://schemas.microsoft.com/office/powerpoint/2010/main" val="317005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arn(inVertic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6">
                                            <p:txEl>
                                              <p:pRg st="1" end="1"/>
                                            </p:txEl>
                                          </p:spTgt>
                                        </p:tgtEl>
                                        <p:attrNameLst>
                                          <p:attrName>style.visibility</p:attrName>
                                        </p:attrNameLst>
                                      </p:cBhvr>
                                      <p:to>
                                        <p:strVal val="visible"/>
                                      </p:to>
                                    </p:set>
                                    <p:animEffect transition="in" filter="barn(inVertical)">
                                      <p:cBhvr>
                                        <p:cTn id="40" dur="500"/>
                                        <p:tgtEl>
                                          <p:spTgt spid="1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animEffect transition="in" filter="wipe(left)">
                                      <p:cBhvr>
                                        <p:cTn id="45" dur="500"/>
                                        <p:tgtEl>
                                          <p:spTgt spid="16">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6">
                                            <p:txEl>
                                              <p:pRg st="3" end="3"/>
                                            </p:txEl>
                                          </p:spTgt>
                                        </p:tgtEl>
                                        <p:attrNameLst>
                                          <p:attrName>style.visibility</p:attrName>
                                        </p:attrNameLst>
                                      </p:cBhvr>
                                      <p:to>
                                        <p:strVal val="visible"/>
                                      </p:to>
                                    </p:set>
                                    <p:animEffect transition="in" filter="wipe(left)">
                                      <p:cBhvr>
                                        <p:cTn id="50" dur="500"/>
                                        <p:tgtEl>
                                          <p:spTgt spid="1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6">
                                            <p:txEl>
                                              <p:pRg st="4" end="4"/>
                                            </p:txEl>
                                          </p:spTgt>
                                        </p:tgtEl>
                                        <p:attrNameLst>
                                          <p:attrName>style.visibility</p:attrName>
                                        </p:attrNameLst>
                                      </p:cBhvr>
                                      <p:to>
                                        <p:strVal val="visible"/>
                                      </p:to>
                                    </p:set>
                                    <p:animEffect transition="in" filter="wipe(left)">
                                      <p:cBhvr>
                                        <p:cTn id="55" dur="500"/>
                                        <p:tgtEl>
                                          <p:spTgt spid="16">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6">
                                            <p:txEl>
                                              <p:pRg st="5" end="5"/>
                                            </p:txEl>
                                          </p:spTgt>
                                        </p:tgtEl>
                                        <p:attrNameLst>
                                          <p:attrName>style.visibility</p:attrName>
                                        </p:attrNameLst>
                                      </p:cBhvr>
                                      <p:to>
                                        <p:strVal val="visible"/>
                                      </p:to>
                                    </p:set>
                                    <p:animEffect transition="in" filter="wipe(left)">
                                      <p:cBhvr>
                                        <p:cTn id="60" dur="500"/>
                                        <p:tgtEl>
                                          <p:spTgt spid="16">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xEl>
                                              <p:pRg st="6" end="6"/>
                                            </p:txEl>
                                          </p:spTgt>
                                        </p:tgtEl>
                                        <p:attrNameLst>
                                          <p:attrName>style.visibility</p:attrName>
                                        </p:attrNameLst>
                                      </p:cBhvr>
                                      <p:to>
                                        <p:strVal val="visible"/>
                                      </p:to>
                                    </p:set>
                                    <p:animEffect transition="in" filter="wipe(left)">
                                      <p:cBhvr>
                                        <p:cTn id="65" dur="500"/>
                                        <p:tgtEl>
                                          <p:spTgt spid="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区块链分类：</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22414" y="1905000"/>
            <a:ext cx="9144000" cy="4476328"/>
          </a:xfrm>
        </p:spPr>
        <p:txBody>
          <a:bodyPr rtlCol="0">
            <a:normAutofit/>
          </a:bodyPr>
          <a:lstStyle/>
          <a:p>
            <a:pPr rtl="0"/>
            <a:r>
              <a:rPr lang="zh-CN" altLang="en-US" dirty="0"/>
              <a:t>公有链</a:t>
            </a:r>
            <a:endParaRPr lang="en-US" altLang="zh-CN" dirty="0">
              <a:latin typeface="Microsoft YaHei UI" panose="020B0503020204020204" pitchFamily="34" charset="-122"/>
              <a:ea typeface="Microsoft YaHei UI" panose="020B0503020204020204" pitchFamily="34" charset="-122"/>
            </a:endParaRPr>
          </a:p>
          <a:p>
            <a:r>
              <a:rPr lang="zh-CN" altLang="en-US" dirty="0"/>
              <a:t>联盟链</a:t>
            </a:r>
            <a:endParaRPr lang="en-US" altLang="zh-CN" dirty="0"/>
          </a:p>
          <a:p>
            <a:pPr rtl="0"/>
            <a:r>
              <a:rPr lang="zh-CN" altLang="en-US" dirty="0"/>
              <a:t>私有链</a:t>
            </a:r>
            <a:endParaRPr lang="en-US" altLang="zh-CN" dirty="0"/>
          </a:p>
        </p:txBody>
      </p:sp>
    </p:spTree>
    <p:extLst>
      <p:ext uri="{BB962C8B-B14F-4D97-AF65-F5344CB8AC3E}">
        <p14:creationId xmlns:p14="http://schemas.microsoft.com/office/powerpoint/2010/main" val="78611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85A41-3AB0-41CD-9001-AB0F38DC3263}"/>
              </a:ext>
            </a:extLst>
          </p:cNvPr>
          <p:cNvSpPr>
            <a:spLocks noGrp="1"/>
          </p:cNvSpPr>
          <p:nvPr>
            <p:ph type="title"/>
          </p:nvPr>
        </p:nvSpPr>
        <p:spPr/>
        <p:txBody>
          <a:bodyPr/>
          <a:lstStyle/>
          <a:p>
            <a:r>
              <a:rPr lang="zh-CN" altLang="en-US" dirty="0"/>
              <a:t>区块链分类 </a:t>
            </a:r>
            <a:r>
              <a:rPr lang="zh-CN" altLang="en-US" sz="2000" dirty="0"/>
              <a:t>之 </a:t>
            </a:r>
            <a:r>
              <a:rPr lang="zh-CN" altLang="en-US" dirty="0">
                <a:solidFill>
                  <a:srgbClr val="FFC000"/>
                </a:solidFill>
              </a:rPr>
              <a:t>公有链</a:t>
            </a:r>
            <a:endParaRPr lang="zh-CN" altLang="en-US" dirty="0"/>
          </a:p>
        </p:txBody>
      </p:sp>
      <p:sp>
        <p:nvSpPr>
          <p:cNvPr id="3" name="文本框 2"/>
          <p:cNvSpPr txBox="1"/>
          <p:nvPr/>
        </p:nvSpPr>
        <p:spPr>
          <a:xfrm>
            <a:off x="1053852" y="1988840"/>
            <a:ext cx="10404647" cy="2031325"/>
          </a:xfrm>
          <a:prstGeom prst="rect">
            <a:avLst/>
          </a:prstGeom>
          <a:noFill/>
        </p:spPr>
        <p:txBody>
          <a:bodyPr wrap="square" rtlCol="0">
            <a:spAutoFit/>
          </a:bodyPr>
          <a:lstStyle/>
          <a:p>
            <a:pPr>
              <a:lnSpc>
                <a:spcPct val="90000"/>
              </a:lnSpc>
            </a:pPr>
            <a:endParaRPr lang="en-US" altLang="zh-CN" sz="2000" dirty="0"/>
          </a:p>
          <a:p>
            <a:pPr marL="457200" indent="-457200">
              <a:lnSpc>
                <a:spcPct val="90000"/>
              </a:lnSpc>
              <a:buFont typeface="+mj-lt"/>
              <a:buAutoNum type="arabicPeriod"/>
            </a:pPr>
            <a:r>
              <a:rPr lang="zh-CN" altLang="en-US" sz="2000" dirty="0"/>
              <a:t>互联网上</a:t>
            </a:r>
            <a:r>
              <a:rPr lang="zh-CN" altLang="en-US" sz="2000" dirty="0">
                <a:solidFill>
                  <a:srgbClr val="E35F5F"/>
                </a:solidFill>
              </a:rPr>
              <a:t>所有节点</a:t>
            </a:r>
            <a:r>
              <a:rPr lang="zh-CN" altLang="en-US" sz="2000" dirty="0"/>
              <a:t>均可写入和读取数据，并且都参与共识的形成。公有链需要有加密货币经济作为支撑；</a:t>
            </a:r>
            <a:endParaRPr lang="en-US" altLang="zh-CN" sz="2000" dirty="0"/>
          </a:p>
          <a:p>
            <a:pPr marL="457200" indent="-457200">
              <a:lnSpc>
                <a:spcPct val="90000"/>
              </a:lnSpc>
              <a:buFont typeface="+mj-lt"/>
              <a:buAutoNum type="arabicPeriod"/>
            </a:pPr>
            <a:endParaRPr lang="en-US" altLang="zh-CN" sz="2000" dirty="0"/>
          </a:p>
          <a:p>
            <a:pPr marL="457200" indent="-457200">
              <a:lnSpc>
                <a:spcPct val="90000"/>
              </a:lnSpc>
              <a:buFont typeface="+mj-lt"/>
              <a:buAutoNum type="arabicPeriod"/>
            </a:pPr>
            <a:r>
              <a:rPr lang="zh-CN" altLang="en-US" sz="2000" dirty="0"/>
              <a:t>通常采用</a:t>
            </a:r>
            <a:r>
              <a:rPr lang="en-US" altLang="zh-CN" sz="2000" dirty="0"/>
              <a:t>POW</a:t>
            </a:r>
            <a:r>
              <a:rPr lang="zh-CN" altLang="en-US" sz="2000" dirty="0"/>
              <a:t>、</a:t>
            </a:r>
            <a:r>
              <a:rPr lang="en-US" altLang="zh-CN" sz="2000" dirty="0"/>
              <a:t>POS</a:t>
            </a:r>
            <a:r>
              <a:rPr lang="zh-CN" altLang="en-US" sz="2000" dirty="0"/>
              <a:t>、</a:t>
            </a:r>
            <a:r>
              <a:rPr lang="en-US" altLang="zh-CN" sz="2000" dirty="0"/>
              <a:t>DPOS</a:t>
            </a:r>
            <a:r>
              <a:rPr lang="zh-CN" altLang="en-US" sz="2000" dirty="0"/>
              <a:t>等</a:t>
            </a:r>
            <a:r>
              <a:rPr lang="zh-CN" altLang="en-US" sz="2000" dirty="0">
                <a:solidFill>
                  <a:srgbClr val="FF0000"/>
                </a:solidFill>
              </a:rPr>
              <a:t>经济学</a:t>
            </a:r>
            <a:r>
              <a:rPr lang="zh-CN" altLang="en-US" sz="2000" dirty="0"/>
              <a:t>共识算法，</a:t>
            </a:r>
            <a:r>
              <a:rPr lang="zh-CN" altLang="en-US" sz="2000" dirty="0">
                <a:solidFill>
                  <a:srgbClr val="FFFF00"/>
                </a:solidFill>
              </a:rPr>
              <a:t>完全去中心化</a:t>
            </a:r>
            <a:r>
              <a:rPr lang="zh-CN" altLang="en-US" sz="2000" dirty="0"/>
              <a:t>；</a:t>
            </a:r>
            <a:endParaRPr lang="en-US" altLang="zh-CN" sz="2000" dirty="0"/>
          </a:p>
          <a:p>
            <a:pPr marL="457200" indent="-457200">
              <a:lnSpc>
                <a:spcPct val="90000"/>
              </a:lnSpc>
              <a:buFont typeface="+mj-lt"/>
              <a:buAutoNum type="arabicPeriod"/>
            </a:pPr>
            <a:endParaRPr lang="en-US" altLang="zh-CN" sz="2000" dirty="0"/>
          </a:p>
          <a:p>
            <a:pPr marL="457200" indent="-457200">
              <a:lnSpc>
                <a:spcPct val="90000"/>
              </a:lnSpc>
              <a:buFont typeface="+mj-lt"/>
              <a:buAutoNum type="arabicPeriod"/>
            </a:pPr>
            <a:r>
              <a:rPr lang="zh-CN" altLang="en-US" sz="2000" dirty="0"/>
              <a:t>典型公链代表： </a:t>
            </a:r>
            <a:r>
              <a:rPr lang="en-US" altLang="zh-CN" sz="2000" dirty="0"/>
              <a:t>BTC</a:t>
            </a:r>
            <a:r>
              <a:rPr lang="zh-CN" altLang="en-US" sz="2000" dirty="0"/>
              <a:t>、</a:t>
            </a:r>
            <a:r>
              <a:rPr lang="en-US" altLang="zh-CN" sz="2000" dirty="0"/>
              <a:t>ETH</a:t>
            </a:r>
            <a:r>
              <a:rPr lang="zh-CN" altLang="en-US" sz="2000" dirty="0"/>
              <a:t>；</a:t>
            </a:r>
            <a:endParaRPr lang="en-US" altLang="zh-CN" sz="2000" dirty="0"/>
          </a:p>
        </p:txBody>
      </p:sp>
    </p:spTree>
    <p:extLst>
      <p:ext uri="{BB962C8B-B14F-4D97-AF65-F5344CB8AC3E}">
        <p14:creationId xmlns:p14="http://schemas.microsoft.com/office/powerpoint/2010/main" val="282442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85A41-3AB0-41CD-9001-AB0F38DC3263}"/>
              </a:ext>
            </a:extLst>
          </p:cNvPr>
          <p:cNvSpPr>
            <a:spLocks noGrp="1"/>
          </p:cNvSpPr>
          <p:nvPr>
            <p:ph type="title"/>
          </p:nvPr>
        </p:nvSpPr>
        <p:spPr/>
        <p:txBody>
          <a:bodyPr/>
          <a:lstStyle/>
          <a:p>
            <a:r>
              <a:rPr lang="zh-CN" altLang="en-US" dirty="0"/>
              <a:t>区块链分类 </a:t>
            </a:r>
            <a:r>
              <a:rPr lang="zh-CN" altLang="en-US" sz="2000" dirty="0"/>
              <a:t>之 </a:t>
            </a:r>
            <a:r>
              <a:rPr lang="zh-CN" altLang="en-US" dirty="0">
                <a:solidFill>
                  <a:srgbClr val="FFC000"/>
                </a:solidFill>
              </a:rPr>
              <a:t>联盟链</a:t>
            </a:r>
            <a:endParaRPr lang="zh-CN" altLang="en-US" dirty="0"/>
          </a:p>
        </p:txBody>
      </p:sp>
      <p:sp>
        <p:nvSpPr>
          <p:cNvPr id="3" name="文本框 2"/>
          <p:cNvSpPr txBox="1"/>
          <p:nvPr/>
        </p:nvSpPr>
        <p:spPr>
          <a:xfrm>
            <a:off x="1053852" y="2276872"/>
            <a:ext cx="10404647" cy="2862322"/>
          </a:xfrm>
          <a:prstGeom prst="rect">
            <a:avLst/>
          </a:prstGeom>
          <a:noFill/>
        </p:spPr>
        <p:txBody>
          <a:bodyPr wrap="square" rtlCol="0">
            <a:spAutoFit/>
          </a:bodyPr>
          <a:lstStyle/>
          <a:p>
            <a:pPr marL="457200" indent="-457200">
              <a:lnSpc>
                <a:spcPct val="90000"/>
              </a:lnSpc>
              <a:buFont typeface="+mj-lt"/>
              <a:buAutoNum type="arabicPeriod"/>
            </a:pPr>
            <a:r>
              <a:rPr lang="zh-CN" altLang="en-US" sz="2000" dirty="0"/>
              <a:t>互联网上</a:t>
            </a:r>
            <a:r>
              <a:rPr lang="zh-CN" altLang="en-US" sz="2000" dirty="0">
                <a:solidFill>
                  <a:srgbClr val="E35F5F"/>
                </a:solidFill>
              </a:rPr>
              <a:t>某个行业或领域组织</a:t>
            </a:r>
            <a:r>
              <a:rPr lang="zh-CN" altLang="en-US" sz="2000" dirty="0"/>
              <a:t>内的节点可以写入和读取数据，其他节点不能写入和读取数据或只能读取数据。</a:t>
            </a:r>
            <a:endParaRPr lang="en-US" altLang="zh-CN" sz="2000" dirty="0"/>
          </a:p>
          <a:p>
            <a:pPr marL="457200" indent="-457200">
              <a:lnSpc>
                <a:spcPct val="90000"/>
              </a:lnSpc>
              <a:buFont typeface="+mj-lt"/>
              <a:buAutoNum type="arabicPeriod"/>
            </a:pPr>
            <a:endParaRPr lang="en-US" altLang="zh-CN" sz="2000" dirty="0"/>
          </a:p>
          <a:p>
            <a:pPr marL="457200" indent="-457200">
              <a:lnSpc>
                <a:spcPct val="90000"/>
              </a:lnSpc>
              <a:buFont typeface="+mj-lt"/>
              <a:buAutoNum type="arabicPeriod"/>
            </a:pPr>
            <a:r>
              <a:rPr lang="zh-CN" altLang="en-US" sz="2000" dirty="0"/>
              <a:t>行业或领域内的节点遵守一系列既定的共识规则去完成链上的共识，不需要加入加密货币经济作为支撑，一般为一个行业或领域内的业务合作服务。</a:t>
            </a:r>
            <a:endParaRPr lang="en-US" altLang="zh-CN" sz="2000" dirty="0"/>
          </a:p>
          <a:p>
            <a:pPr marL="457200" indent="-457200">
              <a:lnSpc>
                <a:spcPct val="90000"/>
              </a:lnSpc>
              <a:buFont typeface="+mj-lt"/>
              <a:buAutoNum type="arabicPeriod"/>
            </a:pPr>
            <a:endParaRPr lang="en-US" altLang="zh-CN" sz="2000" dirty="0"/>
          </a:p>
          <a:p>
            <a:pPr marL="457200" indent="-457200">
              <a:lnSpc>
                <a:spcPct val="90000"/>
              </a:lnSpc>
              <a:buFont typeface="+mj-lt"/>
              <a:buAutoNum type="arabicPeriod"/>
            </a:pPr>
            <a:r>
              <a:rPr lang="zh-CN" altLang="en-US" sz="2000" dirty="0"/>
              <a:t>联盟链是目前应用最广、最具有实际意义的一种区块链类型。一般采用</a:t>
            </a:r>
            <a:r>
              <a:rPr lang="en-US" altLang="zh-CN" sz="2000" dirty="0"/>
              <a:t>PBFT</a:t>
            </a:r>
            <a:r>
              <a:rPr lang="zh-CN" altLang="en-US" sz="2000" dirty="0"/>
              <a:t>、</a:t>
            </a:r>
            <a:r>
              <a:rPr lang="en-US" altLang="zh-CN" sz="2000" dirty="0"/>
              <a:t>dBFT</a:t>
            </a:r>
            <a:r>
              <a:rPr lang="zh-CN" altLang="en-US" sz="2000" dirty="0"/>
              <a:t>等</a:t>
            </a:r>
            <a:r>
              <a:rPr lang="zh-CN" altLang="en-US" sz="2000" dirty="0">
                <a:solidFill>
                  <a:srgbClr val="FF0000"/>
                </a:solidFill>
              </a:rPr>
              <a:t>拜占庭容错</a:t>
            </a:r>
            <a:r>
              <a:rPr lang="zh-CN" altLang="en-US" sz="2000" dirty="0"/>
              <a:t>共识算法，</a:t>
            </a:r>
            <a:r>
              <a:rPr lang="zh-CN" altLang="en-US" sz="2000" dirty="0">
                <a:solidFill>
                  <a:srgbClr val="FFFF00"/>
                </a:solidFill>
              </a:rPr>
              <a:t>部分去中心化</a:t>
            </a:r>
            <a:r>
              <a:rPr lang="zh-CN" altLang="en-US" sz="2000" dirty="0"/>
              <a:t>。</a:t>
            </a:r>
            <a:endParaRPr lang="en-US" altLang="zh-CN" sz="2000" dirty="0"/>
          </a:p>
          <a:p>
            <a:pPr marL="457200" indent="-457200">
              <a:lnSpc>
                <a:spcPct val="90000"/>
              </a:lnSpc>
              <a:buFont typeface="+mj-lt"/>
              <a:buAutoNum type="arabicPeriod"/>
            </a:pPr>
            <a:endParaRPr lang="en-US" altLang="zh-CN" sz="2000" dirty="0"/>
          </a:p>
          <a:p>
            <a:pPr marL="457200" indent="-457200">
              <a:lnSpc>
                <a:spcPct val="90000"/>
              </a:lnSpc>
              <a:buFont typeface="+mj-lt"/>
              <a:buAutoNum type="arabicPeriod"/>
            </a:pPr>
            <a:r>
              <a:rPr lang="zh-CN" altLang="en-US" sz="2000" dirty="0"/>
              <a:t>典型代表： </a:t>
            </a:r>
            <a:r>
              <a:rPr lang="en-US" altLang="zh-CN" sz="2000" dirty="0"/>
              <a:t>Hyperledger Fabric</a:t>
            </a:r>
            <a:r>
              <a:rPr lang="zh-CN" altLang="en-US" sz="2000" dirty="0"/>
              <a:t>；</a:t>
            </a:r>
            <a:endParaRPr lang="en-US" altLang="zh-CN" sz="2000" dirty="0"/>
          </a:p>
        </p:txBody>
      </p:sp>
    </p:spTree>
    <p:extLst>
      <p:ext uri="{BB962C8B-B14F-4D97-AF65-F5344CB8AC3E}">
        <p14:creationId xmlns:p14="http://schemas.microsoft.com/office/powerpoint/2010/main" val="212129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85A41-3AB0-41CD-9001-AB0F38DC3263}"/>
              </a:ext>
            </a:extLst>
          </p:cNvPr>
          <p:cNvSpPr>
            <a:spLocks noGrp="1"/>
          </p:cNvSpPr>
          <p:nvPr>
            <p:ph type="title"/>
          </p:nvPr>
        </p:nvSpPr>
        <p:spPr/>
        <p:txBody>
          <a:bodyPr/>
          <a:lstStyle/>
          <a:p>
            <a:r>
              <a:rPr lang="zh-CN" altLang="en-US" dirty="0"/>
              <a:t>区块链分类 </a:t>
            </a:r>
            <a:r>
              <a:rPr lang="zh-CN" altLang="en-US" sz="2000" dirty="0"/>
              <a:t>之 </a:t>
            </a:r>
            <a:r>
              <a:rPr lang="zh-CN" altLang="en-US" dirty="0">
                <a:solidFill>
                  <a:srgbClr val="FFC000"/>
                </a:solidFill>
              </a:rPr>
              <a:t>私有链</a:t>
            </a:r>
            <a:endParaRPr lang="zh-CN" altLang="en-US" dirty="0"/>
          </a:p>
        </p:txBody>
      </p:sp>
      <p:sp>
        <p:nvSpPr>
          <p:cNvPr id="3" name="文本框 2"/>
          <p:cNvSpPr txBox="1"/>
          <p:nvPr/>
        </p:nvSpPr>
        <p:spPr>
          <a:xfrm>
            <a:off x="1053853" y="2228671"/>
            <a:ext cx="10009111" cy="1200329"/>
          </a:xfrm>
          <a:prstGeom prst="rect">
            <a:avLst/>
          </a:prstGeom>
          <a:noFill/>
        </p:spPr>
        <p:txBody>
          <a:bodyPr wrap="square" rtlCol="0">
            <a:spAutoFit/>
          </a:bodyPr>
          <a:lstStyle/>
          <a:p>
            <a:pPr marL="457200" indent="-457200">
              <a:lnSpc>
                <a:spcPct val="90000"/>
              </a:lnSpc>
              <a:buFont typeface="+mj-lt"/>
              <a:buAutoNum type="arabicPeriod"/>
            </a:pPr>
            <a:r>
              <a:rPr lang="zh-CN" altLang="en-US" sz="2000" dirty="0"/>
              <a:t>只针对</a:t>
            </a:r>
            <a:r>
              <a:rPr lang="zh-CN" altLang="en-US" sz="2000" dirty="0">
                <a:solidFill>
                  <a:srgbClr val="E35F5F"/>
                </a:solidFill>
              </a:rPr>
              <a:t>某个组织</a:t>
            </a:r>
            <a:r>
              <a:rPr lang="zh-CN" altLang="en-US" sz="2000" dirty="0"/>
              <a:t>开放写入权限，其他节点不具备写入权限，是否具有读取权限依具体应用场景而定。比如为政府内部各个部门之间的协调工作服务。</a:t>
            </a:r>
            <a:endParaRPr lang="en-US" altLang="zh-CN" sz="2000" dirty="0"/>
          </a:p>
          <a:p>
            <a:pPr marL="457200" indent="-457200">
              <a:lnSpc>
                <a:spcPct val="90000"/>
              </a:lnSpc>
              <a:buFont typeface="+mj-lt"/>
              <a:buAutoNum type="arabicPeriod"/>
            </a:pPr>
            <a:endParaRPr lang="en-US" altLang="zh-CN" sz="2000" dirty="0"/>
          </a:p>
          <a:p>
            <a:pPr marL="457200" indent="-457200">
              <a:lnSpc>
                <a:spcPct val="90000"/>
              </a:lnSpc>
              <a:buFont typeface="+mj-lt"/>
              <a:buAutoNum type="arabicPeriod"/>
            </a:pPr>
            <a:r>
              <a:rPr lang="zh-CN" altLang="en-US" sz="2000" dirty="0"/>
              <a:t>属于</a:t>
            </a:r>
            <a:r>
              <a:rPr lang="zh-CN" altLang="en-US" sz="2000" dirty="0">
                <a:solidFill>
                  <a:srgbClr val="FFFF00"/>
                </a:solidFill>
              </a:rPr>
              <a:t>中心化</a:t>
            </a:r>
            <a:r>
              <a:rPr lang="zh-CN" altLang="en-US" sz="2000" dirty="0"/>
              <a:t>，类似于一个组织内部的分布式系统。</a:t>
            </a:r>
            <a:endParaRPr lang="en-US" altLang="zh-CN" sz="2000" dirty="0"/>
          </a:p>
        </p:txBody>
      </p:sp>
    </p:spTree>
    <p:extLst>
      <p:ext uri="{BB962C8B-B14F-4D97-AF65-F5344CB8AC3E}">
        <p14:creationId xmlns:p14="http://schemas.microsoft.com/office/powerpoint/2010/main" val="234755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企业级区块链探索：</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22414" y="1905000"/>
            <a:ext cx="9144000" cy="4476328"/>
          </a:xfrm>
        </p:spPr>
        <p:txBody>
          <a:bodyPr rtlCol="0">
            <a:normAutofit/>
          </a:bodyPr>
          <a:lstStyle/>
          <a:p>
            <a:pPr rtl="0"/>
            <a:r>
              <a:rPr lang="zh-CN" altLang="en-US" dirty="0"/>
              <a:t>区块链发展阶段</a:t>
            </a:r>
            <a:endParaRPr lang="en-US" altLang="zh-CN" dirty="0"/>
          </a:p>
          <a:p>
            <a:pPr rtl="0"/>
            <a:r>
              <a:rPr lang="zh-CN" altLang="en-US" dirty="0"/>
              <a:t>传统与企业级区块链区别</a:t>
            </a:r>
            <a:endParaRPr lang="en-US" altLang="zh-CN" dirty="0"/>
          </a:p>
          <a:p>
            <a:pPr rtl="0"/>
            <a:r>
              <a:rPr lang="zh-CN" altLang="en-US" dirty="0"/>
              <a:t>以太坊（</a:t>
            </a:r>
            <a:r>
              <a:rPr lang="en-US" altLang="zh-CN" dirty="0"/>
              <a:t>ETH</a:t>
            </a:r>
            <a:r>
              <a:rPr lang="zh-CN" altLang="en-US" dirty="0"/>
              <a:t>）</a:t>
            </a:r>
            <a:endParaRPr lang="en-US" altLang="zh-CN" dirty="0"/>
          </a:p>
          <a:p>
            <a:pPr rtl="0"/>
            <a:r>
              <a:rPr lang="zh-CN" altLang="en-US" dirty="0"/>
              <a:t>小蚁（</a:t>
            </a:r>
            <a:r>
              <a:rPr lang="en-US" altLang="zh-CN" dirty="0"/>
              <a:t>NEO</a:t>
            </a:r>
            <a:r>
              <a:rPr lang="zh-CN" altLang="en-US" dirty="0"/>
              <a:t>）</a:t>
            </a:r>
            <a:endParaRPr lang="en-US" altLang="zh-CN" dirty="0"/>
          </a:p>
          <a:p>
            <a:pPr rtl="0"/>
            <a:r>
              <a:rPr lang="zh-CN" altLang="en-US" dirty="0"/>
              <a:t>阿希链（</a:t>
            </a:r>
            <a:r>
              <a:rPr lang="en-US" altLang="zh-CN" dirty="0"/>
              <a:t>ASCH</a:t>
            </a:r>
            <a:r>
              <a:rPr lang="zh-CN" altLang="en-US" dirty="0"/>
              <a:t>）</a:t>
            </a:r>
            <a:endParaRPr lang="en-US" altLang="zh-CN" dirty="0"/>
          </a:p>
          <a:p>
            <a:r>
              <a:rPr lang="zh-CN" altLang="en-US" dirty="0"/>
              <a:t>超级账本（</a:t>
            </a:r>
            <a:r>
              <a:rPr lang="en-US" altLang="zh-CN" dirty="0"/>
              <a:t>Fabric</a:t>
            </a:r>
            <a:r>
              <a:rPr lang="zh-CN" altLang="en-US" dirty="0"/>
              <a:t>）</a:t>
            </a:r>
            <a:endParaRPr lang="en-US" altLang="zh-CN" dirty="0"/>
          </a:p>
          <a:p>
            <a:pPr rtl="0"/>
            <a:r>
              <a:rPr lang="zh-CN" altLang="en-US" dirty="0"/>
              <a:t>企业级以太坊（</a:t>
            </a:r>
            <a:r>
              <a:rPr lang="en-US" altLang="zh-CN" dirty="0"/>
              <a:t>Quorum</a:t>
            </a:r>
            <a:r>
              <a:rPr lang="zh-CN" altLang="en-US" dirty="0"/>
              <a:t>）</a:t>
            </a:r>
            <a:endParaRPr lang="en-US" altLang="zh-CN" dirty="0"/>
          </a:p>
        </p:txBody>
      </p:sp>
    </p:spTree>
    <p:extLst>
      <p:ext uri="{BB962C8B-B14F-4D97-AF65-F5344CB8AC3E}">
        <p14:creationId xmlns:p14="http://schemas.microsoft.com/office/powerpoint/2010/main" val="177833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F0038-C722-4EF4-9A9D-2796D4A395BD}"/>
              </a:ext>
            </a:extLst>
          </p:cNvPr>
          <p:cNvSpPr>
            <a:spLocks noGrp="1"/>
          </p:cNvSpPr>
          <p:nvPr>
            <p:ph type="title"/>
          </p:nvPr>
        </p:nvSpPr>
        <p:spPr/>
        <p:txBody>
          <a:bodyPr/>
          <a:lstStyle/>
          <a:p>
            <a:r>
              <a:rPr lang="zh-CN" altLang="en-US" dirty="0"/>
              <a:t>区块链发展阶段</a:t>
            </a:r>
          </a:p>
        </p:txBody>
      </p:sp>
      <p:sp>
        <p:nvSpPr>
          <p:cNvPr id="3" name="内容占位符 2">
            <a:extLst>
              <a:ext uri="{FF2B5EF4-FFF2-40B4-BE49-F238E27FC236}">
                <a16:creationId xmlns:a16="http://schemas.microsoft.com/office/drawing/2014/main" id="{15D1A04B-D56A-4AC0-8F9C-87EBF5064322}"/>
              </a:ext>
            </a:extLst>
          </p:cNvPr>
          <p:cNvSpPr>
            <a:spLocks noGrp="1"/>
          </p:cNvSpPr>
          <p:nvPr>
            <p:ph idx="1"/>
          </p:nvPr>
        </p:nvSpPr>
        <p:spPr/>
        <p:txBody>
          <a:bodyPr>
            <a:normAutofit/>
          </a:bodyPr>
          <a:lstStyle/>
          <a:p>
            <a:r>
              <a:rPr lang="zh-CN" altLang="en-US" dirty="0">
                <a:solidFill>
                  <a:srgbClr val="FF0000"/>
                </a:solidFill>
              </a:rPr>
              <a:t>区块链</a:t>
            </a:r>
            <a:r>
              <a:rPr lang="en-US" altLang="zh-CN" dirty="0">
                <a:solidFill>
                  <a:srgbClr val="FF0000"/>
                </a:solidFill>
              </a:rPr>
              <a:t>1.0</a:t>
            </a:r>
            <a:r>
              <a:rPr lang="zh-CN" altLang="en-US" dirty="0"/>
              <a:t>：以比特币为代表的数字货币应用，其场景包括支付、流通等货币职能；</a:t>
            </a:r>
            <a:endParaRPr lang="en-US" altLang="zh-CN" dirty="0"/>
          </a:p>
          <a:p>
            <a:r>
              <a:rPr lang="zh-CN" altLang="en-US" dirty="0">
                <a:solidFill>
                  <a:srgbClr val="92D050"/>
                </a:solidFill>
              </a:rPr>
              <a:t>区块链</a:t>
            </a:r>
            <a:r>
              <a:rPr lang="en-US" altLang="zh-CN" dirty="0">
                <a:solidFill>
                  <a:srgbClr val="92D050"/>
                </a:solidFill>
              </a:rPr>
              <a:t>2.0</a:t>
            </a:r>
            <a:r>
              <a:rPr lang="zh-CN" altLang="en-US" dirty="0"/>
              <a:t>：数字货币与智能合约相结合，对金融领域更广泛的场景和流程进行优化的应用；</a:t>
            </a:r>
            <a:endParaRPr lang="en-US" altLang="zh-CN" dirty="0"/>
          </a:p>
          <a:p>
            <a:r>
              <a:rPr lang="zh-CN" altLang="en-US" dirty="0">
                <a:solidFill>
                  <a:srgbClr val="FFFF00"/>
                </a:solidFill>
              </a:rPr>
              <a:t>区块链</a:t>
            </a:r>
            <a:r>
              <a:rPr lang="en-US" altLang="zh-CN" dirty="0">
                <a:solidFill>
                  <a:srgbClr val="FFFF00"/>
                </a:solidFill>
              </a:rPr>
              <a:t>3.0</a:t>
            </a:r>
            <a:r>
              <a:rPr lang="zh-CN" altLang="en-US" dirty="0"/>
              <a:t>：超出金融领域，为各种行业提供去中心化解决方案。将区块链应用的领域扩展到的金融行业之外，覆盖人类社会生活的方方面面，在各类社会活动中实现信息的自证明，不再依靠某个第三人或机构获得信任或建立信用，实现信息的共享，包括在司法、医疗、物流等各个领域，区块链技术可以解决信任问题，提高整个系统的运转效率。</a:t>
            </a:r>
            <a:br>
              <a:rPr lang="zh-CN" altLang="en-US" dirty="0"/>
            </a:br>
            <a:endParaRPr lang="zh-CN" altLang="en-US" dirty="0"/>
          </a:p>
        </p:txBody>
      </p:sp>
    </p:spTree>
    <p:extLst>
      <p:ext uri="{BB962C8B-B14F-4D97-AF65-F5344CB8AC3E}">
        <p14:creationId xmlns:p14="http://schemas.microsoft.com/office/powerpoint/2010/main" val="109587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D6BCD-B64E-47E4-AC03-976B25E4028C}"/>
              </a:ext>
            </a:extLst>
          </p:cNvPr>
          <p:cNvSpPr>
            <a:spLocks noGrp="1"/>
          </p:cNvSpPr>
          <p:nvPr>
            <p:ph type="title"/>
          </p:nvPr>
        </p:nvSpPr>
        <p:spPr/>
        <p:txBody>
          <a:bodyPr/>
          <a:lstStyle/>
          <a:p>
            <a:r>
              <a:rPr lang="zh-CN" altLang="en-US" dirty="0"/>
              <a:t>比特币区块链与企业级区块链区别</a:t>
            </a:r>
          </a:p>
        </p:txBody>
      </p:sp>
      <p:sp>
        <p:nvSpPr>
          <p:cNvPr id="3" name="内容占位符 2">
            <a:extLst>
              <a:ext uri="{FF2B5EF4-FFF2-40B4-BE49-F238E27FC236}">
                <a16:creationId xmlns:a16="http://schemas.microsoft.com/office/drawing/2014/main" id="{9EF8FAE3-DB3F-4955-9F69-CD73869D4E91}"/>
              </a:ext>
            </a:extLst>
          </p:cNvPr>
          <p:cNvSpPr>
            <a:spLocks noGrp="1"/>
          </p:cNvSpPr>
          <p:nvPr>
            <p:ph idx="1"/>
          </p:nvPr>
        </p:nvSpPr>
        <p:spPr/>
        <p:txBody>
          <a:bodyPr>
            <a:normAutofit fontScale="92500" lnSpcReduction="10000"/>
          </a:bodyPr>
          <a:lstStyle/>
          <a:p>
            <a:r>
              <a:rPr lang="zh-CN" altLang="en-US" b="1" dirty="0">
                <a:solidFill>
                  <a:srgbClr val="FF0000"/>
                </a:solidFill>
              </a:rPr>
              <a:t>资产与加密货币</a:t>
            </a:r>
            <a:br>
              <a:rPr lang="zh-CN" altLang="en-US" dirty="0"/>
            </a:br>
            <a:r>
              <a:rPr lang="zh-CN" altLang="en-US" dirty="0"/>
              <a:t>区块链可用于更加广泛的资产范围，而不只是加密货币。如：汽车、房地产和食品、债券、私募股权和证券等资产。</a:t>
            </a:r>
          </a:p>
          <a:p>
            <a:r>
              <a:rPr lang="zh-CN" altLang="en-US" b="1" dirty="0">
                <a:solidFill>
                  <a:srgbClr val="FFFF00"/>
                </a:solidFill>
              </a:rPr>
              <a:t>身份与匿名性</a:t>
            </a:r>
            <a:br>
              <a:rPr lang="zh-CN" altLang="en-US" dirty="0"/>
            </a:br>
            <a:r>
              <a:rPr lang="zh-CN" altLang="en-US" dirty="0"/>
              <a:t>比特币的蓬勃发展得益于匿名性，而企业业务具有 </a:t>
            </a:r>
            <a:r>
              <a:rPr lang="en-US" altLang="zh-CN" dirty="0"/>
              <a:t>KYC</a:t>
            </a:r>
            <a:r>
              <a:rPr lang="zh-CN" altLang="en-US" dirty="0"/>
              <a:t>（知晓您的客户）和 </a:t>
            </a:r>
            <a:r>
              <a:rPr lang="en-US" altLang="zh-CN" dirty="0"/>
              <a:t>AML</a:t>
            </a:r>
            <a:r>
              <a:rPr lang="zh-CN" altLang="en-US" dirty="0"/>
              <a:t>（反洗钱）合规性要求，需要参与方明确知道在与谁交易。业务网络中参与者的要求与匿名性完全相反。</a:t>
            </a:r>
          </a:p>
          <a:p>
            <a:r>
              <a:rPr lang="zh-CN" altLang="en-US" b="1" dirty="0">
                <a:solidFill>
                  <a:srgbClr val="92D050"/>
                </a:solidFill>
              </a:rPr>
              <a:t>选择性背书与工作证明</a:t>
            </a:r>
            <a:br>
              <a:rPr lang="zh-CN" altLang="en-US" dirty="0"/>
            </a:br>
            <a:r>
              <a:rPr lang="zh-CN" altLang="en-US" dirty="0"/>
              <a:t>企业级区块链中的共识性不是通过挖矿实现的，而是通过一个称为“选择性背书”的流程实现的</a:t>
            </a:r>
            <a:r>
              <a:rPr lang="en-US" altLang="zh-CN" dirty="0"/>
              <a:t>,</a:t>
            </a:r>
            <a:r>
              <a:rPr lang="zh-CN" altLang="en-US" dirty="0"/>
              <a:t>这关系到能准确控制由谁来验证交易。例如：</a:t>
            </a:r>
            <a:r>
              <a:rPr lang="en-US" altLang="zh-CN" dirty="0"/>
              <a:t>A</a:t>
            </a:r>
            <a:r>
              <a:rPr lang="zh-CN" altLang="en-US" dirty="0"/>
              <a:t>将钱转给第三方，那么</a:t>
            </a:r>
            <a:r>
              <a:rPr lang="en-US" altLang="zh-CN" dirty="0"/>
              <a:t>A</a:t>
            </a:r>
            <a:r>
              <a:rPr lang="zh-CN" altLang="en-US" dirty="0"/>
              <a:t>的银行、收款人的银行以及可能的支付服务提供商将会验证该交易。对于比特币而言，整个网络都需要参与交易的验证</a:t>
            </a:r>
          </a:p>
          <a:p>
            <a:endParaRPr lang="zh-CN" altLang="en-US" dirty="0"/>
          </a:p>
        </p:txBody>
      </p:sp>
    </p:spTree>
    <p:extLst>
      <p:ext uri="{BB962C8B-B14F-4D97-AF65-F5344CB8AC3E}">
        <p14:creationId xmlns:p14="http://schemas.microsoft.com/office/powerpoint/2010/main" val="142310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BDAE-75CF-429A-B385-98939E88C2D0}"/>
              </a:ext>
            </a:extLst>
          </p:cNvPr>
          <p:cNvSpPr>
            <a:spLocks noGrp="1"/>
          </p:cNvSpPr>
          <p:nvPr>
            <p:ph type="title"/>
          </p:nvPr>
        </p:nvSpPr>
        <p:spPr/>
        <p:txBody>
          <a:bodyPr/>
          <a:lstStyle/>
          <a:p>
            <a:r>
              <a:rPr lang="zh-CN" altLang="en-US" dirty="0"/>
              <a:t>以太坊</a:t>
            </a:r>
            <a:r>
              <a:rPr lang="zh-CN" altLang="en-US" sz="2000" dirty="0"/>
              <a:t>之 </a:t>
            </a:r>
            <a:r>
              <a:rPr lang="zh-CN" altLang="en-US" dirty="0">
                <a:solidFill>
                  <a:srgbClr val="FFC000"/>
                </a:solidFill>
              </a:rPr>
              <a:t>简介</a:t>
            </a:r>
            <a:endParaRPr lang="zh-CN" altLang="en-US" dirty="0"/>
          </a:p>
        </p:txBody>
      </p:sp>
      <p:sp>
        <p:nvSpPr>
          <p:cNvPr id="3" name="内容占位符 2">
            <a:extLst>
              <a:ext uri="{FF2B5EF4-FFF2-40B4-BE49-F238E27FC236}">
                <a16:creationId xmlns:a16="http://schemas.microsoft.com/office/drawing/2014/main" id="{954C14C2-551F-4937-8552-7FFC2CF18211}"/>
              </a:ext>
            </a:extLst>
          </p:cNvPr>
          <p:cNvSpPr>
            <a:spLocks noGrp="1"/>
          </p:cNvSpPr>
          <p:nvPr>
            <p:ph idx="1"/>
          </p:nvPr>
        </p:nvSpPr>
        <p:spPr/>
        <p:txBody>
          <a:bodyPr>
            <a:normAutofit/>
          </a:bodyPr>
          <a:lstStyle/>
          <a:p>
            <a:pPr marL="0" indent="0">
              <a:buNone/>
            </a:pPr>
            <a:r>
              <a:rPr lang="zh-CN" altLang="en-US" sz="2000" dirty="0"/>
              <a:t>       </a:t>
            </a:r>
            <a:r>
              <a:rPr lang="zh-CN" altLang="en-US" sz="1800" dirty="0"/>
              <a:t>以太坊（</a:t>
            </a:r>
            <a:r>
              <a:rPr lang="en-US" altLang="zh-CN" sz="1800" dirty="0"/>
              <a:t>Ethereum </a:t>
            </a:r>
            <a:r>
              <a:rPr lang="zh-CN" altLang="en-US" sz="1800" dirty="0"/>
              <a:t>）的概念首次在</a:t>
            </a:r>
            <a:r>
              <a:rPr lang="en-US" altLang="zh-CN" sz="1800" dirty="0"/>
              <a:t>2013</a:t>
            </a:r>
            <a:r>
              <a:rPr lang="zh-CN" altLang="en-US" sz="1800" dirty="0"/>
              <a:t>至</a:t>
            </a:r>
            <a:r>
              <a:rPr lang="en-US" altLang="zh-CN" sz="1800" dirty="0"/>
              <a:t>2014</a:t>
            </a:r>
            <a:r>
              <a:rPr lang="zh-CN" altLang="en-US" sz="1800" dirty="0"/>
              <a:t>年间由程序员</a:t>
            </a:r>
            <a:r>
              <a:rPr lang="en-US" altLang="zh-CN" sz="1800" dirty="0" err="1"/>
              <a:t>Vitalik</a:t>
            </a:r>
            <a:r>
              <a:rPr lang="en-US" altLang="zh-CN" sz="1800" dirty="0"/>
              <a:t> </a:t>
            </a:r>
            <a:r>
              <a:rPr lang="en-US" altLang="zh-CN" sz="1800" dirty="0" err="1"/>
              <a:t>Buterin</a:t>
            </a:r>
            <a:r>
              <a:rPr lang="zh-CN" altLang="en-US" sz="1800" dirty="0"/>
              <a:t>提出，大意为“下一代加密货币与去中心化应用平台”，可以用来编程，分散，担保和交易任何事物：投票，域名，金融交易，众筹，公司管理，合同和大部分的协议，知识产权，还有得益于硬件集成的智能资产。</a:t>
            </a:r>
            <a:endParaRPr lang="en-US" altLang="zh-CN" sz="1800" dirty="0"/>
          </a:p>
          <a:p>
            <a:pPr marL="0" indent="0">
              <a:buNone/>
            </a:pPr>
            <a:endParaRPr lang="en-US" altLang="zh-CN" sz="1800" dirty="0"/>
          </a:p>
          <a:p>
            <a:pPr marL="0" indent="0">
              <a:buNone/>
            </a:pPr>
            <a:r>
              <a:rPr lang="zh-CN" altLang="en-US" sz="1800" dirty="0">
                <a:solidFill>
                  <a:srgbClr val="FFFF00"/>
                </a:solidFill>
              </a:rPr>
              <a:t>特点：</a:t>
            </a:r>
            <a:endParaRPr lang="en-US" altLang="zh-CN" sz="1800" dirty="0">
              <a:solidFill>
                <a:srgbClr val="FFFF00"/>
              </a:solidFill>
            </a:endParaRPr>
          </a:p>
          <a:p>
            <a:pPr marL="342900" indent="-342900">
              <a:buFont typeface="+mj-lt"/>
              <a:buAutoNum type="arabicPeriod"/>
            </a:pPr>
            <a:r>
              <a:rPr lang="zh-CN" altLang="en-US" sz="1400" dirty="0"/>
              <a:t>支持智能合约</a:t>
            </a:r>
            <a:endParaRPr lang="en-US" altLang="zh-CN" sz="1400" dirty="0"/>
          </a:p>
          <a:p>
            <a:pPr marL="342900" indent="-342900">
              <a:buFont typeface="+mj-lt"/>
              <a:buAutoNum type="arabicPeriod"/>
            </a:pPr>
            <a:r>
              <a:rPr lang="zh-CN" altLang="en-US" sz="1400" dirty="0"/>
              <a:t>完全去中心化</a:t>
            </a:r>
            <a:endParaRPr lang="en-US" altLang="zh-CN" sz="1400" dirty="0"/>
          </a:p>
          <a:p>
            <a:pPr marL="342900" indent="-342900">
              <a:buFont typeface="+mj-lt"/>
              <a:buAutoNum type="arabicPeriod"/>
            </a:pPr>
            <a:r>
              <a:rPr lang="zh-CN" altLang="en-US" sz="1400" dirty="0"/>
              <a:t>共识机制</a:t>
            </a:r>
            <a:r>
              <a:rPr lang="en-US" altLang="zh-CN" sz="1400" dirty="0"/>
              <a:t>POW </a:t>
            </a:r>
            <a:r>
              <a:rPr lang="zh-CN" altLang="en-US" sz="1400" dirty="0"/>
              <a:t>，</a:t>
            </a:r>
            <a:r>
              <a:rPr lang="en-US" altLang="zh-CN" sz="1400" dirty="0" err="1"/>
              <a:t>Ethash</a:t>
            </a:r>
            <a:r>
              <a:rPr lang="en-US" altLang="zh-CN" sz="1400" dirty="0"/>
              <a:t> </a:t>
            </a:r>
            <a:r>
              <a:rPr lang="zh-CN" altLang="en-US" sz="1400" dirty="0"/>
              <a:t>抗</a:t>
            </a:r>
            <a:r>
              <a:rPr lang="en-US" altLang="zh-CN" sz="1400" dirty="0"/>
              <a:t>ASIC</a:t>
            </a:r>
            <a:r>
              <a:rPr lang="zh-CN" altLang="en-US" sz="1400" dirty="0"/>
              <a:t>（专业集成电路）</a:t>
            </a:r>
            <a:endParaRPr lang="en-US" altLang="zh-CN" sz="1400" dirty="0"/>
          </a:p>
          <a:p>
            <a:pPr marL="342900" indent="-342900">
              <a:buFont typeface="+mj-lt"/>
              <a:buAutoNum type="arabicPeriod"/>
            </a:pPr>
            <a:r>
              <a:rPr lang="en-US" altLang="zh-CN" sz="1400" dirty="0"/>
              <a:t>Gas</a:t>
            </a:r>
            <a:r>
              <a:rPr lang="zh-CN" altLang="en-US" sz="1400" dirty="0"/>
              <a:t>机制</a:t>
            </a:r>
            <a:endParaRPr lang="en-US" altLang="zh-CN" sz="1400" dirty="0"/>
          </a:p>
          <a:p>
            <a:pPr marL="342900" indent="-342900">
              <a:buFont typeface="+mj-lt"/>
              <a:buAutoNum type="arabicPeriod"/>
            </a:pPr>
            <a:r>
              <a:rPr lang="zh-CN" altLang="en-US" sz="1400" dirty="0"/>
              <a:t>开发社区稳固，成长性好</a:t>
            </a:r>
            <a:endParaRPr lang="en-US" altLang="zh-CN" sz="1400" dirty="0"/>
          </a:p>
          <a:p>
            <a:pPr marL="0" indent="0">
              <a:buNone/>
            </a:pPr>
            <a:endParaRPr lang="en-US" altLang="zh-CN" sz="1800" dirty="0"/>
          </a:p>
        </p:txBody>
      </p:sp>
    </p:spTree>
    <p:extLst>
      <p:ext uri="{BB962C8B-B14F-4D97-AF65-F5344CB8AC3E}">
        <p14:creationId xmlns:p14="http://schemas.microsoft.com/office/powerpoint/2010/main" val="119452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88EA9-5273-4EA6-B1F7-E46DC2C7378B}"/>
              </a:ext>
            </a:extLst>
          </p:cNvPr>
          <p:cNvSpPr>
            <a:spLocks noGrp="1"/>
          </p:cNvSpPr>
          <p:nvPr>
            <p:ph type="title"/>
          </p:nvPr>
        </p:nvSpPr>
        <p:spPr/>
        <p:txBody>
          <a:bodyPr/>
          <a:lstStyle/>
          <a:p>
            <a:r>
              <a:rPr lang="zh-CN" altLang="en-US" dirty="0"/>
              <a:t>区块链简介</a:t>
            </a:r>
          </a:p>
        </p:txBody>
      </p:sp>
      <p:sp>
        <p:nvSpPr>
          <p:cNvPr id="3" name="内容占位符 2">
            <a:extLst>
              <a:ext uri="{FF2B5EF4-FFF2-40B4-BE49-F238E27FC236}">
                <a16:creationId xmlns:a16="http://schemas.microsoft.com/office/drawing/2014/main" id="{3CC2BF6C-AE2B-4041-8A17-BC051EA3F928}"/>
              </a:ext>
            </a:extLst>
          </p:cNvPr>
          <p:cNvSpPr>
            <a:spLocks noGrp="1"/>
          </p:cNvSpPr>
          <p:nvPr>
            <p:ph idx="1"/>
          </p:nvPr>
        </p:nvSpPr>
        <p:spPr/>
        <p:txBody>
          <a:bodyPr/>
          <a:lstStyle/>
          <a:p>
            <a:r>
              <a:rPr lang="zh-CN" altLang="en-US" dirty="0"/>
              <a:t>比特币的诞生</a:t>
            </a:r>
            <a:endParaRPr lang="en-US" altLang="zh-CN" dirty="0"/>
          </a:p>
          <a:p>
            <a:r>
              <a:rPr lang="zh-CN" altLang="en-US" dirty="0"/>
              <a:t>区块链的本质</a:t>
            </a:r>
            <a:endParaRPr lang="en-US" altLang="zh-CN" dirty="0"/>
          </a:p>
          <a:p>
            <a:r>
              <a:rPr lang="zh-CN" altLang="en-US" dirty="0"/>
              <a:t>账本科技的演化</a:t>
            </a:r>
            <a:endParaRPr lang="en-US" altLang="zh-CN" dirty="0"/>
          </a:p>
          <a:p>
            <a:r>
              <a:rPr lang="zh-CN" altLang="en-US" dirty="0"/>
              <a:t>商业价值</a:t>
            </a:r>
            <a:endParaRPr lang="en-US" altLang="zh-CN" dirty="0"/>
          </a:p>
        </p:txBody>
      </p:sp>
    </p:spTree>
    <p:extLst>
      <p:ext uri="{BB962C8B-B14F-4D97-AF65-F5344CB8AC3E}">
        <p14:creationId xmlns:p14="http://schemas.microsoft.com/office/powerpoint/2010/main" val="18582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BDAE-75CF-429A-B385-98939E88C2D0}"/>
              </a:ext>
            </a:extLst>
          </p:cNvPr>
          <p:cNvSpPr>
            <a:spLocks noGrp="1"/>
          </p:cNvSpPr>
          <p:nvPr>
            <p:ph type="title"/>
          </p:nvPr>
        </p:nvSpPr>
        <p:spPr/>
        <p:txBody>
          <a:bodyPr/>
          <a:lstStyle/>
          <a:p>
            <a:r>
              <a:rPr lang="zh-CN" altLang="en-US" dirty="0"/>
              <a:t>以太坊</a:t>
            </a:r>
            <a:r>
              <a:rPr lang="zh-CN" altLang="en-US" sz="2000" dirty="0"/>
              <a:t>之 </a:t>
            </a:r>
            <a:r>
              <a:rPr lang="en-US" altLang="zh-CN" dirty="0">
                <a:solidFill>
                  <a:srgbClr val="FFC000"/>
                </a:solidFill>
              </a:rPr>
              <a:t>Smart Contract</a:t>
            </a:r>
            <a:endParaRPr lang="zh-CN" altLang="en-US" dirty="0"/>
          </a:p>
        </p:txBody>
      </p:sp>
      <p:sp>
        <p:nvSpPr>
          <p:cNvPr id="3" name="内容占位符 2">
            <a:extLst>
              <a:ext uri="{FF2B5EF4-FFF2-40B4-BE49-F238E27FC236}">
                <a16:creationId xmlns:a16="http://schemas.microsoft.com/office/drawing/2014/main" id="{954C14C2-551F-4937-8552-7FFC2CF18211}"/>
              </a:ext>
            </a:extLst>
          </p:cNvPr>
          <p:cNvSpPr>
            <a:spLocks noGrp="1"/>
          </p:cNvSpPr>
          <p:nvPr>
            <p:ph idx="1"/>
          </p:nvPr>
        </p:nvSpPr>
        <p:spPr/>
        <p:txBody>
          <a:bodyPr>
            <a:normAutofit/>
          </a:bodyPr>
          <a:lstStyle/>
          <a:p>
            <a:pPr marL="0" indent="0">
              <a:buNone/>
            </a:pPr>
            <a:r>
              <a:rPr lang="zh-CN" altLang="en-US" sz="1600" dirty="0"/>
              <a:t>       以太坊智能合约是</a:t>
            </a:r>
            <a:r>
              <a:rPr lang="en-US" altLang="zh-CN" sz="1600" dirty="0"/>
              <a:t>Solidity</a:t>
            </a:r>
            <a:r>
              <a:rPr lang="zh-CN" altLang="en-US" sz="1600" dirty="0"/>
              <a:t>编译好的一段</a:t>
            </a:r>
            <a:r>
              <a:rPr lang="en-US" altLang="zh-CN" sz="1600" dirty="0"/>
              <a:t>bytecode</a:t>
            </a:r>
            <a:r>
              <a:rPr lang="zh-CN" altLang="en-US" sz="1600" dirty="0"/>
              <a:t>存储在以太坊区块链上的计算机程序，用以太币可以激活或者运行这些代码在以太坊虚拟机（</a:t>
            </a:r>
            <a:r>
              <a:rPr lang="en-US" altLang="zh-CN" sz="1600" dirty="0"/>
              <a:t>EVM</a:t>
            </a:r>
            <a:r>
              <a:rPr lang="zh-CN" altLang="en-US" sz="1600" dirty="0"/>
              <a:t>）中。</a:t>
            </a:r>
            <a:r>
              <a:rPr lang="en-US" altLang="zh-CN" sz="1600" dirty="0"/>
              <a:t>EVM</a:t>
            </a:r>
            <a:r>
              <a:rPr lang="zh-CN" altLang="en-US" sz="1600" dirty="0"/>
              <a:t>它是一个完全独立的沙盒，合约代码在</a:t>
            </a:r>
            <a:r>
              <a:rPr lang="en-US" altLang="zh-CN" sz="1600" dirty="0"/>
              <a:t>EVM</a:t>
            </a:r>
            <a:r>
              <a:rPr lang="zh-CN" altLang="en-US" sz="1600" dirty="0"/>
              <a:t>内部运行，对外是完全隔离的，甚至不同合约之间也只有有限的访问权限。</a:t>
            </a:r>
            <a:endParaRPr lang="en-US" altLang="zh-CN" sz="1600" dirty="0"/>
          </a:p>
        </p:txBody>
      </p:sp>
      <p:pic>
        <p:nvPicPr>
          <p:cNvPr id="5" name="图片 4">
            <a:extLst>
              <a:ext uri="{FF2B5EF4-FFF2-40B4-BE49-F238E27FC236}">
                <a16:creationId xmlns:a16="http://schemas.microsoft.com/office/drawing/2014/main" id="{AB210DD8-0458-4197-9F12-636DD3AD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3140968"/>
            <a:ext cx="9036495" cy="2665351"/>
          </a:xfrm>
          <a:prstGeom prst="rect">
            <a:avLst/>
          </a:prstGeom>
        </p:spPr>
      </p:pic>
    </p:spTree>
    <p:extLst>
      <p:ext uri="{BB962C8B-B14F-4D97-AF65-F5344CB8AC3E}">
        <p14:creationId xmlns:p14="http://schemas.microsoft.com/office/powerpoint/2010/main" val="130016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F6993-6360-418F-BD7B-62B8ECC945CB}"/>
              </a:ext>
            </a:extLst>
          </p:cNvPr>
          <p:cNvSpPr>
            <a:spLocks noGrp="1"/>
          </p:cNvSpPr>
          <p:nvPr>
            <p:ph type="title"/>
          </p:nvPr>
        </p:nvSpPr>
        <p:spPr/>
        <p:txBody>
          <a:bodyPr/>
          <a:lstStyle/>
          <a:p>
            <a:r>
              <a:rPr lang="zh-CN" altLang="en-US" dirty="0"/>
              <a:t>以太坊</a:t>
            </a:r>
            <a:r>
              <a:rPr lang="zh-CN" altLang="en-US" sz="2000" dirty="0"/>
              <a:t>之 </a:t>
            </a:r>
            <a:r>
              <a:rPr lang="zh-CN" altLang="en-US" dirty="0">
                <a:solidFill>
                  <a:srgbClr val="FFC000"/>
                </a:solidFill>
              </a:rPr>
              <a:t>缺陷</a:t>
            </a:r>
            <a:endParaRPr lang="zh-CN" altLang="en-US" dirty="0"/>
          </a:p>
        </p:txBody>
      </p:sp>
      <p:sp>
        <p:nvSpPr>
          <p:cNvPr id="3" name="内容占位符 2">
            <a:extLst>
              <a:ext uri="{FF2B5EF4-FFF2-40B4-BE49-F238E27FC236}">
                <a16:creationId xmlns:a16="http://schemas.microsoft.com/office/drawing/2014/main" id="{43E85281-3940-4F0D-92C0-9D9C182732F6}"/>
              </a:ext>
            </a:extLst>
          </p:cNvPr>
          <p:cNvSpPr>
            <a:spLocks noGrp="1"/>
          </p:cNvSpPr>
          <p:nvPr>
            <p:ph idx="1"/>
          </p:nvPr>
        </p:nvSpPr>
        <p:spPr/>
        <p:txBody>
          <a:bodyPr/>
          <a:lstStyle/>
          <a:p>
            <a:r>
              <a:rPr lang="zh-CN" altLang="en-US" dirty="0"/>
              <a:t>区块锻造使用的工作量证明机制消耗过多计算机资源；</a:t>
            </a:r>
            <a:endParaRPr lang="en-US" altLang="zh-CN" dirty="0"/>
          </a:p>
          <a:p>
            <a:r>
              <a:rPr lang="zh-CN" altLang="en-US" dirty="0"/>
              <a:t>作为企业服务的权限问题；</a:t>
            </a:r>
            <a:endParaRPr lang="en-US" altLang="zh-CN" dirty="0"/>
          </a:p>
          <a:p>
            <a:r>
              <a:rPr lang="en-US" altLang="zh-CN" dirty="0"/>
              <a:t>GAS</a:t>
            </a:r>
            <a:r>
              <a:rPr lang="zh-CN" altLang="en-US" dirty="0"/>
              <a:t>机制会导致恶意的网络拥塞；</a:t>
            </a:r>
            <a:endParaRPr lang="en-US" altLang="zh-CN" dirty="0"/>
          </a:p>
          <a:p>
            <a:r>
              <a:rPr lang="zh-CN" altLang="en-US" dirty="0"/>
              <a:t>钱包地址发起交易参数</a:t>
            </a:r>
            <a:r>
              <a:rPr lang="en-US" altLang="zh-CN" dirty="0"/>
              <a:t>Nonce</a:t>
            </a:r>
            <a:r>
              <a:rPr lang="zh-CN" altLang="en-US" dirty="0"/>
              <a:t>机制；</a:t>
            </a:r>
            <a:endParaRPr lang="en-US" altLang="zh-CN" dirty="0"/>
          </a:p>
          <a:p>
            <a:r>
              <a:rPr lang="zh-CN" altLang="en-US" dirty="0"/>
              <a:t>吞吐量低，没有交易产生大量空块；</a:t>
            </a:r>
            <a:endParaRPr lang="en-US" altLang="zh-CN" dirty="0"/>
          </a:p>
          <a:p>
            <a:r>
              <a:rPr lang="zh-CN" altLang="en-US" dirty="0"/>
              <a:t>智能合约开发困难，缺少标准库、调试困难；</a:t>
            </a:r>
            <a:endParaRPr lang="en-US" altLang="zh-CN" dirty="0"/>
          </a:p>
          <a:p>
            <a:r>
              <a:rPr lang="en-US" altLang="zh-CN" dirty="0"/>
              <a:t>EVM 256 </a:t>
            </a:r>
            <a:r>
              <a:rPr lang="zh-CN" altLang="en-US" dirty="0"/>
              <a:t>位架构；</a:t>
            </a:r>
            <a:endParaRPr lang="en-US" altLang="zh-CN" dirty="0"/>
          </a:p>
        </p:txBody>
      </p:sp>
    </p:spTree>
    <p:extLst>
      <p:ext uri="{BB962C8B-B14F-4D97-AF65-F5344CB8AC3E}">
        <p14:creationId xmlns:p14="http://schemas.microsoft.com/office/powerpoint/2010/main" val="69921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BDAE-75CF-429A-B385-98939E88C2D0}"/>
              </a:ext>
            </a:extLst>
          </p:cNvPr>
          <p:cNvSpPr>
            <a:spLocks noGrp="1"/>
          </p:cNvSpPr>
          <p:nvPr>
            <p:ph type="title"/>
          </p:nvPr>
        </p:nvSpPr>
        <p:spPr/>
        <p:txBody>
          <a:bodyPr/>
          <a:lstStyle/>
          <a:p>
            <a:r>
              <a:rPr lang="zh-CN" altLang="en-US" dirty="0"/>
              <a:t>小蚁</a:t>
            </a:r>
            <a:r>
              <a:rPr lang="zh-CN" altLang="en-US" sz="2000" dirty="0"/>
              <a:t>之 </a:t>
            </a:r>
            <a:r>
              <a:rPr lang="zh-CN" altLang="en-US" dirty="0">
                <a:solidFill>
                  <a:srgbClr val="FFC000"/>
                </a:solidFill>
              </a:rPr>
              <a:t>简介</a:t>
            </a:r>
            <a:endParaRPr lang="zh-CN" altLang="en-US" dirty="0"/>
          </a:p>
        </p:txBody>
      </p:sp>
      <p:sp>
        <p:nvSpPr>
          <p:cNvPr id="3" name="内容占位符 2">
            <a:extLst>
              <a:ext uri="{FF2B5EF4-FFF2-40B4-BE49-F238E27FC236}">
                <a16:creationId xmlns:a16="http://schemas.microsoft.com/office/drawing/2014/main" id="{954C14C2-551F-4937-8552-7FFC2CF18211}"/>
              </a:ext>
            </a:extLst>
          </p:cNvPr>
          <p:cNvSpPr>
            <a:spLocks noGrp="1"/>
          </p:cNvSpPr>
          <p:nvPr>
            <p:ph idx="1"/>
          </p:nvPr>
        </p:nvSpPr>
        <p:spPr/>
        <p:txBody>
          <a:bodyPr>
            <a:normAutofit/>
          </a:bodyPr>
          <a:lstStyle/>
          <a:p>
            <a:pPr marL="0" indent="0">
              <a:buNone/>
            </a:pPr>
            <a:r>
              <a:rPr lang="en-US" altLang="zh-CN" sz="1800" dirty="0"/>
              <a:t>       NEO</a:t>
            </a:r>
            <a:r>
              <a:rPr lang="zh-CN" altLang="en-US" sz="1800" dirty="0"/>
              <a:t>于</a:t>
            </a:r>
            <a:r>
              <a:rPr lang="en-US" altLang="zh-CN" sz="1800" dirty="0"/>
              <a:t>2014</a:t>
            </a:r>
            <a:r>
              <a:rPr lang="zh-CN" altLang="en-US" sz="1800" dirty="0"/>
              <a:t>年正式立项，自</a:t>
            </a:r>
            <a:r>
              <a:rPr lang="en-US" altLang="zh-CN" sz="1800" dirty="0"/>
              <a:t>2015</a:t>
            </a:r>
            <a:r>
              <a:rPr lang="zh-CN" altLang="en-US" sz="1800" dirty="0"/>
              <a:t>年</a:t>
            </a:r>
            <a:r>
              <a:rPr lang="en-US" altLang="zh-CN" sz="1800" dirty="0"/>
              <a:t>6</a:t>
            </a:r>
            <a:r>
              <a:rPr lang="zh-CN" altLang="en-US" sz="1800" dirty="0"/>
              <a:t>月起在</a:t>
            </a:r>
            <a:r>
              <a:rPr lang="en-US" altLang="zh-CN" sz="1800" dirty="0"/>
              <a:t>GitHub</a:t>
            </a:r>
            <a:r>
              <a:rPr lang="zh-CN" altLang="en-US" sz="1800" dirty="0"/>
              <a:t>上实时开源， 利用区块链技术和数字身份进行资产数字化，利用智能合约对数字资产进行自动化管理，实现“智能经济”的一种分布式网络。有“中国以太坊”之称。</a:t>
            </a:r>
            <a:endParaRPr lang="en-US" altLang="zh-CN" sz="1800" dirty="0"/>
          </a:p>
          <a:p>
            <a:pPr marL="0" indent="0">
              <a:buNone/>
            </a:pPr>
            <a:endParaRPr lang="zh-CN" altLang="en-US" sz="1600" dirty="0"/>
          </a:p>
          <a:p>
            <a:pPr marL="0" indent="0">
              <a:buNone/>
            </a:pPr>
            <a:r>
              <a:rPr lang="zh-CN" altLang="en-US" sz="1900" dirty="0">
                <a:solidFill>
                  <a:srgbClr val="FFFF00"/>
                </a:solidFill>
              </a:rPr>
              <a:t>特点：</a:t>
            </a:r>
            <a:endParaRPr lang="en-US" altLang="zh-CN" sz="1900" dirty="0">
              <a:solidFill>
                <a:srgbClr val="FFFF00"/>
              </a:solidFill>
            </a:endParaRPr>
          </a:p>
          <a:p>
            <a:pPr marL="342900" indent="-342900">
              <a:buFont typeface="+mj-lt"/>
              <a:buAutoNum type="arabicPeriod"/>
            </a:pPr>
            <a:r>
              <a:rPr lang="zh-CN" altLang="en-US" sz="1500" dirty="0"/>
              <a:t>支持智能合约</a:t>
            </a:r>
            <a:endParaRPr lang="en-US" altLang="zh-CN" sz="1500" dirty="0"/>
          </a:p>
          <a:p>
            <a:pPr marL="342900" indent="-342900">
              <a:buFont typeface="+mj-lt"/>
              <a:buAutoNum type="arabicPeriod"/>
            </a:pPr>
            <a:r>
              <a:rPr lang="zh-CN" altLang="en-US" sz="1500" dirty="0"/>
              <a:t>中心化</a:t>
            </a:r>
            <a:endParaRPr lang="en-US" altLang="zh-CN" sz="1500" dirty="0"/>
          </a:p>
          <a:p>
            <a:pPr marL="342900" indent="-342900">
              <a:buFont typeface="+mj-lt"/>
              <a:buAutoNum type="arabicPeriod"/>
            </a:pPr>
            <a:r>
              <a:rPr lang="zh-CN" altLang="en-US" sz="1500" dirty="0"/>
              <a:t>受托人机制 </a:t>
            </a:r>
            <a:r>
              <a:rPr lang="en-US" altLang="zh-CN" sz="1500" dirty="0"/>
              <a:t>DPOS</a:t>
            </a:r>
          </a:p>
          <a:p>
            <a:pPr marL="342900" indent="-342900">
              <a:buFont typeface="+mj-lt"/>
              <a:buAutoNum type="arabicPeriod"/>
            </a:pPr>
            <a:r>
              <a:rPr lang="zh-CN" altLang="en-US" sz="1500" dirty="0"/>
              <a:t>抗量子密码学机制</a:t>
            </a:r>
            <a:endParaRPr lang="en-US" altLang="zh-CN" sz="1500" dirty="0"/>
          </a:p>
          <a:p>
            <a:pPr marL="0" indent="0">
              <a:buNone/>
            </a:pPr>
            <a:endParaRPr lang="zh-CN" altLang="en-US" dirty="0"/>
          </a:p>
        </p:txBody>
      </p:sp>
    </p:spTree>
    <p:extLst>
      <p:ext uri="{BB962C8B-B14F-4D97-AF65-F5344CB8AC3E}">
        <p14:creationId xmlns:p14="http://schemas.microsoft.com/office/powerpoint/2010/main" val="117900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BDAE-75CF-429A-B385-98939E88C2D0}"/>
              </a:ext>
            </a:extLst>
          </p:cNvPr>
          <p:cNvSpPr>
            <a:spLocks noGrp="1"/>
          </p:cNvSpPr>
          <p:nvPr>
            <p:ph type="title"/>
          </p:nvPr>
        </p:nvSpPr>
        <p:spPr/>
        <p:txBody>
          <a:bodyPr/>
          <a:lstStyle/>
          <a:p>
            <a:r>
              <a:rPr lang="zh-CN" altLang="en-US" dirty="0"/>
              <a:t>小蚁</a:t>
            </a:r>
            <a:r>
              <a:rPr lang="zh-CN" altLang="en-US" sz="2000" dirty="0"/>
              <a:t>之 </a:t>
            </a:r>
            <a:r>
              <a:rPr lang="en-US" altLang="zh-CN" dirty="0">
                <a:solidFill>
                  <a:srgbClr val="FFC000"/>
                </a:solidFill>
              </a:rPr>
              <a:t>Smart Contract</a:t>
            </a:r>
            <a:endParaRPr lang="zh-CN" altLang="en-US" dirty="0"/>
          </a:p>
        </p:txBody>
      </p:sp>
      <p:sp>
        <p:nvSpPr>
          <p:cNvPr id="3" name="内容占位符 2">
            <a:extLst>
              <a:ext uri="{FF2B5EF4-FFF2-40B4-BE49-F238E27FC236}">
                <a16:creationId xmlns:a16="http://schemas.microsoft.com/office/drawing/2014/main" id="{954C14C2-551F-4937-8552-7FFC2CF18211}"/>
              </a:ext>
            </a:extLst>
          </p:cNvPr>
          <p:cNvSpPr>
            <a:spLocks noGrp="1"/>
          </p:cNvSpPr>
          <p:nvPr>
            <p:ph idx="1"/>
          </p:nvPr>
        </p:nvSpPr>
        <p:spPr/>
        <p:txBody>
          <a:bodyPr>
            <a:normAutofit/>
          </a:bodyPr>
          <a:lstStyle/>
          <a:p>
            <a:pPr marL="0" indent="0">
              <a:buNone/>
            </a:pPr>
            <a:r>
              <a:rPr lang="zh-CN" altLang="en-US" sz="1800" dirty="0"/>
              <a:t>       类似于</a:t>
            </a:r>
            <a:r>
              <a:rPr lang="en-US" altLang="zh-CN" sz="1800" dirty="0"/>
              <a:t>ETH NEO</a:t>
            </a:r>
            <a:r>
              <a:rPr lang="zh-CN" altLang="en-US" sz="1800" dirty="0"/>
              <a:t> 使用</a:t>
            </a:r>
            <a:r>
              <a:rPr lang="en-US" altLang="zh-CN" sz="1800" dirty="0"/>
              <a:t>C#</a:t>
            </a:r>
            <a:r>
              <a:rPr lang="zh-CN" altLang="en-US" sz="1800" dirty="0"/>
              <a:t>编写智能合约， 将编译后的</a:t>
            </a:r>
            <a:r>
              <a:rPr lang="en-US" altLang="zh-CN" sz="1800" dirty="0"/>
              <a:t>bytecode </a:t>
            </a:r>
            <a:r>
              <a:rPr lang="zh-CN" altLang="en-US" sz="1800" dirty="0"/>
              <a:t>存放在区块链上， </a:t>
            </a:r>
            <a:r>
              <a:rPr lang="en-US" altLang="zh-CN" sz="1800" dirty="0"/>
              <a:t>NEO </a:t>
            </a:r>
            <a:r>
              <a:rPr lang="zh-CN" altLang="en-US" sz="1800" dirty="0"/>
              <a:t>智能合约采用了轻量级的 </a:t>
            </a:r>
            <a:r>
              <a:rPr lang="en-US" altLang="zh-CN" sz="1800" dirty="0" err="1"/>
              <a:t>NeoVM</a:t>
            </a:r>
            <a:r>
              <a:rPr lang="zh-CN" altLang="en-US" sz="1800" dirty="0"/>
              <a:t>（</a:t>
            </a:r>
            <a:r>
              <a:rPr lang="en-US" altLang="zh-CN" sz="1800" dirty="0"/>
              <a:t>NEO Virtual Machine</a:t>
            </a:r>
            <a:r>
              <a:rPr lang="zh-CN" altLang="en-US" sz="1800" dirty="0"/>
              <a:t>）作为其智能合约的执行环境。</a:t>
            </a:r>
          </a:p>
        </p:txBody>
      </p:sp>
      <p:pic>
        <p:nvPicPr>
          <p:cNvPr id="5" name="图片 4">
            <a:extLst>
              <a:ext uri="{FF2B5EF4-FFF2-40B4-BE49-F238E27FC236}">
                <a16:creationId xmlns:a16="http://schemas.microsoft.com/office/drawing/2014/main" id="{675B4C5C-9174-4D8A-80BD-EC1EEF3F3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51" y="1660915"/>
            <a:ext cx="10717121" cy="4906060"/>
          </a:xfrm>
          <a:prstGeom prst="rect">
            <a:avLst/>
          </a:prstGeom>
        </p:spPr>
      </p:pic>
    </p:spTree>
    <p:extLst>
      <p:ext uri="{BB962C8B-B14F-4D97-AF65-F5344CB8AC3E}">
        <p14:creationId xmlns:p14="http://schemas.microsoft.com/office/powerpoint/2010/main" val="19944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F6993-6360-418F-BD7B-62B8ECC945CB}"/>
              </a:ext>
            </a:extLst>
          </p:cNvPr>
          <p:cNvSpPr>
            <a:spLocks noGrp="1"/>
          </p:cNvSpPr>
          <p:nvPr>
            <p:ph type="title"/>
          </p:nvPr>
        </p:nvSpPr>
        <p:spPr/>
        <p:txBody>
          <a:bodyPr/>
          <a:lstStyle/>
          <a:p>
            <a:r>
              <a:rPr lang="zh-CN" altLang="en-US" dirty="0"/>
              <a:t>小蚁</a:t>
            </a:r>
            <a:r>
              <a:rPr lang="zh-CN" altLang="en-US" sz="2000" dirty="0"/>
              <a:t>之 </a:t>
            </a:r>
            <a:r>
              <a:rPr lang="zh-CN" altLang="en-US" dirty="0">
                <a:solidFill>
                  <a:srgbClr val="FFC000"/>
                </a:solidFill>
              </a:rPr>
              <a:t>缺陷</a:t>
            </a:r>
            <a:endParaRPr lang="zh-CN" altLang="en-US" dirty="0"/>
          </a:p>
        </p:txBody>
      </p:sp>
      <p:sp>
        <p:nvSpPr>
          <p:cNvPr id="3" name="内容占位符 2">
            <a:extLst>
              <a:ext uri="{FF2B5EF4-FFF2-40B4-BE49-F238E27FC236}">
                <a16:creationId xmlns:a16="http://schemas.microsoft.com/office/drawing/2014/main" id="{43E85281-3940-4F0D-92C0-9D9C182732F6}"/>
              </a:ext>
            </a:extLst>
          </p:cNvPr>
          <p:cNvSpPr>
            <a:spLocks noGrp="1"/>
          </p:cNvSpPr>
          <p:nvPr>
            <p:ph idx="1"/>
          </p:nvPr>
        </p:nvSpPr>
        <p:spPr/>
        <p:txBody>
          <a:bodyPr/>
          <a:lstStyle/>
          <a:p>
            <a:r>
              <a:rPr lang="zh-CN" altLang="en-US" dirty="0"/>
              <a:t>中心化程度高；</a:t>
            </a:r>
            <a:endParaRPr lang="en-US" altLang="zh-CN" dirty="0"/>
          </a:p>
          <a:p>
            <a:r>
              <a:rPr lang="zh-CN" altLang="en-US" dirty="0"/>
              <a:t>作为企业服务的权限问题；</a:t>
            </a:r>
            <a:endParaRPr lang="en-US" altLang="zh-CN" dirty="0"/>
          </a:p>
          <a:p>
            <a:r>
              <a:rPr lang="en-US" altLang="zh-CN" dirty="0"/>
              <a:t>GAS </a:t>
            </a:r>
            <a:r>
              <a:rPr lang="zh-CN" altLang="en-US" dirty="0"/>
              <a:t>机制；</a:t>
            </a:r>
            <a:endParaRPr lang="en-US" altLang="zh-CN" dirty="0"/>
          </a:p>
          <a:p>
            <a:r>
              <a:rPr lang="zh-CN" altLang="en-US" dirty="0"/>
              <a:t>智能合约开发困难，缺少标准库、调试困难；</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9422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BDAE-75CF-429A-B385-98939E88C2D0}"/>
              </a:ext>
            </a:extLst>
          </p:cNvPr>
          <p:cNvSpPr>
            <a:spLocks noGrp="1"/>
          </p:cNvSpPr>
          <p:nvPr>
            <p:ph type="title"/>
          </p:nvPr>
        </p:nvSpPr>
        <p:spPr/>
        <p:txBody>
          <a:bodyPr/>
          <a:lstStyle/>
          <a:p>
            <a:r>
              <a:rPr lang="zh-CN" altLang="en-US" dirty="0"/>
              <a:t>阿希</a:t>
            </a:r>
            <a:r>
              <a:rPr lang="zh-CN" altLang="en-US" sz="2000" dirty="0"/>
              <a:t>之 </a:t>
            </a:r>
            <a:r>
              <a:rPr lang="zh-CN" altLang="en-US" dirty="0">
                <a:solidFill>
                  <a:srgbClr val="FFC000"/>
                </a:solidFill>
              </a:rPr>
              <a:t>简介</a:t>
            </a:r>
            <a:endParaRPr lang="zh-CN" altLang="en-US" dirty="0"/>
          </a:p>
        </p:txBody>
      </p:sp>
      <p:sp>
        <p:nvSpPr>
          <p:cNvPr id="3" name="内容占位符 2">
            <a:extLst>
              <a:ext uri="{FF2B5EF4-FFF2-40B4-BE49-F238E27FC236}">
                <a16:creationId xmlns:a16="http://schemas.microsoft.com/office/drawing/2014/main" id="{954C14C2-551F-4937-8552-7FFC2CF18211}"/>
              </a:ext>
            </a:extLst>
          </p:cNvPr>
          <p:cNvSpPr>
            <a:spLocks noGrp="1"/>
          </p:cNvSpPr>
          <p:nvPr>
            <p:ph idx="1"/>
          </p:nvPr>
        </p:nvSpPr>
        <p:spPr>
          <a:xfrm>
            <a:off x="1522414" y="1905000"/>
            <a:ext cx="9144000" cy="4267200"/>
          </a:xfrm>
        </p:spPr>
        <p:txBody>
          <a:bodyPr/>
          <a:lstStyle/>
          <a:p>
            <a:pPr marL="0" indent="0">
              <a:buNone/>
            </a:pPr>
            <a:r>
              <a:rPr lang="en-US" altLang="zh-CN" sz="1600" dirty="0"/>
              <a:t>       ASCH</a:t>
            </a:r>
            <a:r>
              <a:rPr lang="zh-CN" altLang="zh-CN" sz="1600" dirty="0"/>
              <a:t>是一个去中心化的应用平台。 通过提供定制侧链、智能合约、应用托管等一体化的行业解决方案，致力于打造一个易于使用、功能完备、即插即拔的系统</a:t>
            </a:r>
            <a:r>
              <a:rPr lang="zh-CN" altLang="en-US" sz="1600" dirty="0"/>
              <a:t>。</a:t>
            </a:r>
            <a:endParaRPr lang="en-US" altLang="zh-CN" sz="1600" dirty="0"/>
          </a:p>
          <a:p>
            <a:pPr marL="0" indent="0">
              <a:buNone/>
            </a:pPr>
            <a:endParaRPr lang="en-US" altLang="zh-CN" sz="1600" dirty="0"/>
          </a:p>
          <a:p>
            <a:pPr marL="0" indent="0">
              <a:buNone/>
            </a:pPr>
            <a:r>
              <a:rPr lang="zh-CN" altLang="en-US" sz="2000" dirty="0">
                <a:solidFill>
                  <a:srgbClr val="FFFF00"/>
                </a:solidFill>
              </a:rPr>
              <a:t>特点：</a:t>
            </a:r>
            <a:endParaRPr lang="en-US" altLang="zh-CN" sz="2000" dirty="0">
              <a:solidFill>
                <a:srgbClr val="FFFF00"/>
              </a:solidFill>
            </a:endParaRPr>
          </a:p>
          <a:p>
            <a:pPr marL="342900" indent="-342900">
              <a:buFont typeface="+mj-lt"/>
              <a:buAutoNum type="arabicPeriod"/>
            </a:pPr>
            <a:r>
              <a:rPr lang="zh-CN" altLang="en-US" sz="1400" dirty="0"/>
              <a:t>支持智能合约</a:t>
            </a:r>
            <a:endParaRPr lang="en-US" altLang="zh-CN" sz="1400" dirty="0"/>
          </a:p>
          <a:p>
            <a:pPr marL="342900" indent="-342900">
              <a:buFont typeface="+mj-lt"/>
              <a:buAutoNum type="arabicPeriod"/>
            </a:pPr>
            <a:r>
              <a:rPr lang="zh-CN" altLang="en-US" sz="1400" dirty="0"/>
              <a:t>部分去中心化</a:t>
            </a:r>
            <a:endParaRPr lang="en-US" altLang="zh-CN" sz="1400" dirty="0"/>
          </a:p>
          <a:p>
            <a:pPr marL="342900" indent="-342900">
              <a:buFont typeface="+mj-lt"/>
              <a:buAutoNum type="arabicPeriod"/>
            </a:pPr>
            <a:r>
              <a:rPr lang="en-US" altLang="zh-CN" sz="1400" dirty="0"/>
              <a:t>TPS</a:t>
            </a:r>
            <a:r>
              <a:rPr lang="zh-CN" altLang="en-US" sz="1400" dirty="0"/>
              <a:t>相对较高</a:t>
            </a:r>
            <a:endParaRPr lang="en-US" altLang="zh-CN" sz="1400" dirty="0"/>
          </a:p>
          <a:p>
            <a:pPr marL="342900" indent="-342900">
              <a:buFont typeface="+mj-lt"/>
              <a:buAutoNum type="arabicPeriod"/>
            </a:pPr>
            <a:r>
              <a:rPr lang="zh-CN" altLang="en-US" sz="1400" dirty="0"/>
              <a:t>共识机制</a:t>
            </a:r>
            <a:r>
              <a:rPr lang="en-US" altLang="zh-CN" sz="1400" dirty="0"/>
              <a:t> DPOS + PBFT</a:t>
            </a:r>
          </a:p>
          <a:p>
            <a:pPr marL="342900" indent="-342900">
              <a:buFont typeface="+mj-lt"/>
              <a:buAutoNum type="arabicPeriod"/>
            </a:pPr>
            <a:r>
              <a:rPr lang="zh-CN" altLang="en-US" sz="1400" dirty="0"/>
              <a:t>侧链</a:t>
            </a:r>
            <a:endParaRPr lang="en-US" altLang="zh-CN" sz="1600" dirty="0"/>
          </a:p>
          <a:p>
            <a:pPr marL="0" indent="0">
              <a:buNone/>
            </a:pPr>
            <a:endParaRPr lang="en-US" altLang="zh-CN" sz="1600" dirty="0"/>
          </a:p>
          <a:p>
            <a:pPr marL="0" indent="0">
              <a:buNone/>
            </a:pPr>
            <a:endParaRPr lang="zh-CN" altLang="en-US" dirty="0"/>
          </a:p>
        </p:txBody>
      </p:sp>
      <p:pic>
        <p:nvPicPr>
          <p:cNvPr id="1028" name="Picture 4" descr="æ¯ç¹å¸ä¾§é¾">
            <a:extLst>
              <a:ext uri="{FF2B5EF4-FFF2-40B4-BE49-F238E27FC236}">
                <a16:creationId xmlns:a16="http://schemas.microsoft.com/office/drawing/2014/main" id="{DBEB0CE6-1285-413D-B600-EAFB7B51B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284" y="2852936"/>
            <a:ext cx="5360255" cy="259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83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par>
                          <p:cTn id="38" fill="hold">
                            <p:stCondLst>
                              <p:cond delay="500"/>
                            </p:stCondLst>
                            <p:childTnLst>
                              <p:par>
                                <p:cTn id="39" presetID="14" presetClass="entr" presetSubtype="10" fill="hold" nodeType="afterEffect">
                                  <p:stCondLst>
                                    <p:cond delay="0"/>
                                  </p:stCondLst>
                                  <p:childTnLst>
                                    <p:set>
                                      <p:cBhvr>
                                        <p:cTn id="40" dur="1" fill="hold">
                                          <p:stCondLst>
                                            <p:cond delay="0"/>
                                          </p:stCondLst>
                                        </p:cTn>
                                        <p:tgtEl>
                                          <p:spTgt spid="1028"/>
                                        </p:tgtEl>
                                        <p:attrNameLst>
                                          <p:attrName>style.visibility</p:attrName>
                                        </p:attrNameLst>
                                      </p:cBhvr>
                                      <p:to>
                                        <p:strVal val="visible"/>
                                      </p:to>
                                    </p:set>
                                    <p:animEffect transition="in" filter="randombar(horizontal)">
                                      <p:cBhvr>
                                        <p:cTn id="4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BDAE-75CF-429A-B385-98939E88C2D0}"/>
              </a:ext>
            </a:extLst>
          </p:cNvPr>
          <p:cNvSpPr>
            <a:spLocks noGrp="1"/>
          </p:cNvSpPr>
          <p:nvPr>
            <p:ph type="title"/>
          </p:nvPr>
        </p:nvSpPr>
        <p:spPr/>
        <p:txBody>
          <a:bodyPr/>
          <a:lstStyle/>
          <a:p>
            <a:r>
              <a:rPr lang="zh-CN" altLang="en-US" dirty="0"/>
              <a:t>阿希</a:t>
            </a:r>
            <a:r>
              <a:rPr lang="zh-CN" altLang="en-US" sz="2000" dirty="0"/>
              <a:t>之 </a:t>
            </a:r>
            <a:r>
              <a:rPr lang="en-US" altLang="zh-CN" dirty="0">
                <a:solidFill>
                  <a:srgbClr val="FFC000"/>
                </a:solidFill>
              </a:rPr>
              <a:t>Smart Contract</a:t>
            </a:r>
            <a:endParaRPr lang="zh-CN" altLang="en-US" dirty="0"/>
          </a:p>
        </p:txBody>
      </p:sp>
      <p:sp>
        <p:nvSpPr>
          <p:cNvPr id="3" name="内容占位符 2">
            <a:extLst>
              <a:ext uri="{FF2B5EF4-FFF2-40B4-BE49-F238E27FC236}">
                <a16:creationId xmlns:a16="http://schemas.microsoft.com/office/drawing/2014/main" id="{954C14C2-551F-4937-8552-7FFC2CF18211}"/>
              </a:ext>
            </a:extLst>
          </p:cNvPr>
          <p:cNvSpPr>
            <a:spLocks noGrp="1"/>
          </p:cNvSpPr>
          <p:nvPr>
            <p:ph idx="1"/>
          </p:nvPr>
        </p:nvSpPr>
        <p:spPr/>
        <p:txBody>
          <a:bodyPr>
            <a:normAutofit/>
          </a:bodyPr>
          <a:lstStyle/>
          <a:p>
            <a:pPr marL="0" indent="0">
              <a:buNone/>
            </a:pPr>
            <a:r>
              <a:rPr lang="zh-CN" altLang="en-US" sz="1600" dirty="0"/>
              <a:t>       阿希智能合约是一个广义上的智能合约相比于</a:t>
            </a:r>
            <a:r>
              <a:rPr lang="en-US" altLang="zh-CN" sz="1600" dirty="0"/>
              <a:t>ETH</a:t>
            </a:r>
            <a:r>
              <a:rPr lang="zh-CN" altLang="en-US" sz="1600" dirty="0"/>
              <a:t>、</a:t>
            </a:r>
            <a:r>
              <a:rPr lang="en-US" altLang="zh-CN" sz="1600" dirty="0"/>
              <a:t>EOS</a:t>
            </a:r>
            <a:r>
              <a:rPr lang="zh-CN" altLang="en-US" sz="1600" dirty="0"/>
              <a:t>，合约不存储在链上而是在</a:t>
            </a:r>
            <a:r>
              <a:rPr lang="en-US" altLang="zh-CN" sz="1600" dirty="0"/>
              <a:t>DAPP</a:t>
            </a:r>
            <a:r>
              <a:rPr lang="zh-CN" altLang="en-US" sz="1600" dirty="0"/>
              <a:t>中定义，每个</a:t>
            </a:r>
            <a:r>
              <a:rPr lang="en-US" altLang="zh-CN" sz="1600" dirty="0"/>
              <a:t>DAPP</a:t>
            </a:r>
            <a:r>
              <a:rPr lang="zh-CN" altLang="en-US" sz="1600" dirty="0"/>
              <a:t>都有自己独立的应用链，运行在</a:t>
            </a:r>
            <a:r>
              <a:rPr lang="en-US" altLang="zh-CN" sz="1600" dirty="0"/>
              <a:t>Nodejs</a:t>
            </a:r>
            <a:r>
              <a:rPr lang="zh-CN" altLang="en-US" sz="1600" dirty="0"/>
              <a:t>的</a:t>
            </a:r>
            <a:r>
              <a:rPr lang="en-US" altLang="zh-CN" sz="1600" dirty="0"/>
              <a:t>VM</a:t>
            </a:r>
            <a:r>
              <a:rPr lang="zh-CN" altLang="en-US" sz="1600" dirty="0"/>
              <a:t>模块对 </a:t>
            </a:r>
            <a:r>
              <a:rPr lang="en-US" altLang="zh-CN" sz="1600" dirty="0" err="1"/>
              <a:t>Javascript</a:t>
            </a:r>
            <a:r>
              <a:rPr lang="en-US" altLang="zh-CN" sz="1600" dirty="0"/>
              <a:t> </a:t>
            </a:r>
            <a:r>
              <a:rPr lang="zh-CN" altLang="en-US" sz="1600" dirty="0"/>
              <a:t>的 </a:t>
            </a:r>
            <a:r>
              <a:rPr lang="en-US" altLang="zh-CN" sz="1600" dirty="0"/>
              <a:t>v8</a:t>
            </a:r>
            <a:r>
              <a:rPr lang="zh-CN" altLang="en-US" sz="1600" dirty="0"/>
              <a:t>引擎封装的沙箱中。</a:t>
            </a:r>
            <a:endParaRPr lang="en-US" altLang="zh-CN" sz="1600" dirty="0"/>
          </a:p>
          <a:p>
            <a:pPr marL="0" indent="0">
              <a:buNone/>
            </a:pPr>
            <a:endParaRPr lang="zh-CN" altLang="en-US" sz="1600" dirty="0"/>
          </a:p>
        </p:txBody>
      </p:sp>
      <p:pic>
        <p:nvPicPr>
          <p:cNvPr id="5" name="图片 4">
            <a:extLst>
              <a:ext uri="{FF2B5EF4-FFF2-40B4-BE49-F238E27FC236}">
                <a16:creationId xmlns:a16="http://schemas.microsoft.com/office/drawing/2014/main" id="{4AEC793B-9B79-4D8F-B8C8-42CFA3191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1598785"/>
            <a:ext cx="8928992" cy="4650007"/>
          </a:xfrm>
          <a:prstGeom prst="rect">
            <a:avLst/>
          </a:prstGeom>
        </p:spPr>
      </p:pic>
    </p:spTree>
    <p:extLst>
      <p:ext uri="{BB962C8B-B14F-4D97-AF65-F5344CB8AC3E}">
        <p14:creationId xmlns:p14="http://schemas.microsoft.com/office/powerpoint/2010/main" val="131912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F6993-6360-418F-BD7B-62B8ECC945CB}"/>
              </a:ext>
            </a:extLst>
          </p:cNvPr>
          <p:cNvSpPr>
            <a:spLocks noGrp="1"/>
          </p:cNvSpPr>
          <p:nvPr>
            <p:ph type="title"/>
          </p:nvPr>
        </p:nvSpPr>
        <p:spPr/>
        <p:txBody>
          <a:bodyPr/>
          <a:lstStyle/>
          <a:p>
            <a:r>
              <a:rPr lang="zh-CN" altLang="en-US" dirty="0"/>
              <a:t>阿希</a:t>
            </a:r>
            <a:r>
              <a:rPr lang="zh-CN" altLang="en-US" sz="2000" dirty="0"/>
              <a:t>之 </a:t>
            </a:r>
            <a:r>
              <a:rPr lang="zh-CN" altLang="en-US" dirty="0">
                <a:solidFill>
                  <a:srgbClr val="FFC000"/>
                </a:solidFill>
              </a:rPr>
              <a:t>缺陷</a:t>
            </a:r>
            <a:endParaRPr lang="zh-CN" altLang="en-US" dirty="0"/>
          </a:p>
        </p:txBody>
      </p:sp>
      <p:sp>
        <p:nvSpPr>
          <p:cNvPr id="3" name="内容占位符 2">
            <a:extLst>
              <a:ext uri="{FF2B5EF4-FFF2-40B4-BE49-F238E27FC236}">
                <a16:creationId xmlns:a16="http://schemas.microsoft.com/office/drawing/2014/main" id="{43E85281-3940-4F0D-92C0-9D9C182732F6}"/>
              </a:ext>
            </a:extLst>
          </p:cNvPr>
          <p:cNvSpPr>
            <a:spLocks noGrp="1"/>
          </p:cNvSpPr>
          <p:nvPr>
            <p:ph idx="1"/>
          </p:nvPr>
        </p:nvSpPr>
        <p:spPr/>
        <p:txBody>
          <a:bodyPr/>
          <a:lstStyle/>
          <a:p>
            <a:r>
              <a:rPr lang="zh-CN" altLang="en-US" dirty="0"/>
              <a:t>中心化程度偏高；</a:t>
            </a:r>
            <a:endParaRPr lang="en-US" altLang="zh-CN" dirty="0"/>
          </a:p>
          <a:p>
            <a:r>
              <a:rPr lang="zh-CN" altLang="en-US" dirty="0"/>
              <a:t>智能合约的广义定义，缺乏公信力；</a:t>
            </a:r>
            <a:endParaRPr lang="en-US" altLang="zh-CN" dirty="0"/>
          </a:p>
          <a:p>
            <a:r>
              <a:rPr lang="zh-CN" altLang="en-US" dirty="0"/>
              <a:t>底层</a:t>
            </a:r>
            <a:r>
              <a:rPr lang="en-US" altLang="zh-CN" dirty="0" err="1"/>
              <a:t>Sqlite</a:t>
            </a:r>
            <a:r>
              <a:rPr lang="en-US" altLang="zh-CN" dirty="0"/>
              <a:t> </a:t>
            </a:r>
            <a:r>
              <a:rPr lang="zh-CN" altLang="en-US" dirty="0"/>
              <a:t>后期性能问题；</a:t>
            </a:r>
          </a:p>
        </p:txBody>
      </p:sp>
    </p:spTree>
    <p:extLst>
      <p:ext uri="{BB962C8B-B14F-4D97-AF65-F5344CB8AC3E}">
        <p14:creationId xmlns:p14="http://schemas.microsoft.com/office/powerpoint/2010/main" val="390663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72E90-0C5B-4AF4-8ECE-622EE6956979}"/>
              </a:ext>
            </a:extLst>
          </p:cNvPr>
          <p:cNvSpPr>
            <a:spLocks noGrp="1"/>
          </p:cNvSpPr>
          <p:nvPr>
            <p:ph type="title"/>
          </p:nvPr>
        </p:nvSpPr>
        <p:spPr/>
        <p:txBody>
          <a:bodyPr/>
          <a:lstStyle/>
          <a:p>
            <a:r>
              <a:rPr lang="en-US" altLang="zh-CN" dirty="0"/>
              <a:t>Hyperledger Fabric</a:t>
            </a:r>
            <a:r>
              <a:rPr lang="zh-CN" altLang="en-US" sz="2000" dirty="0"/>
              <a:t>之 </a:t>
            </a:r>
            <a:r>
              <a:rPr lang="zh-CN" altLang="en-US" dirty="0">
                <a:solidFill>
                  <a:srgbClr val="FFC000"/>
                </a:solidFill>
              </a:rPr>
              <a:t>简介</a:t>
            </a:r>
            <a:endParaRPr lang="zh-CN" altLang="en-US" dirty="0"/>
          </a:p>
        </p:txBody>
      </p:sp>
      <p:sp>
        <p:nvSpPr>
          <p:cNvPr id="3" name="内容占位符 2">
            <a:extLst>
              <a:ext uri="{FF2B5EF4-FFF2-40B4-BE49-F238E27FC236}">
                <a16:creationId xmlns:a16="http://schemas.microsoft.com/office/drawing/2014/main" id="{899A7CBD-45D8-4123-BD35-6C552FABE450}"/>
              </a:ext>
            </a:extLst>
          </p:cNvPr>
          <p:cNvSpPr>
            <a:spLocks noGrp="1"/>
          </p:cNvSpPr>
          <p:nvPr>
            <p:ph idx="1"/>
          </p:nvPr>
        </p:nvSpPr>
        <p:spPr/>
        <p:txBody>
          <a:bodyPr>
            <a:normAutofit lnSpcReduction="10000"/>
          </a:bodyPr>
          <a:lstStyle/>
          <a:p>
            <a:pPr marL="0" indent="0">
              <a:buNone/>
            </a:pPr>
            <a:r>
              <a:rPr lang="zh-CN" altLang="en-US" dirty="0"/>
              <a:t>       超级账本（</a:t>
            </a:r>
            <a:r>
              <a:rPr lang="en-US" altLang="zh-CN" dirty="0"/>
              <a:t>Hyperledger</a:t>
            </a:r>
            <a:r>
              <a:rPr lang="zh-CN" altLang="en-US" dirty="0"/>
              <a:t>）项目是首个面向企业应用场景的开源分布式账本平台。</a:t>
            </a:r>
          </a:p>
          <a:p>
            <a:pPr marL="0" indent="0">
              <a:buNone/>
            </a:pPr>
            <a:r>
              <a:rPr lang="zh-CN" altLang="en-US" dirty="0"/>
              <a:t>       在 </a:t>
            </a:r>
            <a:r>
              <a:rPr lang="en-US" altLang="zh-CN" dirty="0"/>
              <a:t>Linux </a:t>
            </a:r>
            <a:r>
              <a:rPr lang="zh-CN" altLang="en-US" dirty="0"/>
              <a:t>基金会的支持下，超级账本项目吸引了包括 </a:t>
            </a:r>
            <a:r>
              <a:rPr lang="en-US" altLang="zh-CN" dirty="0"/>
              <a:t>IBM</a:t>
            </a:r>
            <a:r>
              <a:rPr lang="zh-CN" altLang="en-US" dirty="0"/>
              <a:t>、</a:t>
            </a:r>
            <a:r>
              <a:rPr lang="en-US" altLang="zh-CN" dirty="0"/>
              <a:t>Intel</a:t>
            </a:r>
            <a:r>
              <a:rPr lang="zh-CN" altLang="en-US" dirty="0"/>
              <a:t>、</a:t>
            </a:r>
            <a:r>
              <a:rPr lang="en-US" altLang="zh-CN" dirty="0"/>
              <a:t>Cisco</a:t>
            </a:r>
            <a:r>
              <a:rPr lang="zh-CN" altLang="en-US" dirty="0"/>
              <a:t>、摩根大通、</a:t>
            </a:r>
            <a:r>
              <a:rPr lang="en-US" altLang="zh-CN" dirty="0"/>
              <a:t>R3 </a:t>
            </a:r>
            <a:r>
              <a:rPr lang="zh-CN" altLang="en-US" dirty="0"/>
              <a:t>等在内的众多科技和金融巨头的贡献参与，以及在银行、供应链等领域的积极应用实践。超级账本社区在成立一年多时间以来，也得到了广泛的关注和飞速的发展，目前已经拥有超过 </a:t>
            </a:r>
            <a:r>
              <a:rPr lang="en-US" altLang="zh-CN" dirty="0"/>
              <a:t>140 </a:t>
            </a:r>
            <a:r>
              <a:rPr lang="zh-CN" altLang="en-US" dirty="0"/>
              <a:t>家企业会员。</a:t>
            </a:r>
            <a:endParaRPr lang="en-US" altLang="zh-CN" dirty="0"/>
          </a:p>
          <a:p>
            <a:pPr marL="0" indent="0">
              <a:buNone/>
            </a:pPr>
            <a:r>
              <a:rPr lang="en-US" altLang="zh-CN" dirty="0"/>
              <a:t>       Hyperledger Fabric</a:t>
            </a:r>
            <a:r>
              <a:rPr lang="zh-CN" altLang="en-US" dirty="0"/>
              <a:t>是一个提供分布式账本解决方案的平台。</a:t>
            </a:r>
            <a:r>
              <a:rPr lang="en-US" altLang="zh-CN" dirty="0"/>
              <a:t>Hyperledger Fabric</a:t>
            </a:r>
            <a:r>
              <a:rPr lang="zh-CN" altLang="en-US" dirty="0"/>
              <a:t>由模块化架构支撑，并具备极佳的保密性、可伸缩性、灵活性和可扩展性。</a:t>
            </a:r>
            <a:r>
              <a:rPr lang="en-US" altLang="zh-CN" dirty="0"/>
              <a:t>Hyperledger Fabric</a:t>
            </a:r>
            <a:r>
              <a:rPr lang="zh-CN" altLang="en-US" dirty="0"/>
              <a:t>被设计成支持不同的模块组件直接拔插启用，并能适应在经济生态系统中错综复杂的各种场景。</a:t>
            </a:r>
          </a:p>
        </p:txBody>
      </p:sp>
    </p:spTree>
    <p:extLst>
      <p:ext uri="{BB962C8B-B14F-4D97-AF65-F5344CB8AC3E}">
        <p14:creationId xmlns:p14="http://schemas.microsoft.com/office/powerpoint/2010/main" val="101367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28472-1EE6-4839-80B8-A0F64F72C798}"/>
              </a:ext>
            </a:extLst>
          </p:cNvPr>
          <p:cNvSpPr>
            <a:spLocks noGrp="1"/>
          </p:cNvSpPr>
          <p:nvPr>
            <p:ph type="title"/>
          </p:nvPr>
        </p:nvSpPr>
        <p:spPr/>
        <p:txBody>
          <a:bodyPr/>
          <a:lstStyle/>
          <a:p>
            <a:r>
              <a:rPr lang="en-US" altLang="zh-CN" dirty="0"/>
              <a:t>Hyperledger Fabric</a:t>
            </a:r>
            <a:r>
              <a:rPr lang="zh-CN" altLang="en-US" sz="2000" dirty="0"/>
              <a:t>之 </a:t>
            </a:r>
            <a:r>
              <a:rPr lang="zh-CN" altLang="en-US" dirty="0">
                <a:solidFill>
                  <a:srgbClr val="FFC000"/>
                </a:solidFill>
              </a:rPr>
              <a:t>特点</a:t>
            </a:r>
            <a:endParaRPr lang="zh-CN" altLang="en-US" dirty="0"/>
          </a:p>
        </p:txBody>
      </p:sp>
      <p:sp>
        <p:nvSpPr>
          <p:cNvPr id="3" name="内容占位符 2">
            <a:extLst>
              <a:ext uri="{FF2B5EF4-FFF2-40B4-BE49-F238E27FC236}">
                <a16:creationId xmlns:a16="http://schemas.microsoft.com/office/drawing/2014/main" id="{77A41290-56C2-4370-B321-580C1947CB69}"/>
              </a:ext>
            </a:extLst>
          </p:cNvPr>
          <p:cNvSpPr>
            <a:spLocks noGrp="1"/>
          </p:cNvSpPr>
          <p:nvPr>
            <p:ph idx="1"/>
          </p:nvPr>
        </p:nvSpPr>
        <p:spPr>
          <a:xfrm>
            <a:off x="1522414" y="1905000"/>
            <a:ext cx="9144000" cy="4678362"/>
          </a:xfrm>
        </p:spPr>
        <p:txBody>
          <a:bodyPr>
            <a:normAutofit lnSpcReduction="10000"/>
          </a:bodyPr>
          <a:lstStyle/>
          <a:p>
            <a:pPr marL="0" indent="0">
              <a:buNone/>
            </a:pPr>
            <a:r>
              <a:rPr lang="en-US" altLang="zh-CN" dirty="0"/>
              <a:t>     </a:t>
            </a:r>
            <a:r>
              <a:rPr lang="en-US" altLang="zh-CN" sz="1800" dirty="0" err="1"/>
              <a:t>Fabirc</a:t>
            </a:r>
            <a:r>
              <a:rPr lang="en-US" altLang="zh-CN" sz="1800" dirty="0"/>
              <a:t> </a:t>
            </a:r>
            <a:r>
              <a:rPr lang="zh-CN" altLang="en-US" sz="1800" dirty="0"/>
              <a:t>采用模块架构设计， 复用通用的功能和模块。 模块化的方法带来了可扩展性、灵活性等优势， 会减少模块修改、升级带来的影响， 能很好的利用微服务实现区块链应用系统的开发和部署。 </a:t>
            </a:r>
            <a:r>
              <a:rPr lang="en-US" altLang="zh-CN" sz="1800" dirty="0"/>
              <a:t>Hyperledger Fabric 1.0 </a:t>
            </a:r>
            <a:r>
              <a:rPr lang="zh-CN" altLang="en-US" sz="1800" dirty="0"/>
              <a:t>设计特点：</a:t>
            </a:r>
            <a:endParaRPr lang="en-US" altLang="zh-CN" sz="1800" dirty="0"/>
          </a:p>
          <a:p>
            <a:pPr marL="342900" indent="-342900">
              <a:buFont typeface="+mj-lt"/>
              <a:buAutoNum type="arabicPeriod"/>
            </a:pPr>
            <a:r>
              <a:rPr lang="zh-CN" altLang="en-US" sz="1600" dirty="0"/>
              <a:t>模块插件化： 很多的功能模块（如</a:t>
            </a:r>
            <a:r>
              <a:rPr lang="en-US" altLang="zh-CN" sz="1600" dirty="0"/>
              <a:t>Fabric CA</a:t>
            </a:r>
            <a:r>
              <a:rPr lang="zh-CN" altLang="en-US" sz="1600" dirty="0"/>
              <a:t>、 </a:t>
            </a:r>
            <a:r>
              <a:rPr lang="en-US" altLang="zh-CN" sz="1600" dirty="0"/>
              <a:t>Consensus</a:t>
            </a:r>
            <a:r>
              <a:rPr lang="zh-CN" altLang="en-US" sz="1600" dirty="0"/>
              <a:t>、 </a:t>
            </a:r>
            <a:r>
              <a:rPr lang="en-US" altLang="zh-CN" sz="1600" dirty="0"/>
              <a:t>State DB etc.</a:t>
            </a:r>
            <a:r>
              <a:rPr lang="zh-CN" altLang="en-US" sz="1600" dirty="0"/>
              <a:t>）都是可插拔的， 系统提供了通用的接口和默认的实现；</a:t>
            </a:r>
            <a:endParaRPr lang="en-US" altLang="zh-CN" sz="1600" dirty="0"/>
          </a:p>
          <a:p>
            <a:pPr marL="342900" indent="-342900">
              <a:buFont typeface="+mj-lt"/>
              <a:buAutoNum type="arabicPeriod"/>
            </a:pPr>
            <a:r>
              <a:rPr lang="zh-CN" altLang="en-US" sz="1600" dirty="0"/>
              <a:t>充分利用容器技术： </a:t>
            </a:r>
            <a:r>
              <a:rPr lang="en-US" altLang="zh-CN" sz="1600" dirty="0"/>
              <a:t>Peers</a:t>
            </a:r>
            <a:r>
              <a:rPr lang="zh-CN" altLang="en-US" sz="1600" dirty="0"/>
              <a:t>可通过</a:t>
            </a:r>
            <a:r>
              <a:rPr lang="en-US" altLang="zh-CN" sz="1600" dirty="0"/>
              <a:t>Docker</a:t>
            </a:r>
            <a:r>
              <a:rPr lang="zh-CN" altLang="en-US" sz="1600" dirty="0"/>
              <a:t>部署</a:t>
            </a:r>
            <a:r>
              <a:rPr lang="en-US" altLang="zh-CN" sz="1600" dirty="0"/>
              <a:t>, </a:t>
            </a:r>
            <a:r>
              <a:rPr lang="en-US" altLang="zh-CN" sz="1600" dirty="0" err="1"/>
              <a:t>chaincode</a:t>
            </a:r>
            <a:r>
              <a:rPr lang="en-US" altLang="zh-CN" sz="1600" dirty="0"/>
              <a:t>(</a:t>
            </a:r>
            <a:r>
              <a:rPr lang="zh-CN" altLang="en-US" sz="1600" dirty="0"/>
              <a:t>链码 </a:t>
            </a:r>
            <a:r>
              <a:rPr lang="en-US" altLang="zh-CN" sz="1600" dirty="0"/>
              <a:t>| </a:t>
            </a:r>
            <a:r>
              <a:rPr lang="zh-CN" altLang="en-US" sz="1600" dirty="0"/>
              <a:t>智能合约</a:t>
            </a:r>
            <a:r>
              <a:rPr lang="en-US" altLang="zh-CN" sz="1600" dirty="0"/>
              <a:t>) </a:t>
            </a:r>
            <a:r>
              <a:rPr lang="zh-CN" altLang="en-US" sz="1600" dirty="0"/>
              <a:t>也默认运行在</a:t>
            </a:r>
            <a:r>
              <a:rPr lang="en-US" altLang="zh-CN" sz="1600" dirty="0"/>
              <a:t>Docker</a:t>
            </a:r>
            <a:r>
              <a:rPr lang="zh-CN" altLang="en-US" sz="1600" dirty="0"/>
              <a:t>中。 应用程序或者外部系统不能直接操作</a:t>
            </a:r>
            <a:r>
              <a:rPr lang="en-US" altLang="zh-CN" sz="1600" dirty="0" err="1"/>
              <a:t>chaincode</a:t>
            </a:r>
            <a:r>
              <a:rPr lang="en-US" altLang="zh-CN" sz="1600" dirty="0"/>
              <a:t>, </a:t>
            </a:r>
            <a:r>
              <a:rPr lang="zh-CN" altLang="en-US" sz="1600" dirty="0"/>
              <a:t>必须通过</a:t>
            </a:r>
            <a:r>
              <a:rPr lang="en-US" altLang="zh-CN" sz="1600" dirty="0"/>
              <a:t>Endorser(</a:t>
            </a:r>
            <a:r>
              <a:rPr lang="zh-CN" altLang="en-US" sz="1600" dirty="0"/>
              <a:t>背书节点</a:t>
            </a:r>
            <a:r>
              <a:rPr lang="en-US" altLang="zh-CN" sz="1600" dirty="0"/>
              <a:t>)</a:t>
            </a:r>
            <a:r>
              <a:rPr lang="zh-CN" altLang="en-US" sz="1600" dirty="0"/>
              <a:t>提供的接口转发给</a:t>
            </a:r>
            <a:r>
              <a:rPr lang="en-US" altLang="zh-CN" sz="1600" dirty="0" err="1"/>
              <a:t>chaincode</a:t>
            </a:r>
            <a:r>
              <a:rPr lang="zh-CN" altLang="en-US" sz="1600" dirty="0"/>
              <a:t>执行</a:t>
            </a:r>
            <a:r>
              <a:rPr lang="en-US" altLang="zh-CN" sz="1600" dirty="0"/>
              <a:t>. </a:t>
            </a:r>
            <a:r>
              <a:rPr lang="en-US" altLang="zh-CN" sz="1600" dirty="0" err="1"/>
              <a:t>chaincode</a:t>
            </a:r>
            <a:r>
              <a:rPr lang="zh-CN" altLang="en-US" sz="1600" dirty="0"/>
              <a:t>运行在安全的沙箱环境， 和</a:t>
            </a:r>
            <a:r>
              <a:rPr lang="en-US" altLang="zh-CN" sz="1600" dirty="0"/>
              <a:t>Endorser</a:t>
            </a:r>
            <a:r>
              <a:rPr lang="zh-CN" altLang="en-US" sz="1600" dirty="0"/>
              <a:t>的环境是隔离的；</a:t>
            </a:r>
          </a:p>
          <a:p>
            <a:pPr marL="342900" indent="-342900">
              <a:buFont typeface="+mj-lt"/>
              <a:buAutoNum type="arabicPeriod"/>
            </a:pPr>
            <a:r>
              <a:rPr lang="zh-CN" altLang="en-US" sz="1600" dirty="0"/>
              <a:t>可扩展性： </a:t>
            </a:r>
            <a:r>
              <a:rPr lang="en-US" altLang="zh-CN" sz="1600" dirty="0"/>
              <a:t>Hyperledger Fabric 1.0 </a:t>
            </a:r>
            <a:r>
              <a:rPr lang="zh-CN" altLang="en-US" sz="1600" dirty="0"/>
              <a:t>在 </a:t>
            </a:r>
            <a:r>
              <a:rPr lang="en-US" altLang="zh-CN" sz="1600" dirty="0"/>
              <a:t>0.6 </a:t>
            </a:r>
            <a:r>
              <a:rPr lang="zh-CN" altLang="en-US" sz="1600" dirty="0"/>
              <a:t>版本的基础上， 对</a:t>
            </a:r>
            <a:r>
              <a:rPr lang="en-US" altLang="zh-CN" sz="1600" dirty="0"/>
              <a:t>Peer</a:t>
            </a:r>
            <a:r>
              <a:rPr lang="zh-CN" altLang="en-US" sz="1600" dirty="0"/>
              <a:t>节点的角色进行了拆分， 有</a:t>
            </a:r>
            <a:r>
              <a:rPr lang="en-US" altLang="zh-CN" sz="1600" dirty="0"/>
              <a:t>Endorser(</a:t>
            </a:r>
            <a:r>
              <a:rPr lang="zh-CN" altLang="en-US" sz="1600" dirty="0"/>
              <a:t>背书节点</a:t>
            </a:r>
            <a:r>
              <a:rPr lang="en-US" altLang="zh-CN" sz="1600" dirty="0"/>
              <a:t>)</a:t>
            </a:r>
            <a:r>
              <a:rPr lang="zh-CN" altLang="en-US" sz="1600" dirty="0"/>
              <a:t>、 </a:t>
            </a:r>
            <a:r>
              <a:rPr lang="en-US" altLang="zh-CN" sz="1600" dirty="0" err="1"/>
              <a:t>Orderer</a:t>
            </a:r>
            <a:r>
              <a:rPr lang="en-US" altLang="zh-CN" sz="1600" dirty="0"/>
              <a:t> (</a:t>
            </a:r>
            <a:r>
              <a:rPr lang="zh-CN" altLang="en-US" sz="1600" dirty="0"/>
              <a:t>排序服务节点</a:t>
            </a:r>
            <a:r>
              <a:rPr lang="en-US" altLang="zh-CN" sz="1600" dirty="0"/>
              <a:t>)</a:t>
            </a:r>
            <a:r>
              <a:rPr lang="zh-CN" altLang="en-US" sz="1600" dirty="0"/>
              <a:t>、</a:t>
            </a:r>
            <a:r>
              <a:rPr lang="en-US" altLang="zh-CN" sz="1600" dirty="0"/>
              <a:t>Committer(</a:t>
            </a:r>
            <a:r>
              <a:rPr lang="zh-CN" altLang="en-US" sz="1600" dirty="0"/>
              <a:t>记账节点</a:t>
            </a:r>
            <a:r>
              <a:rPr lang="en-US" altLang="zh-CN" sz="1600" dirty="0"/>
              <a:t>) </a:t>
            </a:r>
            <a:r>
              <a:rPr lang="zh-CN" altLang="en-US" sz="1600" dirty="0"/>
              <a:t>等， 不同的角色的节点有不同的功能。 节点可以加入到不同的</a:t>
            </a:r>
            <a:r>
              <a:rPr lang="en-US" altLang="zh-CN" sz="1600" dirty="0"/>
              <a:t>Channel(</a:t>
            </a:r>
            <a:r>
              <a:rPr lang="zh-CN" altLang="en-US" sz="1600" dirty="0"/>
              <a:t>通道</a:t>
            </a:r>
            <a:r>
              <a:rPr lang="en-US" altLang="zh-CN" sz="1600" dirty="0"/>
              <a:t>)</a:t>
            </a:r>
            <a:r>
              <a:rPr lang="zh-CN" altLang="en-US" sz="1600" dirty="0"/>
              <a:t>中， </a:t>
            </a:r>
            <a:r>
              <a:rPr lang="en-US" altLang="zh-CN" sz="1600" dirty="0" err="1"/>
              <a:t>chaincode</a:t>
            </a:r>
            <a:r>
              <a:rPr lang="en-US" altLang="zh-CN" sz="1600" dirty="0"/>
              <a:t> </a:t>
            </a:r>
            <a:r>
              <a:rPr lang="zh-CN" altLang="en-US" sz="1600" dirty="0"/>
              <a:t>可以运行在不同的节点上， 这样可以更好地提升并行执行的效率和吞吐量；</a:t>
            </a:r>
          </a:p>
          <a:p>
            <a:pPr marL="342900" indent="-342900">
              <a:buFont typeface="+mj-lt"/>
              <a:buAutoNum type="arabicPeriod"/>
            </a:pPr>
            <a:r>
              <a:rPr lang="zh-CN" altLang="en-US" sz="1600" dirty="0"/>
              <a:t>安全性： </a:t>
            </a:r>
            <a:r>
              <a:rPr lang="en-US" altLang="zh-CN" sz="1600" dirty="0"/>
              <a:t>Hyperledger Fabric 1.0 </a:t>
            </a:r>
            <a:r>
              <a:rPr lang="zh-CN" altLang="en-US" sz="1600" dirty="0"/>
              <a:t>提供的是授权访问的区块链网络， 节点共同维护成员信息， 由</a:t>
            </a:r>
            <a:r>
              <a:rPr lang="en-US" altLang="zh-CN" sz="1600" dirty="0"/>
              <a:t>MSP(Membership Service Provider)</a:t>
            </a:r>
            <a:r>
              <a:rPr lang="zh-CN" altLang="en-US" sz="1600" dirty="0"/>
              <a:t>模块验证和授权， 之后才能使用区块链网络的功能。 多链和多通道的设计容易实现数据隔离， 也提供了 </a:t>
            </a:r>
            <a:r>
              <a:rPr lang="en-US" altLang="zh-CN" sz="1600" dirty="0"/>
              <a:t>Application </a:t>
            </a:r>
            <a:r>
              <a:rPr lang="zh-CN" altLang="en-US" sz="1600" dirty="0"/>
              <a:t>和 </a:t>
            </a:r>
            <a:r>
              <a:rPr lang="en-US" altLang="zh-CN" sz="1600" dirty="0" err="1"/>
              <a:t>Chaincode</a:t>
            </a:r>
            <a:r>
              <a:rPr lang="en-US" altLang="zh-CN" sz="1600" dirty="0"/>
              <a:t> </a:t>
            </a:r>
            <a:r>
              <a:rPr lang="zh-CN" altLang="en-US" sz="1600" dirty="0"/>
              <a:t>之间的安全通道， 实现了隐私保护。</a:t>
            </a:r>
          </a:p>
        </p:txBody>
      </p:sp>
    </p:spTree>
    <p:extLst>
      <p:ext uri="{BB962C8B-B14F-4D97-AF65-F5344CB8AC3E}">
        <p14:creationId xmlns:p14="http://schemas.microsoft.com/office/powerpoint/2010/main" val="329000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65956-F778-47EE-BA49-048339B949FB}"/>
              </a:ext>
            </a:extLst>
          </p:cNvPr>
          <p:cNvSpPr>
            <a:spLocks noGrp="1"/>
          </p:cNvSpPr>
          <p:nvPr>
            <p:ph type="title"/>
          </p:nvPr>
        </p:nvSpPr>
        <p:spPr/>
        <p:txBody>
          <a:bodyPr/>
          <a:lstStyle/>
          <a:p>
            <a:r>
              <a:rPr lang="zh-CN" altLang="en-US" dirty="0"/>
              <a:t>区块链简介</a:t>
            </a:r>
            <a:r>
              <a:rPr lang="zh-CN" altLang="en-US" sz="2000" dirty="0"/>
              <a:t>之 </a:t>
            </a:r>
            <a:r>
              <a:rPr lang="zh-CN" altLang="en-US" dirty="0">
                <a:solidFill>
                  <a:srgbClr val="FFC000"/>
                </a:solidFill>
              </a:rPr>
              <a:t>比特币的诞生（一）</a:t>
            </a:r>
            <a:endParaRPr lang="zh-CN" altLang="en-US" dirty="0"/>
          </a:p>
        </p:txBody>
      </p:sp>
      <p:sp>
        <p:nvSpPr>
          <p:cNvPr id="3" name="内容占位符 2">
            <a:extLst>
              <a:ext uri="{FF2B5EF4-FFF2-40B4-BE49-F238E27FC236}">
                <a16:creationId xmlns:a16="http://schemas.microsoft.com/office/drawing/2014/main" id="{338251A2-A4CD-4741-8B3A-5FF68A4C46AF}"/>
              </a:ext>
            </a:extLst>
          </p:cNvPr>
          <p:cNvSpPr>
            <a:spLocks noGrp="1"/>
          </p:cNvSpPr>
          <p:nvPr>
            <p:ph idx="1"/>
          </p:nvPr>
        </p:nvSpPr>
        <p:spPr/>
        <p:txBody>
          <a:bodyPr>
            <a:normAutofit/>
          </a:bodyPr>
          <a:lstStyle/>
          <a:p>
            <a:pPr marL="0" indent="0">
              <a:buNone/>
            </a:pPr>
            <a:r>
              <a:rPr lang="en-US" altLang="zh-CN" sz="2000" dirty="0"/>
              <a:t>       2008</a:t>
            </a:r>
            <a:r>
              <a:rPr lang="zh-CN" altLang="en-US" sz="2000" dirty="0"/>
              <a:t>年</a:t>
            </a:r>
            <a:r>
              <a:rPr lang="en-US" altLang="zh-CN" sz="2000" dirty="0"/>
              <a:t>9</a:t>
            </a:r>
            <a:r>
              <a:rPr lang="zh-CN" altLang="en-US" sz="2000" dirty="0"/>
              <a:t>月，以雷曼兄弟的倒闭为开端，金融危机在美国爆发并向全世界蔓延。世界各国政府和中央银行采取了史无前例的财政刺激方案和扩张的货币政策并对金融危机提供紧急援助。</a:t>
            </a:r>
            <a:endParaRPr lang="en-US" altLang="zh-CN" sz="2000" dirty="0"/>
          </a:p>
          <a:p>
            <a:pPr marL="0" indent="0">
              <a:buNone/>
            </a:pPr>
            <a:r>
              <a:rPr lang="en-US" altLang="zh-CN" sz="2000" dirty="0"/>
              <a:t>       2008</a:t>
            </a:r>
            <a:r>
              <a:rPr lang="zh-CN" altLang="en-US" sz="2000" dirty="0"/>
              <a:t>年</a:t>
            </a:r>
            <a:r>
              <a:rPr lang="en-US" altLang="zh-CN" sz="2000" dirty="0"/>
              <a:t>10</a:t>
            </a:r>
            <a:r>
              <a:rPr lang="zh-CN" altLang="en-US" sz="2000" dirty="0"/>
              <a:t>月</a:t>
            </a:r>
            <a:r>
              <a:rPr lang="en-US" altLang="zh-CN" sz="2000" dirty="0"/>
              <a:t>31</a:t>
            </a:r>
            <a:r>
              <a:rPr lang="zh-CN" altLang="en-US" sz="2000" dirty="0"/>
              <a:t>日下午</a:t>
            </a:r>
            <a:r>
              <a:rPr lang="en-US" altLang="zh-CN" sz="2000" dirty="0"/>
              <a:t>2</a:t>
            </a:r>
            <a:r>
              <a:rPr lang="zh-CN" altLang="en-US" sz="2000" dirty="0"/>
              <a:t>点</a:t>
            </a:r>
            <a:r>
              <a:rPr lang="en-US" altLang="zh-CN" sz="2000" dirty="0"/>
              <a:t>10</a:t>
            </a:r>
            <a:r>
              <a:rPr lang="zh-CN" altLang="en-US" sz="2000" dirty="0"/>
              <a:t>分，在一个普通的密码学邮件列表中，几百个成员均受到了自称是中本聪的人的电子邮件，“我一直在研究一个新的电子现金系统，这完全是点对点的，无需任何可信的第三方”，然后他将收件人引向一个九页的白皮书，其中描述了一个新的货币体系。同年</a:t>
            </a:r>
            <a:r>
              <a:rPr lang="en-US" altLang="zh-CN" sz="2000" dirty="0"/>
              <a:t>11</a:t>
            </a:r>
            <a:r>
              <a:rPr lang="zh-CN" altLang="en-US" sz="2000" dirty="0"/>
              <a:t>月</a:t>
            </a:r>
            <a:r>
              <a:rPr lang="en-US" altLang="zh-CN" sz="2000" dirty="0"/>
              <a:t>16</a:t>
            </a:r>
            <a:r>
              <a:rPr lang="zh-CN" altLang="en-US" sz="2000" dirty="0"/>
              <a:t>日，中本聪发布了比特币代码的先行版本。</a:t>
            </a:r>
            <a:endParaRPr lang="en-US" altLang="zh-CN" sz="2000" dirty="0"/>
          </a:p>
          <a:p>
            <a:pPr marL="0" indent="0">
              <a:buNone/>
            </a:pPr>
            <a:r>
              <a:rPr lang="en-US" altLang="zh-CN" sz="2000" dirty="0"/>
              <a:t>       2009</a:t>
            </a:r>
            <a:r>
              <a:rPr lang="zh-CN" altLang="en-US" sz="2000" dirty="0"/>
              <a:t>年</a:t>
            </a:r>
            <a:r>
              <a:rPr lang="en-US" altLang="zh-CN" sz="2000" dirty="0"/>
              <a:t>1</a:t>
            </a:r>
            <a:r>
              <a:rPr lang="zh-CN" altLang="en-US" sz="2000" dirty="0"/>
              <a:t>月</a:t>
            </a:r>
            <a:r>
              <a:rPr lang="en-US" altLang="zh-CN" sz="2000" dirty="0"/>
              <a:t>3</a:t>
            </a:r>
            <a:r>
              <a:rPr lang="zh-CN" altLang="en-US" sz="2000" dirty="0"/>
              <a:t>日，中本聪在位于芬兰赫尔辛基的一个小型服务器上挖出了比特币的第一个区块</a:t>
            </a:r>
            <a:r>
              <a:rPr lang="en-US" altLang="zh-CN" sz="2000" dirty="0"/>
              <a:t>——</a:t>
            </a:r>
            <a:r>
              <a:rPr lang="zh-CN" altLang="en-US" sz="2000" dirty="0"/>
              <a:t>创世区块（</a:t>
            </a:r>
            <a:r>
              <a:rPr lang="en-US" altLang="zh-CN" sz="2000" dirty="0"/>
              <a:t>Genesis Block</a:t>
            </a:r>
            <a:r>
              <a:rPr lang="zh-CN" altLang="en-US" sz="2000" dirty="0"/>
              <a:t>），并获得了首批“挖矿”奖励</a:t>
            </a:r>
            <a:r>
              <a:rPr lang="en-US" altLang="zh-CN" sz="2000" dirty="0"/>
              <a:t>——50</a:t>
            </a:r>
            <a:r>
              <a:rPr lang="zh-CN" altLang="en-US" sz="2000" dirty="0"/>
              <a:t>个比特币。在创世区块中，中本聪写下了这样一句话：</a:t>
            </a:r>
            <a:endParaRPr lang="en-US" altLang="zh-CN" sz="2000" dirty="0"/>
          </a:p>
          <a:p>
            <a:pPr marL="0" indent="0">
              <a:buNone/>
            </a:pPr>
            <a:r>
              <a:rPr lang="en-US" altLang="zh-CN" sz="2000" dirty="0"/>
              <a:t>The Times 03/Jan/2009 Chancellor on brink of second bailout for banks.</a:t>
            </a:r>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240870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84F64-5D6F-494B-820A-22CCC6075856}"/>
              </a:ext>
            </a:extLst>
          </p:cNvPr>
          <p:cNvSpPr>
            <a:spLocks noGrp="1"/>
          </p:cNvSpPr>
          <p:nvPr>
            <p:ph type="title"/>
          </p:nvPr>
        </p:nvSpPr>
        <p:spPr/>
        <p:txBody>
          <a:bodyPr/>
          <a:lstStyle/>
          <a:p>
            <a:r>
              <a:rPr lang="en-US" altLang="zh-CN" dirty="0"/>
              <a:t>Quorum</a:t>
            </a:r>
            <a:r>
              <a:rPr lang="zh-CN" altLang="en-US" sz="2000" dirty="0"/>
              <a:t>之 </a:t>
            </a:r>
            <a:r>
              <a:rPr lang="zh-CN" altLang="en-US" dirty="0">
                <a:solidFill>
                  <a:srgbClr val="FFC000"/>
                </a:solidFill>
              </a:rPr>
              <a:t>简介</a:t>
            </a:r>
            <a:endParaRPr lang="zh-CN" altLang="en-US" dirty="0"/>
          </a:p>
        </p:txBody>
      </p:sp>
      <p:sp>
        <p:nvSpPr>
          <p:cNvPr id="3" name="内容占位符 2">
            <a:extLst>
              <a:ext uri="{FF2B5EF4-FFF2-40B4-BE49-F238E27FC236}">
                <a16:creationId xmlns:a16="http://schemas.microsoft.com/office/drawing/2014/main" id="{F1DA9D69-C99C-4D2E-B410-7F9087C6E2EB}"/>
              </a:ext>
            </a:extLst>
          </p:cNvPr>
          <p:cNvSpPr>
            <a:spLocks noGrp="1"/>
          </p:cNvSpPr>
          <p:nvPr>
            <p:ph idx="1"/>
          </p:nvPr>
        </p:nvSpPr>
        <p:spPr/>
        <p:txBody>
          <a:bodyPr/>
          <a:lstStyle/>
          <a:p>
            <a:pPr marL="0" indent="0">
              <a:buNone/>
            </a:pPr>
            <a:r>
              <a:rPr lang="en-US" altLang="zh-CN" dirty="0"/>
              <a:t>       Quorum </a:t>
            </a:r>
            <a:r>
              <a:rPr lang="zh-CN" altLang="en-US" dirty="0"/>
              <a:t>是由 </a:t>
            </a:r>
            <a:r>
              <a:rPr lang="en-US" altLang="zh-CN" dirty="0" err="1"/>
              <a:t>J.P.Morgan</a:t>
            </a:r>
            <a:r>
              <a:rPr lang="en-US" altLang="zh-CN" dirty="0"/>
              <a:t> </a:t>
            </a:r>
            <a:r>
              <a:rPr lang="zh-CN" altLang="en-US" dirty="0"/>
              <a:t>推出的企业级分布式账本平台。在以太坊的基础上，</a:t>
            </a:r>
            <a:r>
              <a:rPr lang="en-US" altLang="zh-CN" dirty="0"/>
              <a:t>Quorum</a:t>
            </a:r>
            <a:r>
              <a:rPr lang="zh-CN" altLang="en-US" dirty="0"/>
              <a:t>额外提供了联盟链的服务。在公有链方面，</a:t>
            </a:r>
            <a:r>
              <a:rPr lang="en-US" altLang="zh-CN" dirty="0"/>
              <a:t>Quorum</a:t>
            </a:r>
            <a:r>
              <a:rPr lang="zh-CN" altLang="en-US" dirty="0"/>
              <a:t>继承了以太坊的协议及其客户端</a:t>
            </a:r>
            <a:r>
              <a:rPr lang="en-US" altLang="zh-CN" dirty="0" err="1"/>
              <a:t>Geth</a:t>
            </a:r>
            <a:r>
              <a:rPr lang="zh-CN" altLang="en-US" dirty="0"/>
              <a:t>。</a:t>
            </a:r>
            <a:endParaRPr lang="en-US" altLang="zh-CN" dirty="0"/>
          </a:p>
          <a:p>
            <a:pPr marL="0" indent="0">
              <a:buNone/>
            </a:pPr>
            <a:endParaRPr lang="en-US" altLang="zh-CN" dirty="0"/>
          </a:p>
          <a:p>
            <a:pPr marL="0" indent="0">
              <a:buNone/>
            </a:pPr>
            <a:r>
              <a:rPr lang="en-US" altLang="zh-CN" sz="2000" dirty="0">
                <a:solidFill>
                  <a:srgbClr val="FFC000"/>
                </a:solidFill>
              </a:rPr>
              <a:t>Quorum </a:t>
            </a:r>
            <a:r>
              <a:rPr lang="zh-CN" altLang="en-US" sz="2000" dirty="0">
                <a:solidFill>
                  <a:srgbClr val="FFC000"/>
                </a:solidFill>
              </a:rPr>
              <a:t>和 </a:t>
            </a:r>
            <a:r>
              <a:rPr lang="en-US" altLang="zh-CN" sz="2000" dirty="0">
                <a:solidFill>
                  <a:srgbClr val="FFC000"/>
                </a:solidFill>
              </a:rPr>
              <a:t>Ethereum </a:t>
            </a:r>
            <a:r>
              <a:rPr lang="zh-CN" altLang="en-US" sz="2000" dirty="0">
                <a:solidFill>
                  <a:srgbClr val="FFC000"/>
                </a:solidFill>
              </a:rPr>
              <a:t>区别：</a:t>
            </a:r>
            <a:endParaRPr lang="en-US" altLang="zh-CN" sz="2000" dirty="0">
              <a:solidFill>
                <a:srgbClr val="FFC000"/>
              </a:solidFill>
            </a:endParaRPr>
          </a:p>
          <a:p>
            <a:r>
              <a:rPr lang="zh-CN" altLang="en-US" sz="1600" dirty="0"/>
              <a:t>提供了</a:t>
            </a:r>
            <a:r>
              <a:rPr lang="en-US" altLang="zh-CN" sz="1600" dirty="0"/>
              <a:t>Transaction</a:t>
            </a:r>
            <a:r>
              <a:rPr lang="zh-CN" altLang="en-US" sz="1600" dirty="0"/>
              <a:t>和</a:t>
            </a:r>
            <a:r>
              <a:rPr lang="en-US" altLang="zh-CN" sz="1600" dirty="0"/>
              <a:t>Contract</a:t>
            </a:r>
            <a:r>
              <a:rPr lang="zh-CN" altLang="en-US" sz="1600" dirty="0"/>
              <a:t>的私有化功能。</a:t>
            </a:r>
          </a:p>
          <a:p>
            <a:r>
              <a:rPr lang="zh-CN" altLang="en-US" sz="1600" dirty="0"/>
              <a:t>多种基于投票机制的共识方式。</a:t>
            </a:r>
          </a:p>
          <a:p>
            <a:r>
              <a:rPr lang="zh-CN" altLang="en-US" sz="1600" dirty="0"/>
              <a:t>网络与节点的权限管理。</a:t>
            </a:r>
          </a:p>
          <a:p>
            <a:r>
              <a:rPr lang="zh-CN" altLang="en-US" sz="1600" dirty="0"/>
              <a:t>更高的性能。</a:t>
            </a:r>
          </a:p>
        </p:txBody>
      </p:sp>
    </p:spTree>
    <p:extLst>
      <p:ext uri="{BB962C8B-B14F-4D97-AF65-F5344CB8AC3E}">
        <p14:creationId xmlns:p14="http://schemas.microsoft.com/office/powerpoint/2010/main" val="114457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发展趋势</a:t>
            </a:r>
            <a:endParaRPr lang="zh-CN" altLang="en-US" dirty="0">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69BB8F3E-F8C6-4F7C-8C5A-DDC3C7BDE7CB}"/>
              </a:ext>
            </a:extLst>
          </p:cNvPr>
          <p:cNvSpPr txBox="1"/>
          <p:nvPr/>
        </p:nvSpPr>
        <p:spPr>
          <a:xfrm>
            <a:off x="4906280" y="3573016"/>
            <a:ext cx="2376264" cy="1200329"/>
          </a:xfrm>
          <a:prstGeom prst="rect">
            <a:avLst/>
          </a:prstGeom>
          <a:noFill/>
        </p:spPr>
        <p:txBody>
          <a:bodyPr wrap="square" rtlCol="0">
            <a:spAutoFit/>
          </a:bodyPr>
          <a:lstStyle/>
          <a:p>
            <a:pPr>
              <a:lnSpc>
                <a:spcPct val="90000"/>
              </a:lnSpc>
            </a:pPr>
            <a:r>
              <a:rPr lang="zh-CN" altLang="en-US" sz="8000" dirty="0">
                <a:solidFill>
                  <a:srgbClr val="FFFF00"/>
                </a:solidFill>
              </a:rPr>
              <a:t>讨论</a:t>
            </a:r>
          </a:p>
        </p:txBody>
      </p:sp>
    </p:spTree>
    <p:extLst>
      <p:ext uri="{BB962C8B-B14F-4D97-AF65-F5344CB8AC3E}">
        <p14:creationId xmlns:p14="http://schemas.microsoft.com/office/powerpoint/2010/main" val="350047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94E0E4F-50B7-46EE-A50A-9AAE5A97AB01}"/>
              </a:ext>
            </a:extLst>
          </p:cNvPr>
          <p:cNvSpPr>
            <a:spLocks noGrp="1"/>
          </p:cNvSpPr>
          <p:nvPr>
            <p:ph type="title"/>
          </p:nvPr>
        </p:nvSpPr>
        <p:spPr/>
        <p:txBody>
          <a:bodyPr/>
          <a:lstStyle/>
          <a:p>
            <a:pPr algn="ctr"/>
            <a:r>
              <a:rPr lang="en-US" altLang="zh-CN" sz="9600" dirty="0">
                <a:ln w="0"/>
                <a:gradFill>
                  <a:gsLst>
                    <a:gs pos="21000">
                      <a:srgbClr val="53575C"/>
                    </a:gs>
                    <a:gs pos="88000">
                      <a:srgbClr val="C5C7CA"/>
                    </a:gs>
                  </a:gsLst>
                  <a:lin ang="5400000"/>
                </a:gradFill>
              </a:rPr>
              <a:t>Thanks</a:t>
            </a:r>
            <a:endParaRPr lang="zh-CN" altLang="en-US" sz="9600"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64854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区块链简介</a:t>
            </a:r>
            <a:r>
              <a:rPr lang="zh-CN" altLang="en-US" sz="2000" dirty="0"/>
              <a:t>之 </a:t>
            </a:r>
            <a:r>
              <a:rPr lang="zh-CN" altLang="en-US" dirty="0">
                <a:solidFill>
                  <a:srgbClr val="FFC000"/>
                </a:solidFill>
              </a:rPr>
              <a:t>区块链的本质（二）</a:t>
            </a:r>
            <a:endParaRPr lang="zh-CN" altLang="en-US" dirty="0"/>
          </a:p>
        </p:txBody>
      </p:sp>
      <p:sp>
        <p:nvSpPr>
          <p:cNvPr id="8" name="矩形 7">
            <a:extLst>
              <a:ext uri="{FF2B5EF4-FFF2-40B4-BE49-F238E27FC236}">
                <a16:creationId xmlns:a16="http://schemas.microsoft.com/office/drawing/2014/main" id="{C8D4D8CC-81D1-4B71-8854-7983258145E4}"/>
              </a:ext>
            </a:extLst>
          </p:cNvPr>
          <p:cNvSpPr/>
          <p:nvPr/>
        </p:nvSpPr>
        <p:spPr>
          <a:xfrm>
            <a:off x="1224123" y="3664290"/>
            <a:ext cx="1368152" cy="21409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chemeClr val="tx1"/>
              </a:solidFill>
            </a:endParaRPr>
          </a:p>
        </p:txBody>
      </p:sp>
      <p:sp>
        <p:nvSpPr>
          <p:cNvPr id="9" name="矩形 8">
            <a:extLst>
              <a:ext uri="{FF2B5EF4-FFF2-40B4-BE49-F238E27FC236}">
                <a16:creationId xmlns:a16="http://schemas.microsoft.com/office/drawing/2014/main" id="{C8D4D8CC-81D1-4B71-8854-7983258145E4}"/>
              </a:ext>
            </a:extLst>
          </p:cNvPr>
          <p:cNvSpPr/>
          <p:nvPr/>
        </p:nvSpPr>
        <p:spPr>
          <a:xfrm>
            <a:off x="3142084" y="3664290"/>
            <a:ext cx="1368152" cy="21409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chemeClr val="tx1"/>
              </a:solidFill>
            </a:endParaRPr>
          </a:p>
        </p:txBody>
      </p:sp>
      <p:sp>
        <p:nvSpPr>
          <p:cNvPr id="10" name="矩形 9">
            <a:extLst>
              <a:ext uri="{FF2B5EF4-FFF2-40B4-BE49-F238E27FC236}">
                <a16:creationId xmlns:a16="http://schemas.microsoft.com/office/drawing/2014/main" id="{C8D4D8CC-81D1-4B71-8854-7983258145E4}"/>
              </a:ext>
            </a:extLst>
          </p:cNvPr>
          <p:cNvSpPr/>
          <p:nvPr/>
        </p:nvSpPr>
        <p:spPr>
          <a:xfrm>
            <a:off x="5060045" y="3664290"/>
            <a:ext cx="1368152" cy="21409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chemeClr val="tx1"/>
              </a:solidFill>
            </a:endParaRPr>
          </a:p>
        </p:txBody>
      </p:sp>
      <p:sp>
        <p:nvSpPr>
          <p:cNvPr id="12" name="矩形 11">
            <a:extLst>
              <a:ext uri="{FF2B5EF4-FFF2-40B4-BE49-F238E27FC236}">
                <a16:creationId xmlns:a16="http://schemas.microsoft.com/office/drawing/2014/main" id="{EBF230E5-5BDB-4920-9A7A-92CBFE5B9DF9}"/>
              </a:ext>
            </a:extLst>
          </p:cNvPr>
          <p:cNvSpPr/>
          <p:nvPr/>
        </p:nvSpPr>
        <p:spPr>
          <a:xfrm>
            <a:off x="0" y="3664290"/>
            <a:ext cx="674314" cy="21409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chemeClr val="tx1"/>
              </a:solidFill>
            </a:endParaRPr>
          </a:p>
        </p:txBody>
      </p:sp>
      <p:sp>
        <p:nvSpPr>
          <p:cNvPr id="13" name="左箭头 12"/>
          <p:cNvSpPr/>
          <p:nvPr/>
        </p:nvSpPr>
        <p:spPr>
          <a:xfrm>
            <a:off x="674313" y="4259778"/>
            <a:ext cx="549809" cy="484632"/>
          </a:xfrm>
          <a:prstGeom prst="lef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solidFill>
                <a:schemeClr val="tx1"/>
              </a:solidFill>
            </a:endParaRPr>
          </a:p>
        </p:txBody>
      </p:sp>
      <p:sp>
        <p:nvSpPr>
          <p:cNvPr id="14" name="左箭头 13"/>
          <p:cNvSpPr/>
          <p:nvPr/>
        </p:nvSpPr>
        <p:spPr>
          <a:xfrm>
            <a:off x="2603292" y="4259778"/>
            <a:ext cx="549809" cy="484632"/>
          </a:xfrm>
          <a:prstGeom prst="lef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solidFill>
                <a:schemeClr val="tx1"/>
              </a:solidFill>
            </a:endParaRPr>
          </a:p>
        </p:txBody>
      </p:sp>
      <p:sp>
        <p:nvSpPr>
          <p:cNvPr id="15" name="左箭头 14"/>
          <p:cNvSpPr/>
          <p:nvPr/>
        </p:nvSpPr>
        <p:spPr>
          <a:xfrm>
            <a:off x="4521253" y="4259778"/>
            <a:ext cx="549809" cy="484632"/>
          </a:xfrm>
          <a:prstGeom prst="lef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1302534" y="3747790"/>
            <a:ext cx="1226688" cy="156179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矩形 21"/>
          <p:cNvSpPr/>
          <p:nvPr/>
        </p:nvSpPr>
        <p:spPr>
          <a:xfrm>
            <a:off x="3226909" y="3747790"/>
            <a:ext cx="1226688" cy="156179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矩形 24"/>
          <p:cNvSpPr/>
          <p:nvPr/>
        </p:nvSpPr>
        <p:spPr>
          <a:xfrm>
            <a:off x="8756" y="3747790"/>
            <a:ext cx="604587" cy="156179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solidFill>
                <a:schemeClr val="tx1"/>
              </a:solidFill>
            </a:endParaRPr>
          </a:p>
        </p:txBody>
      </p:sp>
      <p:sp>
        <p:nvSpPr>
          <p:cNvPr id="27" name="矩形 26"/>
          <p:cNvSpPr/>
          <p:nvPr/>
        </p:nvSpPr>
        <p:spPr>
          <a:xfrm>
            <a:off x="5136165" y="3747790"/>
            <a:ext cx="1226688" cy="156179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solidFill>
                <a:schemeClr val="tx1"/>
              </a:solidFill>
            </a:endParaRPr>
          </a:p>
        </p:txBody>
      </p:sp>
      <p:sp>
        <p:nvSpPr>
          <p:cNvPr id="39" name="矩形 38"/>
          <p:cNvSpPr/>
          <p:nvPr/>
        </p:nvSpPr>
        <p:spPr>
          <a:xfrm>
            <a:off x="8756" y="5398388"/>
            <a:ext cx="599042" cy="315131"/>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dirty="0">
              <a:solidFill>
                <a:schemeClr val="tx1"/>
              </a:solidFill>
            </a:endParaRPr>
          </a:p>
        </p:txBody>
      </p:sp>
      <p:sp>
        <p:nvSpPr>
          <p:cNvPr id="40" name="矩形 39"/>
          <p:cNvSpPr/>
          <p:nvPr/>
        </p:nvSpPr>
        <p:spPr>
          <a:xfrm>
            <a:off x="1302534" y="5398388"/>
            <a:ext cx="1226688" cy="315131"/>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dirty="0">
              <a:solidFill>
                <a:schemeClr val="tx1"/>
              </a:solidFill>
            </a:endParaRPr>
          </a:p>
        </p:txBody>
      </p:sp>
      <p:sp>
        <p:nvSpPr>
          <p:cNvPr id="41" name="矩形 40"/>
          <p:cNvSpPr/>
          <p:nvPr/>
        </p:nvSpPr>
        <p:spPr>
          <a:xfrm>
            <a:off x="3226909" y="5398388"/>
            <a:ext cx="1226688" cy="315131"/>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dirty="0">
              <a:solidFill>
                <a:schemeClr val="tx1"/>
              </a:solidFill>
            </a:endParaRPr>
          </a:p>
        </p:txBody>
      </p:sp>
      <p:sp>
        <p:nvSpPr>
          <p:cNvPr id="42" name="矩形 41"/>
          <p:cNvSpPr/>
          <p:nvPr/>
        </p:nvSpPr>
        <p:spPr>
          <a:xfrm>
            <a:off x="5132249" y="5398388"/>
            <a:ext cx="1226688" cy="315131"/>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dirty="0">
              <a:solidFill>
                <a:schemeClr val="tx1"/>
              </a:solidFill>
            </a:endParaRPr>
          </a:p>
        </p:txBody>
      </p:sp>
      <p:sp>
        <p:nvSpPr>
          <p:cNvPr id="48" name="矩形 47"/>
          <p:cNvSpPr/>
          <p:nvPr/>
        </p:nvSpPr>
        <p:spPr>
          <a:xfrm>
            <a:off x="2963935" y="3448266"/>
            <a:ext cx="1724449" cy="2592288"/>
          </a:xfrm>
          <a:prstGeom prst="rect">
            <a:avLst/>
          </a:prstGeom>
          <a:noFill/>
          <a:ln w="285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solidFill>
                <a:schemeClr val="tx1"/>
              </a:solidFill>
            </a:endParaRPr>
          </a:p>
        </p:txBody>
      </p:sp>
      <p:sp>
        <p:nvSpPr>
          <p:cNvPr id="49" name="矩形 48"/>
          <p:cNvSpPr/>
          <p:nvPr/>
        </p:nvSpPr>
        <p:spPr>
          <a:xfrm>
            <a:off x="5223" y="3212976"/>
            <a:ext cx="6881277" cy="3024336"/>
          </a:xfrm>
          <a:prstGeom prst="rect">
            <a:avLst/>
          </a:prstGeom>
          <a:noFill/>
          <a:ln w="28575" cap="flat" cmpd="sng" algn="ctr">
            <a:solidFill>
              <a:srgbClr val="207848"/>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solidFill>
                <a:schemeClr val="tx1"/>
              </a:solidFill>
            </a:endParaRPr>
          </a:p>
        </p:txBody>
      </p:sp>
      <p:sp>
        <p:nvSpPr>
          <p:cNvPr id="50" name="文本框 49"/>
          <p:cNvSpPr txBox="1"/>
          <p:nvPr/>
        </p:nvSpPr>
        <p:spPr>
          <a:xfrm>
            <a:off x="353296" y="1980154"/>
            <a:ext cx="2754280" cy="840230"/>
          </a:xfrm>
          <a:prstGeom prst="rect">
            <a:avLst/>
          </a:prstGeom>
          <a:noFill/>
        </p:spPr>
        <p:txBody>
          <a:bodyPr wrap="none" rtlCol="0">
            <a:spAutoFit/>
          </a:bodyPr>
          <a:lstStyle/>
          <a:p>
            <a:pPr>
              <a:lnSpc>
                <a:spcPct val="90000"/>
              </a:lnSpc>
            </a:pPr>
            <a:r>
              <a:rPr lang="zh-CN" altLang="en-US" sz="5400" dirty="0">
                <a:solidFill>
                  <a:srgbClr val="E28B35"/>
                </a:solidFill>
              </a:rPr>
              <a:t>区块链 </a:t>
            </a:r>
            <a:r>
              <a:rPr lang="en-US" altLang="zh-CN" sz="5400" dirty="0"/>
              <a:t>=</a:t>
            </a:r>
            <a:endParaRPr lang="zh-CN" altLang="en-US" sz="5400" dirty="0">
              <a:solidFill>
                <a:srgbClr val="207848"/>
              </a:solidFill>
            </a:endParaRPr>
          </a:p>
        </p:txBody>
      </p:sp>
      <p:sp>
        <p:nvSpPr>
          <p:cNvPr id="61" name="上箭头 60"/>
          <p:cNvSpPr/>
          <p:nvPr/>
        </p:nvSpPr>
        <p:spPr>
          <a:xfrm>
            <a:off x="3678234" y="2788949"/>
            <a:ext cx="324037" cy="645045"/>
          </a:xfrm>
          <a:prstGeom prst="upArrow">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62" name="上箭头 61"/>
          <p:cNvSpPr/>
          <p:nvPr/>
        </p:nvSpPr>
        <p:spPr>
          <a:xfrm>
            <a:off x="5298273" y="2788949"/>
            <a:ext cx="324037" cy="408566"/>
          </a:xfrm>
          <a:prstGeom prst="upArrow">
            <a:avLst/>
          </a:prstGeom>
          <a:solidFill>
            <a:srgbClr val="207848">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63" name="内容占位符 13">
            <a:extLst>
              <a:ext uri="{FF2B5EF4-FFF2-40B4-BE49-F238E27FC236}">
                <a16:creationId xmlns:a16="http://schemas.microsoft.com/office/drawing/2014/main" id="{FCBC7E55-32B6-4699-AEAA-E1864183EC0E}"/>
              </a:ext>
            </a:extLst>
          </p:cNvPr>
          <p:cNvSpPr txBox="1">
            <a:spLocks/>
          </p:cNvSpPr>
          <p:nvPr/>
        </p:nvSpPr>
        <p:spPr>
          <a:xfrm>
            <a:off x="7174533" y="1853204"/>
            <a:ext cx="4699600" cy="2295876"/>
          </a:xfrm>
          <a:prstGeom prst="rect">
            <a:avLst/>
          </a:prstGeom>
        </p:spPr>
        <p:txBody>
          <a:bodyPr rtlCol="0">
            <a:normAutofit/>
          </a:bodyPr>
          <a:lst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a:lstStyle>
          <a:p>
            <a:r>
              <a:rPr lang="zh-CN" altLang="en-US" sz="2000" dirty="0">
                <a:solidFill>
                  <a:srgbClr val="0070C0"/>
                </a:solidFill>
              </a:rPr>
              <a:t>区块的本质</a:t>
            </a:r>
            <a:r>
              <a:rPr lang="zh-CN" altLang="en-US" sz="2000" dirty="0"/>
              <a:t>是一张记录了一段时间内所有历史数据并签下了记账时间的账单</a:t>
            </a:r>
            <a:endParaRPr lang="en-US" altLang="zh-CN" sz="2000" dirty="0"/>
          </a:p>
          <a:p>
            <a:r>
              <a:rPr lang="zh-CN" altLang="en-US" sz="2000" dirty="0">
                <a:solidFill>
                  <a:srgbClr val="207848"/>
                </a:solidFill>
              </a:rPr>
              <a:t>链的本质</a:t>
            </a:r>
            <a:r>
              <a:rPr lang="zh-CN" altLang="en-US" sz="2000" dirty="0"/>
              <a:t>是一本将所有账单一页一页嵌套连接起来的账本，账本中每一页账单都直接或间接的被所有后续账单关联</a:t>
            </a:r>
            <a:endParaRPr lang="en-US" altLang="zh-CN" sz="2000" dirty="0"/>
          </a:p>
        </p:txBody>
      </p:sp>
      <p:sp>
        <p:nvSpPr>
          <p:cNvPr id="65" name="圆角矩形 64"/>
          <p:cNvSpPr/>
          <p:nvPr/>
        </p:nvSpPr>
        <p:spPr>
          <a:xfrm>
            <a:off x="7294357" y="4149080"/>
            <a:ext cx="4699600" cy="180020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90000"/>
              </a:lnSpc>
            </a:pPr>
            <a:r>
              <a:rPr lang="zh-CN" altLang="en-US" sz="2000" dirty="0"/>
              <a:t>区块链改变了传统的诸如银行、支付宝、第三方信用机构等中心化的</a:t>
            </a:r>
            <a:r>
              <a:rPr lang="zh-CN" altLang="en-US" sz="2000" dirty="0">
                <a:solidFill>
                  <a:srgbClr val="FF0000"/>
                </a:solidFill>
              </a:rPr>
              <a:t>信用趋向性</a:t>
            </a:r>
            <a:r>
              <a:rPr lang="zh-CN" altLang="en-US" sz="2000" dirty="0"/>
              <a:t>的价值传递方式，通过</a:t>
            </a:r>
            <a:r>
              <a:rPr lang="zh-CN" altLang="en-US" sz="2000" dirty="0">
                <a:solidFill>
                  <a:srgbClr val="00B0F0"/>
                </a:solidFill>
              </a:rPr>
              <a:t>去中心化共识</a:t>
            </a:r>
            <a:r>
              <a:rPr lang="zh-CN" altLang="en-US" sz="2000" dirty="0"/>
              <a:t>和</a:t>
            </a:r>
            <a:r>
              <a:rPr lang="zh-CN" altLang="en-US" sz="2000" dirty="0">
                <a:solidFill>
                  <a:srgbClr val="00B0F0"/>
                </a:solidFill>
              </a:rPr>
              <a:t>会计责任分散化</a:t>
            </a:r>
            <a:r>
              <a:rPr lang="zh-CN" altLang="en-US" sz="2000" dirty="0"/>
              <a:t>等手段让互联网上的价值传递</a:t>
            </a:r>
            <a:r>
              <a:rPr lang="zh-CN" altLang="en-US" sz="2000" dirty="0">
                <a:solidFill>
                  <a:srgbClr val="FFFF00"/>
                </a:solidFill>
              </a:rPr>
              <a:t>挣脱了</a:t>
            </a:r>
            <a:r>
              <a:rPr lang="zh-CN" altLang="en-US" sz="2000" dirty="0"/>
              <a:t>趋向于中心化信用机构的枷锁：</a:t>
            </a:r>
          </a:p>
        </p:txBody>
      </p:sp>
      <p:sp>
        <p:nvSpPr>
          <p:cNvPr id="82" name="矩形 81"/>
          <p:cNvSpPr/>
          <p:nvPr/>
        </p:nvSpPr>
        <p:spPr>
          <a:xfrm>
            <a:off x="3030267" y="1970053"/>
            <a:ext cx="2061783" cy="840230"/>
          </a:xfrm>
          <a:prstGeom prst="rect">
            <a:avLst/>
          </a:prstGeom>
        </p:spPr>
        <p:txBody>
          <a:bodyPr wrap="none">
            <a:spAutoFit/>
          </a:bodyPr>
          <a:lstStyle/>
          <a:p>
            <a:pPr>
              <a:lnSpc>
                <a:spcPct val="90000"/>
              </a:lnSpc>
            </a:pPr>
            <a:r>
              <a:rPr lang="zh-CN" altLang="en-US" sz="5400" dirty="0">
                <a:solidFill>
                  <a:srgbClr val="0070C0"/>
                </a:solidFill>
              </a:rPr>
              <a:t>区块</a:t>
            </a:r>
            <a:r>
              <a:rPr lang="zh-CN" altLang="en-US" sz="5400" dirty="0"/>
              <a:t> </a:t>
            </a:r>
            <a:r>
              <a:rPr lang="en-US" altLang="zh-CN" sz="5400" dirty="0"/>
              <a:t>+</a:t>
            </a:r>
            <a:endParaRPr lang="zh-CN" altLang="en-US" sz="5400" dirty="0">
              <a:solidFill>
                <a:srgbClr val="207848"/>
              </a:solidFill>
            </a:endParaRPr>
          </a:p>
        </p:txBody>
      </p:sp>
      <p:sp>
        <p:nvSpPr>
          <p:cNvPr id="83" name="矩形 82"/>
          <p:cNvSpPr/>
          <p:nvPr/>
        </p:nvSpPr>
        <p:spPr>
          <a:xfrm>
            <a:off x="5021709" y="1872539"/>
            <a:ext cx="877163" cy="923330"/>
          </a:xfrm>
          <a:prstGeom prst="rect">
            <a:avLst/>
          </a:prstGeom>
        </p:spPr>
        <p:txBody>
          <a:bodyPr wrap="none">
            <a:spAutoFit/>
          </a:bodyPr>
          <a:lstStyle/>
          <a:p>
            <a:r>
              <a:rPr lang="zh-CN" altLang="en-US" sz="5400" dirty="0">
                <a:solidFill>
                  <a:srgbClr val="207848"/>
                </a:solidFill>
              </a:rPr>
              <a:t>链</a:t>
            </a:r>
            <a:endParaRPr lang="zh-CN" altLang="en-US" sz="5400" dirty="0"/>
          </a:p>
        </p:txBody>
      </p:sp>
      <p:sp>
        <p:nvSpPr>
          <p:cNvPr id="3" name="矩形 2">
            <a:extLst>
              <a:ext uri="{FF2B5EF4-FFF2-40B4-BE49-F238E27FC236}">
                <a16:creationId xmlns:a16="http://schemas.microsoft.com/office/drawing/2014/main" id="{0223355B-6932-45AA-B1A7-C1BEE24D82D2}"/>
              </a:ext>
            </a:extLst>
          </p:cNvPr>
          <p:cNvSpPr/>
          <p:nvPr/>
        </p:nvSpPr>
        <p:spPr>
          <a:xfrm>
            <a:off x="7386167" y="6040554"/>
            <a:ext cx="4515980" cy="461665"/>
          </a:xfrm>
          <a:prstGeom prst="rect">
            <a:avLst/>
          </a:prstGeom>
        </p:spPr>
        <p:txBody>
          <a:bodyPr wrap="none">
            <a:spAutoFit/>
          </a:bodyPr>
          <a:lstStyle/>
          <a:p>
            <a:r>
              <a:rPr lang="zh-CN" altLang="en-US" sz="2400" b="1" dirty="0">
                <a:solidFill>
                  <a:srgbClr val="E28B35"/>
                </a:solidFill>
              </a:rPr>
              <a:t>释放了互联网传递价值的潜能！</a:t>
            </a:r>
          </a:p>
        </p:txBody>
      </p:sp>
    </p:spTree>
    <p:extLst>
      <p:ext uri="{BB962C8B-B14F-4D97-AF65-F5344CB8AC3E}">
        <p14:creationId xmlns:p14="http://schemas.microsoft.com/office/powerpoint/2010/main" val="165878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randombar(horizontal)">
                                      <p:cBhvr>
                                        <p:cTn id="10" dur="500"/>
                                        <p:tgtEl>
                                          <p:spTgt spid="2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randombar(horizontal)">
                                      <p:cBhvr>
                                        <p:cTn id="13" dur="500"/>
                                        <p:tgtEl>
                                          <p:spTgt spid="3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randombar(horizontal)">
                                      <p:cBhvr>
                                        <p:cTn id="25" dur="500"/>
                                        <p:tgtEl>
                                          <p:spTgt spid="4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500"/>
                                        <p:tgtEl>
                                          <p:spTgt spid="4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randombar(horizontal)">
                                      <p:cBhvr>
                                        <p:cTn id="43" dur="500"/>
                                        <p:tgtEl>
                                          <p:spTgt spid="1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randombar(horizontal)">
                                      <p:cBhvr>
                                        <p:cTn id="46" dur="500"/>
                                        <p:tgtEl>
                                          <p:spTgt spid="2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randombar(horizontal)">
                                      <p:cBhvr>
                                        <p:cTn id="49" dur="500"/>
                                        <p:tgtEl>
                                          <p:spTgt spid="42"/>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randombar(horizontal)">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63">
                                            <p:txEl>
                                              <p:pRg st="0" end="0"/>
                                            </p:txEl>
                                          </p:spTgt>
                                        </p:tgtEl>
                                        <p:attrNameLst>
                                          <p:attrName>style.visibility</p:attrName>
                                        </p:attrNameLst>
                                      </p:cBhvr>
                                      <p:to>
                                        <p:strVal val="visible"/>
                                      </p:to>
                                    </p:set>
                                    <p:animEffect transition="in" filter="fade">
                                      <p:cBhvr>
                                        <p:cTn id="79" dur="1000"/>
                                        <p:tgtEl>
                                          <p:spTgt spid="63">
                                            <p:txEl>
                                              <p:pRg st="0" end="0"/>
                                            </p:txEl>
                                          </p:spTgt>
                                        </p:tgtEl>
                                      </p:cBhvr>
                                    </p:animEffect>
                                    <p:anim calcmode="lin" valueType="num">
                                      <p:cBhvr>
                                        <p:cTn id="80" dur="1000" fill="hold"/>
                                        <p:tgtEl>
                                          <p:spTgt spid="63">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63">
                                            <p:txEl>
                                              <p:pRg st="1" end="1"/>
                                            </p:txEl>
                                          </p:spTgt>
                                        </p:tgtEl>
                                        <p:attrNameLst>
                                          <p:attrName>style.visibility</p:attrName>
                                        </p:attrNameLst>
                                      </p:cBhvr>
                                      <p:to>
                                        <p:strVal val="visible"/>
                                      </p:to>
                                    </p:set>
                                    <p:animEffect transition="in" filter="fade">
                                      <p:cBhvr>
                                        <p:cTn id="86" dur="1000"/>
                                        <p:tgtEl>
                                          <p:spTgt spid="63">
                                            <p:txEl>
                                              <p:pRg st="1" end="1"/>
                                            </p:txEl>
                                          </p:spTgt>
                                        </p:tgtEl>
                                      </p:cBhvr>
                                    </p:animEffect>
                                    <p:anim calcmode="lin" valueType="num">
                                      <p:cBhvr>
                                        <p:cTn id="87" dur="1000" fill="hold"/>
                                        <p:tgtEl>
                                          <p:spTgt spid="63">
                                            <p:txEl>
                                              <p:pRg st="1" end="1"/>
                                            </p:txEl>
                                          </p:spTgt>
                                        </p:tgtEl>
                                        <p:attrNameLst>
                                          <p:attrName>ppt_x</p:attrName>
                                        </p:attrNameLst>
                                      </p:cBhvr>
                                      <p:tavLst>
                                        <p:tav tm="0">
                                          <p:val>
                                            <p:strVal val="#ppt_x"/>
                                          </p:val>
                                        </p:tav>
                                        <p:tav tm="100000">
                                          <p:val>
                                            <p:strVal val="#ppt_x"/>
                                          </p:val>
                                        </p:tav>
                                      </p:tavLst>
                                    </p:anim>
                                    <p:anim calcmode="lin" valueType="num">
                                      <p:cBhvr>
                                        <p:cTn id="88" dur="1000" fill="hold"/>
                                        <p:tgtEl>
                                          <p:spTgt spid="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wheel(1)">
                                      <p:cBhvr>
                                        <p:cTn id="93" dur="2000"/>
                                        <p:tgtEl>
                                          <p:spTgt spid="65"/>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3"/>
                                        </p:tgtEl>
                                        <p:attrNameLst>
                                          <p:attrName>style.visibility</p:attrName>
                                        </p:attrNameLst>
                                      </p:cBhvr>
                                      <p:to>
                                        <p:strVal val="visible"/>
                                      </p:to>
                                    </p:set>
                                    <p:anim calcmode="lin" valueType="num">
                                      <p:cBhvr additive="base">
                                        <p:cTn id="98" dur="500" fill="hold"/>
                                        <p:tgtEl>
                                          <p:spTgt spid="3"/>
                                        </p:tgtEl>
                                        <p:attrNameLst>
                                          <p:attrName>ppt_x</p:attrName>
                                        </p:attrNameLst>
                                      </p:cBhvr>
                                      <p:tavLst>
                                        <p:tav tm="0">
                                          <p:val>
                                            <p:strVal val="#ppt_x"/>
                                          </p:val>
                                        </p:tav>
                                        <p:tav tm="100000">
                                          <p:val>
                                            <p:strVal val="#ppt_x"/>
                                          </p:val>
                                        </p:tav>
                                      </p:tavLst>
                                    </p:anim>
                                    <p:anim calcmode="lin" valueType="num">
                                      <p:cBhvr additive="base">
                                        <p:cTn id="9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5" grpId="0" animBg="1"/>
      <p:bldP spid="21" grpId="0" animBg="1"/>
      <p:bldP spid="22" grpId="0" animBg="1"/>
      <p:bldP spid="25" grpId="0" animBg="1"/>
      <p:bldP spid="27" grpId="0" animBg="1"/>
      <p:bldP spid="39" grpId="0" animBg="1"/>
      <p:bldP spid="40" grpId="0" animBg="1"/>
      <p:bldP spid="41" grpId="0" animBg="1"/>
      <p:bldP spid="42" grpId="0" animBg="1"/>
      <p:bldP spid="48" grpId="0" animBg="1"/>
      <p:bldP spid="49" grpId="0" animBg="1"/>
      <p:bldP spid="50" grpId="0"/>
      <p:bldP spid="61" grpId="0" animBg="1"/>
      <p:bldP spid="62" grpId="0" animBg="1"/>
      <p:bldP spid="63" grpId="0" uiExpand="1" build="p"/>
      <p:bldP spid="65" grpId="0" animBg="1"/>
      <p:bldP spid="82" grpId="0"/>
      <p:bldP spid="83"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97412-C775-4E66-BFA4-4427F47B7A8A}"/>
              </a:ext>
            </a:extLst>
          </p:cNvPr>
          <p:cNvSpPr>
            <a:spLocks noGrp="1"/>
          </p:cNvSpPr>
          <p:nvPr>
            <p:ph type="title"/>
          </p:nvPr>
        </p:nvSpPr>
        <p:spPr/>
        <p:txBody>
          <a:bodyPr/>
          <a:lstStyle/>
          <a:p>
            <a:r>
              <a:rPr lang="zh-CN" altLang="en-US" dirty="0"/>
              <a:t>区块链简介</a:t>
            </a:r>
            <a:r>
              <a:rPr lang="zh-CN" altLang="en-US" sz="2000" dirty="0"/>
              <a:t>之 </a:t>
            </a:r>
            <a:r>
              <a:rPr lang="zh-CN" altLang="en-US" dirty="0">
                <a:solidFill>
                  <a:srgbClr val="FFC000"/>
                </a:solidFill>
              </a:rPr>
              <a:t>账本科技的演化（三）</a:t>
            </a:r>
            <a:endParaRPr lang="zh-CN" altLang="en-US" dirty="0"/>
          </a:p>
        </p:txBody>
      </p:sp>
      <p:pic>
        <p:nvPicPr>
          <p:cNvPr id="1028" name="Picture 4" descr="âè´¦æ¬ç§æçæ¼åâçå¾çæç´¢ç»æ">
            <a:extLst>
              <a:ext uri="{FF2B5EF4-FFF2-40B4-BE49-F238E27FC236}">
                <a16:creationId xmlns:a16="http://schemas.microsoft.com/office/drawing/2014/main" id="{E93BFAA6-11A5-473E-B956-335B5CE78B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2412" y="2060848"/>
            <a:ext cx="9144000" cy="3702906"/>
          </a:xfrm>
          <a:prstGeom prst="rect">
            <a:avLst/>
          </a:prstGeom>
          <a:solidFill>
            <a:schemeClr val="tx1">
              <a:lumMod val="75000"/>
            </a:schemeClr>
          </a:solidFill>
        </p:spPr>
      </p:pic>
    </p:spTree>
    <p:extLst>
      <p:ext uri="{BB962C8B-B14F-4D97-AF65-F5344CB8AC3E}">
        <p14:creationId xmlns:p14="http://schemas.microsoft.com/office/powerpoint/2010/main" val="36187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8F180-6211-47B5-9793-9548125F412C}"/>
              </a:ext>
            </a:extLst>
          </p:cNvPr>
          <p:cNvSpPr>
            <a:spLocks noGrp="1"/>
          </p:cNvSpPr>
          <p:nvPr>
            <p:ph type="title"/>
          </p:nvPr>
        </p:nvSpPr>
        <p:spPr/>
        <p:txBody>
          <a:bodyPr/>
          <a:lstStyle/>
          <a:p>
            <a:r>
              <a:rPr lang="zh-CN" altLang="en-US" dirty="0"/>
              <a:t>区块链简介</a:t>
            </a:r>
            <a:r>
              <a:rPr lang="zh-CN" altLang="en-US" sz="2000" dirty="0"/>
              <a:t>之 </a:t>
            </a:r>
            <a:r>
              <a:rPr lang="zh-CN" altLang="en-US" dirty="0">
                <a:solidFill>
                  <a:srgbClr val="FFC000"/>
                </a:solidFill>
              </a:rPr>
              <a:t>商业价值（四）</a:t>
            </a:r>
            <a:endParaRPr lang="zh-CN" altLang="en-US" dirty="0"/>
          </a:p>
        </p:txBody>
      </p:sp>
      <p:sp>
        <p:nvSpPr>
          <p:cNvPr id="3" name="内容占位符 2">
            <a:extLst>
              <a:ext uri="{FF2B5EF4-FFF2-40B4-BE49-F238E27FC236}">
                <a16:creationId xmlns:a16="http://schemas.microsoft.com/office/drawing/2014/main" id="{F1641017-A44F-4834-913C-BC852E8F7058}"/>
              </a:ext>
            </a:extLst>
          </p:cNvPr>
          <p:cNvSpPr>
            <a:spLocks noGrp="1"/>
          </p:cNvSpPr>
          <p:nvPr>
            <p:ph idx="1"/>
          </p:nvPr>
        </p:nvSpPr>
        <p:spPr/>
        <p:txBody>
          <a:bodyPr>
            <a:normAutofit fontScale="92500" lnSpcReduction="10000"/>
          </a:bodyPr>
          <a:lstStyle/>
          <a:p>
            <a:r>
              <a:rPr lang="zh-CN" altLang="en-US" dirty="0"/>
              <a:t>商业行为的典型过程为：交易多方通过协商确定商业合约，通过执行合约完成交易。</a:t>
            </a:r>
            <a:endParaRPr lang="en-US" altLang="zh-CN" dirty="0"/>
          </a:p>
          <a:p>
            <a:r>
              <a:rPr lang="zh-CN" altLang="en-US" dirty="0"/>
              <a:t>从技术角度，区块链具有如下特点：</a:t>
            </a:r>
          </a:p>
          <a:p>
            <a:pPr lvl="1"/>
            <a:r>
              <a:rPr lang="zh-CN" altLang="en-US" dirty="0"/>
              <a:t>分布式容错性：分布式账本网络，能够容忍部分节点的异常状态；</a:t>
            </a:r>
          </a:p>
          <a:p>
            <a:pPr lvl="1"/>
            <a:r>
              <a:rPr lang="zh-CN" altLang="en-US" dirty="0"/>
              <a:t>不可篡改性：共识提交后的数据会一直存在，不可被销毁或修改；</a:t>
            </a:r>
          </a:p>
          <a:p>
            <a:pPr lvl="1"/>
            <a:r>
              <a:rPr lang="zh-CN" altLang="en-US" dirty="0"/>
              <a:t>隐私保护性：密码学保证了数据隐私，即便数据泄露，也无法解析；</a:t>
            </a:r>
          </a:p>
          <a:p>
            <a:r>
              <a:rPr lang="zh-CN" altLang="en-US" dirty="0"/>
              <a:t>随之带来的业务特性将可能包括：</a:t>
            </a:r>
          </a:p>
          <a:p>
            <a:pPr lvl="1"/>
            <a:r>
              <a:rPr lang="zh-CN" altLang="en-US" dirty="0"/>
              <a:t>可信任性：区块链技术可以提供天然可信的分布式账本平台，不需要额外第三方中介机构参与；</a:t>
            </a:r>
          </a:p>
          <a:p>
            <a:pPr lvl="1"/>
            <a:r>
              <a:rPr lang="zh-CN" altLang="en-US" dirty="0"/>
              <a:t>降低成本：跟传统技术相比，区块链技术可能通过自动化合约执行带来更快的交易，同时降低维护成本；</a:t>
            </a:r>
          </a:p>
          <a:p>
            <a:pPr lvl="1"/>
            <a:r>
              <a:rPr lang="zh-CN" altLang="en-US" dirty="0"/>
              <a:t>增强安全：区块链技术将有利于安全、可靠的审计管理和账目清算，减少犯罪风险；</a:t>
            </a:r>
          </a:p>
          <a:p>
            <a:endParaRPr lang="zh-CN" altLang="en-US" dirty="0"/>
          </a:p>
        </p:txBody>
      </p:sp>
    </p:spTree>
    <p:extLst>
      <p:ext uri="{BB962C8B-B14F-4D97-AF65-F5344CB8AC3E}">
        <p14:creationId xmlns:p14="http://schemas.microsoft.com/office/powerpoint/2010/main" val="270732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区块链核心技术：</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22414" y="1905000"/>
            <a:ext cx="9144000" cy="4476328"/>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密码学算法</a:t>
            </a:r>
            <a:endParaRPr lang="en-US" altLang="zh-CN" dirty="0">
              <a:latin typeface="Microsoft YaHei UI" panose="020B0503020204020204" pitchFamily="34" charset="-122"/>
              <a:ea typeface="Microsoft YaHei UI" panose="020B0503020204020204" pitchFamily="34" charset="-122"/>
            </a:endParaRPr>
          </a:p>
          <a:p>
            <a:r>
              <a:rPr lang="zh-CN" altLang="en-US" dirty="0"/>
              <a:t>对等（</a:t>
            </a:r>
            <a:r>
              <a:rPr lang="en-US" altLang="zh-CN" dirty="0"/>
              <a:t>P2P</a:t>
            </a:r>
            <a:r>
              <a:rPr lang="zh-CN" altLang="en-US" dirty="0"/>
              <a:t>）网络</a:t>
            </a:r>
            <a:endParaRPr lang="en-US" altLang="zh-CN" dirty="0"/>
          </a:p>
          <a:p>
            <a:pPr rtl="0"/>
            <a:r>
              <a:rPr lang="en-US" altLang="zh-CN" dirty="0"/>
              <a:t>Merkle Tree</a:t>
            </a:r>
          </a:p>
          <a:p>
            <a:r>
              <a:rPr lang="zh-CN" altLang="en-US" dirty="0"/>
              <a:t>分布式系统</a:t>
            </a:r>
            <a:endParaRPr lang="en-US" altLang="zh-CN" dirty="0">
              <a:solidFill>
                <a:srgbClr val="E28B35"/>
              </a:solidFill>
            </a:endParaRPr>
          </a:p>
          <a:p>
            <a:pPr rtl="0"/>
            <a:r>
              <a:rPr lang="zh-CN" altLang="en-US" dirty="0">
                <a:latin typeface="Microsoft YaHei UI" panose="020B0503020204020204" pitchFamily="34" charset="-122"/>
                <a:ea typeface="Microsoft YaHei UI" panose="020B0503020204020204" pitchFamily="34" charset="-122"/>
              </a:rPr>
              <a:t>共识算法</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智能合约</a:t>
            </a:r>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2"/>
          <p:cNvSpPr>
            <a:spLocks noGrp="1"/>
          </p:cNvSpPr>
          <p:nvPr>
            <p:ph type="title"/>
          </p:nvPr>
        </p:nvSpPr>
        <p:spPr/>
        <p:txBody>
          <a:bodyPr/>
          <a:lstStyle/>
          <a:p>
            <a:r>
              <a:rPr lang="zh-CN" altLang="en-US" dirty="0"/>
              <a:t>密码学算法 </a:t>
            </a:r>
            <a:r>
              <a:rPr lang="zh-CN" altLang="en-US" sz="2000" dirty="0"/>
              <a:t>之 </a:t>
            </a:r>
            <a:r>
              <a:rPr lang="zh-CN" altLang="en-US" dirty="0">
                <a:solidFill>
                  <a:srgbClr val="FFC000"/>
                </a:solidFill>
              </a:rPr>
              <a:t>加密算法（一）</a:t>
            </a:r>
            <a:endParaRPr lang="zh-CN" altLang="en-US" sz="2000" dirty="0"/>
          </a:p>
        </p:txBody>
      </p:sp>
      <p:sp>
        <p:nvSpPr>
          <p:cNvPr id="31" name="圆角矩形 30"/>
          <p:cNvSpPr/>
          <p:nvPr/>
        </p:nvSpPr>
        <p:spPr>
          <a:xfrm>
            <a:off x="1518172" y="1844824"/>
            <a:ext cx="10304608" cy="122413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2000" dirty="0">
                <a:solidFill>
                  <a:schemeClr val="tx1"/>
                </a:solidFill>
              </a:rPr>
              <a:t>算法在加密前会先生成</a:t>
            </a:r>
            <a:r>
              <a:rPr lang="zh-CN" altLang="en-US" sz="2000" dirty="0">
                <a:solidFill>
                  <a:srgbClr val="00B050"/>
                </a:solidFill>
              </a:rPr>
              <a:t>一把密钥</a:t>
            </a:r>
            <a:r>
              <a:rPr lang="en-US" altLang="zh-CN" sz="2000" dirty="0">
                <a:solidFill>
                  <a:srgbClr val="00B050"/>
                </a:solidFill>
              </a:rPr>
              <a:t>(</a:t>
            </a:r>
            <a:r>
              <a:rPr lang="zh-CN" altLang="en-US" sz="2000" dirty="0">
                <a:solidFill>
                  <a:srgbClr val="00B050"/>
                </a:solidFill>
              </a:rPr>
              <a:t>一串数字</a:t>
            </a:r>
            <a:r>
              <a:rPr lang="en-US" altLang="zh-CN" sz="2000" dirty="0">
                <a:solidFill>
                  <a:srgbClr val="00B050"/>
                </a:solidFill>
              </a:rPr>
              <a:t>)</a:t>
            </a:r>
            <a:r>
              <a:rPr lang="zh-CN" altLang="en-US" sz="2000" dirty="0">
                <a:solidFill>
                  <a:srgbClr val="00B050"/>
                </a:solidFill>
              </a:rPr>
              <a:t> </a:t>
            </a:r>
            <a:r>
              <a:rPr lang="zh-CN" altLang="en-US" sz="2000" dirty="0">
                <a:solidFill>
                  <a:schemeClr val="tx1"/>
                </a:solidFill>
              </a:rPr>
              <a:t>，之后在对文件或重要数据进行加密和解密时都使用这把密钥。目前算法有：</a:t>
            </a:r>
            <a:r>
              <a:rPr lang="en-US" altLang="zh-CN" sz="2000" dirty="0">
                <a:solidFill>
                  <a:schemeClr val="tx1"/>
                </a:solidFill>
              </a:rPr>
              <a:t>DES</a:t>
            </a:r>
            <a:r>
              <a:rPr lang="zh-CN" altLang="en-US" sz="2000" dirty="0">
                <a:solidFill>
                  <a:schemeClr val="tx1"/>
                </a:solidFill>
              </a:rPr>
              <a:t>、</a:t>
            </a:r>
            <a:r>
              <a:rPr lang="en-US" altLang="zh-CN" sz="2000" dirty="0">
                <a:solidFill>
                  <a:schemeClr val="tx1"/>
                </a:solidFill>
              </a:rPr>
              <a:t>AES</a:t>
            </a:r>
            <a:r>
              <a:rPr lang="zh-CN" altLang="en-US" sz="2000" dirty="0">
                <a:solidFill>
                  <a:schemeClr val="tx1"/>
                </a:solidFill>
              </a:rPr>
              <a:t>、</a:t>
            </a:r>
            <a:r>
              <a:rPr lang="en-US" altLang="zh-CN" sz="2000" dirty="0">
                <a:solidFill>
                  <a:schemeClr val="tx1"/>
                </a:solidFill>
              </a:rPr>
              <a:t>TDEA</a:t>
            </a:r>
            <a:r>
              <a:rPr lang="zh-CN" altLang="en-US" sz="2000" dirty="0">
                <a:solidFill>
                  <a:schemeClr val="tx1"/>
                </a:solidFill>
              </a:rPr>
              <a:t>、</a:t>
            </a:r>
            <a:r>
              <a:rPr lang="en-US" altLang="zh-CN" sz="2000" dirty="0">
                <a:solidFill>
                  <a:schemeClr val="tx1"/>
                </a:solidFill>
              </a:rPr>
              <a:t>IDEA</a:t>
            </a:r>
            <a:r>
              <a:rPr lang="zh-CN" altLang="en-US" sz="2000" dirty="0">
                <a:solidFill>
                  <a:schemeClr val="tx1"/>
                </a:solidFill>
              </a:rPr>
              <a:t>等。</a:t>
            </a:r>
          </a:p>
        </p:txBody>
      </p:sp>
      <p:sp>
        <p:nvSpPr>
          <p:cNvPr id="33" name="圆角矩形 32"/>
          <p:cNvSpPr/>
          <p:nvPr/>
        </p:nvSpPr>
        <p:spPr>
          <a:xfrm>
            <a:off x="333772" y="1844824"/>
            <a:ext cx="914400" cy="475252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4000" b="1" dirty="0">
                <a:solidFill>
                  <a:schemeClr val="tx1"/>
                </a:solidFill>
              </a:rPr>
              <a:t>对称加密</a:t>
            </a:r>
          </a:p>
        </p:txBody>
      </p:sp>
      <p:sp>
        <p:nvSpPr>
          <p:cNvPr id="35" name="圆角矩形 34"/>
          <p:cNvSpPr/>
          <p:nvPr/>
        </p:nvSpPr>
        <p:spPr>
          <a:xfrm>
            <a:off x="1557908" y="3162672"/>
            <a:ext cx="10264872" cy="221054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FFC000"/>
              </a:solidFill>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6467" y="3565054"/>
            <a:ext cx="2277890" cy="1282452"/>
          </a:xfrm>
          <a:prstGeom prst="rect">
            <a:avLst/>
          </a:prstGeom>
        </p:spPr>
      </p:pic>
      <p:sp>
        <p:nvSpPr>
          <p:cNvPr id="37" name="右箭头 36"/>
          <p:cNvSpPr/>
          <p:nvPr/>
        </p:nvSpPr>
        <p:spPr>
          <a:xfrm>
            <a:off x="4788808" y="3752269"/>
            <a:ext cx="3753876" cy="396811"/>
          </a:xfrm>
          <a:prstGeom prst="righ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C000"/>
              </a:solidFill>
            </a:endParaRPr>
          </a:p>
        </p:txBody>
      </p:sp>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126" y="3531983"/>
            <a:ext cx="2113806" cy="1315523"/>
          </a:xfrm>
          <a:prstGeom prst="rect">
            <a:avLst/>
          </a:prstGeom>
        </p:spPr>
      </p:pic>
      <p:sp>
        <p:nvSpPr>
          <p:cNvPr id="40" name="左箭头 39"/>
          <p:cNvSpPr/>
          <p:nvPr/>
        </p:nvSpPr>
        <p:spPr>
          <a:xfrm>
            <a:off x="4612799" y="4193656"/>
            <a:ext cx="3753875" cy="387472"/>
          </a:xfrm>
          <a:prstGeom prst="lef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C000"/>
              </a:solidFill>
            </a:endParaRPr>
          </a:p>
        </p:txBody>
      </p:sp>
      <p:sp>
        <p:nvSpPr>
          <p:cNvPr id="43" name="圆角矩形 42"/>
          <p:cNvSpPr/>
          <p:nvPr/>
        </p:nvSpPr>
        <p:spPr>
          <a:xfrm>
            <a:off x="1564574" y="5466928"/>
            <a:ext cx="10218469" cy="113042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solidFill>
                  <a:srgbClr val="92D050"/>
                </a:solidFill>
              </a:rPr>
              <a:t>特点</a:t>
            </a:r>
            <a:r>
              <a:rPr lang="zh-CN" altLang="en-US" sz="2000" dirty="0">
                <a:solidFill>
                  <a:schemeClr val="tx1"/>
                </a:solidFill>
              </a:rPr>
              <a:t>：计算量小、速度快、效率高。</a:t>
            </a:r>
            <a:endParaRPr lang="en-US" altLang="zh-CN" sz="2000" dirty="0">
              <a:solidFill>
                <a:schemeClr val="tx1"/>
              </a:solidFill>
            </a:endParaRPr>
          </a:p>
          <a:p>
            <a:r>
              <a:rPr lang="zh-CN" altLang="en-US" sz="2000" dirty="0">
                <a:solidFill>
                  <a:srgbClr val="C00000"/>
                </a:solidFill>
              </a:rPr>
              <a:t>缺点</a:t>
            </a:r>
            <a:r>
              <a:rPr lang="zh-CN" altLang="en-US" sz="2000" dirty="0">
                <a:solidFill>
                  <a:schemeClr val="tx1"/>
                </a:solidFill>
              </a:rPr>
              <a:t>：每一个交易节点都使用</a:t>
            </a:r>
            <a:r>
              <a:rPr lang="zh-CN" altLang="en-US" sz="2000" dirty="0">
                <a:solidFill>
                  <a:srgbClr val="00B050"/>
                </a:solidFill>
              </a:rPr>
              <a:t>同一把密钥</a:t>
            </a:r>
            <a:r>
              <a:rPr lang="zh-CN" altLang="en-US" sz="2000" dirty="0">
                <a:solidFill>
                  <a:schemeClr val="tx1"/>
                </a:solidFill>
              </a:rPr>
              <a:t>，密钥的管理会成为问题，安全性得不到保证。</a:t>
            </a:r>
            <a:endParaRPr lang="zh-CN" altLang="en-US" sz="2000" dirty="0">
              <a:solidFill>
                <a:srgbClr val="00B050"/>
              </a:solidFill>
            </a:endParaRPr>
          </a:p>
        </p:txBody>
      </p:sp>
      <p:sp>
        <p:nvSpPr>
          <p:cNvPr id="2" name="文本框 1"/>
          <p:cNvSpPr txBox="1"/>
          <p:nvPr/>
        </p:nvSpPr>
        <p:spPr>
          <a:xfrm>
            <a:off x="5837209" y="3390020"/>
            <a:ext cx="1776069" cy="424732"/>
          </a:xfrm>
          <a:prstGeom prst="rect">
            <a:avLst/>
          </a:prstGeom>
          <a:noFill/>
        </p:spPr>
        <p:txBody>
          <a:bodyPr wrap="square" rtlCol="0">
            <a:spAutoFit/>
          </a:bodyPr>
          <a:lstStyle/>
          <a:p>
            <a:pPr>
              <a:lnSpc>
                <a:spcPct val="90000"/>
              </a:lnSpc>
            </a:pPr>
            <a:r>
              <a:rPr lang="zh-CN" altLang="en-US" sz="2400" dirty="0"/>
              <a:t>密钥 </a:t>
            </a:r>
            <a:r>
              <a:rPr lang="en-US" altLang="zh-CN" sz="2400" dirty="0"/>
              <a:t>(</a:t>
            </a:r>
            <a:r>
              <a:rPr lang="zh-CN" altLang="en-US" sz="2400" dirty="0"/>
              <a:t>加密</a:t>
            </a:r>
            <a:r>
              <a:rPr lang="en-US" altLang="zh-CN" sz="2400" dirty="0"/>
              <a:t>)</a:t>
            </a:r>
            <a:endParaRPr lang="zh-CN" altLang="en-US" sz="2400" dirty="0"/>
          </a:p>
        </p:txBody>
      </p:sp>
      <p:sp>
        <p:nvSpPr>
          <p:cNvPr id="17" name="文本框 16"/>
          <p:cNvSpPr txBox="1"/>
          <p:nvPr/>
        </p:nvSpPr>
        <p:spPr>
          <a:xfrm>
            <a:off x="5865527" y="4565501"/>
            <a:ext cx="1662635" cy="424732"/>
          </a:xfrm>
          <a:prstGeom prst="rect">
            <a:avLst/>
          </a:prstGeom>
          <a:noFill/>
        </p:spPr>
        <p:txBody>
          <a:bodyPr wrap="none" rtlCol="0">
            <a:spAutoFit/>
          </a:bodyPr>
          <a:lstStyle/>
          <a:p>
            <a:pPr>
              <a:lnSpc>
                <a:spcPct val="90000"/>
              </a:lnSpc>
            </a:pPr>
            <a:r>
              <a:rPr lang="zh-CN" altLang="en-US" sz="2400" dirty="0"/>
              <a:t>密钥 </a:t>
            </a:r>
            <a:r>
              <a:rPr lang="en-US" altLang="zh-CN" sz="2400" dirty="0"/>
              <a:t>(</a:t>
            </a:r>
            <a:r>
              <a:rPr lang="zh-CN" altLang="en-US" sz="2400" dirty="0"/>
              <a:t>解密</a:t>
            </a:r>
            <a:r>
              <a:rPr lang="en-US" altLang="zh-CN" sz="2400" dirty="0"/>
              <a:t>)</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randombar(horizontal)">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animBg="1"/>
      <p:bldP spid="37" grpId="0" animBg="1"/>
      <p:bldP spid="40" grpId="0" animBg="1"/>
      <p:bldP spid="43" grpId="0" animBg="1"/>
      <p:bldP spid="2"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solidFill>
          <a:schemeClr val="dk1">
            <a:alpha val="50000"/>
          </a:schemeClr>
        </a:solidFill>
        <a:ln>
          <a:noFill/>
        </a:ln>
      </a:spPr>
      <a:bodyPr rtlCol="0" anchor="ctr"/>
      <a:lstStyle>
        <a:defPPr>
          <a:defRPr dirty="0" smtClean="0">
            <a:solidFill>
              <a:schemeClr val="tx1"/>
            </a:solidFill>
          </a:defRPr>
        </a:defPPr>
      </a:lstStyle>
      <a:style>
        <a:lnRef idx="0">
          <a:scrgbClr r="0" g="0" b="0"/>
        </a:lnRef>
        <a:fillRef idx="0">
          <a:scrgbClr r="0" g="0" b="0"/>
        </a:fillRef>
        <a:effectRef idx="0">
          <a:scrgbClr r="0" g="0" b="0"/>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黑板教育演示文稿（宽屏）</Template>
  <TotalTime>6704</TotalTime>
  <Words>3977</Words>
  <Application>Microsoft Office PowerPoint</Application>
  <PresentationFormat>自定义</PresentationFormat>
  <Paragraphs>293</Paragraphs>
  <Slides>42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Microsoft YaHei UI</vt:lpstr>
      <vt:lpstr>宋体</vt:lpstr>
      <vt:lpstr>Arial</vt:lpstr>
      <vt:lpstr>Consolas</vt:lpstr>
      <vt:lpstr>Corbel</vt:lpstr>
      <vt:lpstr>黑板 16 x 9</vt:lpstr>
      <vt:lpstr>区块链介绍</vt:lpstr>
      <vt:lpstr>内容概括:</vt:lpstr>
      <vt:lpstr>区块链简介</vt:lpstr>
      <vt:lpstr>区块链简介之 比特币的诞生（一）</vt:lpstr>
      <vt:lpstr>区块链简介之 区块链的本质（二）</vt:lpstr>
      <vt:lpstr>区块链简介之 账本科技的演化（三）</vt:lpstr>
      <vt:lpstr>区块链简介之 商业价值（四）</vt:lpstr>
      <vt:lpstr>区块链核心技术：</vt:lpstr>
      <vt:lpstr>密码学算法 之 加密算法（一）</vt:lpstr>
      <vt:lpstr>密码学算法 之 加密算法（二）</vt:lpstr>
      <vt:lpstr>密码学算法 之 摘要算法（散列算法/哈希算法）</vt:lpstr>
      <vt:lpstr>密码学算法 之 数字签名</vt:lpstr>
      <vt:lpstr>对等网络 之 网络拓扑结构</vt:lpstr>
      <vt:lpstr>Merkle Tree（默克尔树/HASH树）</vt:lpstr>
      <vt:lpstr>区块结构</vt:lpstr>
      <vt:lpstr>分布式系统 之 What</vt:lpstr>
      <vt:lpstr>分布式系统 之 How</vt:lpstr>
      <vt:lpstr>分布式系统 之 CAP定理</vt:lpstr>
      <vt:lpstr>共识算法 之 POW、POS、DPOS</vt:lpstr>
      <vt:lpstr>共识算法 之 实用拜占庭容错算法(PBFT)</vt:lpstr>
      <vt:lpstr>区块链延伸 之 智能合约</vt:lpstr>
      <vt:lpstr>区块链分类：</vt:lpstr>
      <vt:lpstr>区块链分类 之 公有链</vt:lpstr>
      <vt:lpstr>区块链分类 之 联盟链</vt:lpstr>
      <vt:lpstr>区块链分类 之 私有链</vt:lpstr>
      <vt:lpstr>企业级区块链探索：</vt:lpstr>
      <vt:lpstr>区块链发展阶段</vt:lpstr>
      <vt:lpstr>比特币区块链与企业级区块链区别</vt:lpstr>
      <vt:lpstr>以太坊之 简介</vt:lpstr>
      <vt:lpstr>以太坊之 Smart Contract</vt:lpstr>
      <vt:lpstr>以太坊之 缺陷</vt:lpstr>
      <vt:lpstr>小蚁之 简介</vt:lpstr>
      <vt:lpstr>小蚁之 Smart Contract</vt:lpstr>
      <vt:lpstr>小蚁之 缺陷</vt:lpstr>
      <vt:lpstr>阿希之 简介</vt:lpstr>
      <vt:lpstr>阿希之 Smart Contract</vt:lpstr>
      <vt:lpstr>阿希之 缺陷</vt:lpstr>
      <vt:lpstr>Hyperledger Fabric之 简介</vt:lpstr>
      <vt:lpstr>Hyperledger Fabric之 特点</vt:lpstr>
      <vt:lpstr>Quorum之 简介</vt:lpstr>
      <vt:lpstr>发展趋势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Windows 用户</dc:creator>
  <cp:lastModifiedBy>Administrator</cp:lastModifiedBy>
  <cp:revision>2943</cp:revision>
  <dcterms:created xsi:type="dcterms:W3CDTF">2018-03-12T09:52:00Z</dcterms:created>
  <dcterms:modified xsi:type="dcterms:W3CDTF">2018-10-10T03:22:06Z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