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1"/>
    <p:sldMasterId id="2147483669" r:id="rId2"/>
  </p:sldMasterIdLst>
  <p:notesMasterIdLst>
    <p:notesMasterId r:id="rId4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embeddedFontLst>
    <p:embeddedFont>
      <p:font typeface="Garamond" panose="02020404030301010803" pitchFamily="18" charset="0"/>
      <p:regular r:id="rId44"/>
      <p:bold r:id="rId45"/>
      <p:italic r:id="rId46"/>
      <p:boldItalic r:id="rId47"/>
    </p:embeddedFont>
    <p:embeddedFont>
      <p:font typeface="Tahoma" panose="020B0604030504040204" pitchFamily="3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FC3213-D0EA-41AA-B67D-E5D21C654527}">
  <a:tblStyle styleId="{16FC3213-D0EA-41AA-B67D-E5D21C65452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4" name="Google Shape;164;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29" name="Google Shape;229;p1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6" name="Google Shape;236;p1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2" name="Google Shape;242;p1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8" name="Google Shape;248;p1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55" name="Google Shape;255;p1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62" name="Google Shape;262;p1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69" name="Google Shape;269;p1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7" name="Google Shape;277;p1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83" name="Google Shape;283;p1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90" name="Google Shape;290;p2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0" name="Google Shape;170;p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97" name="Google Shape;297;p2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04" name="Google Shape;304;p2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17" name="Google Shape;317;p2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23" name="Google Shape;323;p2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29" name="Google Shape;329;p2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35" name="Google Shape;335;p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42" name="Google Shape;342;p2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49" name="Google Shape;349;p2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55" name="Google Shape;355;p2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62" name="Google Shape;362;p3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7" name="Google Shape;177;p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69" name="Google Shape;369;p3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77" name="Google Shape;377;p3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85" name="Google Shape;385;p3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94" name="Google Shape;394;p3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01" name="Google Shape;401;p3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08" name="Google Shape;408;p3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17" name="Google Shape;417;p3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24" name="Google Shape;424;p3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33" name="Google Shape;433;p3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39" name="Google Shape;439;p4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4" name="Google Shape;184;p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48" name="Google Shape;448;p4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91" name="Google Shape;191;p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0" name="Google Shape;200;p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7" name="Google Shape;207;p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14" name="Google Shape;214;p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21" name="Google Shape;221;p1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50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9" name="Google Shape;19;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1820"/>
              <a:buFont typeface="Noto Sans Symbols"/>
              <a:buNone/>
              <a:defRPr sz="28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2"/>
          <p:cNvSpPr txBox="1">
            <a:spLocks noGrp="1"/>
          </p:cNvSpPr>
          <p:nvPr>
            <p:ph type="ftr" idx="11"/>
          </p:nvPr>
        </p:nvSpPr>
        <p:spPr>
          <a:xfrm>
            <a:off x="3124200" y="6243637"/>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2"/>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объект над текстом" type="objOverTx">
  <p:cSld name="OBJECT_OVER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87" name="Google Shape;87;p12"/>
          <p:cNvSpPr txBox="1">
            <a:spLocks noGrp="1"/>
          </p:cNvSpPr>
          <p:nvPr>
            <p:ph type="body" idx="1"/>
          </p:nvPr>
        </p:nvSpPr>
        <p:spPr>
          <a:xfrm>
            <a:off x="457200" y="1600200"/>
            <a:ext cx="8229600" cy="2189163"/>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88" name="Google Shape;88;p12"/>
          <p:cNvSpPr txBox="1">
            <a:spLocks noGrp="1"/>
          </p:cNvSpPr>
          <p:nvPr>
            <p:ph type="body" idx="2"/>
          </p:nvPr>
        </p:nvSpPr>
        <p:spPr>
          <a:xfrm>
            <a:off x="457200" y="3941763"/>
            <a:ext cx="8229600" cy="2189162"/>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89" name="Google Shape;89;p12"/>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0" name="Google Shape;90;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1" name="Google Shape;91;p12"/>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Заголовок и таблица" type="tbl">
  <p:cSld name="TABLE">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94" name="Google Shape;94;p13"/>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5" name="Google Shape;95;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Google Shape;96;p13"/>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Заголовок, 1 большой объект и 2 маленьких объекта" type="objAndTwoObj">
  <p:cSld name="OBJECT_AND_TWO_OBJECTS">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99" name="Google Shape;99;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0" name="Google Shape;100;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2" name="Google Shape;102;p14"/>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 name="Google Shape;104;p14"/>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07" name="Google Shape;107;p15"/>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5"/>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9" name="Google Shape;109;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0" name="Google Shape;110;p15"/>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3" name="Google Shape;113;p16"/>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14" name="Google Shape;114;p16"/>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5" name="Google Shape;115;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6" name="Google Shape;116;p16"/>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9" name="Google Shape;119;p1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accent1"/>
              </a:buClr>
              <a:buSzPts val="2080"/>
              <a:buFont typeface="Noto Sans Symbols"/>
              <a:buNone/>
              <a:defRPr sz="3200">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120" name="Google Shape;120;p1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accent1"/>
              </a:buClr>
              <a:buSzPts val="910"/>
              <a:buFont typeface="Noto Sans Symbols"/>
              <a:buNone/>
              <a:defRPr sz="1400">
                <a:solidFill>
                  <a:schemeClr val="dk1"/>
                </a:solidFill>
                <a:latin typeface="Arial"/>
                <a:ea typeface="Arial"/>
                <a:cs typeface="Arial"/>
                <a:sym typeface="Arial"/>
              </a:defRPr>
            </a:lvl1pPr>
            <a:lvl2pPr marL="914400" marR="0" lvl="1" indent="-228600" algn="l" rtl="0">
              <a:spcBef>
                <a:spcPts val="240"/>
              </a:spcBef>
              <a:spcAft>
                <a:spcPts val="0"/>
              </a:spcAft>
              <a:buClr>
                <a:schemeClr val="accent2"/>
              </a:buClr>
              <a:buSzPts val="72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accent1"/>
              </a:buClr>
              <a:buSzPts val="65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accent2"/>
              </a:buClr>
              <a:buSzPts val="630"/>
              <a:buFont typeface="Noto Sans Symbols"/>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accent1"/>
              </a:buClr>
              <a:buSzPts val="675"/>
              <a:buFont typeface="Noto Sans Symbols"/>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accent1"/>
              </a:buClr>
              <a:buSzPts val="675"/>
              <a:buFont typeface="Noto Sans Symbols"/>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accent1"/>
              </a:buClr>
              <a:buSzPts val="675"/>
              <a:buFont typeface="Noto Sans Symbols"/>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accent1"/>
              </a:buClr>
              <a:buSzPts val="675"/>
              <a:buFont typeface="Noto Sans Symbols"/>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accent1"/>
              </a:buClr>
              <a:buSzPts val="675"/>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121" name="Google Shape;121;p17"/>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2" name="Google Shape;122;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3" name="Google Shape;123;p17"/>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26" name="Google Shape;126;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360680" algn="l" rtl="0">
              <a:spcBef>
                <a:spcPts val="640"/>
              </a:spcBef>
              <a:spcAft>
                <a:spcPts val="0"/>
              </a:spcAft>
              <a:buClr>
                <a:schemeClr val="accent1"/>
              </a:buClr>
              <a:buSzPts val="2080"/>
              <a:buFont typeface="Noto Sans Symbols"/>
              <a:buChar char="■"/>
              <a:defRPr sz="3200">
                <a:solidFill>
                  <a:schemeClr val="dk1"/>
                </a:solidFill>
                <a:latin typeface="Arial"/>
                <a:ea typeface="Arial"/>
                <a:cs typeface="Arial"/>
                <a:sym typeface="Arial"/>
              </a:defRPr>
            </a:lvl1pPr>
            <a:lvl2pPr marL="914400" marR="0" lvl="1" indent="-335280" algn="l" rtl="0">
              <a:spcBef>
                <a:spcPts val="560"/>
              </a:spcBef>
              <a:spcAft>
                <a:spcPts val="0"/>
              </a:spcAft>
              <a:buClr>
                <a:schemeClr val="accent2"/>
              </a:buClr>
              <a:buSzPts val="168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accent1"/>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7" name="Google Shape;127;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accent1"/>
              </a:buClr>
              <a:buSzPts val="910"/>
              <a:buFont typeface="Noto Sans Symbols"/>
              <a:buNone/>
              <a:defRPr sz="1400">
                <a:solidFill>
                  <a:schemeClr val="dk1"/>
                </a:solidFill>
                <a:latin typeface="Arial"/>
                <a:ea typeface="Arial"/>
                <a:cs typeface="Arial"/>
                <a:sym typeface="Arial"/>
              </a:defRPr>
            </a:lvl1pPr>
            <a:lvl2pPr marL="914400" marR="0" lvl="1" indent="-228600" algn="l" rtl="0">
              <a:spcBef>
                <a:spcPts val="240"/>
              </a:spcBef>
              <a:spcAft>
                <a:spcPts val="0"/>
              </a:spcAft>
              <a:buClr>
                <a:schemeClr val="accent2"/>
              </a:buClr>
              <a:buSzPts val="72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accent1"/>
              </a:buClr>
              <a:buSzPts val="65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accent2"/>
              </a:buClr>
              <a:buSzPts val="630"/>
              <a:buFont typeface="Noto Sans Symbols"/>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accent1"/>
              </a:buClr>
              <a:buSzPts val="675"/>
              <a:buFont typeface="Noto Sans Symbols"/>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accent1"/>
              </a:buClr>
              <a:buSzPts val="675"/>
              <a:buFont typeface="Noto Sans Symbols"/>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accent1"/>
              </a:buClr>
              <a:buSzPts val="675"/>
              <a:buFont typeface="Noto Sans Symbols"/>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accent1"/>
              </a:buClr>
              <a:buSzPts val="675"/>
              <a:buFont typeface="Noto Sans Symbols"/>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accent1"/>
              </a:buClr>
              <a:buSzPts val="675"/>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128" name="Google Shape;128;p18"/>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9" name="Google Shape;129;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0" name="Google Shape;130;p18"/>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131"/>
        <p:cNvGrpSpPr/>
        <p:nvPr/>
      </p:nvGrpSpPr>
      <p:grpSpPr>
        <a:xfrm>
          <a:off x="0" y="0"/>
          <a:ext cx="0" cy="0"/>
          <a:chOff x="0" y="0"/>
          <a:chExt cx="0" cy="0"/>
        </a:xfrm>
      </p:grpSpPr>
      <p:sp>
        <p:nvSpPr>
          <p:cNvPr id="132" name="Google Shape;132;p19"/>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3" name="Google Shape;133;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4" name="Google Shape;134;p19"/>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37" name="Google Shape;137;p20"/>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8" name="Google Shape;138;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9" name="Google Shape;139;p20"/>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42" name="Google Shape;142;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accent1"/>
              </a:buClr>
              <a:buSzPts val="1560"/>
              <a:buFont typeface="Noto Sans Symbols"/>
              <a:buNone/>
              <a:defRPr sz="2400" b="1">
                <a:solidFill>
                  <a:schemeClr val="dk1"/>
                </a:solidFill>
                <a:latin typeface="Arial"/>
                <a:ea typeface="Arial"/>
                <a:cs typeface="Arial"/>
                <a:sym typeface="Arial"/>
              </a:defRPr>
            </a:lvl1pPr>
            <a:lvl2pPr marL="914400" marR="0" lvl="1" indent="-228600" algn="l" rtl="0">
              <a:spcBef>
                <a:spcPts val="400"/>
              </a:spcBef>
              <a:spcAft>
                <a:spcPts val="0"/>
              </a:spcAft>
              <a:buClr>
                <a:schemeClr val="accent2"/>
              </a:buClr>
              <a:buSzPts val="12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accent1"/>
              </a:buClr>
              <a:buSzPts val="1170"/>
              <a:buFont typeface="Noto Sans Symbols"/>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accent2"/>
              </a:buClr>
              <a:buSzPts val="1120"/>
              <a:buFont typeface="Noto Sans Symbols"/>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accent1"/>
              </a:buClr>
              <a:buSzPts val="1200"/>
              <a:buFont typeface="Noto Sans Symbols"/>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accent1"/>
              </a:buClr>
              <a:buSzPts val="1200"/>
              <a:buFont typeface="Noto Sans Symbols"/>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accent1"/>
              </a:buClr>
              <a:buSzPts val="1200"/>
              <a:buFont typeface="Noto Sans Symbols"/>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accent1"/>
              </a:buClr>
              <a:buSzPts val="1200"/>
              <a:buFont typeface="Noto Sans Symbols"/>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accent1"/>
              </a:buClr>
              <a:buSzPts val="120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143" name="Google Shape;143;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27660" algn="l" rtl="0">
              <a:spcBef>
                <a:spcPts val="480"/>
              </a:spcBef>
              <a:spcAft>
                <a:spcPts val="0"/>
              </a:spcAft>
              <a:buClr>
                <a:schemeClr val="accent1"/>
              </a:buClr>
              <a:buSzPts val="1560"/>
              <a:buFont typeface="Noto Sans Symbols"/>
              <a:buChar char="■"/>
              <a:defRPr sz="2400">
                <a:solidFill>
                  <a:schemeClr val="dk1"/>
                </a:solidFill>
                <a:latin typeface="Arial"/>
                <a:ea typeface="Arial"/>
                <a:cs typeface="Arial"/>
                <a:sym typeface="Arial"/>
              </a:defRPr>
            </a:lvl1pPr>
            <a:lvl2pPr marL="914400" marR="0" lvl="1" indent="-304800" algn="l" rtl="0">
              <a:spcBef>
                <a:spcPts val="400"/>
              </a:spcBef>
              <a:spcAft>
                <a:spcPts val="0"/>
              </a:spcAft>
              <a:buClr>
                <a:schemeClr val="accent2"/>
              </a:buClr>
              <a:buSzPts val="1200"/>
              <a:buFont typeface="Noto Sans Symbols"/>
              <a:buChar char="❑"/>
              <a:defRPr sz="2000" b="0" i="0" u="none" strike="noStrike" cap="none">
                <a:solidFill>
                  <a:schemeClr val="dk1"/>
                </a:solidFill>
                <a:latin typeface="Arial"/>
                <a:ea typeface="Arial"/>
                <a:cs typeface="Arial"/>
                <a:sym typeface="Arial"/>
              </a:defRPr>
            </a:lvl2pPr>
            <a:lvl3pPr marL="1371600" marR="0" lvl="2" indent="-302894" algn="l" rtl="0">
              <a:spcBef>
                <a:spcPts val="360"/>
              </a:spcBef>
              <a:spcAft>
                <a:spcPts val="0"/>
              </a:spcAft>
              <a:buClr>
                <a:schemeClr val="accent1"/>
              </a:buClr>
              <a:buSzPts val="1170"/>
              <a:buFont typeface="Noto Sans Symbols"/>
              <a:buChar char="■"/>
              <a:defRPr sz="1800" b="0" i="0" u="none" strike="noStrike" cap="none">
                <a:solidFill>
                  <a:schemeClr val="dk1"/>
                </a:solidFill>
                <a:latin typeface="Arial"/>
                <a:ea typeface="Arial"/>
                <a:cs typeface="Arial"/>
                <a:sym typeface="Arial"/>
              </a:defRPr>
            </a:lvl3pPr>
            <a:lvl4pPr marL="1828800" marR="0" lvl="3" indent="-299719" algn="l" rtl="0">
              <a:spcBef>
                <a:spcPts val="320"/>
              </a:spcBef>
              <a:spcAft>
                <a:spcPts val="0"/>
              </a:spcAft>
              <a:buClr>
                <a:schemeClr val="accent2"/>
              </a:buClr>
              <a:buSzPts val="1120"/>
              <a:buFont typeface="Noto Sans Symbols"/>
              <a:buChar char="❑"/>
              <a:defRPr sz="1600" b="0" i="0" u="none" strike="noStrike" cap="none">
                <a:solidFill>
                  <a:schemeClr val="dk1"/>
                </a:solidFill>
                <a:latin typeface="Arial"/>
                <a:ea typeface="Arial"/>
                <a:cs typeface="Arial"/>
                <a:sym typeface="Arial"/>
              </a:defRPr>
            </a:lvl4pPr>
            <a:lvl5pPr marL="2286000" marR="0" lvl="4" indent="-304800" algn="l" rtl="0">
              <a:spcBef>
                <a:spcPts val="320"/>
              </a:spcBef>
              <a:spcAft>
                <a:spcPts val="0"/>
              </a:spcAft>
              <a:buClr>
                <a:schemeClr val="accent1"/>
              </a:buClr>
              <a:buSzPts val="1200"/>
              <a:buFont typeface="Noto Sans Symbols"/>
              <a:buChar char="▪"/>
              <a:defRPr sz="1600" b="0" i="0" u="none" strike="noStrike" cap="none">
                <a:solidFill>
                  <a:schemeClr val="dk1"/>
                </a:solidFill>
                <a:latin typeface="Arial"/>
                <a:ea typeface="Arial"/>
                <a:cs typeface="Arial"/>
                <a:sym typeface="Arial"/>
              </a:defRPr>
            </a:lvl5pPr>
            <a:lvl6pPr marL="2743200" marR="0" lvl="5" indent="-304800" algn="l" rtl="0">
              <a:spcBef>
                <a:spcPts val="320"/>
              </a:spcBef>
              <a:spcAft>
                <a:spcPts val="0"/>
              </a:spcAft>
              <a:buClr>
                <a:schemeClr val="accent1"/>
              </a:buClr>
              <a:buSzPts val="1200"/>
              <a:buFont typeface="Noto Sans Symbols"/>
              <a:buChar char="▪"/>
              <a:defRPr sz="1600" b="0" i="0" u="none" strike="noStrike" cap="none">
                <a:solidFill>
                  <a:schemeClr val="dk1"/>
                </a:solidFill>
                <a:latin typeface="Arial"/>
                <a:ea typeface="Arial"/>
                <a:cs typeface="Arial"/>
                <a:sym typeface="Arial"/>
              </a:defRPr>
            </a:lvl6pPr>
            <a:lvl7pPr marL="3200400" marR="0" lvl="6" indent="-304800" algn="l" rtl="0">
              <a:spcBef>
                <a:spcPts val="320"/>
              </a:spcBef>
              <a:spcAft>
                <a:spcPts val="0"/>
              </a:spcAft>
              <a:buClr>
                <a:schemeClr val="accent1"/>
              </a:buClr>
              <a:buSzPts val="1200"/>
              <a:buFont typeface="Noto Sans Symbols"/>
              <a:buChar char="▪"/>
              <a:defRPr sz="1600" b="0" i="0" u="none" strike="noStrike" cap="none">
                <a:solidFill>
                  <a:schemeClr val="dk1"/>
                </a:solidFill>
                <a:latin typeface="Arial"/>
                <a:ea typeface="Arial"/>
                <a:cs typeface="Arial"/>
                <a:sym typeface="Arial"/>
              </a:defRPr>
            </a:lvl7pPr>
            <a:lvl8pPr marL="3657600" marR="0" lvl="7" indent="-304800" algn="l" rtl="0">
              <a:spcBef>
                <a:spcPts val="320"/>
              </a:spcBef>
              <a:spcAft>
                <a:spcPts val="0"/>
              </a:spcAft>
              <a:buClr>
                <a:schemeClr val="accent1"/>
              </a:buClr>
              <a:buSzPts val="1200"/>
              <a:buFont typeface="Noto Sans Symbols"/>
              <a:buChar char="▪"/>
              <a:defRPr sz="1600" b="0" i="0" u="none" strike="noStrike" cap="none">
                <a:solidFill>
                  <a:schemeClr val="dk1"/>
                </a:solidFill>
                <a:latin typeface="Arial"/>
                <a:ea typeface="Arial"/>
                <a:cs typeface="Arial"/>
                <a:sym typeface="Arial"/>
              </a:defRPr>
            </a:lvl8pPr>
            <a:lvl9pPr marL="4114800" marR="0" lvl="8" indent="-304800" algn="l" rtl="0">
              <a:spcBef>
                <a:spcPts val="320"/>
              </a:spcBef>
              <a:spcAft>
                <a:spcPts val="0"/>
              </a:spcAft>
              <a:buClr>
                <a:schemeClr val="accent1"/>
              </a:buClr>
              <a:buSzPts val="12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144" name="Google Shape;144;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accent1"/>
              </a:buClr>
              <a:buSzPts val="1560"/>
              <a:buFont typeface="Noto Sans Symbols"/>
              <a:buNone/>
              <a:defRPr sz="2400" b="1">
                <a:solidFill>
                  <a:schemeClr val="dk1"/>
                </a:solidFill>
                <a:latin typeface="Arial"/>
                <a:ea typeface="Arial"/>
                <a:cs typeface="Arial"/>
                <a:sym typeface="Arial"/>
              </a:defRPr>
            </a:lvl1pPr>
            <a:lvl2pPr marL="914400" marR="0" lvl="1" indent="-228600" algn="l" rtl="0">
              <a:spcBef>
                <a:spcPts val="400"/>
              </a:spcBef>
              <a:spcAft>
                <a:spcPts val="0"/>
              </a:spcAft>
              <a:buClr>
                <a:schemeClr val="accent2"/>
              </a:buClr>
              <a:buSzPts val="12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accent1"/>
              </a:buClr>
              <a:buSzPts val="1170"/>
              <a:buFont typeface="Noto Sans Symbols"/>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accent2"/>
              </a:buClr>
              <a:buSzPts val="1120"/>
              <a:buFont typeface="Noto Sans Symbols"/>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accent1"/>
              </a:buClr>
              <a:buSzPts val="1200"/>
              <a:buFont typeface="Noto Sans Symbols"/>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accent1"/>
              </a:buClr>
              <a:buSzPts val="1200"/>
              <a:buFont typeface="Noto Sans Symbols"/>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accent1"/>
              </a:buClr>
              <a:buSzPts val="1200"/>
              <a:buFont typeface="Noto Sans Symbols"/>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accent1"/>
              </a:buClr>
              <a:buSzPts val="1200"/>
              <a:buFont typeface="Noto Sans Symbols"/>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accent1"/>
              </a:buClr>
              <a:buSzPts val="120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145" name="Google Shape;145;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27660" algn="l" rtl="0">
              <a:spcBef>
                <a:spcPts val="480"/>
              </a:spcBef>
              <a:spcAft>
                <a:spcPts val="0"/>
              </a:spcAft>
              <a:buClr>
                <a:schemeClr val="accent1"/>
              </a:buClr>
              <a:buSzPts val="1560"/>
              <a:buFont typeface="Noto Sans Symbols"/>
              <a:buChar char="■"/>
              <a:defRPr sz="2400">
                <a:solidFill>
                  <a:schemeClr val="dk1"/>
                </a:solidFill>
                <a:latin typeface="Arial"/>
                <a:ea typeface="Arial"/>
                <a:cs typeface="Arial"/>
                <a:sym typeface="Arial"/>
              </a:defRPr>
            </a:lvl1pPr>
            <a:lvl2pPr marL="914400" marR="0" lvl="1" indent="-304800" algn="l" rtl="0">
              <a:spcBef>
                <a:spcPts val="400"/>
              </a:spcBef>
              <a:spcAft>
                <a:spcPts val="0"/>
              </a:spcAft>
              <a:buClr>
                <a:schemeClr val="accent2"/>
              </a:buClr>
              <a:buSzPts val="1200"/>
              <a:buFont typeface="Noto Sans Symbols"/>
              <a:buChar char="❑"/>
              <a:defRPr sz="2000" b="0" i="0" u="none" strike="noStrike" cap="none">
                <a:solidFill>
                  <a:schemeClr val="dk1"/>
                </a:solidFill>
                <a:latin typeface="Arial"/>
                <a:ea typeface="Arial"/>
                <a:cs typeface="Arial"/>
                <a:sym typeface="Arial"/>
              </a:defRPr>
            </a:lvl2pPr>
            <a:lvl3pPr marL="1371600" marR="0" lvl="2" indent="-302894" algn="l" rtl="0">
              <a:spcBef>
                <a:spcPts val="360"/>
              </a:spcBef>
              <a:spcAft>
                <a:spcPts val="0"/>
              </a:spcAft>
              <a:buClr>
                <a:schemeClr val="accent1"/>
              </a:buClr>
              <a:buSzPts val="1170"/>
              <a:buFont typeface="Noto Sans Symbols"/>
              <a:buChar char="■"/>
              <a:defRPr sz="1800" b="0" i="0" u="none" strike="noStrike" cap="none">
                <a:solidFill>
                  <a:schemeClr val="dk1"/>
                </a:solidFill>
                <a:latin typeface="Arial"/>
                <a:ea typeface="Arial"/>
                <a:cs typeface="Arial"/>
                <a:sym typeface="Arial"/>
              </a:defRPr>
            </a:lvl3pPr>
            <a:lvl4pPr marL="1828800" marR="0" lvl="3" indent="-299719" algn="l" rtl="0">
              <a:spcBef>
                <a:spcPts val="320"/>
              </a:spcBef>
              <a:spcAft>
                <a:spcPts val="0"/>
              </a:spcAft>
              <a:buClr>
                <a:schemeClr val="accent2"/>
              </a:buClr>
              <a:buSzPts val="1120"/>
              <a:buFont typeface="Noto Sans Symbols"/>
              <a:buChar char="❑"/>
              <a:defRPr sz="1600" b="0" i="0" u="none" strike="noStrike" cap="none">
                <a:solidFill>
                  <a:schemeClr val="dk1"/>
                </a:solidFill>
                <a:latin typeface="Arial"/>
                <a:ea typeface="Arial"/>
                <a:cs typeface="Arial"/>
                <a:sym typeface="Arial"/>
              </a:defRPr>
            </a:lvl4pPr>
            <a:lvl5pPr marL="2286000" marR="0" lvl="4" indent="-304800" algn="l" rtl="0">
              <a:spcBef>
                <a:spcPts val="320"/>
              </a:spcBef>
              <a:spcAft>
                <a:spcPts val="0"/>
              </a:spcAft>
              <a:buClr>
                <a:schemeClr val="accent1"/>
              </a:buClr>
              <a:buSzPts val="1200"/>
              <a:buFont typeface="Noto Sans Symbols"/>
              <a:buChar char="▪"/>
              <a:defRPr sz="1600" b="0" i="0" u="none" strike="noStrike" cap="none">
                <a:solidFill>
                  <a:schemeClr val="dk1"/>
                </a:solidFill>
                <a:latin typeface="Arial"/>
                <a:ea typeface="Arial"/>
                <a:cs typeface="Arial"/>
                <a:sym typeface="Arial"/>
              </a:defRPr>
            </a:lvl5pPr>
            <a:lvl6pPr marL="2743200" marR="0" lvl="5" indent="-304800" algn="l" rtl="0">
              <a:spcBef>
                <a:spcPts val="320"/>
              </a:spcBef>
              <a:spcAft>
                <a:spcPts val="0"/>
              </a:spcAft>
              <a:buClr>
                <a:schemeClr val="accent1"/>
              </a:buClr>
              <a:buSzPts val="1200"/>
              <a:buFont typeface="Noto Sans Symbols"/>
              <a:buChar char="▪"/>
              <a:defRPr sz="1600" b="0" i="0" u="none" strike="noStrike" cap="none">
                <a:solidFill>
                  <a:schemeClr val="dk1"/>
                </a:solidFill>
                <a:latin typeface="Arial"/>
                <a:ea typeface="Arial"/>
                <a:cs typeface="Arial"/>
                <a:sym typeface="Arial"/>
              </a:defRPr>
            </a:lvl6pPr>
            <a:lvl7pPr marL="3200400" marR="0" lvl="6" indent="-304800" algn="l" rtl="0">
              <a:spcBef>
                <a:spcPts val="320"/>
              </a:spcBef>
              <a:spcAft>
                <a:spcPts val="0"/>
              </a:spcAft>
              <a:buClr>
                <a:schemeClr val="accent1"/>
              </a:buClr>
              <a:buSzPts val="1200"/>
              <a:buFont typeface="Noto Sans Symbols"/>
              <a:buChar char="▪"/>
              <a:defRPr sz="1600" b="0" i="0" u="none" strike="noStrike" cap="none">
                <a:solidFill>
                  <a:schemeClr val="dk1"/>
                </a:solidFill>
                <a:latin typeface="Arial"/>
                <a:ea typeface="Arial"/>
                <a:cs typeface="Arial"/>
                <a:sym typeface="Arial"/>
              </a:defRPr>
            </a:lvl7pPr>
            <a:lvl8pPr marL="3657600" marR="0" lvl="7" indent="-304800" algn="l" rtl="0">
              <a:spcBef>
                <a:spcPts val="320"/>
              </a:spcBef>
              <a:spcAft>
                <a:spcPts val="0"/>
              </a:spcAft>
              <a:buClr>
                <a:schemeClr val="accent1"/>
              </a:buClr>
              <a:buSzPts val="1200"/>
              <a:buFont typeface="Noto Sans Symbols"/>
              <a:buChar char="▪"/>
              <a:defRPr sz="1600" b="0" i="0" u="none" strike="noStrike" cap="none">
                <a:solidFill>
                  <a:schemeClr val="dk1"/>
                </a:solidFill>
                <a:latin typeface="Arial"/>
                <a:ea typeface="Arial"/>
                <a:cs typeface="Arial"/>
                <a:sym typeface="Arial"/>
              </a:defRPr>
            </a:lvl8pPr>
            <a:lvl9pPr marL="4114800" marR="0" lvl="8" indent="-304800" algn="l" rtl="0">
              <a:spcBef>
                <a:spcPts val="320"/>
              </a:spcBef>
              <a:spcAft>
                <a:spcPts val="0"/>
              </a:spcAft>
              <a:buClr>
                <a:schemeClr val="accent1"/>
              </a:buClr>
              <a:buSzPts val="12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146" name="Google Shape;146;p21"/>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7" name="Google Shape;147;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8" name="Google Shape;148;p21"/>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33" name="Google Shape;33;p4"/>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4"/>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000" b="1"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51" name="Google Shape;151;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chemeClr val="accent1"/>
              </a:buClr>
              <a:buSzPts val="1300"/>
              <a:buFont typeface="Noto Sans Symbols"/>
              <a:buNone/>
              <a:defRPr sz="2000">
                <a:solidFill>
                  <a:schemeClr val="dk1"/>
                </a:solidFill>
                <a:latin typeface="Arial"/>
                <a:ea typeface="Arial"/>
                <a:cs typeface="Arial"/>
                <a:sym typeface="Arial"/>
              </a:defRPr>
            </a:lvl1pPr>
            <a:lvl2pPr marL="914400" marR="0" lvl="1" indent="-228600" algn="l" rtl="0">
              <a:spcBef>
                <a:spcPts val="360"/>
              </a:spcBef>
              <a:spcAft>
                <a:spcPts val="0"/>
              </a:spcAft>
              <a:buClr>
                <a:schemeClr val="accent2"/>
              </a:buClr>
              <a:buSzPts val="108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accent1"/>
              </a:buClr>
              <a:buSzPts val="1040"/>
              <a:buFont typeface="Noto Sans Symbols"/>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accent2"/>
              </a:buClr>
              <a:buSzPts val="980"/>
              <a:buFont typeface="Noto Sans Symbols"/>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accent1"/>
              </a:buClr>
              <a:buSzPts val="1050"/>
              <a:buFont typeface="Noto Sans Symbols"/>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accent1"/>
              </a:buClr>
              <a:buSzPts val="1050"/>
              <a:buFont typeface="Noto Sans Symbols"/>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accent1"/>
              </a:buClr>
              <a:buSzPts val="1050"/>
              <a:buFont typeface="Noto Sans Symbols"/>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accent1"/>
              </a:buClr>
              <a:buSzPts val="1050"/>
              <a:buFont typeface="Noto Sans Symbols"/>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accent1"/>
              </a:buClr>
              <a:buSzPts val="1050"/>
              <a:buFont typeface="Noto Sans Symbols"/>
              <a:buNone/>
              <a:defRPr sz="1400" b="0" i="0" u="none" strike="noStrike" cap="none">
                <a:solidFill>
                  <a:schemeClr val="dk1"/>
                </a:solidFill>
                <a:latin typeface="Arial"/>
                <a:ea typeface="Arial"/>
                <a:cs typeface="Arial"/>
                <a:sym typeface="Arial"/>
              </a:defRPr>
            </a:lvl9pPr>
          </a:lstStyle>
          <a:p>
            <a:endParaRPr/>
          </a:p>
        </p:txBody>
      </p:sp>
      <p:sp>
        <p:nvSpPr>
          <p:cNvPr id="152" name="Google Shape;152;p22"/>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3" name="Google Shape;153;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4" name="Google Shape;154;p22"/>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39" name="Google Shape;39;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lstStyle>
            <a:lvl1pPr marL="457200" marR="0" lvl="0" indent="-344170" algn="l" rtl="0">
              <a:spcBef>
                <a:spcPts val="560"/>
              </a:spcBef>
              <a:spcAft>
                <a:spcPts val="0"/>
              </a:spcAft>
              <a:buClr>
                <a:schemeClr val="accent1"/>
              </a:buClr>
              <a:buSzPts val="1820"/>
              <a:buFont typeface="Noto Sans Symbols"/>
              <a:buChar char="■"/>
              <a:defRPr sz="2800">
                <a:solidFill>
                  <a:schemeClr val="dk1"/>
                </a:solidFill>
                <a:latin typeface="Arial"/>
                <a:ea typeface="Arial"/>
                <a:cs typeface="Arial"/>
                <a:sym typeface="Arial"/>
              </a:defRPr>
            </a:lvl1pPr>
            <a:lvl2pPr marL="914400" marR="0" lvl="1" indent="-320040" algn="l" rtl="0">
              <a:spcBef>
                <a:spcPts val="480"/>
              </a:spcBef>
              <a:spcAft>
                <a:spcPts val="0"/>
              </a:spcAft>
              <a:buClr>
                <a:schemeClr val="accent2"/>
              </a:buClr>
              <a:buSzPts val="1440"/>
              <a:buFont typeface="Noto Sans Symbols"/>
              <a:buChar char="❑"/>
              <a:defRPr sz="2400" b="0" i="0" u="none" strike="noStrike" cap="none">
                <a:solidFill>
                  <a:schemeClr val="dk1"/>
                </a:solidFill>
                <a:latin typeface="Arial"/>
                <a:ea typeface="Arial"/>
                <a:cs typeface="Arial"/>
                <a:sym typeface="Arial"/>
              </a:defRPr>
            </a:lvl2pPr>
            <a:lvl3pPr marL="1371600" marR="0" lvl="2" indent="-311150" algn="l" rtl="0">
              <a:spcBef>
                <a:spcPts val="400"/>
              </a:spcBef>
              <a:spcAft>
                <a:spcPts val="0"/>
              </a:spcAft>
              <a:buClr>
                <a:schemeClr val="accent1"/>
              </a:buClr>
              <a:buSzPts val="1300"/>
              <a:buFont typeface="Noto Sans Symbols"/>
              <a:buChar char="■"/>
              <a:defRPr sz="2000" b="0" i="0" u="none" strike="noStrike" cap="none">
                <a:solidFill>
                  <a:schemeClr val="dk1"/>
                </a:solidFill>
                <a:latin typeface="Arial"/>
                <a:ea typeface="Arial"/>
                <a:cs typeface="Arial"/>
                <a:sym typeface="Arial"/>
              </a:defRPr>
            </a:lvl3pPr>
            <a:lvl4pPr marL="1828800" marR="0" lvl="3" indent="-308610" algn="l" rtl="0">
              <a:spcBef>
                <a:spcPts val="360"/>
              </a:spcBef>
              <a:spcAft>
                <a:spcPts val="0"/>
              </a:spcAft>
              <a:buClr>
                <a:schemeClr val="accent2"/>
              </a:buClr>
              <a:buSzPts val="1260"/>
              <a:buFont typeface="Noto Sans Symbols"/>
              <a:buChar char="❑"/>
              <a:defRPr sz="1800" b="0" i="0" u="none" strike="noStrike" cap="none">
                <a:solidFill>
                  <a:schemeClr val="dk1"/>
                </a:solidFill>
                <a:latin typeface="Arial"/>
                <a:ea typeface="Arial"/>
                <a:cs typeface="Arial"/>
                <a:sym typeface="Arial"/>
              </a:defRPr>
            </a:lvl4pPr>
            <a:lvl5pPr marL="2286000" marR="0" lvl="4" indent="-314325" algn="l" rtl="0">
              <a:spcBef>
                <a:spcPts val="360"/>
              </a:spcBef>
              <a:spcAft>
                <a:spcPts val="0"/>
              </a:spcAft>
              <a:buClr>
                <a:schemeClr val="accent1"/>
              </a:buClr>
              <a:buSzPts val="1350"/>
              <a:buFont typeface="Noto Sans Symbols"/>
              <a:buChar char="▪"/>
              <a:defRPr sz="1800" b="0" i="0" u="none" strike="noStrike" cap="none">
                <a:solidFill>
                  <a:schemeClr val="dk1"/>
                </a:solidFill>
                <a:latin typeface="Arial"/>
                <a:ea typeface="Arial"/>
                <a:cs typeface="Arial"/>
                <a:sym typeface="Arial"/>
              </a:defRPr>
            </a:lvl5pPr>
            <a:lvl6pPr marL="2743200" marR="0" lvl="5" indent="-314325" algn="l" rtl="0">
              <a:spcBef>
                <a:spcPts val="360"/>
              </a:spcBef>
              <a:spcAft>
                <a:spcPts val="0"/>
              </a:spcAft>
              <a:buClr>
                <a:schemeClr val="accent1"/>
              </a:buClr>
              <a:buSzPts val="1350"/>
              <a:buFont typeface="Noto Sans Symbols"/>
              <a:buChar char="▪"/>
              <a:defRPr sz="1800" b="0" i="0" u="none" strike="noStrike" cap="none">
                <a:solidFill>
                  <a:schemeClr val="dk1"/>
                </a:solidFill>
                <a:latin typeface="Arial"/>
                <a:ea typeface="Arial"/>
                <a:cs typeface="Arial"/>
                <a:sym typeface="Arial"/>
              </a:defRPr>
            </a:lvl6pPr>
            <a:lvl7pPr marL="3200400" marR="0" lvl="6" indent="-314325" algn="l" rtl="0">
              <a:spcBef>
                <a:spcPts val="360"/>
              </a:spcBef>
              <a:spcAft>
                <a:spcPts val="0"/>
              </a:spcAft>
              <a:buClr>
                <a:schemeClr val="accent1"/>
              </a:buClr>
              <a:buSzPts val="1350"/>
              <a:buFont typeface="Noto Sans Symbols"/>
              <a:buChar char="▪"/>
              <a:defRPr sz="1800" b="0" i="0" u="none" strike="noStrike" cap="none">
                <a:solidFill>
                  <a:schemeClr val="dk1"/>
                </a:solidFill>
                <a:latin typeface="Arial"/>
                <a:ea typeface="Arial"/>
                <a:cs typeface="Arial"/>
                <a:sym typeface="Arial"/>
              </a:defRPr>
            </a:lvl7pPr>
            <a:lvl8pPr marL="3657600" marR="0" lvl="7" indent="-314325" algn="l" rtl="0">
              <a:spcBef>
                <a:spcPts val="360"/>
              </a:spcBef>
              <a:spcAft>
                <a:spcPts val="0"/>
              </a:spcAft>
              <a:buClr>
                <a:schemeClr val="accent1"/>
              </a:buClr>
              <a:buSzPts val="1350"/>
              <a:buFont typeface="Noto Sans Symbols"/>
              <a:buChar char="▪"/>
              <a:defRPr sz="1800" b="0" i="0" u="none" strike="noStrike" cap="none">
                <a:solidFill>
                  <a:schemeClr val="dk1"/>
                </a:solidFill>
                <a:latin typeface="Arial"/>
                <a:ea typeface="Arial"/>
                <a:cs typeface="Arial"/>
                <a:sym typeface="Arial"/>
              </a:defRPr>
            </a:lvl8pPr>
            <a:lvl9pPr marL="4114800" marR="0" lvl="8" indent="-314325" algn="l" rtl="0">
              <a:spcBef>
                <a:spcPts val="360"/>
              </a:spcBef>
              <a:spcAft>
                <a:spcPts val="0"/>
              </a:spcAft>
              <a:buClr>
                <a:schemeClr val="accent1"/>
              </a:buClr>
              <a:buSzPts val="135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40" name="Google Shape;40;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lstStyle>
            <a:lvl1pPr marL="457200" marR="0" lvl="0" indent="-344170" algn="l" rtl="0">
              <a:spcBef>
                <a:spcPts val="560"/>
              </a:spcBef>
              <a:spcAft>
                <a:spcPts val="0"/>
              </a:spcAft>
              <a:buClr>
                <a:schemeClr val="accent1"/>
              </a:buClr>
              <a:buSzPts val="1820"/>
              <a:buFont typeface="Noto Sans Symbols"/>
              <a:buChar char="■"/>
              <a:defRPr sz="2800">
                <a:solidFill>
                  <a:schemeClr val="dk1"/>
                </a:solidFill>
                <a:latin typeface="Arial"/>
                <a:ea typeface="Arial"/>
                <a:cs typeface="Arial"/>
                <a:sym typeface="Arial"/>
              </a:defRPr>
            </a:lvl1pPr>
            <a:lvl2pPr marL="914400" marR="0" lvl="1" indent="-320040" algn="l" rtl="0">
              <a:spcBef>
                <a:spcPts val="480"/>
              </a:spcBef>
              <a:spcAft>
                <a:spcPts val="0"/>
              </a:spcAft>
              <a:buClr>
                <a:schemeClr val="accent2"/>
              </a:buClr>
              <a:buSzPts val="1440"/>
              <a:buFont typeface="Noto Sans Symbols"/>
              <a:buChar char="❑"/>
              <a:defRPr sz="2400" b="0" i="0" u="none" strike="noStrike" cap="none">
                <a:solidFill>
                  <a:schemeClr val="dk1"/>
                </a:solidFill>
                <a:latin typeface="Arial"/>
                <a:ea typeface="Arial"/>
                <a:cs typeface="Arial"/>
                <a:sym typeface="Arial"/>
              </a:defRPr>
            </a:lvl2pPr>
            <a:lvl3pPr marL="1371600" marR="0" lvl="2" indent="-311150" algn="l" rtl="0">
              <a:spcBef>
                <a:spcPts val="400"/>
              </a:spcBef>
              <a:spcAft>
                <a:spcPts val="0"/>
              </a:spcAft>
              <a:buClr>
                <a:schemeClr val="accent1"/>
              </a:buClr>
              <a:buSzPts val="1300"/>
              <a:buFont typeface="Noto Sans Symbols"/>
              <a:buChar char="■"/>
              <a:defRPr sz="2000" b="0" i="0" u="none" strike="noStrike" cap="none">
                <a:solidFill>
                  <a:schemeClr val="dk1"/>
                </a:solidFill>
                <a:latin typeface="Arial"/>
                <a:ea typeface="Arial"/>
                <a:cs typeface="Arial"/>
                <a:sym typeface="Arial"/>
              </a:defRPr>
            </a:lvl3pPr>
            <a:lvl4pPr marL="1828800" marR="0" lvl="3" indent="-308610" algn="l" rtl="0">
              <a:spcBef>
                <a:spcPts val="360"/>
              </a:spcBef>
              <a:spcAft>
                <a:spcPts val="0"/>
              </a:spcAft>
              <a:buClr>
                <a:schemeClr val="accent2"/>
              </a:buClr>
              <a:buSzPts val="1260"/>
              <a:buFont typeface="Noto Sans Symbols"/>
              <a:buChar char="❑"/>
              <a:defRPr sz="1800" b="0" i="0" u="none" strike="noStrike" cap="none">
                <a:solidFill>
                  <a:schemeClr val="dk1"/>
                </a:solidFill>
                <a:latin typeface="Arial"/>
                <a:ea typeface="Arial"/>
                <a:cs typeface="Arial"/>
                <a:sym typeface="Arial"/>
              </a:defRPr>
            </a:lvl4pPr>
            <a:lvl5pPr marL="2286000" marR="0" lvl="4" indent="-314325" algn="l" rtl="0">
              <a:spcBef>
                <a:spcPts val="360"/>
              </a:spcBef>
              <a:spcAft>
                <a:spcPts val="0"/>
              </a:spcAft>
              <a:buClr>
                <a:schemeClr val="accent1"/>
              </a:buClr>
              <a:buSzPts val="1350"/>
              <a:buFont typeface="Noto Sans Symbols"/>
              <a:buChar char="▪"/>
              <a:defRPr sz="1800" b="0" i="0" u="none" strike="noStrike" cap="none">
                <a:solidFill>
                  <a:schemeClr val="dk1"/>
                </a:solidFill>
                <a:latin typeface="Arial"/>
                <a:ea typeface="Arial"/>
                <a:cs typeface="Arial"/>
                <a:sym typeface="Arial"/>
              </a:defRPr>
            </a:lvl5pPr>
            <a:lvl6pPr marL="2743200" marR="0" lvl="5" indent="-314325" algn="l" rtl="0">
              <a:spcBef>
                <a:spcPts val="360"/>
              </a:spcBef>
              <a:spcAft>
                <a:spcPts val="0"/>
              </a:spcAft>
              <a:buClr>
                <a:schemeClr val="accent1"/>
              </a:buClr>
              <a:buSzPts val="1350"/>
              <a:buFont typeface="Noto Sans Symbols"/>
              <a:buChar char="▪"/>
              <a:defRPr sz="1800" b="0" i="0" u="none" strike="noStrike" cap="none">
                <a:solidFill>
                  <a:schemeClr val="dk1"/>
                </a:solidFill>
                <a:latin typeface="Arial"/>
                <a:ea typeface="Arial"/>
                <a:cs typeface="Arial"/>
                <a:sym typeface="Arial"/>
              </a:defRPr>
            </a:lvl6pPr>
            <a:lvl7pPr marL="3200400" marR="0" lvl="6" indent="-314325" algn="l" rtl="0">
              <a:spcBef>
                <a:spcPts val="360"/>
              </a:spcBef>
              <a:spcAft>
                <a:spcPts val="0"/>
              </a:spcAft>
              <a:buClr>
                <a:schemeClr val="accent1"/>
              </a:buClr>
              <a:buSzPts val="1350"/>
              <a:buFont typeface="Noto Sans Symbols"/>
              <a:buChar char="▪"/>
              <a:defRPr sz="1800" b="0" i="0" u="none" strike="noStrike" cap="none">
                <a:solidFill>
                  <a:schemeClr val="dk1"/>
                </a:solidFill>
                <a:latin typeface="Arial"/>
                <a:ea typeface="Arial"/>
                <a:cs typeface="Arial"/>
                <a:sym typeface="Arial"/>
              </a:defRPr>
            </a:lvl7pPr>
            <a:lvl8pPr marL="3657600" marR="0" lvl="7" indent="-314325" algn="l" rtl="0">
              <a:spcBef>
                <a:spcPts val="360"/>
              </a:spcBef>
              <a:spcAft>
                <a:spcPts val="0"/>
              </a:spcAft>
              <a:buClr>
                <a:schemeClr val="accent1"/>
              </a:buClr>
              <a:buSzPts val="1350"/>
              <a:buFont typeface="Noto Sans Symbols"/>
              <a:buChar char="▪"/>
              <a:defRPr sz="1800" b="0" i="0" u="none" strike="noStrike" cap="none">
                <a:solidFill>
                  <a:schemeClr val="dk1"/>
                </a:solidFill>
                <a:latin typeface="Arial"/>
                <a:ea typeface="Arial"/>
                <a:cs typeface="Arial"/>
                <a:sym typeface="Arial"/>
              </a:defRPr>
            </a:lvl8pPr>
            <a:lvl9pPr marL="4114800" marR="0" lvl="8" indent="-314325" algn="l" rtl="0">
              <a:spcBef>
                <a:spcPts val="360"/>
              </a:spcBef>
              <a:spcAft>
                <a:spcPts val="0"/>
              </a:spcAft>
              <a:buClr>
                <a:schemeClr val="accent1"/>
              </a:buClr>
              <a:buSzPts val="135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41" name="Google Shape;41;p5"/>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Титульный слайд" type="title">
  <p:cSld name="TITLE">
    <p:spTree>
      <p:nvGrpSpPr>
        <p:cNvPr id="1" name="Shape 44"/>
        <p:cNvGrpSpPr/>
        <p:nvPr/>
      </p:nvGrpSpPr>
      <p:grpSpPr>
        <a:xfrm>
          <a:off x="0" y="0"/>
          <a:ext cx="0" cy="0"/>
          <a:chOff x="0" y="0"/>
          <a:chExt cx="0" cy="0"/>
        </a:xfrm>
      </p:grpSpPr>
      <p:sp>
        <p:nvSpPr>
          <p:cNvPr id="45" name="Google Shape;45;p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46" name="Google Shape;46;p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marR="0" lvl="0" algn="ctr" rtl="0">
              <a:spcBef>
                <a:spcPts val="480"/>
              </a:spcBef>
              <a:spcAft>
                <a:spcPts val="0"/>
              </a:spcAft>
              <a:buClr>
                <a:schemeClr val="accent1"/>
              </a:buClr>
              <a:buSzPts val="1560"/>
              <a:buFont typeface="Noto Sans Symbols"/>
              <a:buNone/>
              <a:defRPr sz="2400">
                <a:solidFill>
                  <a:schemeClr val="dk1"/>
                </a:solidFill>
                <a:latin typeface="Arial"/>
                <a:ea typeface="Arial"/>
                <a:cs typeface="Arial"/>
                <a:sym typeface="Arial"/>
              </a:defRPr>
            </a:lvl1pPr>
            <a:lvl2pPr marR="0" lvl="1" algn="ctr" rtl="0">
              <a:spcBef>
                <a:spcPts val="400"/>
              </a:spcBef>
              <a:spcAft>
                <a:spcPts val="0"/>
              </a:spcAft>
              <a:buClr>
                <a:schemeClr val="accent2"/>
              </a:buClr>
              <a:buSzPts val="1200"/>
              <a:buFont typeface="Noto Sans Symbols"/>
              <a:buNone/>
              <a:defRPr sz="2000" b="0" i="0" u="none" strike="noStrike" cap="none">
                <a:solidFill>
                  <a:schemeClr val="dk1"/>
                </a:solidFill>
                <a:latin typeface="Arial"/>
                <a:ea typeface="Arial"/>
                <a:cs typeface="Arial"/>
                <a:sym typeface="Arial"/>
              </a:defRPr>
            </a:lvl2pPr>
            <a:lvl3pPr marR="0" lvl="2" algn="ctr" rtl="0">
              <a:spcBef>
                <a:spcPts val="360"/>
              </a:spcBef>
              <a:spcAft>
                <a:spcPts val="0"/>
              </a:spcAft>
              <a:buClr>
                <a:schemeClr val="accent1"/>
              </a:buClr>
              <a:buSzPts val="1170"/>
              <a:buFont typeface="Noto Sans Symbols"/>
              <a:buNone/>
              <a:defRPr sz="1800" b="0" i="0" u="none" strike="noStrike" cap="none">
                <a:solidFill>
                  <a:schemeClr val="dk1"/>
                </a:solidFill>
                <a:latin typeface="Arial"/>
                <a:ea typeface="Arial"/>
                <a:cs typeface="Arial"/>
                <a:sym typeface="Arial"/>
              </a:defRPr>
            </a:lvl3pPr>
            <a:lvl4pPr marR="0" lvl="3" algn="ctr" rtl="0">
              <a:spcBef>
                <a:spcPts val="320"/>
              </a:spcBef>
              <a:spcAft>
                <a:spcPts val="0"/>
              </a:spcAft>
              <a:buClr>
                <a:schemeClr val="accent2"/>
              </a:buClr>
              <a:buSzPts val="1120"/>
              <a:buFont typeface="Noto Sans Symbols"/>
              <a:buNone/>
              <a:defRPr sz="1600" b="0" i="0" u="none" strike="noStrike" cap="none">
                <a:solidFill>
                  <a:schemeClr val="dk1"/>
                </a:solidFill>
                <a:latin typeface="Arial"/>
                <a:ea typeface="Arial"/>
                <a:cs typeface="Arial"/>
                <a:sym typeface="Arial"/>
              </a:defRPr>
            </a:lvl4pPr>
            <a:lvl5pPr marR="0" lvl="4" algn="ctr" rtl="0">
              <a:spcBef>
                <a:spcPts val="320"/>
              </a:spcBef>
              <a:spcAft>
                <a:spcPts val="0"/>
              </a:spcAft>
              <a:buClr>
                <a:schemeClr val="accent1"/>
              </a:buClr>
              <a:buSzPts val="1200"/>
              <a:buFont typeface="Noto Sans Symbols"/>
              <a:buNone/>
              <a:defRPr sz="1600" b="0" i="0" u="none" strike="noStrike" cap="none">
                <a:solidFill>
                  <a:schemeClr val="dk1"/>
                </a:solidFill>
                <a:latin typeface="Arial"/>
                <a:ea typeface="Arial"/>
                <a:cs typeface="Arial"/>
                <a:sym typeface="Arial"/>
              </a:defRPr>
            </a:lvl5pPr>
            <a:lvl6pPr marR="0" lvl="5" algn="ctr" rtl="0">
              <a:spcBef>
                <a:spcPts val="320"/>
              </a:spcBef>
              <a:spcAft>
                <a:spcPts val="0"/>
              </a:spcAft>
              <a:buClr>
                <a:schemeClr val="accent1"/>
              </a:buClr>
              <a:buSzPts val="1200"/>
              <a:buFont typeface="Noto Sans Symbols"/>
              <a:buNone/>
              <a:defRPr sz="1600" b="0" i="0" u="none" strike="noStrike" cap="none">
                <a:solidFill>
                  <a:schemeClr val="dk1"/>
                </a:solidFill>
                <a:latin typeface="Arial"/>
                <a:ea typeface="Arial"/>
                <a:cs typeface="Arial"/>
                <a:sym typeface="Arial"/>
              </a:defRPr>
            </a:lvl6pPr>
            <a:lvl7pPr marR="0" lvl="6" algn="ctr" rtl="0">
              <a:spcBef>
                <a:spcPts val="320"/>
              </a:spcBef>
              <a:spcAft>
                <a:spcPts val="0"/>
              </a:spcAft>
              <a:buClr>
                <a:schemeClr val="accent1"/>
              </a:buClr>
              <a:buSzPts val="1200"/>
              <a:buFont typeface="Noto Sans Symbols"/>
              <a:buNone/>
              <a:defRPr sz="1600" b="0" i="0" u="none" strike="noStrike" cap="none">
                <a:solidFill>
                  <a:schemeClr val="dk1"/>
                </a:solidFill>
                <a:latin typeface="Arial"/>
                <a:ea typeface="Arial"/>
                <a:cs typeface="Arial"/>
                <a:sym typeface="Arial"/>
              </a:defRPr>
            </a:lvl7pPr>
            <a:lvl8pPr marR="0" lvl="7" algn="ctr" rtl="0">
              <a:spcBef>
                <a:spcPts val="320"/>
              </a:spcBef>
              <a:spcAft>
                <a:spcPts val="0"/>
              </a:spcAft>
              <a:buClr>
                <a:schemeClr val="accent1"/>
              </a:buClr>
              <a:buSzPts val="1200"/>
              <a:buFont typeface="Noto Sans Symbols"/>
              <a:buNone/>
              <a:defRPr sz="1600" b="0" i="0" u="none" strike="noStrike" cap="none">
                <a:solidFill>
                  <a:schemeClr val="dk1"/>
                </a:solidFill>
                <a:latin typeface="Arial"/>
                <a:ea typeface="Arial"/>
                <a:cs typeface="Arial"/>
                <a:sym typeface="Arial"/>
              </a:defRPr>
            </a:lvl8pPr>
            <a:lvl9pPr marR="0" lvl="8" algn="ctr" rtl="0">
              <a:spcBef>
                <a:spcPts val="320"/>
              </a:spcBef>
              <a:spcAft>
                <a:spcPts val="0"/>
              </a:spcAft>
              <a:buClr>
                <a:schemeClr val="accent1"/>
              </a:buClr>
              <a:buSzPts val="1200"/>
              <a:buFont typeface="Noto Sans Symbols"/>
              <a:buNone/>
              <a:defRPr sz="1600" b="0" i="0" u="none" strike="noStrike" cap="none">
                <a:solidFill>
                  <a:schemeClr val="dk1"/>
                </a:solidFill>
                <a:latin typeface="Arial"/>
                <a:ea typeface="Arial"/>
                <a:cs typeface="Arial"/>
                <a:sym typeface="Arial"/>
              </a:defRPr>
            </a:lvl9pPr>
          </a:lstStyle>
          <a:p>
            <a:endParaRPr/>
          </a:p>
        </p:txBody>
      </p:sp>
      <p:sp>
        <p:nvSpPr>
          <p:cNvPr id="47" name="Google Shape;47;p6"/>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9" name="Google Shape;49;p6"/>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Объект" type="objOnly">
  <p:cSld name="OBJECT_ONLY">
    <p:spTree>
      <p:nvGrpSpPr>
        <p:cNvPr id="1" name="Shape 50"/>
        <p:cNvGrpSpPr/>
        <p:nvPr/>
      </p:nvGrpSpPr>
      <p:grpSpPr>
        <a:xfrm>
          <a:off x="0" y="0"/>
          <a:ext cx="0" cy="0"/>
          <a:chOff x="0" y="0"/>
          <a:chExt cx="0" cy="0"/>
        </a:xfrm>
      </p:grpSpPr>
      <p:sp>
        <p:nvSpPr>
          <p:cNvPr id="51" name="Google Shape;51;p7"/>
          <p:cNvSpPr txBox="1">
            <a:spLocks noGrp="1"/>
          </p:cNvSpPr>
          <p:nvPr>
            <p:ph type="body" idx="1"/>
          </p:nvPr>
        </p:nvSpPr>
        <p:spPr>
          <a:xfrm>
            <a:off x="457200" y="277813"/>
            <a:ext cx="8229600" cy="5853112"/>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7"/>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Заголовок, текст и два объекта" type="txAndTwoObj">
  <p:cSld name="TEXT_AND_TWO_OBJECTS">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57" name="Google Shape;57;p8"/>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8" name="Google Shape;58;p8"/>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8"/>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0" name="Google Shape;60;p8"/>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1" name="Google Shape;61;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2" name="Google Shape;62;p8"/>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Заголовок, схема или организационная диаграмма" type="dgm">
  <p:cSld name="DIAGRAM">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65" name="Google Shape;65;p9"/>
          <p:cNvSpPr>
            <a:spLocks noGrp="1"/>
          </p:cNvSpPr>
          <p:nvPr>
            <p:ph type="dgm" idx="2"/>
          </p:nvPr>
        </p:nvSpPr>
        <p:spPr>
          <a:xfrm>
            <a:off x="457200" y="1600200"/>
            <a:ext cx="8229600" cy="4530725"/>
          </a:xfrm>
          <a:prstGeom prst="rect">
            <a:avLst/>
          </a:prstGeom>
          <a:noFill/>
          <a:ln>
            <a:noFill/>
          </a:ln>
        </p:spPr>
        <p:txBody>
          <a:bodyPr spcFirstLastPara="1" wrap="square" lIns="91425" tIns="45700" rIns="91425" bIns="45700" anchor="t" anchorCtr="0"/>
          <a:lstStyle>
            <a:lvl1pPr marR="0" lvl="0"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6" name="Google Shape;66;p9"/>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7" name="Google Shape;67;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8" name="Google Shape;68;p9"/>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Заголовок и четыре объекта" type="fourObj">
  <p:cSld name="FOUR_OBJECTS">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71" name="Google Shape;71;p10"/>
          <p:cNvSpPr txBox="1">
            <a:spLocks noGrp="1"/>
          </p:cNvSpPr>
          <p:nvPr>
            <p:ph type="body" idx="1"/>
          </p:nvPr>
        </p:nvSpPr>
        <p:spPr>
          <a:xfrm>
            <a:off x="457200" y="1600200"/>
            <a:ext cx="4038600" cy="2189163"/>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72" name="Google Shape;72;p10"/>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10"/>
          <p:cNvSpPr txBox="1">
            <a:spLocks noGrp="1"/>
          </p:cNvSpPr>
          <p:nvPr>
            <p:ph type="body" idx="3"/>
          </p:nvPr>
        </p:nvSpPr>
        <p:spPr>
          <a:xfrm>
            <a:off x="457200" y="3941763"/>
            <a:ext cx="4038600" cy="2189162"/>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4"/>
          </p:nvPr>
        </p:nvSpPr>
        <p:spPr>
          <a:xfrm>
            <a:off x="4648200" y="3941763"/>
            <a:ext cx="4038600" cy="2189162"/>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75" name="Google Shape;75;p10"/>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0"/>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Заголовок, текст и объект" type="txAndObj">
  <p:cSld name="TEXT_AND_OBJEC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80" name="Google Shape;80;p11"/>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81" name="Google Shape;81;p11"/>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1"/>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4" name="Google Shape;84;p11"/>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609600" y="1219200"/>
            <a:ext cx="7924800" cy="914400"/>
          </a:xfrm>
          <a:custGeom>
            <a:avLst/>
            <a:gdLst/>
            <a:ahLst/>
            <a:cxnLst/>
            <a:rect l="0" t="0" r="0" b="0"/>
            <a:pathLst>
              <a:path w="1000" h="1000" extrusionOk="0">
                <a:moveTo>
                  <a:pt x="0" y="1000"/>
                </a:moveTo>
                <a:lnTo>
                  <a:pt x="0" y="0"/>
                </a:lnTo>
                <a:lnTo>
                  <a:pt x="1000" y="0"/>
                </a:lnTo>
              </a:path>
            </a:pathLst>
          </a:custGeom>
          <a:noFill/>
          <a:ln w="25400" cap="flat" cmpd="sng">
            <a:solidFill>
              <a:schemeClr val="accent1"/>
            </a:solidFill>
            <a:prstDash val="solid"/>
            <a:miter lim="524288"/>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1" name="Google Shape;11;p1"/>
          <p:cNvCxnSpPr/>
          <p:nvPr/>
        </p:nvCxnSpPr>
        <p:spPr>
          <a:xfrm>
            <a:off x="1981200" y="3962400"/>
            <a:ext cx="6511925" cy="0"/>
          </a:xfrm>
          <a:prstGeom prst="straightConnector1">
            <a:avLst/>
          </a:prstGeom>
          <a:noFill/>
          <a:ln w="19050" cap="flat" cmpd="sng">
            <a:solidFill>
              <a:schemeClr val="accent1"/>
            </a:solidFill>
            <a:prstDash val="solid"/>
            <a:miter lim="800000"/>
            <a:headEnd type="none" w="med" len="med"/>
            <a:tailEnd type="none" w="med" len="med"/>
          </a:ln>
        </p:spPr>
      </p:cxnSp>
      <p:sp>
        <p:nvSpPr>
          <p:cNvPr id="12" name="Google Shape;12;p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3" name="Google Shape;13;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3124200" y="6243637"/>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25" name="Google Shape;25;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dt" idx="10"/>
          </p:nvPr>
        </p:nvSpPr>
        <p:spPr>
          <a:xfrm>
            <a:off x="457200" y="6243637"/>
            <a:ext cx="2133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chemeClr val="dk1"/>
                </a:solidFill>
                <a:latin typeface="Garamond"/>
                <a:ea typeface="Garamond"/>
                <a:cs typeface="Garamond"/>
                <a:sym typeface="Garamond"/>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Google Shape;27;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3"/>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200"/>
              <a:buFont typeface="Garamond"/>
              <a:buNone/>
              <a:defRPr sz="1200" b="0" i="0" u="none">
                <a:solidFill>
                  <a:schemeClr val="dk1"/>
                </a:solidFill>
                <a:latin typeface="Garamond"/>
                <a:ea typeface="Garamond"/>
                <a:cs typeface="Garamond"/>
                <a:sym typeface="Garamond"/>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9" name="Google Shape;29;p3"/>
          <p:cNvSpPr/>
          <p:nvPr/>
        </p:nvSpPr>
        <p:spPr>
          <a:xfrm>
            <a:off x="381000" y="228600"/>
            <a:ext cx="8229600" cy="609600"/>
          </a:xfrm>
          <a:custGeom>
            <a:avLst/>
            <a:gdLst/>
            <a:ahLst/>
            <a:cxnLst/>
            <a:rect l="0" t="0" r="0" b="0"/>
            <a:pathLst>
              <a:path w="1000" h="1000" extrusionOk="0">
                <a:moveTo>
                  <a:pt x="0" y="1000"/>
                </a:moveTo>
                <a:lnTo>
                  <a:pt x="0" y="0"/>
                </a:lnTo>
                <a:lnTo>
                  <a:pt x="1000" y="0"/>
                </a:lnTo>
              </a:path>
            </a:pathLst>
          </a:custGeom>
          <a:noFill/>
          <a:ln w="19050" cap="flat" cmpd="sng">
            <a:solidFill>
              <a:schemeClr val="accent1"/>
            </a:solidFill>
            <a:prstDash val="solid"/>
            <a:miter lim="524288"/>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0" name="Google Shape;30;p3"/>
          <p:cNvCxnSpPr/>
          <p:nvPr/>
        </p:nvCxnSpPr>
        <p:spPr>
          <a:xfrm>
            <a:off x="457200" y="6172200"/>
            <a:ext cx="8229600" cy="0"/>
          </a:xfrm>
          <a:prstGeom prst="straightConnector1">
            <a:avLst/>
          </a:prstGeom>
          <a:noFill/>
          <a:ln w="19050" cap="flat" cmpd="sng">
            <a:solidFill>
              <a:schemeClr val="accent1"/>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8571F"/>
              </a:buClr>
              <a:buSzPts val="5200"/>
              <a:buFont typeface="Garamond"/>
              <a:buNone/>
            </a:pPr>
            <a:r>
              <a:rPr lang="en-US" sz="5200" b="1" i="0" u="none" strike="noStrike" cap="none">
                <a:solidFill>
                  <a:srgbClr val="28571F"/>
                </a:solidFill>
                <a:latin typeface="Garamond"/>
                <a:ea typeface="Garamond"/>
                <a:cs typeface="Garamond"/>
                <a:sym typeface="Garamond"/>
              </a:rPr>
              <a:t>4. Модели качества процессов конструирования ПО</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4800"/>
              <a:buFont typeface="Garamond"/>
              <a:buNone/>
            </a:pPr>
            <a:r>
              <a:rPr lang="en-US" sz="4800" b="1" i="0" u="none" strike="noStrike" cap="none">
                <a:solidFill>
                  <a:schemeClr val="dk2"/>
                </a:solidFill>
                <a:latin typeface="Garamond"/>
                <a:ea typeface="Garamond"/>
                <a:cs typeface="Garamond"/>
                <a:sym typeface="Garamond"/>
              </a:rPr>
              <a:t>5. Архитектура ПО</a:t>
            </a:r>
            <a:endParaRPr/>
          </a:p>
        </p:txBody>
      </p:sp>
      <p:sp>
        <p:nvSpPr>
          <p:cNvPr id="233" name="Google Shape;233;p33"/>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395287" y="115887"/>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4200"/>
              <a:buFont typeface="Garamond"/>
              <a:buNone/>
            </a:pPr>
            <a:r>
              <a:rPr lang="en-US" sz="4200" b="1" i="0" u="none" strike="noStrike" cap="none">
                <a:solidFill>
                  <a:srgbClr val="28571F"/>
                </a:solidFill>
                <a:latin typeface="Garamond"/>
                <a:ea typeface="Garamond"/>
                <a:cs typeface="Garamond"/>
                <a:sym typeface="Garamond"/>
              </a:rPr>
              <a:t>Архитектурное проектирование</a:t>
            </a:r>
            <a:endParaRPr/>
          </a:p>
        </p:txBody>
      </p:sp>
      <p:sp>
        <p:nvSpPr>
          <p:cNvPr id="239" name="Google Shape;239;p34"/>
          <p:cNvSpPr txBox="1">
            <a:spLocks noGrp="1"/>
          </p:cNvSpPr>
          <p:nvPr>
            <p:ph type="body" idx="1"/>
          </p:nvPr>
        </p:nvSpPr>
        <p:spPr>
          <a:xfrm>
            <a:off x="0" y="908050"/>
            <a:ext cx="9036050" cy="50069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1560"/>
              <a:buFont typeface="Noto Sans Symbols"/>
              <a:buNone/>
            </a:pPr>
            <a:r>
              <a:rPr lang="en-US" sz="2400" b="1" i="1" u="none">
                <a:solidFill>
                  <a:srgbClr val="FF0000"/>
                </a:solidFill>
                <a:latin typeface="Arial"/>
                <a:ea typeface="Arial"/>
                <a:cs typeface="Arial"/>
                <a:sym typeface="Arial"/>
              </a:rPr>
              <a:t>Архитектурным проектированием </a:t>
            </a:r>
            <a:r>
              <a:rPr lang="en-US" sz="2400" b="0" i="0" u="none">
                <a:solidFill>
                  <a:schemeClr val="dk1"/>
                </a:solidFill>
                <a:latin typeface="Arial"/>
                <a:ea typeface="Arial"/>
                <a:cs typeface="Arial"/>
                <a:sym typeface="Arial"/>
              </a:rPr>
              <a:t>называют первый этап процесса проектирования, на котором определяются подсистемы, а также структура управления и взаимодействия подсистем. </a:t>
            </a:r>
            <a:endParaRPr/>
          </a:p>
          <a:p>
            <a:pPr marL="342900" marR="0" lvl="0" indent="-342900" algn="l" rtl="0">
              <a:lnSpc>
                <a:spcPct val="90000"/>
              </a:lnSpc>
              <a:spcBef>
                <a:spcPts val="48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Целью архитектурного проектирования </a:t>
            </a:r>
            <a:r>
              <a:rPr lang="en-US" sz="2400" b="0" i="0" u="none">
                <a:solidFill>
                  <a:schemeClr val="dk1"/>
                </a:solidFill>
                <a:latin typeface="Arial"/>
                <a:ea typeface="Arial"/>
                <a:cs typeface="Arial"/>
                <a:sym typeface="Arial"/>
              </a:rPr>
              <a:t>является описание </a:t>
            </a:r>
            <a:r>
              <a:rPr lang="en-US" sz="2400" b="0" i="1" u="none">
                <a:solidFill>
                  <a:schemeClr val="dk1"/>
                </a:solidFill>
                <a:latin typeface="Arial"/>
                <a:ea typeface="Arial"/>
                <a:cs typeface="Arial"/>
                <a:sym typeface="Arial"/>
              </a:rPr>
              <a:t>архитектуры программного обеспечения.</a:t>
            </a:r>
            <a:endParaRPr/>
          </a:p>
          <a:p>
            <a:pPr marL="342900" marR="0" lvl="0" indent="-342900" algn="l" rtl="0">
              <a:lnSpc>
                <a:spcPct val="90000"/>
              </a:lnSpc>
              <a:spcBef>
                <a:spcPts val="400"/>
              </a:spcBef>
              <a:spcAft>
                <a:spcPts val="0"/>
              </a:spcAft>
              <a:buClr>
                <a:schemeClr val="accent1"/>
              </a:buClr>
              <a:buSzPts val="1300"/>
              <a:buFont typeface="Noto Sans Symbols"/>
              <a:buNone/>
            </a:pPr>
            <a:r>
              <a:rPr lang="en-US" sz="2000" b="0" i="0" u="none">
                <a:solidFill>
                  <a:schemeClr val="dk1"/>
                </a:solidFill>
                <a:latin typeface="Arial"/>
                <a:ea typeface="Arial"/>
                <a:cs typeface="Arial"/>
                <a:sym typeface="Arial"/>
              </a:rPr>
              <a:t>Архитектурное проектирование служит соединяющим звеном между процессом проектирования и процессом разработки требований к создаваемой системе. </a:t>
            </a:r>
            <a:endParaRPr/>
          </a:p>
          <a:p>
            <a:pPr marL="342900" marR="0" lvl="0" indent="-342900" algn="l" rtl="0">
              <a:lnSpc>
                <a:spcPct val="90000"/>
              </a:lnSpc>
              <a:spcBef>
                <a:spcPts val="400"/>
              </a:spcBef>
              <a:spcAft>
                <a:spcPts val="0"/>
              </a:spcAft>
              <a:buClr>
                <a:schemeClr val="accent1"/>
              </a:buClr>
              <a:buSzPts val="1300"/>
              <a:buFont typeface="Noto Sans Symbols"/>
              <a:buNone/>
            </a:pPr>
            <a:r>
              <a:rPr lang="en-US" sz="2000" b="0" i="0" u="none">
                <a:solidFill>
                  <a:schemeClr val="dk1"/>
                </a:solidFill>
                <a:latin typeface="Arial"/>
                <a:ea typeface="Arial"/>
                <a:cs typeface="Arial"/>
                <a:sym typeface="Arial"/>
              </a:rPr>
              <a:t>Архитектурная декомпозиция системы необходима для структуризации и организации системной спецификации. </a:t>
            </a:r>
            <a:endParaRPr/>
          </a:p>
          <a:p>
            <a:pPr marL="342900" marR="0" lvl="0" indent="-342900" algn="l" rtl="0">
              <a:lnSpc>
                <a:spcPct val="90000"/>
              </a:lnSpc>
              <a:spcBef>
                <a:spcPts val="400"/>
              </a:spcBef>
              <a:spcAft>
                <a:spcPts val="0"/>
              </a:spcAft>
              <a:buClr>
                <a:schemeClr val="accent1"/>
              </a:buClr>
              <a:buSzPts val="1300"/>
              <a:buFont typeface="Noto Sans Symbols"/>
              <a:buNone/>
            </a:pPr>
            <a:r>
              <a:rPr lang="en-US" sz="2000" b="0" i="0" u="none">
                <a:solidFill>
                  <a:schemeClr val="dk1"/>
                </a:solidFill>
                <a:latin typeface="Arial"/>
                <a:ea typeface="Arial"/>
                <a:cs typeface="Arial"/>
                <a:sym typeface="Arial"/>
              </a:rPr>
              <a:t>Модель системной архитектуры часто является отправной точкой для создания спецификации различных частей системы. </a:t>
            </a:r>
            <a:endParaRPr/>
          </a:p>
          <a:p>
            <a:pPr marL="342900" marR="0" lvl="0" indent="-342900" algn="l" rtl="0">
              <a:lnSpc>
                <a:spcPct val="90000"/>
              </a:lnSpc>
              <a:spcBef>
                <a:spcPts val="400"/>
              </a:spcBef>
              <a:spcAft>
                <a:spcPts val="0"/>
              </a:spcAft>
              <a:buClr>
                <a:schemeClr val="accent1"/>
              </a:buClr>
              <a:buSzPts val="1300"/>
              <a:buFont typeface="Noto Sans Symbols"/>
              <a:buNone/>
            </a:pPr>
            <a:r>
              <a:rPr lang="en-US" sz="2000" b="0" i="0" u="none">
                <a:solidFill>
                  <a:schemeClr val="dk1"/>
                </a:solidFill>
                <a:latin typeface="Arial"/>
                <a:ea typeface="Arial"/>
                <a:cs typeface="Arial"/>
                <a:sym typeface="Arial"/>
              </a:rPr>
              <a:t>В процессе архитектурного проектирования разрабатывается базовая структура системы, т.е. </a:t>
            </a:r>
            <a:r>
              <a:rPr lang="en-US" sz="2000" b="0" i="0" u="none">
                <a:solidFill>
                  <a:srgbClr val="FF0000"/>
                </a:solidFill>
                <a:latin typeface="Arial"/>
                <a:ea typeface="Arial"/>
                <a:cs typeface="Arial"/>
                <a:sym typeface="Arial"/>
              </a:rPr>
              <a:t>определяются основные компоненты системы и взаимодействия между ними</a:t>
            </a:r>
            <a:r>
              <a:rPr lang="en-US" sz="2000" b="0" i="0" u="none">
                <a:solidFill>
                  <a:schemeClr val="dk1"/>
                </a:solidFill>
                <a:latin typeface="Arial"/>
                <a:ea typeface="Arial"/>
                <a:cs typeface="Arial"/>
                <a:sym typeface="Arial"/>
              </a:rPr>
              <a:t>.</a:t>
            </a:r>
            <a:endParaRPr/>
          </a:p>
          <a:p>
            <a:pPr marL="342900" marR="0" lvl="0" indent="-260350" algn="l" rtl="0">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5"/>
          <p:cNvPicPr preferRelativeResize="0"/>
          <p:nvPr/>
        </p:nvPicPr>
        <p:blipFill rotWithShape="1">
          <a:blip r:embed="rId3">
            <a:alphaModFix/>
          </a:blip>
          <a:srcRect/>
          <a:stretch/>
        </p:blipFill>
        <p:spPr>
          <a:xfrm>
            <a:off x="0" y="1268412"/>
            <a:ext cx="8964612" cy="5589587"/>
          </a:xfrm>
          <a:prstGeom prst="rect">
            <a:avLst/>
          </a:prstGeom>
          <a:noFill/>
          <a:ln>
            <a:noFill/>
          </a:ln>
        </p:spPr>
      </p:pic>
      <p:sp>
        <p:nvSpPr>
          <p:cNvPr id="245" name="Google Shape;245;p35"/>
          <p:cNvSpPr txBox="1">
            <a:spLocks noGrp="1"/>
          </p:cNvSpPr>
          <p:nvPr>
            <p:ph type="title"/>
          </p:nvPr>
        </p:nvSpPr>
        <p:spPr>
          <a:xfrm>
            <a:off x="395287" y="188912"/>
            <a:ext cx="8796337" cy="10302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200"/>
              <a:buFont typeface="Garamond"/>
              <a:buNone/>
            </a:pPr>
            <a:r>
              <a:rPr lang="en-US" sz="2200" b="1" i="0" u="none" strike="noStrike" cap="none">
                <a:solidFill>
                  <a:schemeClr val="dk2"/>
                </a:solidFill>
                <a:latin typeface="Garamond"/>
                <a:ea typeface="Garamond"/>
                <a:cs typeface="Garamond"/>
                <a:sym typeface="Garamond"/>
              </a:rPr>
              <a:t>Пример архитектурной декомпозиции - система управления воздушными полетами. Архитектура система разбивается на несколько взаимодействующих подсистем.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539750" y="188912"/>
            <a:ext cx="8604250" cy="3460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3600"/>
              <a:buFont typeface="Garamond"/>
              <a:buNone/>
            </a:pPr>
            <a:r>
              <a:rPr lang="en-US" sz="3600" b="1" i="0" u="none" strike="noStrike" cap="none">
                <a:solidFill>
                  <a:srgbClr val="28571F"/>
                </a:solidFill>
                <a:latin typeface="Garamond"/>
                <a:ea typeface="Garamond"/>
                <a:cs typeface="Garamond"/>
                <a:sym typeface="Garamond"/>
              </a:rPr>
              <a:t>Этапы архитектурного проектирования</a:t>
            </a:r>
            <a:r>
              <a:rPr lang="en-US" sz="3600" b="0" i="0" u="none" strike="noStrike" cap="none">
                <a:solidFill>
                  <a:schemeClr val="dk2"/>
                </a:solidFill>
                <a:latin typeface="Garamond"/>
                <a:ea typeface="Garamond"/>
                <a:cs typeface="Garamond"/>
                <a:sym typeface="Garamond"/>
              </a:rPr>
              <a:t> </a:t>
            </a:r>
            <a:endParaRPr/>
          </a:p>
        </p:txBody>
      </p:sp>
      <p:sp>
        <p:nvSpPr>
          <p:cNvPr id="251" name="Google Shape;251;p36"/>
          <p:cNvSpPr txBox="1">
            <a:spLocks noGrp="1"/>
          </p:cNvSpPr>
          <p:nvPr>
            <p:ph type="body" idx="1"/>
          </p:nvPr>
        </p:nvSpPr>
        <p:spPr>
          <a:xfrm>
            <a:off x="250825" y="908050"/>
            <a:ext cx="8518525" cy="40338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1. 	</a:t>
            </a:r>
            <a:r>
              <a:rPr lang="en-US" sz="2400" b="1" i="1" u="none">
                <a:solidFill>
                  <a:srgbClr val="FF0000"/>
                </a:solidFill>
                <a:latin typeface="Arial"/>
                <a:ea typeface="Arial"/>
                <a:cs typeface="Arial"/>
                <a:sym typeface="Arial"/>
              </a:rPr>
              <a:t>Структурирование системы</a:t>
            </a:r>
            <a:r>
              <a:rPr lang="en-US" sz="2400" b="0" i="1" u="none">
                <a:solidFill>
                  <a:srgbClr val="FF0000"/>
                </a:solidFill>
                <a:latin typeface="Arial"/>
                <a:ea typeface="Arial"/>
                <a:cs typeface="Arial"/>
                <a:sym typeface="Arial"/>
              </a:rPr>
              <a:t>. </a:t>
            </a:r>
            <a:r>
              <a:rPr lang="en-US" sz="2400" b="0" i="0" u="none">
                <a:solidFill>
                  <a:schemeClr val="dk1"/>
                </a:solidFill>
                <a:latin typeface="Arial"/>
                <a:ea typeface="Arial"/>
                <a:cs typeface="Arial"/>
                <a:sym typeface="Arial"/>
              </a:rPr>
              <a:t>Программная система структурируется в виде совокупности относительно независимых подсистем. Также определяются взаимодействия между подсистемами. </a:t>
            </a:r>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2. 	</a:t>
            </a:r>
            <a:r>
              <a:rPr lang="en-US" sz="2400" b="1" i="1" u="none">
                <a:solidFill>
                  <a:srgbClr val="FF0000"/>
                </a:solidFill>
                <a:latin typeface="Arial"/>
                <a:ea typeface="Arial"/>
                <a:cs typeface="Arial"/>
                <a:sym typeface="Arial"/>
              </a:rPr>
              <a:t>Моделирование управления. </a:t>
            </a:r>
            <a:r>
              <a:rPr lang="en-US" sz="2400" b="0" i="0" u="none">
                <a:solidFill>
                  <a:schemeClr val="dk1"/>
                </a:solidFill>
                <a:latin typeface="Arial"/>
                <a:ea typeface="Arial"/>
                <a:cs typeface="Arial"/>
                <a:sym typeface="Arial"/>
              </a:rPr>
              <a:t>Разрабатывается базовая модель управления взаимоотношениями между частями системы. </a:t>
            </a:r>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3. </a:t>
            </a:r>
            <a:r>
              <a:rPr lang="en-US" sz="2400" b="1" i="0" u="none">
                <a:solidFill>
                  <a:srgbClr val="FF0000"/>
                </a:solidFill>
                <a:latin typeface="Arial"/>
                <a:ea typeface="Arial"/>
                <a:cs typeface="Arial"/>
                <a:sym typeface="Arial"/>
              </a:rPr>
              <a:t>	</a:t>
            </a:r>
            <a:r>
              <a:rPr lang="en-US" sz="2400" b="1" i="1" u="none">
                <a:solidFill>
                  <a:srgbClr val="FF0000"/>
                </a:solidFill>
                <a:latin typeface="Arial"/>
                <a:ea typeface="Arial"/>
                <a:cs typeface="Arial"/>
                <a:sym typeface="Arial"/>
              </a:rPr>
              <a:t>Модульная декомпозиция. </a:t>
            </a:r>
            <a:r>
              <a:rPr lang="en-US" sz="2400" b="0" i="0" u="none">
                <a:solidFill>
                  <a:schemeClr val="dk1"/>
                </a:solidFill>
                <a:latin typeface="Arial"/>
                <a:ea typeface="Arial"/>
                <a:cs typeface="Arial"/>
                <a:sym typeface="Arial"/>
              </a:rPr>
              <a:t>Каждая определенная на первом этапе подсистема разбивается на отдельные модули. Здесь определяются типы модулей и типы их взаимосвязей. </a:t>
            </a:r>
            <a:endParaRPr/>
          </a:p>
        </p:txBody>
      </p:sp>
      <p:sp>
        <p:nvSpPr>
          <p:cNvPr id="252" name="Google Shape;252;p36"/>
          <p:cNvSpPr txBox="1"/>
          <p:nvPr/>
        </p:nvSpPr>
        <p:spPr>
          <a:xfrm>
            <a:off x="468312" y="4616450"/>
            <a:ext cx="8229600" cy="2125662"/>
          </a:xfrm>
          <a:prstGeom prst="rect">
            <a:avLst/>
          </a:prstGeom>
          <a:solidFill>
            <a:srgbClr val="FFF0C2"/>
          </a:solidFill>
          <a:ln>
            <a:noFill/>
          </a:ln>
        </p:spPr>
        <p:txBody>
          <a:bodyPr spcFirstLastPara="1" wrap="square" lIns="91425" tIns="45700" rIns="91425" bIns="45700" anchor="t" anchorCtr="0">
            <a:noAutofit/>
          </a:bodyPr>
          <a:lstStyle/>
          <a:p>
            <a:pPr marL="342900" marR="0" lvl="0" indent="-342900" algn="ctr" rtl="0">
              <a:lnSpc>
                <a:spcPct val="90000"/>
              </a:lnSpc>
              <a:spcBef>
                <a:spcPts val="0"/>
              </a:spcBef>
              <a:spcAft>
                <a:spcPts val="0"/>
              </a:spcAft>
              <a:buClr>
                <a:srgbClr val="FF0000"/>
              </a:buClr>
              <a:buSzPts val="2400"/>
              <a:buFont typeface="Tahoma"/>
              <a:buNone/>
            </a:pPr>
            <a:r>
              <a:rPr lang="en-US" sz="2400" b="0" i="0" u="none">
                <a:solidFill>
                  <a:srgbClr val="FF0000"/>
                </a:solidFill>
                <a:latin typeface="Tahoma"/>
                <a:ea typeface="Tahoma"/>
                <a:cs typeface="Tahoma"/>
                <a:sym typeface="Tahoma"/>
              </a:rPr>
              <a:t>Результат - документ, отображающий архитектуру системы, состоящий из набора графических схем представлений моделей системы с соответствующим описанием. В описании должно быть указано, из каких подсистем состоит система и из каких модулей слагается каждая подсистема. </a:t>
            </a:r>
            <a:endParaRPr/>
          </a:p>
          <a:p>
            <a:pPr marL="0" marR="0" lvl="0" indent="0" algn="l" rtl="0">
              <a:lnSpc>
                <a:spcPct val="100000"/>
              </a:lnSpc>
              <a:spcBef>
                <a:spcPts val="0"/>
              </a:spcBef>
              <a:spcAft>
                <a:spcPts val="0"/>
              </a:spcAft>
              <a:buNone/>
            </a:pPr>
            <a:endParaRPr sz="2400" b="0" i="0" u="none">
              <a:solidFill>
                <a:srgbClr val="FF0000"/>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600"/>
              <a:buFont typeface="Garamond"/>
              <a:buNone/>
            </a:pPr>
            <a:r>
              <a:rPr lang="en-US" sz="3600" b="1" i="0" u="none" strike="noStrike" cap="none">
                <a:solidFill>
                  <a:schemeClr val="dk2"/>
                </a:solidFill>
                <a:latin typeface="Garamond"/>
                <a:ea typeface="Garamond"/>
                <a:cs typeface="Garamond"/>
                <a:sym typeface="Garamond"/>
              </a:rPr>
              <a:t>Понятия подсистема и модуль </a:t>
            </a:r>
            <a:endParaRPr/>
          </a:p>
        </p:txBody>
      </p:sp>
      <p:sp>
        <p:nvSpPr>
          <p:cNvPr id="258" name="Google Shape;258;p37"/>
          <p:cNvSpPr txBox="1">
            <a:spLocks noGrp="1"/>
          </p:cNvSpPr>
          <p:nvPr>
            <p:ph type="body" idx="1"/>
          </p:nvPr>
        </p:nvSpPr>
        <p:spPr>
          <a:xfrm>
            <a:off x="457200" y="1125537"/>
            <a:ext cx="8507412" cy="51847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1560"/>
              <a:buFont typeface="Noto Sans Symbols"/>
              <a:buNone/>
            </a:pPr>
            <a:r>
              <a:rPr lang="en-US" sz="2400" b="1" i="1" u="none">
                <a:solidFill>
                  <a:srgbClr val="FF0000"/>
                </a:solidFill>
                <a:latin typeface="Arial"/>
                <a:ea typeface="Arial"/>
                <a:cs typeface="Arial"/>
                <a:sym typeface="Arial"/>
              </a:rPr>
              <a:t>Подсистема</a:t>
            </a:r>
            <a:r>
              <a:rPr lang="en-US" sz="2400" b="0" i="1" u="none">
                <a:solidFill>
                  <a:schemeClr val="dk1"/>
                </a:solidFill>
                <a:latin typeface="Arial"/>
                <a:ea typeface="Arial"/>
                <a:cs typeface="Arial"/>
                <a:sym typeface="Arial"/>
              </a:rPr>
              <a:t> – </a:t>
            </a:r>
            <a:r>
              <a:rPr lang="en-US" sz="2400" b="0" i="0" u="none">
                <a:solidFill>
                  <a:schemeClr val="dk1"/>
                </a:solidFill>
                <a:latin typeface="Arial"/>
                <a:ea typeface="Arial"/>
                <a:cs typeface="Arial"/>
                <a:sym typeface="Arial"/>
              </a:rPr>
              <a:t>это система (т.е. удовлетворяет "классическому" определению "система"), операции (методы) которой не зависят от сервисов, предоставляемых другими подсистемами. </a:t>
            </a:r>
            <a:r>
              <a:rPr lang="en-US" sz="2400" b="0" i="0" u="none">
                <a:solidFill>
                  <a:srgbClr val="FF0000"/>
                </a:solidFill>
                <a:latin typeface="Arial"/>
                <a:ea typeface="Arial"/>
                <a:cs typeface="Arial"/>
                <a:sym typeface="Arial"/>
              </a:rPr>
              <a:t>Подсистемы </a:t>
            </a:r>
            <a:r>
              <a:rPr lang="en-US" sz="2400" b="0" i="0" u="none">
                <a:solidFill>
                  <a:schemeClr val="dk1"/>
                </a:solidFill>
                <a:latin typeface="Arial"/>
                <a:ea typeface="Arial"/>
                <a:cs typeface="Arial"/>
                <a:sym typeface="Arial"/>
              </a:rPr>
              <a:t>состоят из </a:t>
            </a:r>
            <a:r>
              <a:rPr lang="en-US" sz="2400" b="0" i="0" u="none">
                <a:solidFill>
                  <a:srgbClr val="FF0000"/>
                </a:solidFill>
                <a:latin typeface="Arial"/>
                <a:ea typeface="Arial"/>
                <a:cs typeface="Arial"/>
                <a:sym typeface="Arial"/>
              </a:rPr>
              <a:t>модулей</a:t>
            </a:r>
            <a:r>
              <a:rPr lang="en-US" sz="2400" b="0" i="0" u="none">
                <a:solidFill>
                  <a:schemeClr val="dk1"/>
                </a:solidFill>
                <a:latin typeface="Arial"/>
                <a:ea typeface="Arial"/>
                <a:cs typeface="Arial"/>
                <a:sym typeface="Arial"/>
              </a:rPr>
              <a:t> и имеют определенные </a:t>
            </a:r>
            <a:r>
              <a:rPr lang="en-US" sz="2400" b="0" i="0" u="none">
                <a:solidFill>
                  <a:srgbClr val="FF0000"/>
                </a:solidFill>
                <a:latin typeface="Arial"/>
                <a:ea typeface="Arial"/>
                <a:cs typeface="Arial"/>
                <a:sym typeface="Arial"/>
              </a:rPr>
              <a:t>интерфейсы</a:t>
            </a:r>
            <a:r>
              <a:rPr lang="en-US" sz="2400" b="0" i="0" u="none">
                <a:solidFill>
                  <a:schemeClr val="dk1"/>
                </a:solidFill>
                <a:latin typeface="Arial"/>
                <a:ea typeface="Arial"/>
                <a:cs typeface="Arial"/>
                <a:sym typeface="Arial"/>
              </a:rPr>
              <a:t>, с помощью которых взаимодействуют с другими подсистемами. </a:t>
            </a:r>
            <a:endParaRPr/>
          </a:p>
          <a:p>
            <a:pPr marL="0" marR="0" lvl="0" indent="0" algn="l" rtl="0">
              <a:lnSpc>
                <a:spcPct val="90000"/>
              </a:lnSpc>
              <a:spcBef>
                <a:spcPts val="480"/>
              </a:spcBef>
              <a:spcAft>
                <a:spcPts val="0"/>
              </a:spcAft>
              <a:buClr>
                <a:schemeClr val="accent1"/>
              </a:buClr>
              <a:buSzPts val="1560"/>
              <a:buFont typeface="Noto Sans Symbols"/>
              <a:buNone/>
            </a:pPr>
            <a:endParaRPr sz="2400" b="0" i="1" u="none">
              <a:solidFill>
                <a:schemeClr val="dk1"/>
              </a:solidFill>
              <a:latin typeface="Arial"/>
              <a:ea typeface="Arial"/>
              <a:cs typeface="Arial"/>
              <a:sym typeface="Arial"/>
            </a:endParaRPr>
          </a:p>
          <a:p>
            <a:pPr marL="0" marR="0" lvl="0" indent="0" algn="l" rtl="0">
              <a:lnSpc>
                <a:spcPct val="90000"/>
              </a:lnSpc>
              <a:spcBef>
                <a:spcPts val="480"/>
              </a:spcBef>
              <a:spcAft>
                <a:spcPts val="0"/>
              </a:spcAft>
              <a:buClr>
                <a:schemeClr val="accent1"/>
              </a:buClr>
              <a:buSzPts val="1560"/>
              <a:buFont typeface="Noto Sans Symbols"/>
              <a:buNone/>
            </a:pPr>
            <a:r>
              <a:rPr lang="en-US" sz="2400" b="1" i="1" u="none">
                <a:solidFill>
                  <a:srgbClr val="FF0000"/>
                </a:solidFill>
                <a:latin typeface="Arial"/>
                <a:ea typeface="Arial"/>
                <a:cs typeface="Arial"/>
                <a:sym typeface="Arial"/>
              </a:rPr>
              <a:t>Модуль</a:t>
            </a:r>
            <a:r>
              <a:rPr lang="en-US" sz="2400" b="0" i="1" u="none">
                <a:solidFill>
                  <a:schemeClr val="dk1"/>
                </a:solidFill>
                <a:latin typeface="Arial"/>
                <a:ea typeface="Arial"/>
                <a:cs typeface="Arial"/>
                <a:sym typeface="Arial"/>
              </a:rPr>
              <a:t> – </a:t>
            </a:r>
            <a:r>
              <a:rPr lang="en-US" sz="2400" b="0" i="0" u="none">
                <a:solidFill>
                  <a:schemeClr val="dk1"/>
                </a:solidFill>
                <a:latin typeface="Arial"/>
                <a:ea typeface="Arial"/>
                <a:cs typeface="Arial"/>
                <a:sym typeface="Arial"/>
              </a:rPr>
              <a:t> компонент системы, который предоставляет один или несколько сервисов для других модулей. Модуль может использовать сервисы, поддерживаемые другими модулями. </a:t>
            </a:r>
            <a:r>
              <a:rPr lang="en-US" sz="2400" b="0" i="0" u="none">
                <a:solidFill>
                  <a:srgbClr val="FF0000"/>
                </a:solidFill>
                <a:latin typeface="Arial"/>
                <a:ea typeface="Arial"/>
                <a:cs typeface="Arial"/>
                <a:sym typeface="Arial"/>
              </a:rPr>
              <a:t>Модуль не рассматривается как независимая система</a:t>
            </a:r>
            <a:r>
              <a:rPr lang="en-US" sz="2400" b="0" i="0" u="none">
                <a:solidFill>
                  <a:schemeClr val="dk1"/>
                </a:solidFill>
                <a:latin typeface="Arial"/>
                <a:ea typeface="Arial"/>
                <a:cs typeface="Arial"/>
                <a:sym typeface="Arial"/>
              </a:rPr>
              <a:t>. Модули обычно состоят из ряда других, более простых компонентов.</a:t>
            </a:r>
            <a:endParaRPr/>
          </a:p>
        </p:txBody>
      </p:sp>
      <p:sp>
        <p:nvSpPr>
          <p:cNvPr id="259" name="Google Shape;259;p37"/>
          <p:cNvSpPr txBox="1"/>
          <p:nvPr/>
        </p:nvSpPr>
        <p:spPr>
          <a:xfrm>
            <a:off x="138112" y="6310312"/>
            <a:ext cx="7097712"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Четких различий между подсистемами и модулями нет</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457200" y="188912"/>
            <a:ext cx="8229600" cy="7191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Garamond"/>
              <a:buNone/>
            </a:pPr>
            <a:r>
              <a:rPr lang="en-US" sz="4200" b="1" i="0" u="none" strike="noStrike" cap="none">
                <a:solidFill>
                  <a:schemeClr val="dk2"/>
                </a:solidFill>
                <a:latin typeface="Garamond"/>
                <a:ea typeface="Garamond"/>
                <a:cs typeface="Garamond"/>
                <a:sym typeface="Garamond"/>
              </a:rPr>
              <a:t>Архитектурные модели. </a:t>
            </a:r>
            <a:endParaRPr/>
          </a:p>
        </p:txBody>
      </p:sp>
      <p:sp>
        <p:nvSpPr>
          <p:cNvPr id="265" name="Google Shape;265;p38"/>
          <p:cNvSpPr txBox="1">
            <a:spLocks noGrp="1"/>
          </p:cNvSpPr>
          <p:nvPr>
            <p:ph type="body" idx="1"/>
          </p:nvPr>
        </p:nvSpPr>
        <p:spPr>
          <a:xfrm>
            <a:off x="179387" y="981075"/>
            <a:ext cx="8856662"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1. 	Статическая структурная модель</a:t>
            </a:r>
            <a:r>
              <a:rPr lang="en-US" sz="2400" b="0" i="0" u="none">
                <a:solidFill>
                  <a:schemeClr val="dk1"/>
                </a:solidFill>
                <a:latin typeface="Arial"/>
                <a:ea typeface="Arial"/>
                <a:cs typeface="Arial"/>
                <a:sym typeface="Arial"/>
              </a:rPr>
              <a:t>, в которой представлены подсистемы или компоненты, разрабатываемые в дальнейшем независимо.</a:t>
            </a:r>
            <a:endParaRPr/>
          </a:p>
          <a:p>
            <a:pPr marL="342900" marR="0" lvl="0" indent="-342900" algn="l" rtl="0">
              <a:lnSpc>
                <a:spcPct val="90000"/>
              </a:lnSpc>
              <a:spcBef>
                <a:spcPts val="48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2. 	Динамическая модель </a:t>
            </a:r>
            <a:r>
              <a:rPr lang="en-US" sz="2400" b="0" i="0" u="none">
                <a:solidFill>
                  <a:schemeClr val="dk1"/>
                </a:solidFill>
                <a:latin typeface="Arial"/>
                <a:ea typeface="Arial"/>
                <a:cs typeface="Arial"/>
                <a:sym typeface="Arial"/>
              </a:rPr>
              <a:t>процессов, в которой представлена организация процессов во время работы системы.</a:t>
            </a:r>
            <a:endParaRPr/>
          </a:p>
          <a:p>
            <a:pPr marL="342900" marR="0" lvl="0" indent="-342900" algn="l" rtl="0">
              <a:lnSpc>
                <a:spcPct val="90000"/>
              </a:lnSpc>
              <a:spcBef>
                <a:spcPts val="48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3. 	Интерфейсная модель, </a:t>
            </a:r>
            <a:r>
              <a:rPr lang="en-US" sz="2400" b="0" i="0" u="none">
                <a:solidFill>
                  <a:schemeClr val="dk1"/>
                </a:solidFill>
                <a:latin typeface="Arial"/>
                <a:ea typeface="Arial"/>
                <a:cs typeface="Arial"/>
                <a:sym typeface="Arial"/>
              </a:rPr>
              <a:t>которая определяет сервисы, предоставляемые каждой подсистемой через общий интерфейс.</a:t>
            </a:r>
            <a:endParaRPr/>
          </a:p>
          <a:p>
            <a:pPr marL="342900" marR="0" lvl="0" indent="-342900" algn="l" rtl="0">
              <a:lnSpc>
                <a:spcPct val="90000"/>
              </a:lnSpc>
              <a:spcBef>
                <a:spcPts val="48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4. 	Модели отношений, </a:t>
            </a:r>
            <a:r>
              <a:rPr lang="en-US" sz="2400" b="0" i="0" u="none">
                <a:solidFill>
                  <a:schemeClr val="dk1"/>
                </a:solidFill>
                <a:latin typeface="Arial"/>
                <a:ea typeface="Arial"/>
                <a:cs typeface="Arial"/>
                <a:sym typeface="Arial"/>
              </a:rPr>
              <a:t>в которых показаны взаимоотношения между частями системы, например поток данных между подсистемами.</a:t>
            </a:r>
            <a:endParaRPr/>
          </a:p>
        </p:txBody>
      </p:sp>
      <p:sp>
        <p:nvSpPr>
          <p:cNvPr id="266" name="Google Shape;266;p38"/>
          <p:cNvSpPr txBox="1"/>
          <p:nvPr/>
        </p:nvSpPr>
        <p:spPr>
          <a:xfrm>
            <a:off x="323850" y="5507037"/>
            <a:ext cx="8229600" cy="1152525"/>
          </a:xfrm>
          <a:prstGeom prst="rect">
            <a:avLst/>
          </a:prstGeom>
          <a:solidFill>
            <a:srgbClr val="FFF0C2"/>
          </a:solidFill>
          <a:ln>
            <a:noFill/>
          </a:ln>
        </p:spPr>
        <p:txBody>
          <a:bodyPr spcFirstLastPara="1" wrap="square" lIns="91425" tIns="45700" rIns="91425" bIns="45700" anchor="t" anchorCtr="0">
            <a:noAutofit/>
          </a:bodyPr>
          <a:lstStyle/>
          <a:p>
            <a:pPr marL="342900" marR="0" lvl="0" indent="-342900" algn="ctr" rtl="0">
              <a:lnSpc>
                <a:spcPct val="90000"/>
              </a:lnSpc>
              <a:spcBef>
                <a:spcPts val="0"/>
              </a:spcBef>
              <a:spcAft>
                <a:spcPts val="0"/>
              </a:spcAft>
              <a:buClr>
                <a:srgbClr val="FF0000"/>
              </a:buClr>
              <a:buSzPts val="2400"/>
              <a:buFont typeface="Tahoma"/>
              <a:buNone/>
            </a:pPr>
            <a:r>
              <a:rPr lang="en-US" sz="2400" b="0" i="0" u="none">
                <a:solidFill>
                  <a:srgbClr val="FF0000"/>
                </a:solidFill>
                <a:latin typeface="Tahoma"/>
                <a:ea typeface="Tahoma"/>
                <a:cs typeface="Tahoma"/>
                <a:sym typeface="Tahoma"/>
              </a:rPr>
              <a:t>Для описания архитектур лучше использовать неформальные модели и системы нотации, например унифицированный язык моделирования UML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Garamond"/>
              <a:buNone/>
            </a:pPr>
            <a:r>
              <a:rPr lang="en-US" sz="4200" b="1" i="0" u="none" strike="noStrike" cap="none">
                <a:solidFill>
                  <a:schemeClr val="dk2"/>
                </a:solidFill>
                <a:latin typeface="Garamond"/>
                <a:ea typeface="Garamond"/>
                <a:cs typeface="Garamond"/>
                <a:sym typeface="Garamond"/>
              </a:rPr>
              <a:t>Архитектура системы</a:t>
            </a:r>
            <a:endParaRPr/>
          </a:p>
        </p:txBody>
      </p:sp>
      <p:sp>
        <p:nvSpPr>
          <p:cNvPr id="272" name="Google Shape;272;p39"/>
          <p:cNvSpPr txBox="1">
            <a:spLocks noGrp="1"/>
          </p:cNvSpPr>
          <p:nvPr>
            <p:ph type="body" idx="1"/>
          </p:nvPr>
        </p:nvSpPr>
        <p:spPr>
          <a:xfrm>
            <a:off x="142875" y="1125537"/>
            <a:ext cx="8858250" cy="4530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может строиться в соответствии с определенной архитектурной моделью </a:t>
            </a:r>
            <a:endParaRPr sz="2400" b="0" i="0" u="none">
              <a:solidFill>
                <a:schemeClr val="dk1"/>
              </a:solidFill>
              <a:latin typeface="Arial"/>
              <a:ea typeface="Arial"/>
              <a:cs typeface="Arial"/>
              <a:sym typeface="Arial"/>
            </a:endParaRPr>
          </a:p>
          <a:p>
            <a:pPr marL="0" marR="0" lvl="0" indent="-99060" algn="l" rtl="0">
              <a:lnSpc>
                <a:spcPct val="100000"/>
              </a:lnSpc>
              <a:spcBef>
                <a:spcPts val="480"/>
              </a:spcBef>
              <a:spcAft>
                <a:spcPts val="0"/>
              </a:spcAft>
              <a:buClr>
                <a:schemeClr val="accent1"/>
              </a:buClr>
              <a:buSzPts val="1560"/>
              <a:buFont typeface="Noto Sans Symbols"/>
              <a:buChar char="■"/>
            </a:pPr>
            <a:r>
              <a:rPr lang="en-US" sz="2400" b="0" i="0" u="none">
                <a:solidFill>
                  <a:schemeClr val="dk1"/>
                </a:solidFill>
                <a:latin typeface="Arial"/>
                <a:ea typeface="Arial"/>
                <a:cs typeface="Arial"/>
                <a:sym typeface="Arial"/>
              </a:rPr>
              <a:t>Важно знать эти модели, их недостатки, преимущества и возможности применения.</a:t>
            </a:r>
            <a:endParaRPr/>
          </a:p>
          <a:p>
            <a:pPr marL="0" marR="0" lvl="0" indent="-99060" algn="l" rtl="0">
              <a:lnSpc>
                <a:spcPct val="100000"/>
              </a:lnSpc>
              <a:spcBef>
                <a:spcPts val="480"/>
              </a:spcBef>
              <a:spcAft>
                <a:spcPts val="0"/>
              </a:spcAft>
              <a:buClr>
                <a:schemeClr val="accent1"/>
              </a:buClr>
              <a:buSzPts val="1560"/>
              <a:buFont typeface="Noto Sans Symbols"/>
              <a:buChar char="■"/>
            </a:pPr>
            <a:r>
              <a:rPr lang="en-US" sz="2400" b="0" i="0" u="none">
                <a:solidFill>
                  <a:schemeClr val="dk1"/>
                </a:solidFill>
                <a:latin typeface="Arial"/>
                <a:ea typeface="Arial"/>
                <a:cs typeface="Arial"/>
                <a:sym typeface="Arial"/>
              </a:rPr>
              <a:t>Архитектура системы влияет на производительность, надежность, удобство сопровождения и другие характеристики системы. Поэтому модели архитектуры, выбранные для данной системы, могут зависеть от нефункциональных системных требований.</a:t>
            </a:r>
            <a:endParaRPr/>
          </a:p>
          <a:p>
            <a:pPr marL="342900" marR="0" lvl="0" indent="-243840" algn="l" rtl="0">
              <a:spcBef>
                <a:spcPts val="480"/>
              </a:spcBef>
              <a:spcAft>
                <a:spcPts val="0"/>
              </a:spcAft>
              <a:buClr>
                <a:schemeClr val="accent1"/>
              </a:buClr>
              <a:buSzPts val="1560"/>
              <a:buFont typeface="Noto Sans Symbols"/>
              <a:buNone/>
            </a:pPr>
            <a:endParaRPr sz="2400" b="0" i="0" u="none">
              <a:solidFill>
                <a:schemeClr val="dk1"/>
              </a:solidFill>
              <a:latin typeface="Arial"/>
              <a:ea typeface="Arial"/>
              <a:cs typeface="Arial"/>
              <a:sym typeface="Arial"/>
            </a:endParaRPr>
          </a:p>
        </p:txBody>
      </p:sp>
      <p:sp>
        <p:nvSpPr>
          <p:cNvPr id="273" name="Google Shape;273;p39"/>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16</a:t>
            </a:fld>
            <a:endParaRPr/>
          </a:p>
        </p:txBody>
      </p:sp>
      <p:sp>
        <p:nvSpPr>
          <p:cNvPr id="274" name="Google Shape;274;p39"/>
          <p:cNvSpPr txBox="1"/>
          <p:nvPr/>
        </p:nvSpPr>
        <p:spPr>
          <a:xfrm>
            <a:off x="107950" y="5851525"/>
            <a:ext cx="8208962" cy="923925"/>
          </a:xfrm>
          <a:prstGeom prst="rect">
            <a:avLst/>
          </a:prstGeom>
          <a:solidFill>
            <a:srgbClr val="FFF0C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Архитектуру больших систем невозможно описать с помощью какой-либо одной модели. При разработке отдельных частей больших систем можно использовать разные архитектурные модели.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457200" y="292100"/>
            <a:ext cx="8939212" cy="1292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2800"/>
              <a:buFont typeface="Garamond"/>
              <a:buNone/>
            </a:pPr>
            <a:r>
              <a:rPr lang="en-US" sz="2800" b="1" i="0" u="none" strike="noStrike" cap="none">
                <a:solidFill>
                  <a:srgbClr val="28571F"/>
                </a:solidFill>
                <a:latin typeface="Garamond"/>
                <a:ea typeface="Garamond"/>
                <a:cs typeface="Garamond"/>
                <a:sym typeface="Garamond"/>
              </a:rPr>
              <a:t>Архитектура и нефункциональные требования к  ПО</a:t>
            </a:r>
            <a:endParaRPr/>
          </a:p>
        </p:txBody>
      </p:sp>
      <p:sp>
        <p:nvSpPr>
          <p:cNvPr id="280" name="Google Shape;280;p40"/>
          <p:cNvSpPr txBox="1">
            <a:spLocks noGrp="1"/>
          </p:cNvSpPr>
          <p:nvPr>
            <p:ph type="body" idx="1"/>
          </p:nvPr>
        </p:nvSpPr>
        <p:spPr>
          <a:xfrm>
            <a:off x="179387" y="1125537"/>
            <a:ext cx="8964612" cy="47132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Производительность. </a:t>
            </a:r>
            <a:r>
              <a:rPr lang="en-US" sz="2400" b="0" i="0" u="none">
                <a:solidFill>
                  <a:schemeClr val="dk1"/>
                </a:solidFill>
                <a:latin typeface="Arial"/>
                <a:ea typeface="Arial"/>
                <a:cs typeface="Arial"/>
                <a:sym typeface="Arial"/>
              </a:rPr>
              <a:t>Необходимо уменьшить количество подсистем с критическими  операциями и  взаимодействием между ними. Лучше использовать крупномодульные компоненты. </a:t>
            </a:r>
            <a:endParaRPr/>
          </a:p>
          <a:p>
            <a:pPr marL="342900" marR="0" lvl="0" indent="-342900" algn="l" rtl="0">
              <a:lnSpc>
                <a:spcPct val="80000"/>
              </a:lnSpc>
              <a:spcBef>
                <a:spcPts val="480"/>
              </a:spcBef>
              <a:spcAft>
                <a:spcPts val="0"/>
              </a:spcAft>
              <a:buClr>
                <a:schemeClr val="accent1"/>
              </a:buClr>
              <a:buSzPts val="1560"/>
              <a:buFont typeface="Noto Sans Symbols"/>
              <a:buNone/>
            </a:pPr>
            <a:endParaRPr sz="2400" b="0" i="0" u="none">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Защищенность.</a:t>
            </a:r>
            <a:r>
              <a:rPr lang="en-US" sz="2400" b="0" i="1"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Архитектура должна иметь многоуровневую структуру, в которой наиболее критические системные элементы защищены на внутренних уровнях, а проверка безопасности этих уровней осуществляется на более высоком уровне.</a:t>
            </a:r>
            <a:endParaRPr/>
          </a:p>
          <a:p>
            <a:pPr marL="342900" marR="0" lvl="0" indent="-342900" algn="l" rtl="0">
              <a:lnSpc>
                <a:spcPct val="80000"/>
              </a:lnSpc>
              <a:spcBef>
                <a:spcPts val="480"/>
              </a:spcBef>
              <a:spcAft>
                <a:spcPts val="0"/>
              </a:spcAft>
              <a:buClr>
                <a:schemeClr val="accent1"/>
              </a:buClr>
              <a:buSzPts val="1560"/>
              <a:buFont typeface="Noto Sans Symbols"/>
              <a:buNone/>
            </a:pPr>
            <a:endParaRPr sz="2400" b="0" i="0" u="none">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Безопасность.</a:t>
            </a:r>
            <a:r>
              <a:rPr lang="en-US" sz="2400" b="0" i="1"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За операции, влияющие на безопасность системы, должно отвечать как можно меньше подсистем. Такой подход позволяет снизить стоимость разработки и решает проблему проверки надежности.</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457200" y="277812"/>
            <a:ext cx="8867775"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2800"/>
              <a:buFont typeface="Garamond"/>
              <a:buNone/>
            </a:pPr>
            <a:r>
              <a:rPr lang="en-US" sz="2800" b="1" i="0" u="none" strike="noStrike" cap="none">
                <a:solidFill>
                  <a:srgbClr val="28571F"/>
                </a:solidFill>
                <a:latin typeface="Garamond"/>
                <a:ea typeface="Garamond"/>
                <a:cs typeface="Garamond"/>
                <a:sym typeface="Garamond"/>
              </a:rPr>
              <a:t>Архитектура и нефункциональные требования к ПО</a:t>
            </a:r>
            <a:endParaRPr/>
          </a:p>
        </p:txBody>
      </p:sp>
      <p:sp>
        <p:nvSpPr>
          <p:cNvPr id="286" name="Google Shape;286;p41"/>
          <p:cNvSpPr txBox="1">
            <a:spLocks noGrp="1"/>
          </p:cNvSpPr>
          <p:nvPr>
            <p:ph type="body" idx="1"/>
          </p:nvPr>
        </p:nvSpPr>
        <p:spPr>
          <a:xfrm>
            <a:off x="315912" y="842962"/>
            <a:ext cx="8720137"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Удобство сопровождения.</a:t>
            </a:r>
            <a:r>
              <a:rPr lang="en-US" sz="2400" b="0" i="1"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Архитектуру системы следует проектировать на уровне мелких структурных компонентов, которые можно легко изменять. Программы, создающие данные, должны быть отделены от программ, использующих эти данные. Следует также избегать структуры совместного использования данных.</a:t>
            </a:r>
            <a:endParaRPr/>
          </a:p>
          <a:p>
            <a:pPr marL="342900" marR="0" lvl="0" indent="-342900" algn="l" rtl="0">
              <a:lnSpc>
                <a:spcPct val="80000"/>
              </a:lnSpc>
              <a:spcBef>
                <a:spcPts val="480"/>
              </a:spcBef>
              <a:spcAft>
                <a:spcPts val="0"/>
              </a:spcAft>
              <a:buClr>
                <a:schemeClr val="accent1"/>
              </a:buClr>
              <a:buSzPts val="1560"/>
              <a:buFont typeface="Noto Sans Symbols"/>
              <a:buNone/>
            </a:pPr>
            <a:endParaRPr sz="2400" b="1" i="0" u="none">
              <a:solidFill>
                <a:srgbClr val="FF0000"/>
              </a:solidFill>
              <a:latin typeface="Arial"/>
              <a:ea typeface="Arial"/>
              <a:cs typeface="Arial"/>
              <a:sym typeface="Arial"/>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Надежность.</a:t>
            </a:r>
            <a:r>
              <a:rPr lang="en-US" sz="2400" b="0" i="1"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Архитектура с включением избыточных   компонентов, чтобы можно было заменять и обновлять их, не прерывая работу системы. </a:t>
            </a:r>
            <a:endParaRPr/>
          </a:p>
          <a:p>
            <a:pPr marL="342900" marR="0" lvl="0" indent="-243840" algn="l" rtl="0">
              <a:spcBef>
                <a:spcPts val="480"/>
              </a:spcBef>
              <a:spcAft>
                <a:spcPts val="0"/>
              </a:spcAft>
              <a:buClr>
                <a:schemeClr val="accent1"/>
              </a:buClr>
              <a:buSzPts val="1560"/>
              <a:buFont typeface="Noto Sans Symbols"/>
              <a:buNone/>
            </a:pPr>
            <a:endParaRPr sz="2400" b="0" i="0" u="none">
              <a:solidFill>
                <a:schemeClr val="dk1"/>
              </a:solidFill>
              <a:latin typeface="Arial"/>
              <a:ea typeface="Arial"/>
              <a:cs typeface="Arial"/>
              <a:sym typeface="Arial"/>
            </a:endParaRPr>
          </a:p>
        </p:txBody>
      </p:sp>
      <p:sp>
        <p:nvSpPr>
          <p:cNvPr id="287" name="Google Shape;287;p41"/>
          <p:cNvSpPr txBox="1"/>
          <p:nvPr/>
        </p:nvSpPr>
        <p:spPr>
          <a:xfrm>
            <a:off x="0" y="4022725"/>
            <a:ext cx="9144000" cy="2862262"/>
          </a:xfrm>
          <a:prstGeom prst="rect">
            <a:avLst/>
          </a:prstGeom>
          <a:solidFill>
            <a:srgbClr val="FFF0C2"/>
          </a:solidFill>
          <a:ln>
            <a:noFill/>
          </a:ln>
        </p:spPr>
        <p:txBody>
          <a:bodyPr spcFirstLastPara="1" wrap="square" lIns="91425" tIns="45700" rIns="91425" bIns="45700" anchor="t" anchorCtr="0">
            <a:noAutofit/>
          </a:bodyPr>
          <a:lstStyle/>
          <a:p>
            <a:pPr marL="0" marR="0" lvl="0" indent="179387" algn="just"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Некоторые из перечисленных требований противоречат друг другу. </a:t>
            </a:r>
            <a:endParaRPr/>
          </a:p>
          <a:p>
            <a:pPr marL="0" marR="0" lvl="0" indent="179387" algn="just"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Н-р, для того чтобы повысить производительность, необходимо использовать крупномодульные компоненты, в то же время сопровождение системы намного упрощается, если она состоит из мелких структурных компонентов. </a:t>
            </a:r>
            <a:endParaRPr/>
          </a:p>
          <a:p>
            <a:pPr marL="0" marR="0" lvl="0" indent="179387" algn="just"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Если необходимо учесть оба требования, следует искать компромиссное решение. Один из способов решения подобных проблем - применение различных архитектурных моделей для разных частей системы.</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Garamond"/>
              <a:buNone/>
            </a:pPr>
            <a:r>
              <a:rPr lang="en-US" sz="4200" b="1" i="0" u="none" strike="noStrike" cap="none">
                <a:solidFill>
                  <a:schemeClr val="dk2"/>
                </a:solidFill>
                <a:latin typeface="Garamond"/>
                <a:ea typeface="Garamond"/>
                <a:cs typeface="Garamond"/>
                <a:sym typeface="Garamond"/>
              </a:rPr>
              <a:t>1 этап - структурирование системы</a:t>
            </a:r>
            <a:endParaRPr/>
          </a:p>
        </p:txBody>
      </p:sp>
      <p:sp>
        <p:nvSpPr>
          <p:cNvPr id="293" name="Google Shape;293;p42"/>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950"/>
              <a:buFont typeface="Noto Sans Symbols"/>
              <a:buNone/>
            </a:pPr>
            <a:r>
              <a:rPr lang="en-US" sz="3000" b="0" i="0" u="none">
                <a:solidFill>
                  <a:schemeClr val="dk1"/>
                </a:solidFill>
                <a:latin typeface="Arial"/>
                <a:ea typeface="Arial"/>
                <a:cs typeface="Arial"/>
                <a:sym typeface="Arial"/>
              </a:rPr>
              <a:t>Система разбивается на несколько взаимодействующих подсистем.</a:t>
            </a:r>
            <a:endParaRPr/>
          </a:p>
          <a:p>
            <a:pPr marL="0" marR="0" lvl="0" indent="0" algn="l" rtl="0">
              <a:lnSpc>
                <a:spcPct val="100000"/>
              </a:lnSpc>
              <a:spcBef>
                <a:spcPts val="600"/>
              </a:spcBef>
              <a:spcAft>
                <a:spcPts val="0"/>
              </a:spcAft>
              <a:buClr>
                <a:schemeClr val="accent1"/>
              </a:buClr>
              <a:buSzPts val="1950"/>
              <a:buFont typeface="Noto Sans Symbols"/>
              <a:buNone/>
            </a:pPr>
            <a:r>
              <a:rPr lang="en-US" sz="3000" b="0" i="0" u="none">
                <a:solidFill>
                  <a:schemeClr val="dk1"/>
                </a:solidFill>
                <a:latin typeface="Arial"/>
                <a:ea typeface="Arial"/>
                <a:cs typeface="Arial"/>
                <a:sym typeface="Arial"/>
              </a:rPr>
              <a:t>три стандартные модели: </a:t>
            </a:r>
            <a:endParaRPr/>
          </a:p>
          <a:p>
            <a:pPr marL="0" marR="0" lvl="0" indent="-123825" algn="l" rtl="0">
              <a:lnSpc>
                <a:spcPct val="100000"/>
              </a:lnSpc>
              <a:spcBef>
                <a:spcPts val="600"/>
              </a:spcBef>
              <a:spcAft>
                <a:spcPts val="0"/>
              </a:spcAft>
              <a:buClr>
                <a:schemeClr val="accent1"/>
              </a:buClr>
              <a:buSzPts val="1950"/>
              <a:buFont typeface="Noto Sans Symbols"/>
              <a:buChar char="❑"/>
            </a:pPr>
            <a:r>
              <a:rPr lang="en-US" sz="3000" b="1" i="0" u="none">
                <a:solidFill>
                  <a:srgbClr val="FF0000"/>
                </a:solidFill>
                <a:latin typeface="Arial"/>
                <a:ea typeface="Arial"/>
                <a:cs typeface="Arial"/>
                <a:sym typeface="Arial"/>
              </a:rPr>
              <a:t>модель репозитория(репозитария) </a:t>
            </a:r>
            <a:endParaRPr/>
          </a:p>
          <a:p>
            <a:pPr marL="0" marR="0" lvl="0" indent="-123825" algn="l" rtl="0">
              <a:lnSpc>
                <a:spcPct val="100000"/>
              </a:lnSpc>
              <a:spcBef>
                <a:spcPts val="600"/>
              </a:spcBef>
              <a:spcAft>
                <a:spcPts val="0"/>
              </a:spcAft>
              <a:buClr>
                <a:schemeClr val="accent1"/>
              </a:buClr>
              <a:buSzPts val="1950"/>
              <a:buFont typeface="Noto Sans Symbols"/>
              <a:buChar char="❑"/>
            </a:pPr>
            <a:r>
              <a:rPr lang="en-US" sz="3000" b="1" i="0" u="none">
                <a:solidFill>
                  <a:srgbClr val="FF0000"/>
                </a:solidFill>
                <a:latin typeface="Arial"/>
                <a:ea typeface="Arial"/>
                <a:cs typeface="Arial"/>
                <a:sym typeface="Arial"/>
              </a:rPr>
              <a:t>модель клиент/сервер </a:t>
            </a:r>
            <a:endParaRPr/>
          </a:p>
          <a:p>
            <a:pPr marL="0" marR="0" lvl="0" indent="-123825" algn="l" rtl="0">
              <a:lnSpc>
                <a:spcPct val="100000"/>
              </a:lnSpc>
              <a:spcBef>
                <a:spcPts val="600"/>
              </a:spcBef>
              <a:spcAft>
                <a:spcPts val="0"/>
              </a:spcAft>
              <a:buClr>
                <a:schemeClr val="accent1"/>
              </a:buClr>
              <a:buSzPts val="1950"/>
              <a:buFont typeface="Noto Sans Symbols"/>
              <a:buChar char="❑"/>
            </a:pPr>
            <a:r>
              <a:rPr lang="en-US" sz="3000" b="1" i="0" u="none">
                <a:solidFill>
                  <a:srgbClr val="FF0000"/>
                </a:solidFill>
                <a:latin typeface="Arial"/>
                <a:ea typeface="Arial"/>
                <a:cs typeface="Arial"/>
                <a:sym typeface="Arial"/>
              </a:rPr>
              <a:t>модель абстрактной машины.</a:t>
            </a:r>
            <a:endParaRPr/>
          </a:p>
          <a:p>
            <a:pPr marL="342900" marR="0" lvl="0" indent="-219075" algn="l" rtl="0">
              <a:spcBef>
                <a:spcPts val="600"/>
              </a:spcBef>
              <a:spcAft>
                <a:spcPts val="0"/>
              </a:spcAft>
              <a:buClr>
                <a:schemeClr val="accent1"/>
              </a:buClr>
              <a:buSzPts val="1950"/>
              <a:buFont typeface="Noto Sans Symbols"/>
              <a:buNone/>
            </a:pPr>
            <a:endParaRPr sz="3000" b="1" i="0" u="none">
              <a:solidFill>
                <a:srgbClr val="FF0000"/>
              </a:solidFill>
              <a:latin typeface="Arial"/>
              <a:ea typeface="Arial"/>
              <a:cs typeface="Arial"/>
              <a:sym typeface="Arial"/>
            </a:endParaRPr>
          </a:p>
        </p:txBody>
      </p:sp>
      <p:sp>
        <p:nvSpPr>
          <p:cNvPr id="294" name="Google Shape;294;p42"/>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477837" y="1889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Garamond"/>
              <a:buNone/>
            </a:pPr>
            <a:r>
              <a:rPr lang="en-US" sz="4200" b="1" i="0" u="none" strike="noStrike" cap="none">
                <a:solidFill>
                  <a:schemeClr val="dk2"/>
                </a:solidFill>
                <a:latin typeface="Garamond"/>
                <a:ea typeface="Garamond"/>
                <a:cs typeface="Garamond"/>
                <a:sym typeface="Garamond"/>
              </a:rPr>
              <a:t>Основные тезисы:</a:t>
            </a:r>
            <a:endParaRPr/>
          </a:p>
        </p:txBody>
      </p:sp>
      <p:sp>
        <p:nvSpPr>
          <p:cNvPr id="173" name="Google Shape;173;p25"/>
          <p:cNvSpPr txBox="1">
            <a:spLocks noGrp="1"/>
          </p:cNvSpPr>
          <p:nvPr>
            <p:ph type="body" idx="1"/>
          </p:nvPr>
        </p:nvSpPr>
        <p:spPr>
          <a:xfrm>
            <a:off x="-1587" y="914400"/>
            <a:ext cx="91440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Типичная разработка ПО в России была долгое время ориентирована на программистов-одиночек</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Интереса к индустриальному производству не было из-за высокой стоимости и </a:t>
            </a:r>
            <a:r>
              <a:rPr lang="en-US" sz="2000" b="0" i="0" u="none" strike="noStrike" cap="none">
                <a:solidFill>
                  <a:srgbClr val="FF0000"/>
                </a:solidFill>
                <a:latin typeface="Arial"/>
                <a:ea typeface="Arial"/>
                <a:cs typeface="Arial"/>
                <a:sym typeface="Arial"/>
              </a:rPr>
              <a:t>низкого платежеспособного спроса на сложные программные комплексы</a:t>
            </a:r>
            <a:r>
              <a:rPr lang="en-US" sz="2000" b="0" i="0" u="none" strike="noStrike" cap="none">
                <a:solidFill>
                  <a:schemeClr val="dk1"/>
                </a:solidFill>
                <a:latin typeface="Arial"/>
                <a:ea typeface="Arial"/>
                <a:cs typeface="Arial"/>
                <a:sym typeface="Arial"/>
              </a:rPr>
              <a:t>(информационные системы)</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Разработка ПО велась спонтанно – </a:t>
            </a:r>
            <a:r>
              <a:rPr lang="en-US" sz="2000" b="0" i="0" u="none" strike="noStrike" cap="none">
                <a:solidFill>
                  <a:srgbClr val="FF0000"/>
                </a:solidFill>
                <a:latin typeface="Arial"/>
                <a:ea typeface="Arial"/>
                <a:cs typeface="Arial"/>
                <a:sym typeface="Arial"/>
              </a:rPr>
              <a:t>не уделялось должного внимания организации самого процесса</a:t>
            </a:r>
            <a:r>
              <a:rPr lang="en-US" sz="2000" b="0" i="0" u="none" strike="noStrike" cap="none">
                <a:solidFill>
                  <a:schemeClr val="dk1"/>
                </a:solidFill>
                <a:latin typeface="Arial"/>
                <a:ea typeface="Arial"/>
                <a:cs typeface="Arial"/>
                <a:sym typeface="Arial"/>
              </a:rPr>
              <a:t>: планированию, тестированию, межгрупповому взаимодействию, управлению конфигурацией.</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rgbClr val="FF0000"/>
                </a:solidFill>
                <a:latin typeface="Arial"/>
                <a:ea typeface="Arial"/>
                <a:cs typeface="Arial"/>
                <a:sym typeface="Arial"/>
              </a:rPr>
              <a:t>Качество ПО напрямую зависит от качества процесса его производства</a:t>
            </a:r>
            <a:r>
              <a:rPr lang="en-US" sz="2000" b="0" i="0" u="none" strike="noStrike" cap="none">
                <a:solidFill>
                  <a:schemeClr val="dk1"/>
                </a:solidFill>
                <a:latin typeface="Arial"/>
                <a:ea typeface="Arial"/>
                <a:cs typeface="Arial"/>
                <a:sym typeface="Arial"/>
              </a:rPr>
              <a:t>. Управляя процессом производства и контролируя показатели эффективности всех его технологических этапов, можно влиять на качество производимого продукта</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Важно гарантировать высокое качество вашего процесса конструирования ПО. Такую гарантию дает </a:t>
            </a:r>
            <a:r>
              <a:rPr lang="en-US" sz="2000" b="0" i="0" u="none" strike="noStrike" cap="none">
                <a:solidFill>
                  <a:srgbClr val="FF0000"/>
                </a:solidFill>
                <a:latin typeface="Arial"/>
                <a:ea typeface="Arial"/>
                <a:cs typeface="Arial"/>
                <a:sym typeface="Arial"/>
              </a:rPr>
              <a:t>сертификат качества процесса, подтверждающий его соответствие принятым международным стандартам.</a:t>
            </a:r>
            <a:endParaRPr/>
          </a:p>
        </p:txBody>
      </p:sp>
      <p:sp>
        <p:nvSpPr>
          <p:cNvPr id="174" name="Google Shape;174;p25"/>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4200"/>
              <a:buFont typeface="Garamond"/>
              <a:buNone/>
            </a:pPr>
            <a:r>
              <a:rPr lang="en-US" sz="4200" b="1" i="0" u="none" strike="noStrike" cap="none">
                <a:solidFill>
                  <a:srgbClr val="28571F"/>
                </a:solidFill>
                <a:latin typeface="Garamond"/>
                <a:ea typeface="Garamond"/>
                <a:cs typeface="Garamond"/>
                <a:sym typeface="Garamond"/>
              </a:rPr>
              <a:t>Модель репозитория</a:t>
            </a:r>
            <a:endParaRPr/>
          </a:p>
        </p:txBody>
      </p:sp>
      <p:sp>
        <p:nvSpPr>
          <p:cNvPr id="300" name="Google Shape;300;p43"/>
          <p:cNvSpPr txBox="1">
            <a:spLocks noGrp="1"/>
          </p:cNvSpPr>
          <p:nvPr>
            <p:ph type="body" idx="1"/>
          </p:nvPr>
        </p:nvSpPr>
        <p:spPr>
          <a:xfrm>
            <a:off x="323850" y="1268412"/>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Для того чтобы подсистемы, составляющие систему, работали эффективнее, между ними должен идти обмен информацией. Обмен можно организовать двумя способами.</a:t>
            </a:r>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1. 	Все совместно используемые данные хранятся в </a:t>
            </a:r>
            <a:r>
              <a:rPr lang="en-US" sz="2400" b="1" i="0" u="none">
                <a:solidFill>
                  <a:srgbClr val="FF0000"/>
                </a:solidFill>
                <a:latin typeface="Arial"/>
                <a:ea typeface="Arial"/>
                <a:cs typeface="Arial"/>
                <a:sym typeface="Arial"/>
              </a:rPr>
              <a:t>центральной базе данных</a:t>
            </a:r>
            <a:r>
              <a:rPr lang="en-US" sz="2400" b="0" i="0" u="none">
                <a:solidFill>
                  <a:schemeClr val="dk1"/>
                </a:solidFill>
                <a:latin typeface="Arial"/>
                <a:ea typeface="Arial"/>
                <a:cs typeface="Arial"/>
                <a:sym typeface="Arial"/>
              </a:rPr>
              <a:t>, доступной всем подсистемам. Модель системы, основанная на совместном использовании базы данных, часто называют </a:t>
            </a:r>
            <a:r>
              <a:rPr lang="en-US" sz="2400" b="1" i="1" u="none">
                <a:solidFill>
                  <a:srgbClr val="FF0000"/>
                </a:solidFill>
                <a:latin typeface="Arial"/>
                <a:ea typeface="Arial"/>
                <a:cs typeface="Arial"/>
                <a:sym typeface="Arial"/>
              </a:rPr>
              <a:t>моделью репозитория.</a:t>
            </a:r>
            <a:endParaRPr sz="2400" b="1" i="0" u="none">
              <a:solidFill>
                <a:srgbClr val="FF0000"/>
              </a:solidFill>
              <a:latin typeface="Arial"/>
              <a:ea typeface="Arial"/>
              <a:cs typeface="Arial"/>
              <a:sym typeface="Arial"/>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2. 	Каждая подсистема имеет собственную базу данных. Взаимообмен данными между подсистемами происходит посредством передачи сообщений.</a:t>
            </a:r>
            <a:endParaRPr/>
          </a:p>
        </p:txBody>
      </p:sp>
      <p:sp>
        <p:nvSpPr>
          <p:cNvPr id="301" name="Google Shape;301;p43"/>
          <p:cNvSpPr txBox="1"/>
          <p:nvPr/>
        </p:nvSpPr>
        <p:spPr>
          <a:xfrm>
            <a:off x="190500" y="5445125"/>
            <a:ext cx="7704137" cy="1200150"/>
          </a:xfrm>
          <a:prstGeom prst="rect">
            <a:avLst/>
          </a:prstGeom>
          <a:solidFill>
            <a:srgbClr val="FFF0C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Большинство систем, обрабатывающих большие объемы данных, организованы на основе модели репозитория. </a:t>
            </a:r>
            <a:endParaRPr/>
          </a:p>
          <a:p>
            <a:pPr marL="0" marR="0" lvl="0" indent="0" algn="ctr" rtl="0">
              <a:lnSpc>
                <a:spcPct val="100000"/>
              </a:lnSpc>
              <a:spcBef>
                <a:spcPts val="0"/>
              </a:spcBef>
              <a:spcAft>
                <a:spcPts val="0"/>
              </a:spcAft>
              <a:buClr>
                <a:srgbClr val="000000"/>
              </a:buClr>
              <a:buSzPts val="1800"/>
              <a:buFont typeface="Arial"/>
              <a:buNone/>
            </a:pPr>
            <a:r>
              <a:rPr lang="en-US" sz="1800" b="1" i="1" u="none">
                <a:solidFill>
                  <a:srgbClr val="000000"/>
                </a:solidFill>
                <a:latin typeface="Arial"/>
                <a:ea typeface="Arial"/>
                <a:cs typeface="Arial"/>
                <a:sym typeface="Arial"/>
              </a:rPr>
              <a:t>Такая </a:t>
            </a:r>
            <a:r>
              <a:rPr lang="en-US" sz="1800" b="1" i="0" u="none">
                <a:solidFill>
                  <a:srgbClr val="000000"/>
                </a:solidFill>
                <a:latin typeface="Arial"/>
                <a:ea typeface="Arial"/>
                <a:cs typeface="Arial"/>
                <a:sym typeface="Arial"/>
              </a:rPr>
              <a:t>модель подойдет к приложениям, в которых данные создаются в одной подсистеме, а используются в другой.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395287" y="115887"/>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200"/>
              <a:buFont typeface="Garamond"/>
              <a:buNone/>
            </a:pPr>
            <a:r>
              <a:rPr lang="en-US" sz="3200" b="1" i="0" u="none" strike="noStrike" cap="none">
                <a:solidFill>
                  <a:schemeClr val="dk2"/>
                </a:solidFill>
                <a:latin typeface="Garamond"/>
                <a:ea typeface="Garamond"/>
                <a:cs typeface="Garamond"/>
                <a:sym typeface="Garamond"/>
              </a:rPr>
              <a:t>Архитектура CASE-средств включает в себя следующие компоненты</a:t>
            </a:r>
            <a:br>
              <a:rPr lang="en-US" sz="3200" b="1" i="0" u="none" strike="noStrike" cap="none">
                <a:solidFill>
                  <a:schemeClr val="dk2"/>
                </a:solidFill>
                <a:latin typeface="Garamond"/>
                <a:ea typeface="Garamond"/>
                <a:cs typeface="Garamond"/>
                <a:sym typeface="Garamond"/>
              </a:rPr>
            </a:br>
            <a:r>
              <a:rPr lang="en-US" sz="2400" b="1" i="0" u="none" strike="noStrike" cap="none">
                <a:solidFill>
                  <a:schemeClr val="dk2"/>
                </a:solidFill>
                <a:latin typeface="Garamond"/>
                <a:ea typeface="Garamond"/>
                <a:cs typeface="Garamond"/>
                <a:sym typeface="Garamond"/>
              </a:rPr>
              <a:t>(подробнее о компонентах в разделе CASE)</a:t>
            </a:r>
            <a:endParaRPr/>
          </a:p>
        </p:txBody>
      </p:sp>
      <p:sp>
        <p:nvSpPr>
          <p:cNvPr id="307" name="Google Shape;307;p44"/>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21</a:t>
            </a:fld>
            <a:endParaRPr/>
          </a:p>
        </p:txBody>
      </p:sp>
      <p:pic>
        <p:nvPicPr>
          <p:cNvPr id="308" name="Google Shape;308;p44" descr="c5"/>
          <p:cNvPicPr preferRelativeResize="0"/>
          <p:nvPr/>
        </p:nvPicPr>
        <p:blipFill rotWithShape="1">
          <a:blip r:embed="rId3">
            <a:alphaModFix/>
          </a:blip>
          <a:srcRect/>
          <a:stretch/>
        </p:blipFill>
        <p:spPr>
          <a:xfrm>
            <a:off x="250825" y="1484312"/>
            <a:ext cx="8764587" cy="4759325"/>
          </a:xfrm>
          <a:prstGeom prst="rect">
            <a:avLst/>
          </a:prstGeom>
          <a:noFill/>
          <a:ln>
            <a:noFill/>
          </a:ln>
        </p:spPr>
      </p:pic>
      <p:cxnSp>
        <p:nvCxnSpPr>
          <p:cNvPr id="309" name="Google Shape;309;p44"/>
          <p:cNvCxnSpPr/>
          <p:nvPr/>
        </p:nvCxnSpPr>
        <p:spPr>
          <a:xfrm>
            <a:off x="2627312" y="2420937"/>
            <a:ext cx="936625" cy="792162"/>
          </a:xfrm>
          <a:prstGeom prst="straightConnector1">
            <a:avLst/>
          </a:prstGeom>
          <a:noFill/>
          <a:ln w="57150" cap="flat" cmpd="sng">
            <a:solidFill>
              <a:srgbClr val="FF0000"/>
            </a:solidFill>
            <a:prstDash val="solid"/>
            <a:miter lim="800000"/>
            <a:headEnd type="triangle" w="med" len="med"/>
            <a:tailEnd type="triangle" w="med" len="med"/>
          </a:ln>
        </p:spPr>
      </p:cxnSp>
      <p:cxnSp>
        <p:nvCxnSpPr>
          <p:cNvPr id="310" name="Google Shape;310;p44"/>
          <p:cNvCxnSpPr/>
          <p:nvPr/>
        </p:nvCxnSpPr>
        <p:spPr>
          <a:xfrm>
            <a:off x="6732587" y="3644900"/>
            <a:ext cx="719137" cy="720725"/>
          </a:xfrm>
          <a:prstGeom prst="straightConnector1">
            <a:avLst/>
          </a:prstGeom>
          <a:noFill/>
          <a:ln w="57150" cap="flat" cmpd="sng">
            <a:solidFill>
              <a:srgbClr val="FF0000"/>
            </a:solidFill>
            <a:prstDash val="solid"/>
            <a:miter lim="800000"/>
            <a:headEnd type="triangle" w="med" len="med"/>
            <a:tailEnd type="triangle" w="med" len="med"/>
          </a:ln>
        </p:spPr>
      </p:cxnSp>
      <p:cxnSp>
        <p:nvCxnSpPr>
          <p:cNvPr id="311" name="Google Shape;311;p44"/>
          <p:cNvCxnSpPr/>
          <p:nvPr/>
        </p:nvCxnSpPr>
        <p:spPr>
          <a:xfrm>
            <a:off x="4716462" y="4005262"/>
            <a:ext cx="0" cy="1800225"/>
          </a:xfrm>
          <a:prstGeom prst="straightConnector1">
            <a:avLst/>
          </a:prstGeom>
          <a:noFill/>
          <a:ln w="57150" cap="flat" cmpd="sng">
            <a:solidFill>
              <a:srgbClr val="FF0000"/>
            </a:solidFill>
            <a:prstDash val="solid"/>
            <a:miter lim="800000"/>
            <a:headEnd type="triangle" w="med" len="med"/>
            <a:tailEnd type="triangle" w="med" len="med"/>
          </a:ln>
        </p:spPr>
      </p:cxnSp>
      <p:cxnSp>
        <p:nvCxnSpPr>
          <p:cNvPr id="312" name="Google Shape;312;p44"/>
          <p:cNvCxnSpPr/>
          <p:nvPr/>
        </p:nvCxnSpPr>
        <p:spPr>
          <a:xfrm rot="10800000" flipH="1">
            <a:off x="2268537" y="3722687"/>
            <a:ext cx="790575" cy="720725"/>
          </a:xfrm>
          <a:prstGeom prst="straightConnector1">
            <a:avLst/>
          </a:prstGeom>
          <a:noFill/>
          <a:ln w="57150" cap="flat" cmpd="sng">
            <a:solidFill>
              <a:srgbClr val="FF0000"/>
            </a:solidFill>
            <a:prstDash val="solid"/>
            <a:miter lim="800000"/>
            <a:headEnd type="triangle" w="med" len="med"/>
            <a:tailEnd type="triangle" w="med" len="med"/>
          </a:ln>
        </p:spPr>
      </p:cxnSp>
      <p:cxnSp>
        <p:nvCxnSpPr>
          <p:cNvPr id="313" name="Google Shape;313;p44"/>
          <p:cNvCxnSpPr/>
          <p:nvPr/>
        </p:nvCxnSpPr>
        <p:spPr>
          <a:xfrm flipH="1">
            <a:off x="5880100" y="2276475"/>
            <a:ext cx="995362" cy="915987"/>
          </a:xfrm>
          <a:prstGeom prst="straightConnector1">
            <a:avLst/>
          </a:prstGeom>
          <a:noFill/>
          <a:ln w="57150" cap="flat" cmpd="sng">
            <a:solidFill>
              <a:srgbClr val="FF0000"/>
            </a:solidFill>
            <a:prstDash val="solid"/>
            <a:miter lim="800000"/>
            <a:headEnd type="triangle" w="med" len="med"/>
            <a:tailEnd type="triangle" w="med" len="med"/>
          </a:ln>
        </p:spPr>
      </p:cxnSp>
      <p:sp>
        <p:nvSpPr>
          <p:cNvPr id="314" name="Google Shape;314;p44"/>
          <p:cNvSpPr txBox="1"/>
          <p:nvPr/>
        </p:nvSpPr>
        <p:spPr>
          <a:xfrm>
            <a:off x="41275" y="6189662"/>
            <a:ext cx="8243887" cy="64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В данной модели репозитории является пассивным элементом, а управление им возложено на подсистемы, использующие данные из репозитория.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5"/>
          <p:cNvSpPr txBox="1">
            <a:spLocks noGrp="1"/>
          </p:cNvSpPr>
          <p:nvPr>
            <p:ph type="title"/>
          </p:nvPr>
        </p:nvSpPr>
        <p:spPr>
          <a:xfrm>
            <a:off x="457200" y="292100"/>
            <a:ext cx="8229600" cy="681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2800"/>
              <a:buFont typeface="Garamond"/>
              <a:buNone/>
            </a:pPr>
            <a:r>
              <a:rPr lang="en-US" sz="2800" b="1" i="0" u="none" strike="noStrike" cap="none">
                <a:solidFill>
                  <a:srgbClr val="28571F"/>
                </a:solidFill>
                <a:latin typeface="Garamond"/>
                <a:ea typeface="Garamond"/>
                <a:cs typeface="Garamond"/>
                <a:sym typeface="Garamond"/>
              </a:rPr>
              <a:t>Особенности, преимущества и недостатки репозитория</a:t>
            </a:r>
            <a:endParaRPr/>
          </a:p>
        </p:txBody>
      </p:sp>
      <p:sp>
        <p:nvSpPr>
          <p:cNvPr id="320" name="Google Shape;320;p45"/>
          <p:cNvSpPr txBox="1">
            <a:spLocks noGrp="1"/>
          </p:cNvSpPr>
          <p:nvPr>
            <p:ph type="body" idx="1"/>
          </p:nvPr>
        </p:nvSpPr>
        <p:spPr>
          <a:xfrm>
            <a:off x="107950" y="1414462"/>
            <a:ext cx="8928100" cy="55435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1. 	Очевидно, что совместное использование больших объемов данных эффективно, поскольку не требуется передавать данные из одной подсистемы в другие.</a:t>
            </a:r>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2. 	С другой стороны, подсистемы должны быть согласованы с моделью репозитория данных. Это всегда приводит к необходимости компромисса между требованиями, предъявляемыми к каждой подсистеме. Компромиссное решение может понизить их производительность. </a:t>
            </a:r>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3. 	Подсистемам, в которых создаются данные, не нужно знать, как эти данные используются в других подсистемах.</a:t>
            </a:r>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4. 	Поскольку в соответствии с согласованной моделью данных генерируются большие объемы информации, модернизация таких систем проблематична.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6"/>
          <p:cNvSpPr txBox="1">
            <a:spLocks noGrp="1"/>
          </p:cNvSpPr>
          <p:nvPr>
            <p:ph type="title"/>
          </p:nvPr>
        </p:nvSpPr>
        <p:spPr>
          <a:xfrm>
            <a:off x="457200" y="292100"/>
            <a:ext cx="8229600" cy="8556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2800"/>
              <a:buFont typeface="Garamond"/>
              <a:buNone/>
            </a:pPr>
            <a:r>
              <a:rPr lang="en-US" sz="2800" b="1" i="0" u="none" strike="noStrike" cap="none">
                <a:solidFill>
                  <a:srgbClr val="28571F"/>
                </a:solidFill>
                <a:latin typeface="Garamond"/>
                <a:ea typeface="Garamond"/>
                <a:cs typeface="Garamond"/>
                <a:sym typeface="Garamond"/>
              </a:rPr>
              <a:t>Особенности, преимущества и недостатки репозитория</a:t>
            </a:r>
            <a:endParaRPr/>
          </a:p>
        </p:txBody>
      </p:sp>
      <p:sp>
        <p:nvSpPr>
          <p:cNvPr id="326" name="Google Shape;326;p46"/>
          <p:cNvSpPr txBox="1">
            <a:spLocks noGrp="1"/>
          </p:cNvSpPr>
          <p:nvPr>
            <p:ph type="body" idx="1"/>
          </p:nvPr>
        </p:nvSpPr>
        <p:spPr>
          <a:xfrm>
            <a:off x="214312" y="1458912"/>
            <a:ext cx="8929687" cy="5399087"/>
          </a:xfrm>
          <a:prstGeom prst="rect">
            <a:avLst/>
          </a:prstGeom>
          <a:noFill/>
          <a:ln>
            <a:noFill/>
          </a:ln>
        </p:spPr>
        <p:txBody>
          <a:bodyPr spcFirstLastPara="1" wrap="square" lIns="91425" tIns="45700" rIns="91425" bIns="45700" anchor="t" anchorCtr="0">
            <a:noAutofit/>
          </a:bodyPr>
          <a:lstStyle/>
          <a:p>
            <a:pPr marL="381000" marR="0" lvl="0" indent="-381000" algn="l" rtl="0">
              <a:lnSpc>
                <a:spcPct val="80000"/>
              </a:lnSpc>
              <a:spcBef>
                <a:spcPts val="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5. В системах с репозиторием такие средства, как резервное копирование, обеспечение безопасности, управление доступом и восстановление данных, централизованы, поскольку входят в систему управления репозиторием. </a:t>
            </a:r>
            <a:endParaRPr/>
          </a:p>
          <a:p>
            <a:pPr marL="381000" marR="0" lvl="0" indent="-3810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6. В модели репозитория ко всем подсистемам применяется одинаковая политика. Но к разным подсистемам могут  предъявляются разные требования.</a:t>
            </a:r>
            <a:endParaRPr/>
          </a:p>
          <a:p>
            <a:pPr marL="381000" marR="0" lvl="0" indent="-3810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7. 	Модель совместного использования репозитория прозрачна: если новые подсистемы совместимы с согласованной моделью данных, их можно непосредственно интегрировать в систему.</a:t>
            </a:r>
            <a:endParaRPr/>
          </a:p>
          <a:p>
            <a:pPr marL="381000" marR="0" lvl="0" indent="-3810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8. Сложно разместить репозитории на нескольких машинах, поскольку могут возникнуть проблемы, связанные с избыточностью и нарушением целостности данных.</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7"/>
          <p:cNvSpPr txBox="1">
            <a:spLocks noGrp="1"/>
          </p:cNvSpPr>
          <p:nvPr>
            <p:ph type="title"/>
          </p:nvPr>
        </p:nvSpPr>
        <p:spPr>
          <a:xfrm>
            <a:off x="457200" y="292100"/>
            <a:ext cx="82296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200"/>
              <a:buFont typeface="Garamond"/>
              <a:buNone/>
            </a:pPr>
            <a:r>
              <a:rPr lang="en-US" sz="3200" b="1" i="0" u="none" strike="noStrike" cap="none">
                <a:solidFill>
                  <a:schemeClr val="dk2"/>
                </a:solidFill>
                <a:latin typeface="Garamond"/>
                <a:ea typeface="Garamond"/>
                <a:cs typeface="Garamond"/>
                <a:sym typeface="Garamond"/>
              </a:rPr>
              <a:t>Модель клиент/сервер </a:t>
            </a:r>
            <a:endParaRPr/>
          </a:p>
        </p:txBody>
      </p:sp>
      <p:sp>
        <p:nvSpPr>
          <p:cNvPr id="332" name="Google Shape;332;p47"/>
          <p:cNvSpPr txBox="1">
            <a:spLocks noGrp="1"/>
          </p:cNvSpPr>
          <p:nvPr>
            <p:ph type="body" idx="1"/>
          </p:nvPr>
        </p:nvSpPr>
        <p:spPr>
          <a:xfrm>
            <a:off x="179387" y="1125537"/>
            <a:ext cx="8507412" cy="54006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 это модель распределенной системы, в которой показано распределение данных и процессов между несколькими процессорами. </a:t>
            </a:r>
            <a:endParaRPr/>
          </a:p>
          <a:p>
            <a:pPr marL="342900" marR="0" lvl="0" indent="-342900" algn="l" rtl="0">
              <a:lnSpc>
                <a:spcPct val="9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Модель включает три основных компонента.</a:t>
            </a:r>
            <a:endParaRPr/>
          </a:p>
          <a:p>
            <a:pPr marL="342900" marR="0" lvl="0" indent="-342900" algn="l" rtl="0">
              <a:lnSpc>
                <a:spcPct val="9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1. 	Набор автономных серверов, предоставляющих сервисы другим подсистемам. </a:t>
            </a:r>
            <a:endParaRPr/>
          </a:p>
          <a:p>
            <a:pPr marL="342900" marR="0" lvl="0" indent="-342900" algn="l" rtl="0">
              <a:lnSpc>
                <a:spcPct val="9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2. 	Набор клиентов, которые вызывают сервисы, предоставляемые серверами. В контексте системы клиенты являются обычными подсистемами. Допускается параллельное выполнение нескольких экземпляров клиентской программы.</a:t>
            </a:r>
            <a:endParaRPr/>
          </a:p>
          <a:p>
            <a:pPr marL="342900" marR="0" lvl="0" indent="-342900" algn="l" rtl="0">
              <a:lnSpc>
                <a:spcPct val="9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3. 	Сеть, посредством которой клиенты получают доступ к сервисам.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395287" y="188912"/>
            <a:ext cx="857885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2800"/>
              <a:buFont typeface="Garamond"/>
              <a:buNone/>
            </a:pPr>
            <a:r>
              <a:rPr lang="en-US" sz="2800" b="1" i="0" u="none" strike="noStrike" cap="none">
                <a:solidFill>
                  <a:srgbClr val="28571F"/>
                </a:solidFill>
                <a:latin typeface="Garamond"/>
                <a:ea typeface="Garamond"/>
                <a:cs typeface="Garamond"/>
                <a:sym typeface="Garamond"/>
              </a:rPr>
              <a:t>Пример использования модели клиент/сервер - </a:t>
            </a:r>
            <a:r>
              <a:rPr lang="en-US" sz="2200" b="1" i="0" u="none" strike="noStrike" cap="none">
                <a:solidFill>
                  <a:srgbClr val="28571F"/>
                </a:solidFill>
                <a:latin typeface="Garamond"/>
                <a:ea typeface="Garamond"/>
                <a:cs typeface="Garamond"/>
                <a:sym typeface="Garamond"/>
              </a:rPr>
              <a:t>Архитектура библиотечной системы фильмов и фотографий</a:t>
            </a:r>
            <a:br>
              <a:rPr lang="en-US" sz="2200" b="1" i="0" u="none" strike="noStrike" cap="none">
                <a:solidFill>
                  <a:srgbClr val="28571F"/>
                </a:solidFill>
                <a:latin typeface="Garamond"/>
                <a:ea typeface="Garamond"/>
                <a:cs typeface="Garamond"/>
                <a:sym typeface="Garamond"/>
              </a:rPr>
            </a:br>
            <a:r>
              <a:rPr lang="en-US" sz="2800" b="1" i="0" u="none" strike="noStrike" cap="none">
                <a:solidFill>
                  <a:srgbClr val="28571F"/>
                </a:solidFill>
                <a:latin typeface="Garamond"/>
                <a:ea typeface="Garamond"/>
                <a:cs typeface="Garamond"/>
                <a:sym typeface="Garamond"/>
              </a:rPr>
              <a:t> </a:t>
            </a:r>
            <a:r>
              <a:rPr lang="en-US" sz="2800" b="0" i="0" u="none" strike="noStrike" cap="none">
                <a:solidFill>
                  <a:schemeClr val="dk2"/>
                </a:solidFill>
                <a:latin typeface="Garamond"/>
                <a:ea typeface="Garamond"/>
                <a:cs typeface="Garamond"/>
                <a:sym typeface="Garamond"/>
              </a:rPr>
              <a:t/>
            </a:r>
            <a:br>
              <a:rPr lang="en-US" sz="2800" b="0" i="0" u="none" strike="noStrike" cap="none">
                <a:solidFill>
                  <a:schemeClr val="dk2"/>
                </a:solidFill>
                <a:latin typeface="Garamond"/>
                <a:ea typeface="Garamond"/>
                <a:cs typeface="Garamond"/>
                <a:sym typeface="Garamond"/>
              </a:rPr>
            </a:br>
            <a:r>
              <a:rPr lang="en-US" sz="2800" b="0" i="1" u="none" strike="noStrike" cap="none">
                <a:solidFill>
                  <a:schemeClr val="dk2"/>
                </a:solidFill>
                <a:latin typeface="Garamond"/>
                <a:ea typeface="Garamond"/>
                <a:cs typeface="Garamond"/>
                <a:sym typeface="Garamond"/>
              </a:rPr>
              <a:t> </a:t>
            </a:r>
            <a:endParaRPr/>
          </a:p>
        </p:txBody>
      </p:sp>
      <p:pic>
        <p:nvPicPr>
          <p:cNvPr id="338" name="Google Shape;338;p48"/>
          <p:cNvPicPr preferRelativeResize="0"/>
          <p:nvPr/>
        </p:nvPicPr>
        <p:blipFill rotWithShape="1">
          <a:blip r:embed="rId3">
            <a:alphaModFix/>
          </a:blip>
          <a:srcRect/>
          <a:stretch/>
        </p:blipFill>
        <p:spPr>
          <a:xfrm>
            <a:off x="395287" y="1196975"/>
            <a:ext cx="8064500" cy="3889375"/>
          </a:xfrm>
          <a:prstGeom prst="rect">
            <a:avLst/>
          </a:prstGeom>
          <a:noFill/>
          <a:ln>
            <a:noFill/>
          </a:ln>
        </p:spPr>
      </p:pic>
      <p:sp>
        <p:nvSpPr>
          <p:cNvPr id="339" name="Google Shape;339;p48"/>
          <p:cNvSpPr txBox="1"/>
          <p:nvPr/>
        </p:nvSpPr>
        <p:spPr>
          <a:xfrm>
            <a:off x="-11112" y="5589587"/>
            <a:ext cx="8985250" cy="1200150"/>
          </a:xfrm>
          <a:prstGeom prst="rect">
            <a:avLst/>
          </a:prstGeom>
          <a:solidFill>
            <a:srgbClr val="FFF0C2"/>
          </a:solidFill>
          <a:ln>
            <a:noFill/>
          </a:ln>
        </p:spPr>
        <p:txBody>
          <a:bodyPr spcFirstLastPara="1" wrap="square" lIns="91425" tIns="45700" rIns="91425" bIns="45700" anchor="t" anchorCtr="0">
            <a:noAutofit/>
          </a:bodyPr>
          <a:lstStyle/>
          <a:p>
            <a:pPr marL="0" marR="0" lvl="0" indent="179387" algn="just"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Клиенты должны знать имена доступных серверов и сервисов, которые они предоставляют. В то же время серверам не нужно знать ни имена клиентов, ни их количество. Клиенты получают доступ к сервисам, предоставляемым сервером, посредством удаленного вызова процедур.</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Garamond"/>
              <a:buNone/>
            </a:pPr>
            <a:r>
              <a:rPr lang="en-US" sz="4200" b="1" i="0" u="none" strike="noStrike" cap="none">
                <a:solidFill>
                  <a:schemeClr val="dk2"/>
                </a:solidFill>
                <a:latin typeface="Garamond"/>
                <a:ea typeface="Garamond"/>
                <a:cs typeface="Garamond"/>
                <a:sym typeface="Garamond"/>
              </a:rPr>
              <a:t>Модель клиент/сервер </a:t>
            </a:r>
            <a:endParaRPr/>
          </a:p>
        </p:txBody>
      </p:sp>
      <p:sp>
        <p:nvSpPr>
          <p:cNvPr id="345" name="Google Shape;345;p49"/>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30"/>
              <a:buFont typeface="Noto Sans Symbols"/>
              <a:buNone/>
            </a:pPr>
            <a:r>
              <a:rPr lang="en-US" sz="2200" b="0" i="0" u="none">
                <a:solidFill>
                  <a:schemeClr val="dk1"/>
                </a:solidFill>
                <a:latin typeface="Arial"/>
                <a:ea typeface="Arial"/>
                <a:cs typeface="Arial"/>
                <a:sym typeface="Arial"/>
              </a:rPr>
              <a:t>Наиболее важное преимущество модели клиент/сервер состоит в том, что она является распределенной архитектурой. </a:t>
            </a:r>
            <a:endParaRPr/>
          </a:p>
          <a:p>
            <a:pPr marL="0" marR="0" lvl="0" indent="0" algn="l" rtl="0">
              <a:lnSpc>
                <a:spcPct val="100000"/>
              </a:lnSpc>
              <a:spcBef>
                <a:spcPts val="440"/>
              </a:spcBef>
              <a:spcAft>
                <a:spcPts val="0"/>
              </a:spcAft>
              <a:buClr>
                <a:schemeClr val="accent1"/>
              </a:buClr>
              <a:buSzPts val="1430"/>
              <a:buFont typeface="Noto Sans Symbols"/>
              <a:buNone/>
            </a:pPr>
            <a:r>
              <a:rPr lang="en-US" sz="2200" b="0" i="0" u="none">
                <a:solidFill>
                  <a:schemeClr val="dk1"/>
                </a:solidFill>
                <a:latin typeface="Arial"/>
                <a:ea typeface="Arial"/>
                <a:cs typeface="Arial"/>
                <a:sym typeface="Arial"/>
              </a:rPr>
              <a:t>Данную модель эффективно использовать в сетевых системах с множеством распределенных процессоров. В систему легко добавить новый сервер и интегрировать его с остальной частью системы или же обновить серверы, не воздействуя на другие части системы. </a:t>
            </a:r>
            <a:endParaRPr/>
          </a:p>
        </p:txBody>
      </p:sp>
      <p:sp>
        <p:nvSpPr>
          <p:cNvPr id="346" name="Google Shape;346;p49"/>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0"/>
          <p:cNvSpPr txBox="1">
            <a:spLocks noGrp="1"/>
          </p:cNvSpPr>
          <p:nvPr>
            <p:ph type="title"/>
          </p:nvPr>
        </p:nvSpPr>
        <p:spPr>
          <a:xfrm>
            <a:off x="457200" y="292100"/>
            <a:ext cx="82296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3200"/>
              <a:buFont typeface="Garamond"/>
              <a:buNone/>
            </a:pPr>
            <a:r>
              <a:rPr lang="en-US" sz="3200" b="1" i="0" u="none" strike="noStrike" cap="none">
                <a:solidFill>
                  <a:srgbClr val="28571F"/>
                </a:solidFill>
                <a:latin typeface="Garamond"/>
                <a:ea typeface="Garamond"/>
                <a:cs typeface="Garamond"/>
                <a:sym typeface="Garamond"/>
              </a:rPr>
              <a:t>Модель архитектуры абстрактной машины</a:t>
            </a:r>
            <a:endParaRPr/>
          </a:p>
        </p:txBody>
      </p:sp>
      <p:sp>
        <p:nvSpPr>
          <p:cNvPr id="352" name="Google Shape;352;p5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820"/>
              <a:buFont typeface="Noto Sans Symbols"/>
              <a:buNone/>
            </a:pPr>
            <a:r>
              <a:rPr lang="en-US" sz="2800" b="0" i="0" u="none">
                <a:solidFill>
                  <a:schemeClr val="dk1"/>
                </a:solidFill>
                <a:latin typeface="Arial"/>
                <a:ea typeface="Arial"/>
                <a:cs typeface="Arial"/>
                <a:sym typeface="Arial"/>
              </a:rPr>
              <a:t>Модель архитектуры абстрактной машины (иногда называемая многоуровневой моделью) моделирует взаимодействие подсистем. </a:t>
            </a:r>
            <a:endParaRPr/>
          </a:p>
          <a:p>
            <a:pPr marL="342900" marR="0" lvl="0" indent="-342900" algn="l" rtl="0">
              <a:lnSpc>
                <a:spcPct val="80000"/>
              </a:lnSpc>
              <a:spcBef>
                <a:spcPts val="560"/>
              </a:spcBef>
              <a:spcAft>
                <a:spcPts val="0"/>
              </a:spcAft>
              <a:buClr>
                <a:schemeClr val="accent1"/>
              </a:buClr>
              <a:buSzPts val="1820"/>
              <a:buFont typeface="Noto Sans Symbols"/>
              <a:buNone/>
            </a:pPr>
            <a:r>
              <a:rPr lang="en-US" sz="2800" b="0" i="0" u="none">
                <a:solidFill>
                  <a:schemeClr val="dk1"/>
                </a:solidFill>
                <a:latin typeface="Arial"/>
                <a:ea typeface="Arial"/>
                <a:cs typeface="Arial"/>
                <a:sym typeface="Arial"/>
              </a:rPr>
              <a:t>Она организует систему в виде набора уровней, каждый из которых предоставляет свои сервисы. </a:t>
            </a:r>
            <a:endParaRPr/>
          </a:p>
          <a:p>
            <a:pPr marL="342900" marR="0" lvl="0" indent="-342900" algn="l" rtl="0">
              <a:lnSpc>
                <a:spcPct val="80000"/>
              </a:lnSpc>
              <a:spcBef>
                <a:spcPts val="560"/>
              </a:spcBef>
              <a:spcAft>
                <a:spcPts val="0"/>
              </a:spcAft>
              <a:buClr>
                <a:schemeClr val="accent1"/>
              </a:buClr>
              <a:buSzPts val="1820"/>
              <a:buFont typeface="Noto Sans Symbols"/>
              <a:buNone/>
            </a:pPr>
            <a:r>
              <a:rPr lang="en-US" sz="2800" b="0" i="0" u="none">
                <a:solidFill>
                  <a:schemeClr val="dk1"/>
                </a:solidFill>
                <a:latin typeface="Arial"/>
                <a:ea typeface="Arial"/>
                <a:cs typeface="Arial"/>
                <a:sym typeface="Arial"/>
              </a:rPr>
              <a:t>Каждый уровень определяет </a:t>
            </a:r>
            <a:r>
              <a:rPr lang="en-US" sz="2800" b="1" i="1" u="none">
                <a:solidFill>
                  <a:srgbClr val="FF0000"/>
                </a:solidFill>
                <a:latin typeface="Arial"/>
                <a:ea typeface="Arial"/>
                <a:cs typeface="Arial"/>
                <a:sym typeface="Arial"/>
              </a:rPr>
              <a:t>абстрактную машину</a:t>
            </a:r>
            <a:r>
              <a:rPr lang="en-US" sz="2800" b="0" i="1" u="none">
                <a:solidFill>
                  <a:schemeClr val="dk1"/>
                </a:solidFill>
                <a:latin typeface="Arial"/>
                <a:ea typeface="Arial"/>
                <a:cs typeface="Arial"/>
                <a:sym typeface="Arial"/>
              </a:rPr>
              <a:t>, </a:t>
            </a:r>
            <a:r>
              <a:rPr lang="en-US" sz="2800" b="0" i="0" u="none">
                <a:solidFill>
                  <a:schemeClr val="dk1"/>
                </a:solidFill>
                <a:latin typeface="Arial"/>
                <a:ea typeface="Arial"/>
                <a:cs typeface="Arial"/>
                <a:sym typeface="Arial"/>
              </a:rPr>
              <a:t>машинный язык которой (сервисы, предоставляемые уровнем) используется для реализации следующего уровня абстрактной машины.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1"/>
          <p:cNvSpPr txBox="1">
            <a:spLocks noGrp="1"/>
          </p:cNvSpPr>
          <p:nvPr>
            <p:ph type="title"/>
          </p:nvPr>
        </p:nvSpPr>
        <p:spPr>
          <a:xfrm>
            <a:off x="385762" y="188912"/>
            <a:ext cx="9299575"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Garamond"/>
              <a:buNone/>
            </a:pPr>
            <a:r>
              <a:rPr lang="en-US" sz="2800" b="1" i="0" u="none" strike="noStrike" cap="none">
                <a:solidFill>
                  <a:schemeClr val="dk2"/>
                </a:solidFill>
                <a:latin typeface="Garamond"/>
                <a:ea typeface="Garamond"/>
                <a:cs typeface="Garamond"/>
                <a:sym typeface="Garamond"/>
              </a:rPr>
              <a:t>Модель абстрактной машины на примере модели OSI</a:t>
            </a:r>
            <a:endParaRPr/>
          </a:p>
        </p:txBody>
      </p:sp>
      <p:sp>
        <p:nvSpPr>
          <p:cNvPr id="358" name="Google Shape;358;p51"/>
          <p:cNvSpPr txBox="1"/>
          <p:nvPr/>
        </p:nvSpPr>
        <p:spPr>
          <a:xfrm>
            <a:off x="0" y="5408612"/>
            <a:ext cx="8893175" cy="1476375"/>
          </a:xfrm>
          <a:prstGeom prst="rect">
            <a:avLst/>
          </a:prstGeom>
          <a:solidFill>
            <a:srgbClr val="FFF0C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800"/>
              <a:buFont typeface="Times New Roman"/>
              <a:buNone/>
            </a:pPr>
            <a:r>
              <a:rPr lang="en-US" sz="1800" b="1" i="0" u="none">
                <a:solidFill>
                  <a:srgbClr val="FF0000"/>
                </a:solidFill>
                <a:latin typeface="Times New Roman"/>
                <a:ea typeface="Times New Roman"/>
                <a:cs typeface="Times New Roman"/>
                <a:sym typeface="Times New Roman"/>
              </a:rPr>
              <a:t>* OSI (Open System Interconnection - взаимодействие открытых систем) - международная программа стандартизации обмена данными между компьютерными системами на основе семиуровневой модели протоколов передачи данных в открытых системах. Модель предложена Международной организацией по стандартизации ISO (International Standards Organization). </a:t>
            </a:r>
            <a:endParaRPr/>
          </a:p>
        </p:txBody>
      </p:sp>
      <p:pic>
        <p:nvPicPr>
          <p:cNvPr id="359" name="Google Shape;359;p51" descr="http://i.imgur.com/mOdPrWp.gif"/>
          <p:cNvPicPr preferRelativeResize="0"/>
          <p:nvPr/>
        </p:nvPicPr>
        <p:blipFill rotWithShape="1">
          <a:blip r:embed="rId3">
            <a:alphaModFix/>
          </a:blip>
          <a:srcRect/>
          <a:stretch/>
        </p:blipFill>
        <p:spPr>
          <a:xfrm>
            <a:off x="1116012" y="690562"/>
            <a:ext cx="6513512" cy="45386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2"/>
          <p:cNvSpPr txBox="1">
            <a:spLocks noGrp="1"/>
          </p:cNvSpPr>
          <p:nvPr>
            <p:ph type="title"/>
          </p:nvPr>
        </p:nvSpPr>
        <p:spPr>
          <a:xfrm>
            <a:off x="395287" y="115887"/>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3400"/>
              <a:buFont typeface="Garamond"/>
              <a:buNone/>
            </a:pPr>
            <a:r>
              <a:rPr lang="en-US" sz="3400" b="1" i="0" u="none" strike="noStrike" cap="none">
                <a:solidFill>
                  <a:srgbClr val="28571F"/>
                </a:solidFill>
                <a:latin typeface="Garamond"/>
                <a:ea typeface="Garamond"/>
                <a:cs typeface="Garamond"/>
                <a:sym typeface="Garamond"/>
              </a:rPr>
              <a:t>Особенности, преимущества и недостатки абстрактной машины</a:t>
            </a:r>
            <a:endParaRPr/>
          </a:p>
        </p:txBody>
      </p:sp>
      <p:sp>
        <p:nvSpPr>
          <p:cNvPr id="365" name="Google Shape;365;p52"/>
          <p:cNvSpPr txBox="1">
            <a:spLocks noGrp="1"/>
          </p:cNvSpPr>
          <p:nvPr>
            <p:ph type="body" idx="1"/>
          </p:nvPr>
        </p:nvSpPr>
        <p:spPr>
          <a:xfrm>
            <a:off x="107950" y="1268412"/>
            <a:ext cx="90360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430"/>
              <a:buFont typeface="Noto Sans Symbols"/>
              <a:buChar char="■"/>
            </a:pPr>
            <a:r>
              <a:rPr lang="en-US" sz="2200" b="0" i="0" u="none">
                <a:solidFill>
                  <a:schemeClr val="dk1"/>
                </a:solidFill>
                <a:latin typeface="Arial"/>
                <a:ea typeface="Arial"/>
                <a:cs typeface="Arial"/>
                <a:sym typeface="Arial"/>
              </a:rPr>
              <a:t>обеспечивает пошаговое развитие систем – при разработке какого-либо уровня предоставляемые им сервисы становятся доступны пользователям. </a:t>
            </a:r>
            <a:endParaRPr/>
          </a:p>
          <a:p>
            <a:pPr marL="342900" marR="0" lvl="0" indent="-342900" algn="l" rtl="0">
              <a:lnSpc>
                <a:spcPct val="100000"/>
              </a:lnSpc>
              <a:spcBef>
                <a:spcPts val="440"/>
              </a:spcBef>
              <a:spcAft>
                <a:spcPts val="0"/>
              </a:spcAft>
              <a:buClr>
                <a:schemeClr val="accent1"/>
              </a:buClr>
              <a:buSzPts val="1430"/>
              <a:buFont typeface="Noto Sans Symbols"/>
              <a:buChar char="■"/>
            </a:pPr>
            <a:r>
              <a:rPr lang="en-US" sz="2200" b="0" i="0" u="none">
                <a:solidFill>
                  <a:schemeClr val="dk1"/>
                </a:solidFill>
                <a:latin typeface="Arial"/>
                <a:ea typeface="Arial"/>
                <a:cs typeface="Arial"/>
                <a:sym typeface="Arial"/>
              </a:rPr>
              <a:t>такая архитектура легко изменяема и переносима на разные платформы. </a:t>
            </a:r>
            <a:endParaRPr/>
          </a:p>
          <a:p>
            <a:pPr marL="342900" marR="0" lvl="0" indent="-342900" algn="l" rtl="0">
              <a:lnSpc>
                <a:spcPct val="100000"/>
              </a:lnSpc>
              <a:spcBef>
                <a:spcPts val="440"/>
              </a:spcBef>
              <a:spcAft>
                <a:spcPts val="0"/>
              </a:spcAft>
              <a:buClr>
                <a:schemeClr val="accent1"/>
              </a:buClr>
              <a:buSzPts val="1430"/>
              <a:buFont typeface="Noto Sans Symbols"/>
              <a:buChar char="■"/>
            </a:pPr>
            <a:r>
              <a:rPr lang="en-US" sz="2200" b="0" i="0" u="none">
                <a:solidFill>
                  <a:schemeClr val="dk1"/>
                </a:solidFill>
                <a:latin typeface="Arial"/>
                <a:ea typeface="Arial"/>
                <a:cs typeface="Arial"/>
                <a:sym typeface="Arial"/>
              </a:rPr>
              <a:t>Изменение интерфейса любого уровня повлияет только на смежный уровень. </a:t>
            </a:r>
            <a:endParaRPr/>
          </a:p>
          <a:p>
            <a:pPr marL="342900" marR="0" lvl="0" indent="-342900" algn="l" rtl="0">
              <a:lnSpc>
                <a:spcPct val="100000"/>
              </a:lnSpc>
              <a:spcBef>
                <a:spcPts val="440"/>
              </a:spcBef>
              <a:spcAft>
                <a:spcPts val="0"/>
              </a:spcAft>
              <a:buClr>
                <a:schemeClr val="accent1"/>
              </a:buClr>
              <a:buSzPts val="1430"/>
              <a:buFont typeface="Noto Sans Symbols"/>
              <a:buChar char="■"/>
            </a:pPr>
            <a:r>
              <a:rPr lang="en-US" sz="2200" b="0" i="0" u="none">
                <a:solidFill>
                  <a:schemeClr val="dk1"/>
                </a:solidFill>
                <a:latin typeface="Arial"/>
                <a:ea typeface="Arial"/>
                <a:cs typeface="Arial"/>
                <a:sym typeface="Arial"/>
              </a:rPr>
              <a:t>Недостатком многоуровневого подхода является довольно сложная структура системы. </a:t>
            </a:r>
            <a:r>
              <a:rPr lang="en-US" sz="1800" b="0" i="0" u="none">
                <a:solidFill>
                  <a:schemeClr val="dk1"/>
                </a:solidFill>
                <a:latin typeface="Arial"/>
                <a:ea typeface="Arial"/>
                <a:cs typeface="Arial"/>
                <a:sym typeface="Arial"/>
              </a:rPr>
              <a:t>Основные средства, такие как управление файлами, необходимые всем абстрактным машинам, предоставляются внутренними уровнями. Поэтому сервисам, запрашиваемым пользователем, возможно, потребуется доступ к внутренним уровням абстрактной машины. Такая ситуация приводит к разрушению модели, так как внешний уровень зависит не только от предшествующего ему уровня, но и от более низких уровней.</a:t>
            </a:r>
            <a:endParaRPr/>
          </a:p>
          <a:p>
            <a:pPr marL="342900" marR="0" lvl="0" indent="-252095" algn="l" rtl="0">
              <a:lnSpc>
                <a:spcPct val="100000"/>
              </a:lnSpc>
              <a:spcBef>
                <a:spcPts val="440"/>
              </a:spcBef>
              <a:spcAft>
                <a:spcPts val="0"/>
              </a:spcAft>
              <a:buClr>
                <a:schemeClr val="accent1"/>
              </a:buClr>
              <a:buSzPts val="1430"/>
              <a:buFont typeface="Noto Sans Symbols"/>
              <a:buNone/>
            </a:pPr>
            <a:endParaRPr sz="2200" b="0" i="0" u="none">
              <a:solidFill>
                <a:schemeClr val="dk1"/>
              </a:solidFill>
              <a:latin typeface="Arial"/>
              <a:ea typeface="Arial"/>
              <a:cs typeface="Arial"/>
              <a:sym typeface="Arial"/>
            </a:endParaRPr>
          </a:p>
          <a:p>
            <a:pPr marL="342900" marR="0" lvl="0" indent="-252095" algn="l" rtl="0">
              <a:spcBef>
                <a:spcPts val="440"/>
              </a:spcBef>
              <a:spcAft>
                <a:spcPts val="0"/>
              </a:spcAft>
              <a:buClr>
                <a:schemeClr val="accent1"/>
              </a:buClr>
              <a:buSzPts val="1430"/>
              <a:buFont typeface="Noto Sans Symbols"/>
              <a:buNone/>
            </a:pPr>
            <a:endParaRPr sz="2200" b="0" i="0" u="none">
              <a:solidFill>
                <a:schemeClr val="dk1"/>
              </a:solidFill>
              <a:latin typeface="Arial"/>
              <a:ea typeface="Arial"/>
              <a:cs typeface="Arial"/>
              <a:sym typeface="Arial"/>
            </a:endParaRPr>
          </a:p>
        </p:txBody>
      </p:sp>
      <p:sp>
        <p:nvSpPr>
          <p:cNvPr id="366" name="Google Shape;366;p52"/>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323850" y="128587"/>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Garamond"/>
              <a:buNone/>
            </a:pPr>
            <a:r>
              <a:rPr lang="en-US" sz="4200" b="1" i="0" u="none" strike="noStrike" cap="none">
                <a:solidFill>
                  <a:schemeClr val="dk2"/>
                </a:solidFill>
                <a:latin typeface="Garamond"/>
                <a:ea typeface="Garamond"/>
                <a:cs typeface="Garamond"/>
                <a:sym typeface="Garamond"/>
              </a:rPr>
              <a:t>Основные тезисы:</a:t>
            </a:r>
            <a:endParaRPr/>
          </a:p>
        </p:txBody>
      </p:sp>
      <p:sp>
        <p:nvSpPr>
          <p:cNvPr id="180" name="Google Shape;180;p26"/>
          <p:cNvSpPr txBox="1">
            <a:spLocks noGrp="1"/>
          </p:cNvSpPr>
          <p:nvPr>
            <p:ph type="body" idx="1"/>
          </p:nvPr>
        </p:nvSpPr>
        <p:spPr>
          <a:xfrm>
            <a:off x="34925" y="765175"/>
            <a:ext cx="9109075"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Подобные международные стандарты дают представление (описывают) свою </a:t>
            </a:r>
            <a:r>
              <a:rPr lang="en-US" sz="2000" b="0" i="0" u="none" strike="noStrike" cap="none">
                <a:solidFill>
                  <a:srgbClr val="FF0000"/>
                </a:solidFill>
                <a:latin typeface="Arial"/>
                <a:ea typeface="Arial"/>
                <a:cs typeface="Arial"/>
                <a:sym typeface="Arial"/>
              </a:rPr>
              <a:t>модель обеспечения качества</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Примеры:  </a:t>
            </a:r>
            <a:r>
              <a:rPr lang="en-US" sz="2000" b="0" i="0" u="none" strike="noStrike" cap="none">
                <a:solidFill>
                  <a:srgbClr val="FF0000"/>
                </a:solidFill>
                <a:latin typeface="Arial"/>
                <a:ea typeface="Arial"/>
                <a:cs typeface="Arial"/>
                <a:sym typeface="Arial"/>
              </a:rPr>
              <a:t>ISO9001:2000, ISO/IEC15504 и модель зрелости процесса конструирования ПО (Capability Maturity Model — СММ) </a:t>
            </a:r>
            <a:r>
              <a:rPr lang="en-US" sz="2000" b="0" i="0" u="none" strike="noStrike" cap="none">
                <a:solidFill>
                  <a:schemeClr val="dk1"/>
                </a:solidFill>
                <a:latin typeface="Arial"/>
                <a:ea typeface="Arial"/>
                <a:cs typeface="Arial"/>
                <a:sym typeface="Arial"/>
              </a:rPr>
              <a:t>Института программной инженерии при американском унив-те Карнеги-Меллон.</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Модель стандарта </a:t>
            </a:r>
            <a:r>
              <a:rPr lang="en-US" sz="2000" b="0" i="0" u="none" strike="noStrike" cap="none">
                <a:solidFill>
                  <a:srgbClr val="FF0000"/>
                </a:solidFill>
                <a:latin typeface="Arial"/>
                <a:ea typeface="Arial"/>
                <a:cs typeface="Arial"/>
                <a:sym typeface="Arial"/>
              </a:rPr>
              <a:t>ISO 9001:2000 </a:t>
            </a:r>
            <a:r>
              <a:rPr lang="en-US" sz="2000" b="0" i="0" u="none" strike="noStrike" cap="none">
                <a:solidFill>
                  <a:schemeClr val="dk1"/>
                </a:solidFill>
                <a:latin typeface="Arial"/>
                <a:ea typeface="Arial"/>
                <a:cs typeface="Arial"/>
                <a:sym typeface="Arial"/>
              </a:rPr>
              <a:t>ориентирована на процессы разработки из любых областей человеческой деятельности. </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Стандарт </a:t>
            </a:r>
            <a:r>
              <a:rPr lang="en-US" sz="2000" b="0" i="0" u="none" strike="noStrike" cap="none">
                <a:solidFill>
                  <a:srgbClr val="FF0000"/>
                </a:solidFill>
                <a:latin typeface="Arial"/>
                <a:ea typeface="Arial"/>
                <a:cs typeface="Arial"/>
                <a:sym typeface="Arial"/>
              </a:rPr>
              <a:t>ISO/IEC 15504 </a:t>
            </a:r>
            <a:r>
              <a:rPr lang="en-US" sz="2000" b="0" i="0" u="none" strike="noStrike" cap="none">
                <a:solidFill>
                  <a:schemeClr val="dk1"/>
                </a:solidFill>
                <a:latin typeface="Arial"/>
                <a:ea typeface="Arial"/>
                <a:cs typeface="Arial"/>
                <a:sym typeface="Arial"/>
              </a:rPr>
              <a:t>специализируется на процессах программной разработки и отличается более высоким уровнем детализации. Объем этого &gt; 500 страниц. Значительная часть идей ISO/IEC 15504 взята из модели </a:t>
            </a:r>
            <a:r>
              <a:rPr lang="en-US" sz="2000" b="0" i="0" u="none" strike="noStrike" cap="none">
                <a:solidFill>
                  <a:srgbClr val="FF0000"/>
                </a:solidFill>
                <a:latin typeface="Arial"/>
                <a:ea typeface="Arial"/>
                <a:cs typeface="Arial"/>
                <a:sym typeface="Arial"/>
              </a:rPr>
              <a:t>СММ.</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rgbClr val="FF0000"/>
                </a:solidFill>
                <a:latin typeface="Arial"/>
                <a:ea typeface="Arial"/>
                <a:cs typeface="Arial"/>
                <a:sym typeface="Arial"/>
              </a:rPr>
              <a:t>Базовое понятие модели СММ </a:t>
            </a:r>
            <a:r>
              <a:rPr lang="en-US" sz="2000" b="1" i="1" u="none" strike="noStrike" cap="none">
                <a:solidFill>
                  <a:srgbClr val="FF0000"/>
                </a:solidFill>
                <a:latin typeface="Arial"/>
                <a:ea typeface="Arial"/>
                <a:cs typeface="Arial"/>
                <a:sym typeface="Arial"/>
              </a:rPr>
              <a:t>зрелость </a:t>
            </a:r>
            <a:r>
              <a:rPr lang="en-US" sz="2000" b="1" i="0" u="none" strike="noStrike" cap="none">
                <a:solidFill>
                  <a:srgbClr val="FF0000"/>
                </a:solidFill>
                <a:latin typeface="Arial"/>
                <a:ea typeface="Arial"/>
                <a:cs typeface="Arial"/>
                <a:sym typeface="Arial"/>
              </a:rPr>
              <a:t>компании</a:t>
            </a:r>
            <a:r>
              <a:rPr lang="en-US" sz="2000" b="0" i="0" u="none" strike="noStrike" cap="none">
                <a:solidFill>
                  <a:srgbClr val="FF0000"/>
                </a:solidFill>
                <a:latin typeface="Arial"/>
                <a:ea typeface="Arial"/>
                <a:cs typeface="Arial"/>
                <a:sym typeface="Arial"/>
              </a:rPr>
              <a:t>. </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1" i="0" u="none" strike="noStrike" cap="none">
                <a:solidFill>
                  <a:srgbClr val="FF0000"/>
                </a:solidFill>
                <a:latin typeface="Arial"/>
                <a:ea typeface="Arial"/>
                <a:cs typeface="Arial"/>
                <a:sym typeface="Arial"/>
              </a:rPr>
              <a:t>Незрелой </a:t>
            </a:r>
            <a:r>
              <a:rPr lang="en-US" sz="2000" b="0" i="0" u="none" strike="noStrike" cap="none">
                <a:solidFill>
                  <a:schemeClr val="dk1"/>
                </a:solidFill>
                <a:latin typeface="Arial"/>
                <a:ea typeface="Arial"/>
                <a:cs typeface="Arial"/>
                <a:sym typeface="Arial"/>
              </a:rPr>
              <a:t>называют компанию, где процесс конструирования ПО и принимаемые решения зависят только от таланта конкретных разработчиков ⇒ высока вероятность превышения бюджета или срыва сроков окончания проекта.</a:t>
            </a:r>
            <a:endParaRPr/>
          </a:p>
        </p:txBody>
      </p:sp>
      <p:sp>
        <p:nvSpPr>
          <p:cNvPr id="181" name="Google Shape;181;p26"/>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3"/>
          <p:cNvSpPr txBox="1">
            <a:spLocks noGrp="1"/>
          </p:cNvSpPr>
          <p:nvPr>
            <p:ph type="title"/>
          </p:nvPr>
        </p:nvSpPr>
        <p:spPr>
          <a:xfrm>
            <a:off x="457200" y="277812"/>
            <a:ext cx="901065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Garamond"/>
              <a:buNone/>
            </a:pPr>
            <a:r>
              <a:rPr lang="en-US" sz="4200" b="1" i="0" u="none" strike="noStrike" cap="none">
                <a:solidFill>
                  <a:schemeClr val="dk2"/>
                </a:solidFill>
                <a:latin typeface="Garamond"/>
                <a:ea typeface="Garamond"/>
                <a:cs typeface="Garamond"/>
                <a:sym typeface="Garamond"/>
              </a:rPr>
              <a:t>2 этап – моделирование управления</a:t>
            </a:r>
            <a:endParaRPr/>
          </a:p>
        </p:txBody>
      </p:sp>
      <p:sp>
        <p:nvSpPr>
          <p:cNvPr id="372" name="Google Shape;372;p53"/>
          <p:cNvSpPr txBox="1">
            <a:spLocks noGrp="1"/>
          </p:cNvSpPr>
          <p:nvPr>
            <p:ph type="body" idx="1"/>
          </p:nvPr>
        </p:nvSpPr>
        <p:spPr>
          <a:xfrm>
            <a:off x="457200" y="1268412"/>
            <a:ext cx="8229600" cy="48625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30"/>
              <a:buFont typeface="Noto Sans Symbols"/>
              <a:buNone/>
            </a:pPr>
            <a:r>
              <a:rPr lang="en-US" sz="2200" b="0" i="0" u="none">
                <a:solidFill>
                  <a:schemeClr val="dk1"/>
                </a:solidFill>
                <a:latin typeface="Arial"/>
                <a:ea typeface="Arial"/>
                <a:cs typeface="Arial"/>
                <a:sym typeface="Arial"/>
              </a:rPr>
              <a:t>В модели структуры системы (разрабатывается на 1 этапе) показаны все подсистемы, из которых она состоит. </a:t>
            </a:r>
            <a:endParaRPr/>
          </a:p>
          <a:p>
            <a:pPr marL="0" marR="0" lvl="0" indent="0" algn="l" rtl="0">
              <a:lnSpc>
                <a:spcPct val="100000"/>
              </a:lnSpc>
              <a:spcBef>
                <a:spcPts val="440"/>
              </a:spcBef>
              <a:spcAft>
                <a:spcPts val="0"/>
              </a:spcAft>
              <a:buClr>
                <a:schemeClr val="accent1"/>
              </a:buClr>
              <a:buSzPts val="1430"/>
              <a:buFont typeface="Noto Sans Symbols"/>
              <a:buNone/>
            </a:pPr>
            <a:r>
              <a:rPr lang="en-US" sz="2200" b="0" i="0" u="none">
                <a:solidFill>
                  <a:schemeClr val="dk1"/>
                </a:solidFill>
                <a:latin typeface="Arial"/>
                <a:ea typeface="Arial"/>
                <a:cs typeface="Arial"/>
                <a:sym typeface="Arial"/>
              </a:rPr>
              <a:t>Для того чтобы подсистемы функционировали как единое целое, необходимо управлять ими. </a:t>
            </a:r>
            <a:endParaRPr/>
          </a:p>
          <a:p>
            <a:pPr marL="0" marR="0" lvl="0" indent="0" algn="l" rtl="0">
              <a:lnSpc>
                <a:spcPct val="100000"/>
              </a:lnSpc>
              <a:spcBef>
                <a:spcPts val="440"/>
              </a:spcBef>
              <a:spcAft>
                <a:spcPts val="0"/>
              </a:spcAft>
              <a:buClr>
                <a:schemeClr val="accent1"/>
              </a:buClr>
              <a:buSzPts val="1430"/>
              <a:buFont typeface="Noto Sans Symbols"/>
              <a:buNone/>
            </a:pPr>
            <a:r>
              <a:rPr lang="en-US" sz="2200" b="0" i="0" u="none">
                <a:solidFill>
                  <a:schemeClr val="dk1"/>
                </a:solidFill>
                <a:latin typeface="Arial"/>
                <a:ea typeface="Arial"/>
                <a:cs typeface="Arial"/>
                <a:sym typeface="Arial"/>
              </a:rPr>
              <a:t>В структурных моделях нет никакой информации по управлению. </a:t>
            </a:r>
            <a:endParaRPr/>
          </a:p>
          <a:p>
            <a:pPr marL="0" marR="0" lvl="0" indent="0" algn="l" rtl="0">
              <a:lnSpc>
                <a:spcPct val="100000"/>
              </a:lnSpc>
              <a:spcBef>
                <a:spcPts val="440"/>
              </a:spcBef>
              <a:spcAft>
                <a:spcPts val="0"/>
              </a:spcAft>
              <a:buClr>
                <a:schemeClr val="accent1"/>
              </a:buClr>
              <a:buSzPts val="1430"/>
              <a:buFont typeface="Noto Sans Symbols"/>
              <a:buNone/>
            </a:pPr>
            <a:r>
              <a:rPr lang="en-US" sz="2200" b="0" i="0" u="none">
                <a:solidFill>
                  <a:schemeClr val="dk1"/>
                </a:solidFill>
                <a:latin typeface="Arial"/>
                <a:ea typeface="Arial"/>
                <a:cs typeface="Arial"/>
                <a:sym typeface="Arial"/>
              </a:rPr>
              <a:t>Разработчик архитектуры должен организовать подсистемы согласно некоторой модели управления, которая дополняла бы имеющуюся модель структуры. </a:t>
            </a:r>
            <a:endParaRPr/>
          </a:p>
          <a:p>
            <a:pPr marL="0" marR="0" lvl="0" indent="0" algn="l" rtl="0">
              <a:lnSpc>
                <a:spcPct val="100000"/>
              </a:lnSpc>
              <a:spcBef>
                <a:spcPts val="440"/>
              </a:spcBef>
              <a:spcAft>
                <a:spcPts val="0"/>
              </a:spcAft>
              <a:buClr>
                <a:schemeClr val="accent1"/>
              </a:buClr>
              <a:buSzPts val="1430"/>
              <a:buFont typeface="Noto Sans Symbols"/>
              <a:buNone/>
            </a:pPr>
            <a:r>
              <a:rPr lang="en-US" sz="2200" b="0" i="0" u="none">
                <a:solidFill>
                  <a:schemeClr val="dk1"/>
                </a:solidFill>
                <a:latin typeface="Arial"/>
                <a:ea typeface="Arial"/>
                <a:cs typeface="Arial"/>
                <a:sym typeface="Arial"/>
              </a:rPr>
              <a:t>В моделях управления на уровне архитектуры проектируется поток управления между подсистемами.</a:t>
            </a:r>
            <a:endParaRPr/>
          </a:p>
          <a:p>
            <a:pPr marL="342900" marR="0" lvl="0" indent="-252095" algn="l" rtl="0">
              <a:spcBef>
                <a:spcPts val="440"/>
              </a:spcBef>
              <a:spcAft>
                <a:spcPts val="0"/>
              </a:spcAft>
              <a:buClr>
                <a:schemeClr val="accent1"/>
              </a:buClr>
              <a:buSzPts val="1430"/>
              <a:buFont typeface="Noto Sans Symbols"/>
              <a:buNone/>
            </a:pPr>
            <a:endParaRPr sz="2200" b="0" i="0" u="none">
              <a:solidFill>
                <a:schemeClr val="dk1"/>
              </a:solidFill>
              <a:latin typeface="Arial"/>
              <a:ea typeface="Arial"/>
              <a:cs typeface="Arial"/>
              <a:sym typeface="Arial"/>
            </a:endParaRPr>
          </a:p>
        </p:txBody>
      </p:sp>
      <p:sp>
        <p:nvSpPr>
          <p:cNvPr id="373" name="Google Shape;373;p53"/>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30</a:t>
            </a:fld>
            <a:endParaRPr/>
          </a:p>
        </p:txBody>
      </p:sp>
      <p:sp>
        <p:nvSpPr>
          <p:cNvPr id="374" name="Google Shape;374;p53"/>
          <p:cNvSpPr txBox="1"/>
          <p:nvPr/>
        </p:nvSpPr>
        <p:spPr>
          <a:xfrm>
            <a:off x="390525" y="5819775"/>
            <a:ext cx="8142287" cy="430212"/>
          </a:xfrm>
          <a:prstGeom prst="rect">
            <a:avLst/>
          </a:prstGeom>
          <a:solidFill>
            <a:srgbClr val="FFF0C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200"/>
              <a:buFont typeface="Arial"/>
              <a:buNone/>
            </a:pPr>
            <a:r>
              <a:rPr lang="en-US" sz="2200" b="1" i="0" u="none">
                <a:solidFill>
                  <a:srgbClr val="FF0000"/>
                </a:solidFill>
                <a:latin typeface="Arial"/>
                <a:ea typeface="Arial"/>
                <a:cs typeface="Arial"/>
                <a:sym typeface="Arial"/>
              </a:rPr>
              <a:t>Модель управления дополняет структурные модели.</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4"/>
          <p:cNvSpPr txBox="1">
            <a:spLocks noGrp="1"/>
          </p:cNvSpPr>
          <p:nvPr>
            <p:ph type="title"/>
          </p:nvPr>
        </p:nvSpPr>
        <p:spPr>
          <a:xfrm>
            <a:off x="457200" y="277812"/>
            <a:ext cx="8867775"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000"/>
              <a:buFont typeface="Garamond"/>
              <a:buNone/>
            </a:pPr>
            <a:r>
              <a:rPr lang="en-US" sz="4000" b="1" i="0" u="none" strike="noStrike" cap="none">
                <a:solidFill>
                  <a:schemeClr val="dk2"/>
                </a:solidFill>
                <a:latin typeface="Garamond"/>
                <a:ea typeface="Garamond"/>
                <a:cs typeface="Garamond"/>
                <a:sym typeface="Garamond"/>
              </a:rPr>
              <a:t>Два основных типа управления в ПС</a:t>
            </a:r>
            <a:endParaRPr/>
          </a:p>
        </p:txBody>
      </p:sp>
      <p:sp>
        <p:nvSpPr>
          <p:cNvPr id="380" name="Google Shape;380;p54"/>
          <p:cNvSpPr txBox="1">
            <a:spLocks noGrp="1"/>
          </p:cNvSpPr>
          <p:nvPr>
            <p:ph type="body" idx="1"/>
          </p:nvPr>
        </p:nvSpPr>
        <p:spPr>
          <a:xfrm>
            <a:off x="457200" y="1600200"/>
            <a:ext cx="4038600" cy="4530725"/>
          </a:xfrm>
          <a:prstGeom prst="rect">
            <a:avLst/>
          </a:prstGeom>
          <a:solidFill>
            <a:srgbClr val="FFF0C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1430"/>
              <a:buFont typeface="Noto Sans Symbols"/>
              <a:buNone/>
            </a:pPr>
            <a:r>
              <a:rPr lang="en-US" sz="2200" b="1" i="1" u="none">
                <a:solidFill>
                  <a:srgbClr val="FF0000"/>
                </a:solidFill>
                <a:latin typeface="Arial"/>
                <a:ea typeface="Arial"/>
                <a:cs typeface="Arial"/>
                <a:sym typeface="Arial"/>
              </a:rPr>
              <a:t>Централизованное управление.</a:t>
            </a:r>
            <a:endParaRPr/>
          </a:p>
          <a:p>
            <a:pPr marL="0" marR="0" lvl="0" indent="0" algn="l" rtl="0">
              <a:lnSpc>
                <a:spcPct val="100000"/>
              </a:lnSpc>
              <a:spcBef>
                <a:spcPts val="440"/>
              </a:spcBef>
              <a:spcAft>
                <a:spcPts val="0"/>
              </a:spcAft>
              <a:buClr>
                <a:schemeClr val="accent1"/>
              </a:buClr>
              <a:buSzPts val="1430"/>
              <a:buFont typeface="Noto Sans Symbols"/>
              <a:buNone/>
            </a:pPr>
            <a:r>
              <a:rPr lang="en-US" sz="2200" b="0" i="1" u="none">
                <a:solidFill>
                  <a:schemeClr val="dk1"/>
                </a:solidFill>
                <a:latin typeface="Arial"/>
                <a:ea typeface="Arial"/>
                <a:cs typeface="Arial"/>
                <a:sym typeface="Arial"/>
              </a:rPr>
              <a:t> </a:t>
            </a:r>
            <a:r>
              <a:rPr lang="en-US" sz="2200" b="0" i="0" u="none">
                <a:solidFill>
                  <a:schemeClr val="dk1"/>
                </a:solidFill>
                <a:latin typeface="Arial"/>
                <a:ea typeface="Arial"/>
                <a:cs typeface="Arial"/>
                <a:sym typeface="Arial"/>
              </a:rPr>
              <a:t>Одна из подсистем полностью отвечает за управление, запускает и завершает работу остальных подсистем. Управление от первой подсистемы может перейти к другой подсистеме, однако потом обязательно возвращается к первой.</a:t>
            </a:r>
            <a:endParaRPr/>
          </a:p>
          <a:p>
            <a:pPr marL="342900" marR="0" lvl="0" indent="-252095" algn="l" rtl="0">
              <a:spcBef>
                <a:spcPts val="440"/>
              </a:spcBef>
              <a:spcAft>
                <a:spcPts val="0"/>
              </a:spcAft>
              <a:buClr>
                <a:schemeClr val="accent1"/>
              </a:buClr>
              <a:buSzPts val="1430"/>
              <a:buFont typeface="Noto Sans Symbols"/>
              <a:buNone/>
            </a:pPr>
            <a:endParaRPr sz="2200" b="0" i="0" u="none">
              <a:solidFill>
                <a:schemeClr val="dk1"/>
              </a:solidFill>
              <a:latin typeface="Arial"/>
              <a:ea typeface="Arial"/>
              <a:cs typeface="Arial"/>
              <a:sym typeface="Arial"/>
            </a:endParaRPr>
          </a:p>
        </p:txBody>
      </p:sp>
      <p:sp>
        <p:nvSpPr>
          <p:cNvPr id="381" name="Google Shape;381;p54"/>
          <p:cNvSpPr txBox="1">
            <a:spLocks noGrp="1"/>
          </p:cNvSpPr>
          <p:nvPr>
            <p:ph type="body" idx="2"/>
          </p:nvPr>
        </p:nvSpPr>
        <p:spPr>
          <a:xfrm>
            <a:off x="4648200" y="1600200"/>
            <a:ext cx="4038600" cy="4530725"/>
          </a:xfrm>
          <a:prstGeom prst="rect">
            <a:avLst/>
          </a:prstGeom>
          <a:solidFill>
            <a:srgbClr val="D0ECCB"/>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1430"/>
              <a:buFont typeface="Noto Sans Symbols"/>
              <a:buNone/>
            </a:pPr>
            <a:r>
              <a:rPr lang="en-US" sz="2200" b="1" i="1" u="none">
                <a:solidFill>
                  <a:srgbClr val="FF0000"/>
                </a:solidFill>
                <a:latin typeface="Arial"/>
                <a:ea typeface="Arial"/>
                <a:cs typeface="Arial"/>
                <a:sym typeface="Arial"/>
              </a:rPr>
              <a:t>Управление, основанное на событиях. </a:t>
            </a:r>
            <a:endParaRPr sz="2200" b="1" i="1" u="none">
              <a:solidFill>
                <a:srgbClr val="FF0000"/>
              </a:solidFill>
              <a:latin typeface="Arial"/>
              <a:ea typeface="Arial"/>
              <a:cs typeface="Arial"/>
              <a:sym typeface="Arial"/>
            </a:endParaRPr>
          </a:p>
          <a:p>
            <a:pPr marL="0" marR="0" lvl="0" indent="0" algn="l" rtl="0">
              <a:lnSpc>
                <a:spcPct val="100000"/>
              </a:lnSpc>
              <a:spcBef>
                <a:spcPts val="440"/>
              </a:spcBef>
              <a:spcAft>
                <a:spcPts val="0"/>
              </a:spcAft>
              <a:buClr>
                <a:schemeClr val="accent1"/>
              </a:buClr>
              <a:buSzPts val="1430"/>
              <a:buFont typeface="Noto Sans Symbols"/>
              <a:buNone/>
            </a:pPr>
            <a:r>
              <a:rPr lang="en-US" sz="2200" b="0" i="0" u="none">
                <a:solidFill>
                  <a:schemeClr val="dk1"/>
                </a:solidFill>
                <a:latin typeface="Arial"/>
                <a:ea typeface="Arial"/>
                <a:cs typeface="Arial"/>
                <a:sym typeface="Arial"/>
              </a:rPr>
              <a:t>Здесь вместо одной подсистемы, ответственной за управление, на внешние события может отвечать любая подсистема. События, на которые реагирует система, могут происходить либо в других подсистемах, либо во внешнем окружении системы.</a:t>
            </a:r>
            <a:endParaRPr/>
          </a:p>
          <a:p>
            <a:pPr marL="342900" marR="0" lvl="0" indent="-252095" algn="l" rtl="0">
              <a:spcBef>
                <a:spcPts val="440"/>
              </a:spcBef>
              <a:spcAft>
                <a:spcPts val="0"/>
              </a:spcAft>
              <a:buClr>
                <a:schemeClr val="accent1"/>
              </a:buClr>
              <a:buSzPts val="1430"/>
              <a:buFont typeface="Noto Sans Symbols"/>
              <a:buNone/>
            </a:pPr>
            <a:endParaRPr sz="2200" b="0" i="0" u="none">
              <a:solidFill>
                <a:schemeClr val="dk1"/>
              </a:solidFill>
              <a:latin typeface="Arial"/>
              <a:ea typeface="Arial"/>
              <a:cs typeface="Arial"/>
              <a:sym typeface="Arial"/>
            </a:endParaRPr>
          </a:p>
        </p:txBody>
      </p:sp>
      <p:sp>
        <p:nvSpPr>
          <p:cNvPr id="382" name="Google Shape;382;p54"/>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5"/>
          <p:cNvSpPr txBox="1">
            <a:spLocks noGrp="1"/>
          </p:cNvSpPr>
          <p:nvPr>
            <p:ph type="title"/>
          </p:nvPr>
        </p:nvSpPr>
        <p:spPr>
          <a:xfrm>
            <a:off x="395287" y="115887"/>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4400"/>
              <a:buFont typeface="Garamond"/>
              <a:buNone/>
            </a:pPr>
            <a:r>
              <a:rPr lang="en-US" sz="4400" b="1" i="0" u="none" strike="noStrike" cap="none">
                <a:solidFill>
                  <a:srgbClr val="28571F"/>
                </a:solidFill>
                <a:latin typeface="Garamond"/>
                <a:ea typeface="Garamond"/>
                <a:cs typeface="Garamond"/>
                <a:sym typeface="Garamond"/>
              </a:rPr>
              <a:t>Централизованное управление</a:t>
            </a:r>
            <a:br>
              <a:rPr lang="en-US" sz="4400" b="1" i="0" u="none" strike="noStrike" cap="none">
                <a:solidFill>
                  <a:srgbClr val="28571F"/>
                </a:solidFill>
                <a:latin typeface="Garamond"/>
                <a:ea typeface="Garamond"/>
                <a:cs typeface="Garamond"/>
                <a:sym typeface="Garamond"/>
              </a:rPr>
            </a:br>
            <a:endParaRPr/>
          </a:p>
        </p:txBody>
      </p:sp>
      <p:sp>
        <p:nvSpPr>
          <p:cNvPr id="388" name="Google Shape;388;p55"/>
          <p:cNvSpPr txBox="1">
            <a:spLocks noGrp="1"/>
          </p:cNvSpPr>
          <p:nvPr>
            <p:ph type="body" idx="1"/>
          </p:nvPr>
        </p:nvSpPr>
        <p:spPr>
          <a:xfrm>
            <a:off x="457200" y="1600200"/>
            <a:ext cx="4038600" cy="4530725"/>
          </a:xfrm>
          <a:prstGeom prst="rect">
            <a:avLst/>
          </a:prstGeom>
          <a:solidFill>
            <a:srgbClr val="FFF0C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1430"/>
              <a:buFont typeface="Noto Sans Symbols"/>
              <a:buNone/>
            </a:pPr>
            <a:r>
              <a:rPr lang="en-US" sz="2200" b="1" i="1" u="none">
                <a:solidFill>
                  <a:srgbClr val="FF0000"/>
                </a:solidFill>
                <a:latin typeface="Arial"/>
                <a:ea typeface="Arial"/>
                <a:cs typeface="Arial"/>
                <a:sym typeface="Arial"/>
              </a:rPr>
              <a:t>Модель вызова-возврата.</a:t>
            </a:r>
            <a:endParaRPr/>
          </a:p>
          <a:p>
            <a:pPr marL="0" marR="0" lvl="0" indent="0" algn="l" rtl="0">
              <a:lnSpc>
                <a:spcPct val="100000"/>
              </a:lnSpc>
              <a:spcBef>
                <a:spcPts val="440"/>
              </a:spcBef>
              <a:spcAft>
                <a:spcPts val="0"/>
              </a:spcAft>
              <a:buClr>
                <a:schemeClr val="accent1"/>
              </a:buClr>
              <a:buSzPts val="1430"/>
              <a:buFont typeface="Noto Sans Symbols"/>
              <a:buNone/>
            </a:pPr>
            <a:r>
              <a:rPr lang="en-US" sz="2200" b="0" i="1" u="none">
                <a:solidFill>
                  <a:schemeClr val="dk1"/>
                </a:solidFill>
                <a:latin typeface="Arial"/>
                <a:ea typeface="Arial"/>
                <a:cs typeface="Arial"/>
                <a:sym typeface="Arial"/>
              </a:rPr>
              <a:t> </a:t>
            </a:r>
            <a:r>
              <a:rPr lang="en-US" sz="2200" b="0" i="0" u="none">
                <a:solidFill>
                  <a:schemeClr val="dk1"/>
                </a:solidFill>
                <a:latin typeface="Arial"/>
                <a:ea typeface="Arial"/>
                <a:cs typeface="Arial"/>
                <a:sym typeface="Arial"/>
              </a:rPr>
              <a:t>Это модель организации вызова программных процедур "сверху вниз", управление начинается на вершине иерархии процедур и через вызовы передается на более нижние уровни иерархии. применима только в последовательных системах.</a:t>
            </a:r>
            <a:endParaRPr/>
          </a:p>
          <a:p>
            <a:pPr marL="342900" marR="0" lvl="0" indent="-252095" algn="l" rtl="0">
              <a:spcBef>
                <a:spcPts val="440"/>
              </a:spcBef>
              <a:spcAft>
                <a:spcPts val="0"/>
              </a:spcAft>
              <a:buClr>
                <a:schemeClr val="accent1"/>
              </a:buClr>
              <a:buSzPts val="1430"/>
              <a:buFont typeface="Noto Sans Symbols"/>
              <a:buNone/>
            </a:pPr>
            <a:endParaRPr sz="2200" b="0" i="0" u="none">
              <a:solidFill>
                <a:schemeClr val="dk1"/>
              </a:solidFill>
              <a:latin typeface="Arial"/>
              <a:ea typeface="Arial"/>
              <a:cs typeface="Arial"/>
              <a:sym typeface="Arial"/>
            </a:endParaRPr>
          </a:p>
        </p:txBody>
      </p:sp>
      <p:sp>
        <p:nvSpPr>
          <p:cNvPr id="389" name="Google Shape;389;p55"/>
          <p:cNvSpPr txBox="1">
            <a:spLocks noGrp="1"/>
          </p:cNvSpPr>
          <p:nvPr>
            <p:ph type="body" idx="2"/>
          </p:nvPr>
        </p:nvSpPr>
        <p:spPr>
          <a:xfrm>
            <a:off x="4648200" y="1600200"/>
            <a:ext cx="4038600" cy="4530725"/>
          </a:xfrm>
          <a:prstGeom prst="rect">
            <a:avLst/>
          </a:prstGeom>
          <a:solidFill>
            <a:srgbClr val="F9F4EE"/>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1430"/>
              <a:buFont typeface="Noto Sans Symbols"/>
              <a:buNone/>
            </a:pPr>
            <a:r>
              <a:rPr lang="en-US" sz="2200" b="1" i="1" u="none">
                <a:solidFill>
                  <a:srgbClr val="FF0000"/>
                </a:solidFill>
                <a:latin typeface="Arial"/>
                <a:ea typeface="Arial"/>
                <a:cs typeface="Arial"/>
                <a:sym typeface="Arial"/>
              </a:rPr>
              <a:t>Модель диспетчера. </a:t>
            </a:r>
            <a:endParaRPr sz="2200" b="1" i="1" u="none">
              <a:solidFill>
                <a:srgbClr val="FF0000"/>
              </a:solidFill>
              <a:latin typeface="Arial"/>
              <a:ea typeface="Arial"/>
              <a:cs typeface="Arial"/>
              <a:sym typeface="Arial"/>
            </a:endParaRPr>
          </a:p>
          <a:p>
            <a:pPr marL="0" marR="0" lvl="0" indent="0" algn="l" rtl="0">
              <a:lnSpc>
                <a:spcPct val="100000"/>
              </a:lnSpc>
              <a:spcBef>
                <a:spcPts val="440"/>
              </a:spcBef>
              <a:spcAft>
                <a:spcPts val="0"/>
              </a:spcAft>
              <a:buClr>
                <a:schemeClr val="accent1"/>
              </a:buClr>
              <a:buSzPts val="1430"/>
              <a:buFont typeface="Noto Sans Symbols"/>
              <a:buNone/>
            </a:pPr>
            <a:r>
              <a:rPr lang="en-US" sz="2200" b="0" i="0" u="none">
                <a:solidFill>
                  <a:schemeClr val="dk1"/>
                </a:solidFill>
                <a:latin typeface="Arial"/>
                <a:ea typeface="Arial"/>
                <a:cs typeface="Arial"/>
                <a:sym typeface="Arial"/>
              </a:rPr>
              <a:t>Применяется в параллельных системах. Один системный компонент назначается диспетчером и управляет запуском, завершением и координированием других процессов системы. Процесс  может протекать параллельно с другими процессами. </a:t>
            </a:r>
            <a:endParaRPr/>
          </a:p>
          <a:p>
            <a:pPr marL="342900" marR="0" lvl="0" indent="-252095" algn="l" rtl="0">
              <a:spcBef>
                <a:spcPts val="440"/>
              </a:spcBef>
              <a:spcAft>
                <a:spcPts val="0"/>
              </a:spcAft>
              <a:buClr>
                <a:schemeClr val="accent1"/>
              </a:buClr>
              <a:buSzPts val="1430"/>
              <a:buFont typeface="Noto Sans Symbols"/>
              <a:buNone/>
            </a:pPr>
            <a:endParaRPr sz="2200" b="0" i="0" u="none">
              <a:solidFill>
                <a:schemeClr val="dk1"/>
              </a:solidFill>
              <a:latin typeface="Arial"/>
              <a:ea typeface="Arial"/>
              <a:cs typeface="Arial"/>
              <a:sym typeface="Arial"/>
            </a:endParaRPr>
          </a:p>
        </p:txBody>
      </p:sp>
      <p:sp>
        <p:nvSpPr>
          <p:cNvPr id="390" name="Google Shape;390;p55"/>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32</a:t>
            </a:fld>
            <a:endParaRPr/>
          </a:p>
        </p:txBody>
      </p:sp>
      <p:sp>
        <p:nvSpPr>
          <p:cNvPr id="391" name="Google Shape;391;p55"/>
          <p:cNvSpPr txBox="1"/>
          <p:nvPr/>
        </p:nvSpPr>
        <p:spPr>
          <a:xfrm>
            <a:off x="2771775" y="990600"/>
            <a:ext cx="838835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одна из систем управляет работой других подсистем</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p:cNvSpPr txBox="1">
            <a:spLocks noGrp="1"/>
          </p:cNvSpPr>
          <p:nvPr>
            <p:ph type="title"/>
          </p:nvPr>
        </p:nvSpPr>
        <p:spPr>
          <a:xfrm>
            <a:off x="457200" y="115887"/>
            <a:ext cx="8229600" cy="10302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Garamond"/>
              <a:buNone/>
            </a:pPr>
            <a:r>
              <a:rPr lang="en-US" sz="4200" b="1" i="0" u="none" strike="noStrike" cap="none">
                <a:solidFill>
                  <a:schemeClr val="dk2"/>
                </a:solidFill>
                <a:latin typeface="Garamond"/>
                <a:ea typeface="Garamond"/>
                <a:cs typeface="Garamond"/>
                <a:sym typeface="Garamond"/>
              </a:rPr>
              <a:t>Модель вызова-возврата</a:t>
            </a:r>
            <a:endParaRPr/>
          </a:p>
        </p:txBody>
      </p:sp>
      <p:pic>
        <p:nvPicPr>
          <p:cNvPr id="397" name="Google Shape;397;p56"/>
          <p:cNvPicPr preferRelativeResize="0"/>
          <p:nvPr/>
        </p:nvPicPr>
        <p:blipFill rotWithShape="1">
          <a:blip r:embed="rId3">
            <a:alphaModFix/>
          </a:blip>
          <a:srcRect/>
          <a:stretch/>
        </p:blipFill>
        <p:spPr>
          <a:xfrm>
            <a:off x="1233487" y="1146175"/>
            <a:ext cx="6677025" cy="3311525"/>
          </a:xfrm>
          <a:prstGeom prst="rect">
            <a:avLst/>
          </a:prstGeom>
          <a:noFill/>
          <a:ln>
            <a:noFill/>
          </a:ln>
        </p:spPr>
      </p:pic>
      <p:sp>
        <p:nvSpPr>
          <p:cNvPr id="398" name="Google Shape;398;p56"/>
          <p:cNvSpPr txBox="1"/>
          <p:nvPr/>
        </p:nvSpPr>
        <p:spPr>
          <a:xfrm>
            <a:off x="58737" y="4978400"/>
            <a:ext cx="9078912" cy="1755775"/>
          </a:xfrm>
          <a:prstGeom prst="rect">
            <a:avLst/>
          </a:prstGeom>
          <a:solidFill>
            <a:srgbClr val="FFF0C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Подобная модель встроена в языки программирования Ada, Pascal и С. Управление переходит от программы, расположенной на самом верхнем уровне иерархии, к подпрограмме более нижнего уровня. Затем происходит возврат управления в точку вызова подпрограммы. За управление отвечает та подпрограмма, которая выполняется в текущий момент; она может либо вызывать другие подпрограммы, либо вернуть управление вызвавшей ее подпрограмме.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7"/>
          <p:cNvSpPr txBox="1">
            <a:spLocks noGrp="1"/>
          </p:cNvSpPr>
          <p:nvPr>
            <p:ph type="title"/>
          </p:nvPr>
        </p:nvSpPr>
        <p:spPr>
          <a:xfrm>
            <a:off x="395287" y="115887"/>
            <a:ext cx="8796337"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200"/>
              <a:buFont typeface="Garamond"/>
              <a:buNone/>
            </a:pPr>
            <a:r>
              <a:rPr lang="en-US" sz="3200" b="1" i="0" u="none" strike="noStrike" cap="none">
                <a:solidFill>
                  <a:schemeClr val="dk2"/>
                </a:solidFill>
                <a:latin typeface="Garamond"/>
                <a:ea typeface="Garamond"/>
                <a:cs typeface="Garamond"/>
                <a:sym typeface="Garamond"/>
              </a:rPr>
              <a:t>Модель диспетчера для системы реального времени (параллельная система)</a:t>
            </a:r>
            <a:endParaRPr/>
          </a:p>
        </p:txBody>
      </p:sp>
      <p:pic>
        <p:nvPicPr>
          <p:cNvPr id="404" name="Google Shape;404;p57"/>
          <p:cNvPicPr preferRelativeResize="0"/>
          <p:nvPr/>
        </p:nvPicPr>
        <p:blipFill rotWithShape="1">
          <a:blip r:embed="rId3">
            <a:alphaModFix/>
          </a:blip>
          <a:srcRect/>
          <a:stretch/>
        </p:blipFill>
        <p:spPr>
          <a:xfrm>
            <a:off x="1547812" y="1141412"/>
            <a:ext cx="6105525" cy="3135312"/>
          </a:xfrm>
          <a:prstGeom prst="rect">
            <a:avLst/>
          </a:prstGeom>
          <a:noFill/>
          <a:ln>
            <a:noFill/>
          </a:ln>
        </p:spPr>
      </p:pic>
      <p:sp>
        <p:nvSpPr>
          <p:cNvPr id="405" name="Google Shape;405;p57"/>
          <p:cNvSpPr txBox="1"/>
          <p:nvPr/>
        </p:nvSpPr>
        <p:spPr>
          <a:xfrm>
            <a:off x="-15875" y="4276725"/>
            <a:ext cx="9159875" cy="2584450"/>
          </a:xfrm>
          <a:prstGeom prst="rect">
            <a:avLst/>
          </a:prstGeom>
          <a:solidFill>
            <a:srgbClr val="FFF0C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Центральный контроллер управляет выполнением множества процессов, связанных с датчиками и исполнительными механизмами. </a:t>
            </a:r>
            <a:endParaRPr/>
          </a:p>
          <a:p>
            <a:pPr marL="0" marR="0" lvl="0" indent="0" algn="l"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Контроллер </a:t>
            </a:r>
            <a:r>
              <a:rPr lang="en-US" sz="1800" b="1" i="0" u="none">
                <a:solidFill>
                  <a:schemeClr val="dk1"/>
                </a:solidFill>
                <a:latin typeface="Arial"/>
                <a:ea typeface="Arial"/>
                <a:cs typeface="Arial"/>
                <a:sym typeface="Arial"/>
              </a:rPr>
              <a:t>в зависимости от переменных состояния системы, определяет моменты запуска или завершения процессов. Он проверяет, генерируется ли в остальных процессах информация, для того чтобы затем обработать ее или передать другим процессам на обработку. Обычно контроллер работает постоянно, проверяя датчики и другие процессы или отслеживая изменения состояния, поэтому данную модель иногда называют моделью с обратной связью.</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8"/>
          <p:cNvSpPr txBox="1">
            <a:spLocks noGrp="1"/>
          </p:cNvSpPr>
          <p:nvPr>
            <p:ph type="title"/>
          </p:nvPr>
        </p:nvSpPr>
        <p:spPr>
          <a:xfrm>
            <a:off x="395287" y="115887"/>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3600"/>
              <a:buFont typeface="Garamond"/>
              <a:buNone/>
            </a:pPr>
            <a:r>
              <a:rPr lang="en-US" sz="3600" b="1" i="0" u="none" strike="noStrike" cap="none">
                <a:solidFill>
                  <a:srgbClr val="28571F"/>
                </a:solidFill>
                <a:latin typeface="Garamond"/>
                <a:ea typeface="Garamond"/>
                <a:cs typeface="Garamond"/>
                <a:sym typeface="Garamond"/>
              </a:rPr>
              <a:t>Управление основанное на событиях</a:t>
            </a:r>
            <a:br>
              <a:rPr lang="en-US" sz="3600" b="1" i="0" u="none" strike="noStrike" cap="none">
                <a:solidFill>
                  <a:srgbClr val="28571F"/>
                </a:solidFill>
                <a:latin typeface="Garamond"/>
                <a:ea typeface="Garamond"/>
                <a:cs typeface="Garamond"/>
                <a:sym typeface="Garamond"/>
              </a:rPr>
            </a:br>
            <a:endParaRPr/>
          </a:p>
        </p:txBody>
      </p:sp>
      <p:sp>
        <p:nvSpPr>
          <p:cNvPr id="411" name="Google Shape;411;p58"/>
          <p:cNvSpPr txBox="1">
            <a:spLocks noGrp="1"/>
          </p:cNvSpPr>
          <p:nvPr>
            <p:ph type="body" idx="1"/>
          </p:nvPr>
        </p:nvSpPr>
        <p:spPr>
          <a:xfrm>
            <a:off x="107950" y="3141662"/>
            <a:ext cx="4391025" cy="3240087"/>
          </a:xfrm>
          <a:prstGeom prst="rect">
            <a:avLst/>
          </a:prstGeom>
          <a:solidFill>
            <a:srgbClr val="FFF0C2"/>
          </a:solidFill>
          <a:ln>
            <a:noFill/>
          </a:ln>
        </p:spPr>
        <p:txBody>
          <a:bodyPr spcFirstLastPara="1" wrap="square" lIns="91425" tIns="45700" rIns="91425" bIns="45700" anchor="t" anchorCtr="0">
            <a:noAutofit/>
          </a:bodyPr>
          <a:lstStyle/>
          <a:p>
            <a:pPr marL="342900" marR="0" lvl="0" indent="-342900" algn="ctr" rtl="0">
              <a:lnSpc>
                <a:spcPct val="80000"/>
              </a:lnSpc>
              <a:spcBef>
                <a:spcPts val="0"/>
              </a:spcBef>
              <a:spcAft>
                <a:spcPts val="0"/>
              </a:spcAft>
              <a:buClr>
                <a:schemeClr val="accent1"/>
              </a:buClr>
              <a:buSzPts val="1430"/>
              <a:buFont typeface="Noto Sans Symbols"/>
              <a:buNone/>
            </a:pPr>
            <a:r>
              <a:rPr lang="en-US" sz="2200" b="1" i="1" u="none">
                <a:solidFill>
                  <a:srgbClr val="FF0000"/>
                </a:solidFill>
                <a:latin typeface="Arial"/>
                <a:ea typeface="Arial"/>
                <a:cs typeface="Arial"/>
                <a:sym typeface="Arial"/>
              </a:rPr>
              <a:t>Модели передачи </a:t>
            </a:r>
            <a:endParaRPr/>
          </a:p>
          <a:p>
            <a:pPr marL="342900" marR="0" lvl="0" indent="-342900" algn="ctr" rtl="0">
              <a:lnSpc>
                <a:spcPct val="80000"/>
              </a:lnSpc>
              <a:spcBef>
                <a:spcPts val="440"/>
              </a:spcBef>
              <a:spcAft>
                <a:spcPts val="0"/>
              </a:spcAft>
              <a:buClr>
                <a:schemeClr val="accent1"/>
              </a:buClr>
              <a:buSzPts val="1430"/>
              <a:buFont typeface="Noto Sans Symbols"/>
              <a:buNone/>
            </a:pPr>
            <a:r>
              <a:rPr lang="en-US" sz="2200" b="1" i="1" u="none">
                <a:solidFill>
                  <a:srgbClr val="FF0000"/>
                </a:solidFill>
                <a:latin typeface="Arial"/>
                <a:ea typeface="Arial"/>
                <a:cs typeface="Arial"/>
                <a:sym typeface="Arial"/>
              </a:rPr>
              <a:t>сообщений. </a:t>
            </a:r>
            <a:endParaRPr/>
          </a:p>
          <a:p>
            <a:pPr marL="342900" marR="0" lvl="0" indent="-342900" algn="l" rtl="0">
              <a:lnSpc>
                <a:spcPct val="80000"/>
              </a:lnSpc>
              <a:spcBef>
                <a:spcPts val="400"/>
              </a:spcBef>
              <a:spcAft>
                <a:spcPts val="0"/>
              </a:spcAft>
              <a:buClr>
                <a:schemeClr val="accent1"/>
              </a:buClr>
              <a:buSzPts val="1300"/>
              <a:buFont typeface="Noto Sans Symbols"/>
              <a:buNone/>
            </a:pPr>
            <a:r>
              <a:rPr lang="en-US" sz="2000" b="0" i="0" u="none">
                <a:solidFill>
                  <a:schemeClr val="dk1"/>
                </a:solidFill>
                <a:latin typeface="Arial"/>
                <a:ea typeface="Arial"/>
                <a:cs typeface="Arial"/>
                <a:sym typeface="Arial"/>
              </a:rPr>
              <a:t>В этих моделях событие представляет собой передачу сообщения всем подсистемам. Любая подсистема, которая обрабатывает данное событие, отвечает на него.</a:t>
            </a:r>
            <a:r>
              <a:rPr lang="en-US" sz="2000" b="0" i="0" u="none">
                <a:solidFill>
                  <a:srgbClr val="000000"/>
                </a:solidFill>
                <a:latin typeface="Arial"/>
                <a:ea typeface="Arial"/>
                <a:cs typeface="Arial"/>
                <a:sym typeface="Arial"/>
              </a:rPr>
              <a:t> </a:t>
            </a:r>
            <a:endParaRPr/>
          </a:p>
          <a:p>
            <a:pPr marL="342900" marR="0" lvl="0" indent="-342900" algn="l" rtl="0">
              <a:lnSpc>
                <a:spcPct val="80000"/>
              </a:lnSpc>
              <a:spcBef>
                <a:spcPts val="400"/>
              </a:spcBef>
              <a:spcAft>
                <a:spcPts val="0"/>
              </a:spcAft>
              <a:buClr>
                <a:schemeClr val="accent1"/>
              </a:buClr>
              <a:buSzPts val="1300"/>
              <a:buFont typeface="Noto Sans Symbols"/>
              <a:buNone/>
            </a:pPr>
            <a:r>
              <a:rPr lang="en-US" sz="2000" b="0" i="0" u="none">
                <a:solidFill>
                  <a:srgbClr val="000000"/>
                </a:solidFill>
                <a:latin typeface="Arial"/>
                <a:ea typeface="Arial"/>
                <a:cs typeface="Arial"/>
                <a:sym typeface="Arial"/>
              </a:rPr>
              <a:t>Эффективны при интеграции подсистем, распределенных на разных компьютерах, которые объединены в сеть.</a:t>
            </a:r>
            <a:endParaRPr/>
          </a:p>
        </p:txBody>
      </p:sp>
      <p:sp>
        <p:nvSpPr>
          <p:cNvPr id="412" name="Google Shape;412;p58"/>
          <p:cNvSpPr txBox="1">
            <a:spLocks noGrp="1"/>
          </p:cNvSpPr>
          <p:nvPr>
            <p:ph type="body" idx="2"/>
          </p:nvPr>
        </p:nvSpPr>
        <p:spPr>
          <a:xfrm>
            <a:off x="4651375" y="3141662"/>
            <a:ext cx="4313237" cy="3240087"/>
          </a:xfrm>
          <a:prstGeom prst="rect">
            <a:avLst/>
          </a:prstGeom>
          <a:solidFill>
            <a:srgbClr val="F9F4EE"/>
          </a:solidFill>
          <a:ln>
            <a:noFill/>
          </a:ln>
        </p:spPr>
        <p:txBody>
          <a:bodyPr spcFirstLastPara="1" wrap="square" lIns="91425" tIns="45700" rIns="91425" bIns="45700" anchor="t" anchorCtr="0">
            <a:noAutofit/>
          </a:bodyPr>
          <a:lstStyle/>
          <a:p>
            <a:pPr marL="342900" marR="0" lvl="0" indent="-342900" algn="ctr" rtl="0">
              <a:lnSpc>
                <a:spcPct val="80000"/>
              </a:lnSpc>
              <a:spcBef>
                <a:spcPts val="0"/>
              </a:spcBef>
              <a:spcAft>
                <a:spcPts val="0"/>
              </a:spcAft>
              <a:buClr>
                <a:schemeClr val="accent1"/>
              </a:buClr>
              <a:buSzPts val="1430"/>
              <a:buFont typeface="Noto Sans Symbols"/>
              <a:buNone/>
            </a:pPr>
            <a:r>
              <a:rPr lang="en-US" sz="2200" b="1" i="1" u="none">
                <a:solidFill>
                  <a:srgbClr val="FF0000"/>
                </a:solidFill>
                <a:latin typeface="Arial"/>
                <a:ea typeface="Arial"/>
                <a:cs typeface="Arial"/>
                <a:sym typeface="Arial"/>
              </a:rPr>
              <a:t>Модели, управляемые прерываниями. </a:t>
            </a:r>
            <a:endParaRPr sz="2200" b="0" i="1" u="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ts val="1300"/>
              <a:buFont typeface="Noto Sans Symbols"/>
              <a:buNone/>
            </a:pPr>
            <a:r>
              <a:rPr lang="en-US" sz="2000" b="0" i="0" u="none">
                <a:solidFill>
                  <a:schemeClr val="dk1"/>
                </a:solidFill>
                <a:latin typeface="Arial"/>
                <a:ea typeface="Arial"/>
                <a:cs typeface="Arial"/>
                <a:sym typeface="Arial"/>
              </a:rPr>
              <a:t>Такие модели обычно используются в системах реального времени(СРВ), где внешние прерывания регистрируются обработчиком прерываний, а обраб-тся другим системным компонентом.</a:t>
            </a:r>
            <a:r>
              <a:rPr lang="en-US" sz="2000" b="0" i="0" u="none">
                <a:solidFill>
                  <a:srgbClr val="000000"/>
                </a:solidFill>
                <a:latin typeface="Arial"/>
                <a:ea typeface="Arial"/>
                <a:cs typeface="Arial"/>
                <a:sym typeface="Arial"/>
              </a:rPr>
              <a:t> Используются в СРВ со строгими временными требованиями.</a:t>
            </a:r>
            <a:endParaRPr sz="2000" b="0" i="0" u="none">
              <a:solidFill>
                <a:schemeClr val="dk1"/>
              </a:solidFill>
              <a:latin typeface="Arial"/>
              <a:ea typeface="Arial"/>
              <a:cs typeface="Arial"/>
              <a:sym typeface="Arial"/>
            </a:endParaRPr>
          </a:p>
          <a:p>
            <a:pPr marL="342900" marR="0" lvl="0" indent="-260350" algn="l" rtl="0">
              <a:spcBef>
                <a:spcPts val="400"/>
              </a:spcBef>
              <a:spcAft>
                <a:spcPts val="0"/>
              </a:spcAft>
              <a:buClr>
                <a:schemeClr val="accent1"/>
              </a:buClr>
              <a:buSzPts val="1300"/>
              <a:buFont typeface="Noto Sans Symbols"/>
              <a:buNone/>
            </a:pPr>
            <a:endParaRPr sz="2000" b="0" i="0" u="none">
              <a:solidFill>
                <a:schemeClr val="dk1"/>
              </a:solidFill>
              <a:latin typeface="Arial"/>
              <a:ea typeface="Arial"/>
              <a:cs typeface="Arial"/>
              <a:sym typeface="Arial"/>
            </a:endParaRPr>
          </a:p>
        </p:txBody>
      </p:sp>
      <p:sp>
        <p:nvSpPr>
          <p:cNvPr id="413" name="Google Shape;413;p58"/>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35</a:t>
            </a:fld>
            <a:endParaRPr/>
          </a:p>
        </p:txBody>
      </p:sp>
      <p:sp>
        <p:nvSpPr>
          <p:cNvPr id="414" name="Google Shape;414;p58"/>
          <p:cNvSpPr txBox="1"/>
          <p:nvPr/>
        </p:nvSpPr>
        <p:spPr>
          <a:xfrm>
            <a:off x="395287" y="700087"/>
            <a:ext cx="8748712" cy="2308225"/>
          </a:xfrm>
          <a:prstGeom prst="rect">
            <a:avLst/>
          </a:prstGeom>
          <a:solidFill>
            <a:srgbClr val="FFFF99"/>
          </a:solidFill>
          <a:ln>
            <a:noFill/>
          </a:ln>
        </p:spPr>
        <p:txBody>
          <a:bodyPr spcFirstLastPara="1" wrap="square" lIns="91425" tIns="45700" rIns="91425" bIns="45700" anchor="t" anchorCtr="0">
            <a:noAutofit/>
          </a:bodyPr>
          <a:lstStyle/>
          <a:p>
            <a:pPr marL="0" marR="0" lvl="0" indent="179387" algn="just"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управление основано на внешних событиях. </a:t>
            </a:r>
            <a:endParaRPr/>
          </a:p>
          <a:p>
            <a:pPr marL="0" marR="0" lvl="0" indent="179387" algn="just" rtl="0">
              <a:lnSpc>
                <a:spcPct val="100000"/>
              </a:lnSpc>
              <a:spcBef>
                <a:spcPts val="0"/>
              </a:spcBef>
              <a:spcAft>
                <a:spcPts val="0"/>
              </a:spcAft>
              <a:buClr>
                <a:srgbClr val="000000"/>
              </a:buClr>
              <a:buSzPts val="1800"/>
              <a:buFont typeface="Arial"/>
              <a:buNone/>
            </a:pPr>
            <a:r>
              <a:rPr lang="en-US" sz="1800" b="1" i="1" u="none">
                <a:solidFill>
                  <a:srgbClr val="000000"/>
                </a:solidFill>
                <a:latin typeface="Arial"/>
                <a:ea typeface="Arial"/>
                <a:cs typeface="Arial"/>
                <a:sym typeface="Arial"/>
              </a:rPr>
              <a:t>Событие это</a:t>
            </a:r>
            <a:r>
              <a:rPr lang="en-US" sz="1800" b="1" i="0" u="none">
                <a:solidFill>
                  <a:srgbClr val="000000"/>
                </a:solidFill>
                <a:latin typeface="Arial"/>
                <a:ea typeface="Arial"/>
                <a:cs typeface="Arial"/>
                <a:sym typeface="Arial"/>
              </a:rPr>
              <a:t> не только бинарный сигнал (да-нет). Сигнал может принимать некоторый диапазон значений. </a:t>
            </a:r>
            <a:endParaRPr/>
          </a:p>
          <a:p>
            <a:pPr marL="0" marR="0" lvl="0" indent="179387" algn="just"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Различие между событием и обычными входными данными: планирование события выходит за рамки управления процессом, обрабатывающим это событие. Для обработки события подсистеме необходим доступ к информации состояния, однако такая информация обычно не определяется потоком управления.</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9"/>
          <p:cNvSpPr txBox="1">
            <a:spLocks noGrp="1"/>
          </p:cNvSpPr>
          <p:nvPr>
            <p:ph type="title"/>
          </p:nvPr>
        </p:nvSpPr>
        <p:spPr>
          <a:xfrm>
            <a:off x="457200" y="292100"/>
            <a:ext cx="8229600" cy="593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200"/>
              <a:buFont typeface="Garamond"/>
              <a:buNone/>
            </a:pPr>
            <a:r>
              <a:rPr lang="en-US" sz="2200" b="1" i="0" u="none" strike="noStrike" cap="none">
                <a:solidFill>
                  <a:schemeClr val="dk2"/>
                </a:solidFill>
                <a:latin typeface="Garamond"/>
                <a:ea typeface="Garamond"/>
                <a:cs typeface="Garamond"/>
                <a:sym typeface="Garamond"/>
              </a:rPr>
              <a:t>В модели передачи сообщений подсистемы реагируют на определенные события. </a:t>
            </a:r>
            <a:endParaRPr/>
          </a:p>
        </p:txBody>
      </p:sp>
      <p:pic>
        <p:nvPicPr>
          <p:cNvPr id="420" name="Google Shape;420;p59"/>
          <p:cNvPicPr preferRelativeResize="0"/>
          <p:nvPr/>
        </p:nvPicPr>
        <p:blipFill rotWithShape="1">
          <a:blip r:embed="rId3">
            <a:alphaModFix/>
          </a:blip>
          <a:srcRect/>
          <a:stretch/>
        </p:blipFill>
        <p:spPr>
          <a:xfrm>
            <a:off x="611187" y="1125537"/>
            <a:ext cx="7515225" cy="2674937"/>
          </a:xfrm>
          <a:prstGeom prst="rect">
            <a:avLst/>
          </a:prstGeom>
          <a:noFill/>
          <a:ln>
            <a:noFill/>
          </a:ln>
        </p:spPr>
      </p:pic>
      <p:sp>
        <p:nvSpPr>
          <p:cNvPr id="421" name="Google Shape;421;p59"/>
          <p:cNvSpPr txBox="1">
            <a:spLocks noGrp="1"/>
          </p:cNvSpPr>
          <p:nvPr>
            <p:ph type="body" idx="1"/>
          </p:nvPr>
        </p:nvSpPr>
        <p:spPr>
          <a:xfrm>
            <a:off x="-30162" y="3800475"/>
            <a:ext cx="9174162" cy="24923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accent1"/>
              </a:buClr>
              <a:buSzPts val="1300"/>
              <a:buFont typeface="Noto Sans Symbols"/>
              <a:buNone/>
            </a:pPr>
            <a:r>
              <a:rPr lang="en-US" sz="2000" b="0" i="0" u="none">
                <a:solidFill>
                  <a:schemeClr val="dk1"/>
                </a:solidFill>
                <a:latin typeface="Arial"/>
                <a:ea typeface="Arial"/>
                <a:cs typeface="Arial"/>
                <a:sym typeface="Arial"/>
              </a:rPr>
              <a:t>Между моделью передачи сообщений и моделью централизованного управления существует отличие: алгоритм управления не встроен в обработчик сообщений и событий. Подсистемы определяют, какие события им требуются, а обработчик сообщений и событий следит, чтобы данные события были отправлены именно им.</a:t>
            </a:r>
            <a:endParaRPr/>
          </a:p>
          <a:p>
            <a:pPr marL="342900" marR="0" lvl="0" indent="-342900" algn="just" rtl="0">
              <a:lnSpc>
                <a:spcPct val="90000"/>
              </a:lnSpc>
              <a:spcBef>
                <a:spcPts val="400"/>
              </a:spcBef>
              <a:spcAft>
                <a:spcPts val="0"/>
              </a:spcAft>
              <a:buClr>
                <a:schemeClr val="accent1"/>
              </a:buClr>
              <a:buSzPts val="1300"/>
              <a:buFont typeface="Noto Sans Symbols"/>
              <a:buNone/>
            </a:pPr>
            <a:r>
              <a:rPr lang="en-US" sz="2000" b="0" i="0" u="none">
                <a:solidFill>
                  <a:schemeClr val="dk1"/>
                </a:solidFill>
                <a:latin typeface="Arial"/>
                <a:ea typeface="Arial"/>
                <a:cs typeface="Arial"/>
                <a:sym typeface="Arial"/>
              </a:rPr>
              <a:t> Обработчик события всегда поддерживает двухточечное взаимодействие. Поэтому подсистемы могут явно отправить сообщение другой подсистеме.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0"/>
          <p:cNvSpPr txBox="1">
            <a:spLocks noGrp="1"/>
          </p:cNvSpPr>
          <p:nvPr>
            <p:ph type="title"/>
          </p:nvPr>
        </p:nvSpPr>
        <p:spPr>
          <a:xfrm>
            <a:off x="457200" y="292100"/>
            <a:ext cx="8939212" cy="681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000"/>
              <a:buFont typeface="Garamond"/>
              <a:buNone/>
            </a:pPr>
            <a:r>
              <a:rPr lang="en-US" sz="3000" b="1" i="0" u="none" strike="noStrike" cap="none">
                <a:solidFill>
                  <a:schemeClr val="dk2"/>
                </a:solidFill>
                <a:latin typeface="Garamond"/>
                <a:ea typeface="Garamond"/>
                <a:cs typeface="Garamond"/>
                <a:sym typeface="Garamond"/>
              </a:rPr>
              <a:t>Модель управления, основанная на прерываниях </a:t>
            </a:r>
            <a:endParaRPr/>
          </a:p>
        </p:txBody>
      </p:sp>
      <p:pic>
        <p:nvPicPr>
          <p:cNvPr id="427" name="Google Shape;427;p60"/>
          <p:cNvPicPr preferRelativeResize="0"/>
          <p:nvPr/>
        </p:nvPicPr>
        <p:blipFill rotWithShape="1">
          <a:blip r:embed="rId3">
            <a:alphaModFix/>
          </a:blip>
          <a:srcRect/>
          <a:stretch/>
        </p:blipFill>
        <p:spPr>
          <a:xfrm>
            <a:off x="457200" y="2036762"/>
            <a:ext cx="7850187" cy="4057650"/>
          </a:xfrm>
          <a:prstGeom prst="rect">
            <a:avLst/>
          </a:prstGeom>
          <a:noFill/>
          <a:ln>
            <a:noFill/>
          </a:ln>
        </p:spPr>
      </p:pic>
      <p:sp>
        <p:nvSpPr>
          <p:cNvPr id="428" name="Google Shape;428;p60"/>
          <p:cNvSpPr txBox="1"/>
          <p:nvPr/>
        </p:nvSpPr>
        <p:spPr>
          <a:xfrm>
            <a:off x="457200" y="836612"/>
            <a:ext cx="8364537" cy="1200150"/>
          </a:xfrm>
          <a:prstGeom prst="rect">
            <a:avLst/>
          </a:prstGeom>
          <a:solidFill>
            <a:srgbClr val="FFFF99"/>
          </a:solidFill>
          <a:ln>
            <a:noFill/>
          </a:ln>
        </p:spPr>
        <p:txBody>
          <a:bodyPr spcFirstLastPara="1" wrap="square" lIns="91425" tIns="45700" rIns="91425" bIns="45700" anchor="t" anchorCtr="0">
            <a:noAutofit/>
          </a:bodyPr>
          <a:lstStyle/>
          <a:p>
            <a:pPr marL="0" marR="0" lvl="0" indent="179387" algn="just"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Чтобы обеспечить быструю реакцию на события, необходимо использовать управление, основанное на прерываниях.</a:t>
            </a:r>
            <a:endParaRPr/>
          </a:p>
          <a:p>
            <a:pPr marL="0" marR="0" lvl="0" indent="179387"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Данная модель используется только в жестких СРВ, где требуется немедленная реакция на определенные события. </a:t>
            </a:r>
            <a:endParaRPr/>
          </a:p>
        </p:txBody>
      </p:sp>
      <p:sp>
        <p:nvSpPr>
          <p:cNvPr id="429" name="Google Shape;429;p60"/>
          <p:cNvSpPr txBox="1"/>
          <p:nvPr/>
        </p:nvSpPr>
        <p:spPr>
          <a:xfrm>
            <a:off x="61912" y="6094412"/>
            <a:ext cx="9082087" cy="64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Преимущество - мгновенная реакция системы на происходящие события, </a:t>
            </a:r>
            <a:endParaRPr/>
          </a:p>
          <a:p>
            <a:pPr marL="0" marR="0" lvl="0" indent="0" algn="l" rtl="0">
              <a:lnSpc>
                <a:spcPct val="10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недостаток – сложность программирования и аттестации системы. </a:t>
            </a:r>
            <a:endParaRPr/>
          </a:p>
        </p:txBody>
      </p:sp>
      <p:sp>
        <p:nvSpPr>
          <p:cNvPr id="430" name="Google Shape;430;p60"/>
          <p:cNvSpPr txBox="1"/>
          <p:nvPr/>
        </p:nvSpPr>
        <p:spPr>
          <a:xfrm>
            <a:off x="4641850" y="2657475"/>
            <a:ext cx="4572000" cy="1754187"/>
          </a:xfrm>
          <a:prstGeom prst="rect">
            <a:avLst/>
          </a:prstGeom>
          <a:noFill/>
          <a:ln>
            <a:noFill/>
          </a:ln>
        </p:spPr>
        <p:txBody>
          <a:bodyPr spcFirstLastPara="1" wrap="square" lIns="91425" tIns="45700" rIns="91425" bIns="45700" anchor="t" anchorCtr="0">
            <a:noAutofit/>
          </a:bodyPr>
          <a:lstStyle/>
          <a:p>
            <a:pPr marL="0" marR="0" lvl="0" indent="179387" algn="just" rtl="0">
              <a:lnSpc>
                <a:spcPct val="10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Можно скомбинировать эту модель с моделью централизованного управления. Центральный диспетчер обрабатывает нормальный ход выполнения системы, а в критических ситуациях используется управление, основанное на прерываниях.</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1"/>
          <p:cNvSpPr txBox="1">
            <a:spLocks noGrp="1"/>
          </p:cNvSpPr>
          <p:nvPr>
            <p:ph type="title"/>
          </p:nvPr>
        </p:nvSpPr>
        <p:spPr>
          <a:xfrm>
            <a:off x="395287" y="115887"/>
            <a:ext cx="8229600" cy="868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000"/>
              <a:buFont typeface="Garamond"/>
              <a:buNone/>
            </a:pPr>
            <a:r>
              <a:rPr lang="en-US" sz="4000" b="1" i="0" u="none" strike="noStrike" cap="none">
                <a:solidFill>
                  <a:schemeClr val="dk2"/>
                </a:solidFill>
                <a:latin typeface="Garamond"/>
                <a:ea typeface="Garamond"/>
                <a:cs typeface="Garamond"/>
                <a:sym typeface="Garamond"/>
              </a:rPr>
              <a:t>3 этап - модульная декомпозиция </a:t>
            </a:r>
            <a:endParaRPr/>
          </a:p>
        </p:txBody>
      </p:sp>
      <p:sp>
        <p:nvSpPr>
          <p:cNvPr id="436" name="Google Shape;436;p61"/>
          <p:cNvSpPr txBox="1">
            <a:spLocks noGrp="1"/>
          </p:cNvSpPr>
          <p:nvPr>
            <p:ph type="body" idx="1"/>
          </p:nvPr>
        </p:nvSpPr>
        <p:spPr>
          <a:xfrm>
            <a:off x="179387" y="981075"/>
            <a:ext cx="9145587" cy="49291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После этапа разработки системной структуры в процессе проектирования следует этап декомпозиции подсистем на модули. </a:t>
            </a:r>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Между разбивкой системы на подсистемы и подсистем на модули нет принципиальных отличий. Однако компоненты модулей обычно меньше компонентов подсистем, поэтому можно использовать специальные модели декомпозиции.</a:t>
            </a:r>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Две модели, используемые на этапе модульной декомпозиции подсистем:</a:t>
            </a:r>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1. 	</a:t>
            </a:r>
            <a:r>
              <a:rPr lang="en-US" sz="2400" b="1" i="1" u="none">
                <a:solidFill>
                  <a:srgbClr val="FF0000"/>
                </a:solidFill>
                <a:latin typeface="Arial"/>
                <a:ea typeface="Arial"/>
                <a:cs typeface="Arial"/>
                <a:sym typeface="Arial"/>
              </a:rPr>
              <a:t>Объектно-ориентированная модель. </a:t>
            </a:r>
            <a:r>
              <a:rPr lang="en-US" sz="2400" b="0" i="0" u="none">
                <a:solidFill>
                  <a:schemeClr val="dk1"/>
                </a:solidFill>
                <a:latin typeface="Arial"/>
                <a:ea typeface="Arial"/>
                <a:cs typeface="Arial"/>
                <a:sym typeface="Arial"/>
              </a:rPr>
              <a:t>Система состоит из набора взаимодействующих объектов.</a:t>
            </a:r>
            <a:endParaRPr/>
          </a:p>
          <a:p>
            <a:pPr marL="342900" marR="0" lvl="0" indent="-342900" algn="l" rtl="0">
              <a:lnSpc>
                <a:spcPct val="80000"/>
              </a:lnSpc>
              <a:spcBef>
                <a:spcPts val="480"/>
              </a:spcBef>
              <a:spcAft>
                <a:spcPts val="0"/>
              </a:spcAft>
              <a:buClr>
                <a:schemeClr val="accent1"/>
              </a:buClr>
              <a:buSzPts val="1560"/>
              <a:buFont typeface="Noto Sans Symbols"/>
              <a:buNone/>
            </a:pPr>
            <a:r>
              <a:rPr lang="en-US" sz="2400" b="1" i="0" u="none">
                <a:solidFill>
                  <a:srgbClr val="FF0000"/>
                </a:solidFill>
                <a:latin typeface="Arial"/>
                <a:ea typeface="Arial"/>
                <a:cs typeface="Arial"/>
                <a:sym typeface="Arial"/>
              </a:rPr>
              <a:t>2. 	</a:t>
            </a:r>
            <a:r>
              <a:rPr lang="en-US" sz="2400" b="1" i="1" u="none">
                <a:solidFill>
                  <a:srgbClr val="FF0000"/>
                </a:solidFill>
                <a:latin typeface="Arial"/>
                <a:ea typeface="Arial"/>
                <a:cs typeface="Arial"/>
                <a:sym typeface="Arial"/>
              </a:rPr>
              <a:t>Модель потоков данных. </a:t>
            </a:r>
            <a:r>
              <a:rPr lang="en-US" sz="2400" b="0" i="0" u="none">
                <a:solidFill>
                  <a:schemeClr val="dk1"/>
                </a:solidFill>
                <a:latin typeface="Arial"/>
                <a:ea typeface="Arial"/>
                <a:cs typeface="Arial"/>
                <a:sym typeface="Arial"/>
              </a:rPr>
              <a:t>Система состоит из функциональных модулей, которые получают на входе данные и преобразуют их некоторым образом в выходные данные. Такой подход часто называется конвейерным.</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2"/>
          <p:cNvSpPr txBox="1">
            <a:spLocks noGrp="1"/>
          </p:cNvSpPr>
          <p:nvPr>
            <p:ph type="title"/>
          </p:nvPr>
        </p:nvSpPr>
        <p:spPr>
          <a:xfrm>
            <a:off x="457200" y="292100"/>
            <a:ext cx="8229600" cy="1117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571F"/>
              </a:buClr>
              <a:buSzPts val="3000"/>
              <a:buFont typeface="Garamond"/>
              <a:buNone/>
            </a:pPr>
            <a:r>
              <a:rPr lang="en-US" sz="3000" b="1" i="0" u="none" strike="noStrike" cap="none">
                <a:solidFill>
                  <a:srgbClr val="28571F"/>
                </a:solidFill>
                <a:latin typeface="Garamond"/>
                <a:ea typeface="Garamond"/>
                <a:cs typeface="Garamond"/>
                <a:sym typeface="Garamond"/>
              </a:rPr>
              <a:t>Объектная модель системы обработки счетов </a:t>
            </a:r>
            <a:endParaRPr/>
          </a:p>
        </p:txBody>
      </p:sp>
      <p:pic>
        <p:nvPicPr>
          <p:cNvPr id="442" name="Google Shape;442;p62"/>
          <p:cNvPicPr preferRelativeResize="0"/>
          <p:nvPr/>
        </p:nvPicPr>
        <p:blipFill rotWithShape="1">
          <a:blip r:embed="rId3">
            <a:alphaModFix/>
          </a:blip>
          <a:srcRect/>
          <a:stretch/>
        </p:blipFill>
        <p:spPr>
          <a:xfrm>
            <a:off x="179387" y="1916112"/>
            <a:ext cx="8305800" cy="4391025"/>
          </a:xfrm>
          <a:prstGeom prst="rect">
            <a:avLst/>
          </a:prstGeom>
          <a:noFill/>
          <a:ln>
            <a:noFill/>
          </a:ln>
        </p:spPr>
      </p:pic>
      <p:sp>
        <p:nvSpPr>
          <p:cNvPr id="443" name="Google Shape;443;p62"/>
          <p:cNvSpPr txBox="1"/>
          <p:nvPr/>
        </p:nvSpPr>
        <p:spPr>
          <a:xfrm>
            <a:off x="2663825" y="836612"/>
            <a:ext cx="6661150" cy="923925"/>
          </a:xfrm>
          <a:prstGeom prst="rect">
            <a:avLst/>
          </a:prstGeom>
          <a:solidFill>
            <a:srgbClr val="FFFF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В объектно-ориентированной модели модули представляют собой объекты с собственными состояниями и определенными операциями над этими состояниями.</a:t>
            </a:r>
            <a:endParaRPr/>
          </a:p>
        </p:txBody>
      </p:sp>
      <p:sp>
        <p:nvSpPr>
          <p:cNvPr id="444" name="Google Shape;444;p62"/>
          <p:cNvSpPr txBox="1"/>
          <p:nvPr/>
        </p:nvSpPr>
        <p:spPr>
          <a:xfrm>
            <a:off x="5364162" y="6124575"/>
            <a:ext cx="3600450" cy="369887"/>
          </a:xfrm>
          <a:prstGeom prst="rect">
            <a:avLst/>
          </a:prstGeom>
          <a:solidFill>
            <a:srgbClr val="FFFF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Диаграмма классов – язык UML</a:t>
            </a:r>
            <a:endParaRPr/>
          </a:p>
        </p:txBody>
      </p:sp>
      <p:sp>
        <p:nvSpPr>
          <p:cNvPr id="445" name="Google Shape;445;p62"/>
          <p:cNvSpPr txBox="1"/>
          <p:nvPr/>
        </p:nvSpPr>
        <p:spPr>
          <a:xfrm>
            <a:off x="5867400" y="3840162"/>
            <a:ext cx="4572000" cy="203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Объектно-ориентированная архитектурная модель структурирует систему в виде совокупности слабо связанных объектов с четко определенными интерфейсами. Объекты вызывают сервисы, предоставляемые другими объектами.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323850" y="115887"/>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Garamond"/>
              <a:buNone/>
            </a:pPr>
            <a:r>
              <a:rPr lang="en-US" sz="4200" b="1" i="0" u="none" strike="noStrike" cap="none">
                <a:solidFill>
                  <a:schemeClr val="dk2"/>
                </a:solidFill>
                <a:latin typeface="Garamond"/>
                <a:ea typeface="Garamond"/>
                <a:cs typeface="Garamond"/>
                <a:sym typeface="Garamond"/>
              </a:rPr>
              <a:t>Основные тезисы:</a:t>
            </a:r>
            <a:endParaRPr/>
          </a:p>
        </p:txBody>
      </p:sp>
      <p:sp>
        <p:nvSpPr>
          <p:cNvPr id="187" name="Google Shape;187;p27"/>
          <p:cNvSpPr txBox="1">
            <a:spLocks noGrp="1"/>
          </p:cNvSpPr>
          <p:nvPr>
            <p:ph type="body" idx="1"/>
          </p:nvPr>
        </p:nvSpPr>
        <p:spPr>
          <a:xfrm>
            <a:off x="0" y="836612"/>
            <a:ext cx="9144000" cy="52943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ans Symbols"/>
              <a:buChar char="■"/>
            </a:pPr>
            <a:r>
              <a:rPr lang="en-US" sz="2000" b="1" i="0" u="none" strike="noStrike" cap="none">
                <a:solidFill>
                  <a:srgbClr val="FF0000"/>
                </a:solidFill>
                <a:latin typeface="Arial"/>
                <a:ea typeface="Arial"/>
                <a:cs typeface="Arial"/>
                <a:sym typeface="Arial"/>
              </a:rPr>
              <a:t>В зрелой компании</a:t>
            </a:r>
            <a:r>
              <a:rPr lang="en-US" sz="2000" b="0" i="0" u="none" strike="noStrike" cap="none">
                <a:solidFill>
                  <a:schemeClr val="dk1"/>
                </a:solidFill>
                <a:latin typeface="Arial"/>
                <a:ea typeface="Arial"/>
                <a:cs typeface="Arial"/>
                <a:sym typeface="Arial"/>
              </a:rPr>
              <a:t> работают ясные процедуры управления проектами и построения программных продуктов. По мере необходимости эти процедуры уточняются и развиваются. Оценки длительности и затрат разработки точны, основываются на накопленном опыте. </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Также в компании имеются и </a:t>
            </a:r>
            <a:r>
              <a:rPr lang="en-US" sz="2000" b="0" i="0" u="none" strike="noStrike" cap="none">
                <a:solidFill>
                  <a:srgbClr val="FF0000"/>
                </a:solidFill>
                <a:latin typeface="Arial"/>
                <a:ea typeface="Arial"/>
                <a:cs typeface="Arial"/>
                <a:sym typeface="Arial"/>
              </a:rPr>
              <a:t>действуют корпоративные стандарты</a:t>
            </a:r>
            <a:r>
              <a:rPr lang="en-US" sz="2000" b="0" i="0" u="none" strike="noStrike" cap="none">
                <a:solidFill>
                  <a:schemeClr val="dk1"/>
                </a:solidFill>
                <a:latin typeface="Arial"/>
                <a:ea typeface="Arial"/>
                <a:cs typeface="Arial"/>
                <a:sym typeface="Arial"/>
              </a:rPr>
              <a:t> на процессы взаимодействия с заказчиком, процессы анализа, проектирования, программирования, тестирования и внедрения ПП. Все это создает среду, обеспечивающую качественную разработку ПО.</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СММ фиксирует </a:t>
            </a:r>
            <a:r>
              <a:rPr lang="en-US" sz="2000" b="1" i="0" u="none" strike="noStrike" cap="none">
                <a:solidFill>
                  <a:srgbClr val="FF0000"/>
                </a:solidFill>
                <a:latin typeface="Arial"/>
                <a:ea typeface="Arial"/>
                <a:cs typeface="Arial"/>
                <a:sym typeface="Arial"/>
              </a:rPr>
              <a:t>критерии для оценки зрелости компании</a:t>
            </a:r>
            <a:r>
              <a:rPr lang="en-US" sz="2000" b="0" i="0" u="none" strike="noStrike" cap="none">
                <a:solidFill>
                  <a:schemeClr val="dk1"/>
                </a:solidFill>
                <a:latin typeface="Arial"/>
                <a:ea typeface="Arial"/>
                <a:cs typeface="Arial"/>
                <a:sym typeface="Arial"/>
              </a:rPr>
              <a:t> и предлагает рецепты для улучшения существующих в ней процессов. </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В СММ не только сформулированы условия, необходимые для достижения минимальной организованности процесса, но и </a:t>
            </a:r>
            <a:r>
              <a:rPr lang="en-US" sz="2000" b="1" i="0" u="none" strike="noStrike" cap="none">
                <a:solidFill>
                  <a:srgbClr val="FF0000"/>
                </a:solidFill>
                <a:latin typeface="Arial"/>
                <a:ea typeface="Arial"/>
                <a:cs typeface="Arial"/>
                <a:sym typeface="Arial"/>
              </a:rPr>
              <a:t>даются рекомендации по дальнейшему совершенствованию процессов</a:t>
            </a:r>
            <a:r>
              <a:rPr lang="en-US" sz="2000" b="0" i="0" u="none" strike="noStrike" cap="none">
                <a:solidFill>
                  <a:schemeClr val="dk1"/>
                </a:solidFill>
                <a:latin typeface="Arial"/>
                <a:ea typeface="Arial"/>
                <a:cs typeface="Arial"/>
                <a:sym typeface="Arial"/>
              </a:rPr>
              <a:t>.</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strike="noStrike" cap="none">
                <a:solidFill>
                  <a:schemeClr val="dk1"/>
                </a:solidFill>
                <a:latin typeface="Arial"/>
                <a:ea typeface="Arial"/>
                <a:cs typeface="Arial"/>
                <a:sym typeface="Arial"/>
              </a:rPr>
              <a:t>В СММ есть 5 уровней зрелости и предусмотрен плавный, поэтапный подход к совершенствованию процессов — можно поэтапно получать подтверждения об их улучшении после каждого уровня зрелости.</a:t>
            </a:r>
            <a:endParaRPr/>
          </a:p>
        </p:txBody>
      </p:sp>
      <p:sp>
        <p:nvSpPr>
          <p:cNvPr id="188" name="Google Shape;188;p27"/>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Garamond"/>
              <a:buNone/>
            </a:pPr>
            <a:r>
              <a:rPr lang="en-US" sz="4200" b="1" i="0" u="none" strike="noStrike" cap="none">
                <a:solidFill>
                  <a:schemeClr val="dk2"/>
                </a:solidFill>
                <a:latin typeface="Garamond"/>
                <a:ea typeface="Garamond"/>
                <a:cs typeface="Garamond"/>
                <a:sym typeface="Garamond"/>
              </a:rPr>
              <a:t>Примерные вопросы по теме</a:t>
            </a:r>
            <a:endParaRPr/>
          </a:p>
        </p:txBody>
      </p:sp>
      <p:sp>
        <p:nvSpPr>
          <p:cNvPr id="451" name="Google Shape;451;p6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Архитектура ПО. Проблемно-зависимые архитектуры.</a:t>
            </a:r>
            <a:endParaRPr/>
          </a:p>
          <a:p>
            <a:pPr marL="342900" marR="0" lvl="0" indent="-342900" algn="l" rtl="0">
              <a:lnSpc>
                <a:spcPct val="10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Какие типы проблемно-зависимых архитектур бывают</a:t>
            </a:r>
            <a:endParaRPr/>
          </a:p>
          <a:p>
            <a:pPr marL="342900" marR="0" lvl="0" indent="-342900" algn="l" rtl="0">
              <a:lnSpc>
                <a:spcPct val="10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Примеры/состав/особенности/достоинства/</a:t>
            </a:r>
            <a:endParaRPr/>
          </a:p>
          <a:p>
            <a:pPr marL="342900" marR="0" lvl="0" indent="-342900" algn="l" rtl="0">
              <a:lnSpc>
                <a:spcPct val="100000"/>
              </a:lnSpc>
              <a:spcBef>
                <a:spcPts val="480"/>
              </a:spcBef>
              <a:spcAft>
                <a:spcPts val="0"/>
              </a:spcAft>
              <a:buClr>
                <a:schemeClr val="accent1"/>
              </a:buClr>
              <a:buSzPts val="1560"/>
              <a:buFont typeface="Noto Sans Symbols"/>
              <a:buNone/>
            </a:pPr>
            <a:r>
              <a:rPr lang="en-US" sz="2400" b="0" i="0" u="none">
                <a:solidFill>
                  <a:schemeClr val="dk1"/>
                </a:solidFill>
                <a:latin typeface="Arial"/>
                <a:ea typeface="Arial"/>
                <a:cs typeface="Arial"/>
                <a:sym typeface="Arial"/>
              </a:rPr>
              <a:t>недостатки</a:t>
            </a:r>
            <a:endParaRPr/>
          </a:p>
        </p:txBody>
      </p:sp>
      <p:sp>
        <p:nvSpPr>
          <p:cNvPr id="452" name="Google Shape;452;p63"/>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40</a:t>
            </a:fld>
            <a:endParaRPr/>
          </a:p>
        </p:txBody>
      </p:sp>
      <p:sp>
        <p:nvSpPr>
          <p:cNvPr id="453" name="Google Shape;453;p63"/>
          <p:cNvSpPr/>
          <p:nvPr/>
        </p:nvSpPr>
        <p:spPr>
          <a:xfrm>
            <a:off x="7812087" y="260350"/>
            <a:ext cx="1152525" cy="1081087"/>
          </a:xfrm>
          <a:prstGeom prst="ellipse">
            <a:avLst/>
          </a:prstGeom>
          <a:solidFill>
            <a:schemeClr val="accent1"/>
          </a:solidFill>
          <a:ln w="25400" cap="flat" cmpd="sng">
            <a:solidFill>
              <a:srgbClr val="956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p:nvPr/>
        </p:nvSpPr>
        <p:spPr>
          <a:xfrm>
            <a:off x="0" y="5516562"/>
            <a:ext cx="9144000" cy="1201737"/>
          </a:xfrm>
          <a:prstGeom prst="rect">
            <a:avLst/>
          </a:prstGeom>
          <a:solidFill>
            <a:srgbClr val="FFF0C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CMM разрабатывалась для программной индустрии, которая остается ее основным пользователем, но, в силу своей универсальности, модель находит сегодня применение и для оценки зрелости бизнес-процессов во многих других областях.</a:t>
            </a:r>
            <a:endParaRPr/>
          </a:p>
        </p:txBody>
      </p:sp>
      <p:sp>
        <p:nvSpPr>
          <p:cNvPr id="194" name="Google Shape;194;p28"/>
          <p:cNvSpPr txBox="1">
            <a:spLocks noGrp="1"/>
          </p:cNvSpPr>
          <p:nvPr>
            <p:ph type="title"/>
          </p:nvPr>
        </p:nvSpPr>
        <p:spPr>
          <a:xfrm>
            <a:off x="395287" y="115887"/>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600"/>
              <a:buFont typeface="Garamond"/>
              <a:buNone/>
            </a:pPr>
            <a:r>
              <a:rPr lang="en-US" sz="3600" b="1" i="0" u="none" strike="noStrike" cap="none">
                <a:solidFill>
                  <a:schemeClr val="dk2"/>
                </a:solidFill>
                <a:latin typeface="Garamond"/>
                <a:ea typeface="Garamond"/>
                <a:cs typeface="Garamond"/>
                <a:sym typeface="Garamond"/>
              </a:rPr>
              <a:t>Пять уровней зрелости модели СММ</a:t>
            </a:r>
            <a:endParaRPr/>
          </a:p>
        </p:txBody>
      </p:sp>
      <p:sp>
        <p:nvSpPr>
          <p:cNvPr id="195" name="Google Shape;195;p28"/>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5</a:t>
            </a:fld>
            <a:endParaRPr/>
          </a:p>
        </p:txBody>
      </p:sp>
      <p:pic>
        <p:nvPicPr>
          <p:cNvPr id="196" name="Google Shape;196;p28" descr="http://www.studfiles.ru/html/2706/38/html_lOkfJ2_Zkt.zAgl/htmlconvd-hW_LkM_html_747b94ad.png"/>
          <p:cNvPicPr preferRelativeResize="0"/>
          <p:nvPr/>
        </p:nvPicPr>
        <p:blipFill rotWithShape="1">
          <a:blip r:embed="rId3">
            <a:alphaModFix/>
          </a:blip>
          <a:srcRect/>
          <a:stretch/>
        </p:blipFill>
        <p:spPr>
          <a:xfrm>
            <a:off x="-612775" y="974725"/>
            <a:ext cx="6783387" cy="4541837"/>
          </a:xfrm>
          <a:prstGeom prst="rect">
            <a:avLst/>
          </a:prstGeom>
          <a:noFill/>
          <a:ln>
            <a:noFill/>
          </a:ln>
        </p:spPr>
      </p:pic>
      <p:sp>
        <p:nvSpPr>
          <p:cNvPr id="197" name="Google Shape;197;p28"/>
          <p:cNvSpPr txBox="1"/>
          <p:nvPr/>
        </p:nvSpPr>
        <p:spPr>
          <a:xfrm>
            <a:off x="5795962" y="685800"/>
            <a:ext cx="3203575" cy="4802187"/>
          </a:xfrm>
          <a:prstGeom prst="rect">
            <a:avLst/>
          </a:prstGeom>
          <a:solidFill>
            <a:srgbClr val="FFFFCC"/>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Зрелость технологического процесса </a:t>
            </a:r>
            <a:r>
              <a:rPr lang="en-US" sz="1800" b="0" i="0" u="none">
                <a:solidFill>
                  <a:schemeClr val="dk1"/>
                </a:solidFill>
                <a:latin typeface="Arial"/>
                <a:ea typeface="Arial"/>
                <a:cs typeface="Arial"/>
                <a:sym typeface="Arial"/>
              </a:rPr>
              <a:t>- это степень ясности определения, управления, измерения, контроля и выполнения конкретного технологического процесса. </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Зрелость свидетельствует, с одной стороны, о мощности (richness) процесса программирования в организации, и, с др. стороны, о степени его применимости (адаптируемости) к проектам организации.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400"/>
              <a:buFont typeface="Garamond"/>
              <a:buNone/>
            </a:pPr>
            <a:r>
              <a:rPr lang="en-US" sz="4400" b="1" i="0" u="none" strike="noStrike" cap="none" dirty="0" err="1">
                <a:solidFill>
                  <a:schemeClr val="dk2"/>
                </a:solidFill>
                <a:latin typeface="Garamond"/>
                <a:ea typeface="Garamond"/>
                <a:cs typeface="Garamond"/>
                <a:sym typeface="Garamond"/>
              </a:rPr>
              <a:t>Описание</a:t>
            </a:r>
            <a:r>
              <a:rPr lang="en-US" sz="4400" b="1" i="0" u="none" strike="noStrike" cap="none" dirty="0">
                <a:solidFill>
                  <a:schemeClr val="dk2"/>
                </a:solidFill>
                <a:latin typeface="Garamond"/>
                <a:ea typeface="Garamond"/>
                <a:cs typeface="Garamond"/>
                <a:sym typeface="Garamond"/>
              </a:rPr>
              <a:t> </a:t>
            </a:r>
            <a:r>
              <a:rPr lang="en-US" sz="4400" b="1" i="0" u="none" strike="noStrike" cap="none" dirty="0" err="1" smtClean="0">
                <a:solidFill>
                  <a:schemeClr val="dk2"/>
                </a:solidFill>
                <a:latin typeface="Garamond"/>
                <a:ea typeface="Garamond"/>
                <a:cs typeface="Garamond"/>
                <a:sym typeface="Garamond"/>
              </a:rPr>
              <a:t>уровней</a:t>
            </a:r>
            <a:endParaRPr dirty="0"/>
          </a:p>
        </p:txBody>
      </p:sp>
      <p:sp>
        <p:nvSpPr>
          <p:cNvPr id="203" name="Google Shape;203;p29"/>
          <p:cNvSpPr txBox="1">
            <a:spLocks noGrp="1"/>
          </p:cNvSpPr>
          <p:nvPr>
            <p:ph type="body" idx="1"/>
          </p:nvPr>
        </p:nvSpPr>
        <p:spPr>
          <a:xfrm>
            <a:off x="-9525" y="1390650"/>
            <a:ext cx="8970962"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ans Symbols"/>
              <a:buChar char="■"/>
            </a:pPr>
            <a:r>
              <a:rPr lang="en-US" sz="2000" b="1" i="0" u="none" strike="noStrike" cap="none">
                <a:solidFill>
                  <a:schemeClr val="dk1"/>
                </a:solidFill>
                <a:latin typeface="Arial"/>
                <a:ea typeface="Arial"/>
                <a:cs typeface="Arial"/>
                <a:sym typeface="Arial"/>
              </a:rPr>
              <a:t>Начальный</a:t>
            </a:r>
            <a:r>
              <a:rPr lang="en-US" sz="2000" b="0" i="0" u="none" strike="noStrike" cap="none">
                <a:solidFill>
                  <a:schemeClr val="dk1"/>
                </a:solidFill>
                <a:latin typeface="Arial"/>
                <a:ea typeface="Arial"/>
                <a:cs typeface="Arial"/>
                <a:sym typeface="Arial"/>
              </a:rPr>
              <a:t> — процесс разработки не формализован, носит хаотический характер, не может строго планироваться и отслеживаться. Определены лишь немногие из процессов, и успех проектов зависит от конкретных исполнителей. </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1" i="0" u="none" strike="noStrike" cap="none">
                <a:solidFill>
                  <a:schemeClr val="dk1"/>
                </a:solidFill>
                <a:latin typeface="Arial"/>
                <a:ea typeface="Arial"/>
                <a:cs typeface="Arial"/>
                <a:sym typeface="Arial"/>
              </a:rPr>
              <a:t>Повторяемый</a:t>
            </a:r>
            <a:r>
              <a:rPr lang="en-US" sz="2000" b="0" i="0" u="none" strike="noStrike" cap="none">
                <a:solidFill>
                  <a:schemeClr val="dk1"/>
                </a:solidFill>
                <a:latin typeface="Arial"/>
                <a:ea typeface="Arial"/>
                <a:cs typeface="Arial"/>
                <a:sym typeface="Arial"/>
              </a:rPr>
              <a:t> — для перехода на этот уровень необходимо внедрить формальные процедуры для выполнения основных элементов процесса конструирования; установлены основные процессы управления проектами: отслеживание затрат, сроков и функциональности. Упорядочены некоторые процессы, необходимые для того, чтобы </a:t>
            </a:r>
            <a:r>
              <a:rPr lang="en-US" sz="2000" b="0" i="0" u="none" strike="noStrike" cap="none">
                <a:solidFill>
                  <a:srgbClr val="FF0000"/>
                </a:solidFill>
                <a:latin typeface="Arial"/>
                <a:ea typeface="Arial"/>
                <a:cs typeface="Arial"/>
                <a:sym typeface="Arial"/>
              </a:rPr>
              <a:t>повторить предыдущие достижения на аналогичных проектах</a:t>
            </a:r>
            <a:r>
              <a:rPr lang="en-US" sz="2000" b="0" i="0" u="none" strike="noStrike" cap="none">
                <a:solidFill>
                  <a:schemeClr val="dk1"/>
                </a:solidFill>
                <a:latin typeface="Arial"/>
                <a:ea typeface="Arial"/>
                <a:cs typeface="Arial"/>
                <a:sym typeface="Arial"/>
              </a:rPr>
              <a:t>. Основное отличие от уровня 1 состоит в том, что </a:t>
            </a:r>
            <a:r>
              <a:rPr lang="en-US" sz="2000" b="0" i="0" u="none" strike="noStrike" cap="none">
                <a:solidFill>
                  <a:srgbClr val="FF0000"/>
                </a:solidFill>
                <a:latin typeface="Arial"/>
                <a:ea typeface="Arial"/>
                <a:cs typeface="Arial"/>
                <a:sym typeface="Arial"/>
              </a:rPr>
              <a:t>выполнение процесса планируется и контролируется. </a:t>
            </a:r>
            <a:endParaRPr/>
          </a:p>
        </p:txBody>
      </p:sp>
      <p:sp>
        <p:nvSpPr>
          <p:cNvPr id="204" name="Google Shape;204;p29"/>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395287" y="115887"/>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400"/>
              <a:buFont typeface="Garamond"/>
              <a:buNone/>
            </a:pPr>
            <a:r>
              <a:rPr lang="en-US" sz="4400" b="1" i="0" u="none" strike="noStrike" cap="none" dirty="0" err="1">
                <a:solidFill>
                  <a:schemeClr val="dk2"/>
                </a:solidFill>
                <a:latin typeface="Garamond"/>
                <a:ea typeface="Garamond"/>
                <a:cs typeface="Garamond"/>
                <a:sym typeface="Garamond"/>
              </a:rPr>
              <a:t>Описание</a:t>
            </a:r>
            <a:r>
              <a:rPr lang="en-US" sz="4400" b="1" i="0" u="none" strike="noStrike" cap="none" dirty="0">
                <a:solidFill>
                  <a:schemeClr val="dk2"/>
                </a:solidFill>
                <a:latin typeface="Garamond"/>
                <a:ea typeface="Garamond"/>
                <a:cs typeface="Garamond"/>
                <a:sym typeface="Garamond"/>
              </a:rPr>
              <a:t> </a:t>
            </a:r>
            <a:r>
              <a:rPr lang="en-US" sz="4400" b="1" i="0" u="none" strike="noStrike" cap="none" dirty="0" err="1" smtClean="0">
                <a:solidFill>
                  <a:schemeClr val="dk2"/>
                </a:solidFill>
                <a:latin typeface="Garamond"/>
                <a:ea typeface="Garamond"/>
                <a:cs typeface="Garamond"/>
                <a:sym typeface="Garamond"/>
              </a:rPr>
              <a:t>уровней</a:t>
            </a:r>
            <a:endParaRPr dirty="0"/>
          </a:p>
        </p:txBody>
      </p:sp>
      <p:sp>
        <p:nvSpPr>
          <p:cNvPr id="210" name="Google Shape;210;p30"/>
          <p:cNvSpPr txBox="1">
            <a:spLocks noGrp="1"/>
          </p:cNvSpPr>
          <p:nvPr>
            <p:ph type="body" idx="1"/>
          </p:nvPr>
        </p:nvSpPr>
        <p:spPr>
          <a:xfrm>
            <a:off x="0" y="836612"/>
            <a:ext cx="9144000" cy="4881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ans Symbols"/>
              <a:buChar char="■"/>
            </a:pPr>
            <a:r>
              <a:rPr lang="en-US" sz="2000" b="1" i="0" u="none" strike="noStrike" cap="none">
                <a:solidFill>
                  <a:schemeClr val="dk1"/>
                </a:solidFill>
                <a:latin typeface="Arial"/>
                <a:ea typeface="Arial"/>
                <a:cs typeface="Arial"/>
                <a:sym typeface="Arial"/>
              </a:rPr>
              <a:t>Определенный</a:t>
            </a:r>
            <a:r>
              <a:rPr lang="en-US" sz="2000" b="0" i="0" u="none" strike="noStrike" cap="none">
                <a:solidFill>
                  <a:schemeClr val="dk1"/>
                </a:solidFill>
                <a:latin typeface="Arial"/>
                <a:ea typeface="Arial"/>
                <a:cs typeface="Arial"/>
                <a:sym typeface="Arial"/>
              </a:rPr>
              <a:t> — процессы разработки ПО и управления проектами описаны и внедрены в единую систему процессов компании. Во всех проектах используется стандартный для организации процесс разработки и поддержки программного обеспечения, адаптированный под конкретный проект. Основное отличие от уровня 2 заключается в том, что элементы процесса уровня 3 </a:t>
            </a:r>
            <a:r>
              <a:rPr lang="en-US" sz="2000" b="0" i="0" u="none" strike="noStrike" cap="none">
                <a:solidFill>
                  <a:srgbClr val="FF0000"/>
                </a:solidFill>
                <a:latin typeface="Arial"/>
                <a:ea typeface="Arial"/>
                <a:cs typeface="Arial"/>
                <a:sym typeface="Arial"/>
              </a:rPr>
              <a:t>планируются и управляются на основе единого стандарта компании.</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1" i="0" u="none" strike="noStrike" cap="none">
                <a:solidFill>
                  <a:schemeClr val="dk1"/>
                </a:solidFill>
                <a:latin typeface="Arial"/>
                <a:ea typeface="Arial"/>
                <a:cs typeface="Arial"/>
                <a:sym typeface="Arial"/>
              </a:rPr>
              <a:t>Управляемый</a:t>
            </a:r>
            <a:r>
              <a:rPr lang="en-US" sz="2000" b="0" i="0" u="none" strike="noStrike" cap="none">
                <a:solidFill>
                  <a:schemeClr val="dk1"/>
                </a:solidFill>
                <a:latin typeface="Arial"/>
                <a:ea typeface="Arial"/>
                <a:cs typeface="Arial"/>
                <a:sym typeface="Arial"/>
              </a:rPr>
              <a:t> — собираются детальные количественные данные по функционированию процессов разработки и качеству конечного продукта. Анализируется значение и динамика этих данных. Основное отличие от уровня 3 состоит в </a:t>
            </a:r>
            <a:r>
              <a:rPr lang="en-US" sz="2000" b="0" i="0" u="none" strike="noStrike" cap="none">
                <a:solidFill>
                  <a:srgbClr val="FF0000"/>
                </a:solidFill>
                <a:latin typeface="Arial"/>
                <a:ea typeface="Arial"/>
                <a:cs typeface="Arial"/>
                <a:sym typeface="Arial"/>
              </a:rPr>
              <a:t>более объективной, количественной оценке продукта и процесса.</a:t>
            </a: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1" i="0" u="none" strike="noStrike" cap="none">
                <a:solidFill>
                  <a:schemeClr val="dk1"/>
                </a:solidFill>
                <a:latin typeface="Arial"/>
                <a:ea typeface="Arial"/>
                <a:cs typeface="Arial"/>
                <a:sym typeface="Arial"/>
              </a:rPr>
              <a:t>Оптимизируемый</a:t>
            </a:r>
            <a:r>
              <a:rPr lang="en-US" sz="2000" b="0" i="0" u="none" strike="noStrike" cap="none">
                <a:solidFill>
                  <a:schemeClr val="dk1"/>
                </a:solidFill>
                <a:latin typeface="Arial"/>
                <a:ea typeface="Arial"/>
                <a:cs typeface="Arial"/>
                <a:sym typeface="Arial"/>
              </a:rPr>
              <a:t> — постоянное улучшение процессов основывается на количественных данных по процессам и на пробном внедрении новых идей и технологий. Основное отличие от уровня 4 заключается в том, что </a:t>
            </a:r>
            <a:r>
              <a:rPr lang="en-US" sz="2000" b="0" i="0" u="none" strike="noStrike" cap="none">
                <a:solidFill>
                  <a:srgbClr val="FF0000"/>
                </a:solidFill>
                <a:latin typeface="Arial"/>
                <a:ea typeface="Arial"/>
                <a:cs typeface="Arial"/>
                <a:sym typeface="Arial"/>
              </a:rPr>
              <a:t>технология создания и сопровождения программных продуктов планомерно и последовательно совершенствуется.</a:t>
            </a:r>
            <a:endParaRPr/>
          </a:p>
          <a:p>
            <a:pPr marL="342900" marR="0" lvl="0" indent="-260350" algn="l" rtl="0">
              <a:lnSpc>
                <a:spcPct val="100000"/>
              </a:lnSpc>
              <a:spcBef>
                <a:spcPts val="400"/>
              </a:spcBef>
              <a:spcAft>
                <a:spcPts val="0"/>
              </a:spcAft>
              <a:buClr>
                <a:schemeClr val="accent1"/>
              </a:buClr>
              <a:buSzPts val="1300"/>
              <a:buFont typeface="Noto Sans Symbols"/>
              <a:buNone/>
            </a:pPr>
            <a:endParaRPr sz="2000" b="0" i="0" u="none" strike="noStrike" cap="none">
              <a:solidFill>
                <a:srgbClr val="FF0000"/>
              </a:solidFill>
              <a:latin typeface="Arial"/>
              <a:ea typeface="Arial"/>
              <a:cs typeface="Arial"/>
              <a:sym typeface="Arial"/>
            </a:endParaRPr>
          </a:p>
          <a:p>
            <a:pPr marL="342900" marR="0" lvl="0" indent="-260350" algn="l" rtl="0">
              <a:spcBef>
                <a:spcPts val="400"/>
              </a:spcBef>
              <a:spcAft>
                <a:spcPts val="0"/>
              </a:spcAft>
              <a:buClr>
                <a:schemeClr val="accent1"/>
              </a:buClr>
              <a:buSzPts val="1300"/>
              <a:buFont typeface="Noto Sans Symbols"/>
              <a:buNone/>
            </a:pPr>
            <a:endParaRPr sz="2000" b="0" i="0" u="none">
              <a:solidFill>
                <a:srgbClr val="FF0000"/>
              </a:solidFill>
              <a:latin typeface="Arial"/>
              <a:ea typeface="Arial"/>
              <a:cs typeface="Arial"/>
              <a:sym typeface="Arial"/>
            </a:endParaRPr>
          </a:p>
        </p:txBody>
      </p:sp>
      <p:sp>
        <p:nvSpPr>
          <p:cNvPr id="211" name="Google Shape;211;p30"/>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400"/>
              <a:buFont typeface="Garamond"/>
              <a:buNone/>
            </a:pPr>
            <a:r>
              <a:rPr lang="en-US" sz="3400" b="1" i="0" u="none" strike="noStrike" cap="none">
                <a:solidFill>
                  <a:schemeClr val="dk2"/>
                </a:solidFill>
                <a:latin typeface="Garamond"/>
                <a:ea typeface="Garamond"/>
                <a:cs typeface="Garamond"/>
                <a:sym typeface="Garamond"/>
              </a:rPr>
              <a:t>Область ключевых процессов (ОКП)</a:t>
            </a:r>
            <a:endParaRPr/>
          </a:p>
        </p:txBody>
      </p:sp>
      <p:sp>
        <p:nvSpPr>
          <p:cNvPr id="217" name="Google Shape;217;p31"/>
          <p:cNvSpPr txBox="1">
            <a:spLocks noGrp="1"/>
          </p:cNvSpPr>
          <p:nvPr>
            <p:ph type="body" idx="1"/>
          </p:nvPr>
        </p:nvSpPr>
        <p:spPr>
          <a:xfrm>
            <a:off x="179387" y="836612"/>
            <a:ext cx="8964612" cy="50784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30"/>
              <a:buFont typeface="Noto Sans Symbols"/>
              <a:buNone/>
            </a:pPr>
            <a:r>
              <a:rPr lang="en-US" sz="2200" b="0" i="0" u="none">
                <a:solidFill>
                  <a:srgbClr val="FF0000"/>
                </a:solidFill>
                <a:latin typeface="Arial"/>
                <a:ea typeface="Arial"/>
                <a:cs typeface="Arial"/>
                <a:sym typeface="Arial"/>
              </a:rPr>
              <a:t>Каждый уровень СММ характеризуется </a:t>
            </a:r>
            <a:r>
              <a:rPr lang="en-US" sz="2200" b="0" i="1" u="none">
                <a:solidFill>
                  <a:srgbClr val="FF0000"/>
                </a:solidFill>
                <a:latin typeface="Arial"/>
                <a:ea typeface="Arial"/>
                <a:cs typeface="Arial"/>
                <a:sym typeface="Arial"/>
              </a:rPr>
              <a:t>областью ключевых процессов </a:t>
            </a:r>
            <a:r>
              <a:rPr lang="en-US" sz="2200" b="0" i="0" u="none">
                <a:solidFill>
                  <a:srgbClr val="FF0000"/>
                </a:solidFill>
                <a:latin typeface="Arial"/>
                <a:ea typeface="Arial"/>
                <a:cs typeface="Arial"/>
                <a:sym typeface="Arial"/>
              </a:rPr>
              <a:t>(ОКП), причем считается, что каждый последующий уровень включает в себя все характеристики предыдущих уровней. </a:t>
            </a:r>
            <a:r>
              <a:rPr lang="en-US" sz="2200" b="0" i="0" u="none">
                <a:solidFill>
                  <a:schemeClr val="dk1"/>
                </a:solidFill>
                <a:latin typeface="Arial"/>
                <a:ea typeface="Arial"/>
                <a:cs typeface="Arial"/>
                <a:sym typeface="Arial"/>
              </a:rPr>
              <a:t>Н-р для 3-го уровня зрелости рассматриваются ОКП 3-го уровня, ОКП 2-го уровня и ОКП 1-го уровня. Область ключевых процессов образуют процессы, которые при совместном выполнении приводят к достижению определенного набора целей. Н-р, ОКП 5-го уровня образуют процессы:</a:t>
            </a:r>
            <a:endParaRPr/>
          </a:p>
          <a:p>
            <a:pPr marL="0" marR="0" lvl="0" indent="-90805" algn="l" rtl="0">
              <a:lnSpc>
                <a:spcPct val="100000"/>
              </a:lnSpc>
              <a:spcBef>
                <a:spcPts val="440"/>
              </a:spcBef>
              <a:spcAft>
                <a:spcPts val="0"/>
              </a:spcAft>
              <a:buClr>
                <a:schemeClr val="accent1"/>
              </a:buClr>
              <a:buSzPts val="1430"/>
              <a:buFont typeface="Noto Sans Symbols"/>
              <a:buChar char="■"/>
            </a:pPr>
            <a:r>
              <a:rPr lang="en-US" sz="2200" b="0" i="0" u="none">
                <a:solidFill>
                  <a:schemeClr val="dk1"/>
                </a:solidFill>
                <a:latin typeface="Arial"/>
                <a:ea typeface="Arial"/>
                <a:cs typeface="Arial"/>
                <a:sym typeface="Arial"/>
              </a:rPr>
              <a:t>предотвращения дефектов; </a:t>
            </a:r>
            <a:endParaRPr/>
          </a:p>
          <a:p>
            <a:pPr marL="0" marR="0" lvl="0" indent="-90805" algn="l" rtl="0">
              <a:lnSpc>
                <a:spcPct val="100000"/>
              </a:lnSpc>
              <a:spcBef>
                <a:spcPts val="440"/>
              </a:spcBef>
              <a:spcAft>
                <a:spcPts val="0"/>
              </a:spcAft>
              <a:buClr>
                <a:schemeClr val="accent1"/>
              </a:buClr>
              <a:buSzPts val="1430"/>
              <a:buFont typeface="Noto Sans Symbols"/>
              <a:buChar char="■"/>
            </a:pPr>
            <a:r>
              <a:rPr lang="en-US" sz="2200" b="0" i="0" u="none">
                <a:solidFill>
                  <a:schemeClr val="dk1"/>
                </a:solidFill>
                <a:latin typeface="Arial"/>
                <a:ea typeface="Arial"/>
                <a:cs typeface="Arial"/>
                <a:sym typeface="Arial"/>
              </a:rPr>
              <a:t>управления изменениями технологии; </a:t>
            </a:r>
            <a:endParaRPr/>
          </a:p>
          <a:p>
            <a:pPr marL="0" marR="0" lvl="0" indent="-90805" algn="l" rtl="0">
              <a:lnSpc>
                <a:spcPct val="100000"/>
              </a:lnSpc>
              <a:spcBef>
                <a:spcPts val="440"/>
              </a:spcBef>
              <a:spcAft>
                <a:spcPts val="0"/>
              </a:spcAft>
              <a:buClr>
                <a:schemeClr val="accent1"/>
              </a:buClr>
              <a:buSzPts val="1430"/>
              <a:buFont typeface="Noto Sans Symbols"/>
              <a:buChar char="■"/>
            </a:pPr>
            <a:r>
              <a:rPr lang="en-US" sz="2200" b="0" i="0" u="none">
                <a:solidFill>
                  <a:schemeClr val="dk1"/>
                </a:solidFill>
                <a:latin typeface="Arial"/>
                <a:ea typeface="Arial"/>
                <a:cs typeface="Arial"/>
                <a:sym typeface="Arial"/>
              </a:rPr>
              <a:t>управления изменениями процесса.</a:t>
            </a:r>
            <a:endParaRPr/>
          </a:p>
          <a:p>
            <a:pPr marL="0" marR="0" lvl="0" indent="0" algn="l" rtl="0">
              <a:lnSpc>
                <a:spcPct val="100000"/>
              </a:lnSpc>
              <a:spcBef>
                <a:spcPts val="440"/>
              </a:spcBef>
              <a:spcAft>
                <a:spcPts val="0"/>
              </a:spcAft>
              <a:buClr>
                <a:schemeClr val="accent1"/>
              </a:buClr>
              <a:buSzPts val="1430"/>
              <a:buFont typeface="Noto Sans Symbols"/>
              <a:buNone/>
            </a:pPr>
            <a:r>
              <a:rPr lang="en-US" sz="2200" b="0" i="0" u="none">
                <a:solidFill>
                  <a:schemeClr val="dk1"/>
                </a:solidFill>
                <a:latin typeface="Arial"/>
                <a:ea typeface="Arial"/>
                <a:cs typeface="Arial"/>
                <a:sym typeface="Arial"/>
              </a:rPr>
              <a:t>Если все цели ОКП достигнуты, компании присваивается сертификат данного уровня зрелости. Если хотя бы одна цель не достигнута, то компания не может соответствовать данному уровню СММ.</a:t>
            </a:r>
            <a:endParaRPr/>
          </a:p>
          <a:p>
            <a:pPr marL="342900" marR="0" lvl="0" indent="-252095" algn="l" rtl="0">
              <a:spcBef>
                <a:spcPts val="440"/>
              </a:spcBef>
              <a:spcAft>
                <a:spcPts val="0"/>
              </a:spcAft>
              <a:buClr>
                <a:schemeClr val="accent1"/>
              </a:buClr>
              <a:buSzPts val="1430"/>
              <a:buFont typeface="Noto Sans Symbols"/>
              <a:buNone/>
            </a:pPr>
            <a:endParaRPr sz="2200" b="0" i="0" u="none">
              <a:solidFill>
                <a:schemeClr val="dk1"/>
              </a:solidFill>
              <a:latin typeface="Arial"/>
              <a:ea typeface="Arial"/>
              <a:cs typeface="Arial"/>
              <a:sym typeface="Arial"/>
            </a:endParaRPr>
          </a:p>
        </p:txBody>
      </p:sp>
      <p:sp>
        <p:nvSpPr>
          <p:cNvPr id="218" name="Google Shape;218;p31"/>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395287" y="115887"/>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Garamond"/>
              <a:buNone/>
            </a:pPr>
            <a:r>
              <a:rPr lang="en-US" sz="4200" b="1" i="0" u="none" strike="noStrike" cap="none">
                <a:solidFill>
                  <a:schemeClr val="dk2"/>
                </a:solidFill>
                <a:latin typeface="Garamond"/>
                <a:ea typeface="Garamond"/>
                <a:cs typeface="Garamond"/>
                <a:sym typeface="Garamond"/>
              </a:rPr>
              <a:t>Примерные вопросы по CMM</a:t>
            </a:r>
            <a:endParaRPr/>
          </a:p>
        </p:txBody>
      </p:sp>
      <p:sp>
        <p:nvSpPr>
          <p:cNvPr id="224" name="Google Shape;224;p32"/>
          <p:cNvSpPr txBox="1">
            <a:spLocks noGrp="1"/>
          </p:cNvSpPr>
          <p:nvPr>
            <p:ph type="body" idx="1"/>
          </p:nvPr>
        </p:nvSpPr>
        <p:spPr>
          <a:xfrm>
            <a:off x="34925" y="765175"/>
            <a:ext cx="9109075"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C какой целью разрабатывалась CMM?</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Какие ОКП характеризуют каждый уровень?</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Методы оценивания зрелости?</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Какие шаги должна предпринять компания чтобы перейти от одного уровня зрелости к другому?</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Как(где) в России можно получить сертификат? Какие шаги надо предпринять и сколько это стоит?</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Для чего нужно получать официальное подтверждение соответствия одному из уровней ?</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Примеры внедрения этой модели в российских компаниях. Может быть статистика по странам. </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Что мешает (в России) компаниям достигнуть более высокого уровня зрелости?</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Как взаимосвязана методология разработки(н-р RUP) и уровень зрелости компании?</a:t>
            </a:r>
            <a:endParaRPr/>
          </a:p>
          <a:p>
            <a:pPr marL="342900" marR="0" lvl="0" indent="-3429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Arial"/>
                <a:ea typeface="Arial"/>
                <a:cs typeface="Arial"/>
                <a:sym typeface="Arial"/>
              </a:rPr>
              <a:t>Достоинства и недостатки СММ.</a:t>
            </a:r>
            <a:endParaRPr/>
          </a:p>
        </p:txBody>
      </p:sp>
      <p:sp>
        <p:nvSpPr>
          <p:cNvPr id="225" name="Google Shape;225;p32"/>
          <p:cNvSpPr txBox="1"/>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Garamond"/>
              <a:buNone/>
            </a:pPr>
            <a:fld id="{00000000-1234-1234-1234-123412341234}" type="slidenum">
              <a:rPr lang="en-US" sz="1200" b="0" i="0" u="none">
                <a:solidFill>
                  <a:schemeClr val="dk1"/>
                </a:solidFill>
                <a:latin typeface="Garamond"/>
                <a:ea typeface="Garamond"/>
                <a:cs typeface="Garamond"/>
                <a:sym typeface="Garamond"/>
              </a:rPr>
              <a:t>9</a:t>
            </a:fld>
            <a:endParaRPr/>
          </a:p>
        </p:txBody>
      </p:sp>
      <p:sp>
        <p:nvSpPr>
          <p:cNvPr id="226" name="Google Shape;226;p32"/>
          <p:cNvSpPr/>
          <p:nvPr/>
        </p:nvSpPr>
        <p:spPr>
          <a:xfrm>
            <a:off x="7956550" y="260350"/>
            <a:ext cx="1008062" cy="1081087"/>
          </a:xfrm>
          <a:prstGeom prst="ellipse">
            <a:avLst/>
          </a:prstGeom>
          <a:solidFill>
            <a:schemeClr val="accent1"/>
          </a:solidFill>
          <a:ln w="25400" cap="flat" cmpd="sng">
            <a:solidFill>
              <a:srgbClr val="956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2834</Words>
  <Application>Microsoft Office PowerPoint</Application>
  <PresentationFormat>Экран (4:3)</PresentationFormat>
  <Paragraphs>213</Paragraphs>
  <Slides>40</Slides>
  <Notes>40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40</vt:i4>
      </vt:variant>
    </vt:vector>
  </HeadingPairs>
  <TitlesOfParts>
    <vt:vector size="47" baseType="lpstr">
      <vt:lpstr>Arial</vt:lpstr>
      <vt:lpstr>Times New Roman</vt:lpstr>
      <vt:lpstr>Garamond</vt:lpstr>
      <vt:lpstr>Tahoma</vt:lpstr>
      <vt:lpstr>Noto Sans Symbols</vt:lpstr>
      <vt:lpstr>1_Edge</vt:lpstr>
      <vt:lpstr>Edge</vt:lpstr>
      <vt:lpstr>4. Модели качества процессов конструирования ПО</vt:lpstr>
      <vt:lpstr>Основные тезисы:</vt:lpstr>
      <vt:lpstr>Основные тезисы:</vt:lpstr>
      <vt:lpstr>Основные тезисы:</vt:lpstr>
      <vt:lpstr>Пять уровней зрелости модели СММ</vt:lpstr>
      <vt:lpstr>Описание уровней</vt:lpstr>
      <vt:lpstr>Описание уровней</vt:lpstr>
      <vt:lpstr>Область ключевых процессов (ОКП)</vt:lpstr>
      <vt:lpstr>Примерные вопросы по CMM</vt:lpstr>
      <vt:lpstr>5. Архитектура ПО</vt:lpstr>
      <vt:lpstr>Архитектурное проектирование</vt:lpstr>
      <vt:lpstr>Пример архитектурной декомпозиции - система управления воздушными полетами. Архитектура система разбивается на несколько взаимодействующих подсистем. </vt:lpstr>
      <vt:lpstr>Этапы архитектурного проектирования </vt:lpstr>
      <vt:lpstr>Понятия подсистема и модуль </vt:lpstr>
      <vt:lpstr>Архитектурные модели. </vt:lpstr>
      <vt:lpstr>Архитектура системы</vt:lpstr>
      <vt:lpstr>Архитектура и нефункциональные требования к  ПО</vt:lpstr>
      <vt:lpstr>Архитектура и нефункциональные требования к ПО</vt:lpstr>
      <vt:lpstr>1 этап - структурирование системы</vt:lpstr>
      <vt:lpstr>Модель репозитория</vt:lpstr>
      <vt:lpstr>Архитектура CASE-средств включает в себя следующие компоненты (подробнее о компонентах в разделе CASE)</vt:lpstr>
      <vt:lpstr>Особенности, преимущества и недостатки репозитория</vt:lpstr>
      <vt:lpstr>Особенности, преимущества и недостатки репозитория</vt:lpstr>
      <vt:lpstr>Модель клиент/сервер </vt:lpstr>
      <vt:lpstr>Пример использования модели клиент/сервер - Архитектура библиотечной системы фильмов и фотографий    </vt:lpstr>
      <vt:lpstr>Модель клиент/сервер </vt:lpstr>
      <vt:lpstr>Модель архитектуры абстрактной машины</vt:lpstr>
      <vt:lpstr>Модель абстрактной машины на примере модели OSI</vt:lpstr>
      <vt:lpstr>Особенности, преимущества и недостатки абстрактной машины</vt:lpstr>
      <vt:lpstr>2 этап – моделирование управления</vt:lpstr>
      <vt:lpstr>Два основных типа управления в ПС</vt:lpstr>
      <vt:lpstr>Централизованное управление </vt:lpstr>
      <vt:lpstr>Модель вызова-возврата</vt:lpstr>
      <vt:lpstr>Модель диспетчера для системы реального времени (параллельная система)</vt:lpstr>
      <vt:lpstr>Управление основанное на событиях </vt:lpstr>
      <vt:lpstr>В модели передачи сообщений подсистемы реагируют на определенные события. </vt:lpstr>
      <vt:lpstr>Модель управления, основанная на прерываниях </vt:lpstr>
      <vt:lpstr>3 этап - модульная декомпозиция </vt:lpstr>
      <vt:lpstr>Объектная модель системы обработки счетов </vt:lpstr>
      <vt:lpstr>Примерные вопросы по теме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Модели качества процессов конструирования ПО</dc:title>
  <cp:lastModifiedBy>Преподаватель</cp:lastModifiedBy>
  <cp:revision>3</cp:revision>
  <dcterms:modified xsi:type="dcterms:W3CDTF">2021-01-21T03:14:13Z</dcterms:modified>
</cp:coreProperties>
</file>