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D7353-B796-4D40-8FFE-20270D354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0F46D3-7691-4000-BF51-832BFE84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E37D2-42C5-4FFA-922E-DA25EA96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94646-3FD2-4D16-BC52-FA6E7C4E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90AA0-0B1F-49F9-B629-105288EF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7ADA-FF9C-48F5-84D3-81BDDF2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934B5D-B28A-4328-B496-30EFA219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6DB9D-9FF0-4C9B-BDA1-6FB35DF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DAFEF-278D-4DE4-912C-EF489D59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09C3A-25BC-4A00-911F-6ADA612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52A984-3FE5-414E-96A8-DBD8EBA7A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9882BC-5332-417B-A75A-771E9465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A4AD1-C203-4458-BD2D-31C58AF8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DC92C-6D50-4C2A-9B4B-D36B9F51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9060D-8FE1-4A48-AEB8-05A1664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5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AD57A-FE9B-461C-8C8D-012C35C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D6D22-5447-43F3-917B-AE0BCA4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8BCAD-D16A-40EF-9433-AF4C9460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1D2D8-8811-4542-96C7-FD9BEC27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7502F-31B5-48B8-A9F2-9F14910A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D6C16-8D4A-4F9A-A88E-95AC8BD6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777EF-6162-48EE-8EEE-D1560B8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5D225-7927-4BD0-9881-F85DED01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8D265-CDEF-4F35-8365-B6D490AE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C256-587B-48E4-92B9-C06886A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FC7D-BFD1-4522-9646-96C5D3A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53CCD-E28C-4CC3-A49A-90F4FDA3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DAE0B-66CD-45CF-9F8E-E35615196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238A96-2A48-4CC3-B6C6-E453819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0F6581-1565-4EB6-B291-59B957D2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B3B520-73F1-4C0E-9EF5-CD12F6C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17AC-CFFB-4381-B657-DFCF0824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C7DE3F-FA04-4796-95DB-F7DC18AB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1F9CF5-C089-4C35-9729-AE8D69D9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832F30-DAF6-4B01-865A-EDE445A1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DB3792-523C-4BCD-9AF3-C7844DE0E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0C230-02F1-48CF-A16C-056A65F8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B4DC3A-9850-49F7-A49D-3C919246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299DED-EF4F-4873-BAAF-AD39C0F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D9036-FD85-4042-9C4D-D57A75FA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BC097D-D79E-4F79-9C59-DCEB95CB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A7F7DB-B4B4-4CE3-AE45-67DFFD3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26261-7774-4758-B231-68D1029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98DEA5-0544-49AB-AB97-499F745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41481D-E4EC-4390-A218-432D82A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959D8-81BF-4B87-B60C-01EE7CA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2521-38D2-48F5-BCE5-1FEA03CB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9B585-D86C-4129-BF61-A2E0A9DF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1FBFA-1698-4A16-951C-313125CF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7B3A0C-639A-4F4D-9515-C134714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C9AAE-C765-4224-8086-74E37B97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0C49A1-2E7D-44B4-893E-1B673BD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9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D43B-76B7-4605-90A8-FA43D26B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AEB8C0-B9F6-4D4D-88DA-607696A3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23C12-2367-40FB-9DB5-F2A8B62C0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FB6B4-734B-4E6F-8299-27927AF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4E62D-E185-4C03-AAE1-8C70535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D51CB-BC7F-4A5F-BE36-9C6FE94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3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B7B25-2D90-4AF0-8F0F-7FC38457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1BD15-94CC-4904-85E0-839122B1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933B9-E981-4963-BA43-35E50D586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D98-37A5-49A6-AC49-A690E05C0ADE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9F292D-072A-4460-B0A4-F324EBCD9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7A12-4391-46F6-98C9-901177A6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7" Type="http://schemas.microsoft.com/office/2007/relationships/hdphoto" Target="../media/hdphoto2.wdp"/><Relationship Id="rId12" Type="http://schemas.openxmlformats.org/officeDocument/2006/relationships/image" Target="../media/image15.png"/><Relationship Id="rId17" Type="http://schemas.microsoft.com/office/2007/relationships/hdphoto" Target="../media/hdphoto4.wdp"/><Relationship Id="rId2" Type="http://schemas.openxmlformats.org/officeDocument/2006/relationships/image" Target="../media/image4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3.wdp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hyperlink" Target="http://project.tusur.ru/" TargetMode="External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7.jpe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.tusur.r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A0336-9B45-4175-ACC4-7C935253F381}"/>
              </a:ext>
            </a:extLst>
          </p:cNvPr>
          <p:cNvSpPr txBox="1"/>
          <p:nvPr/>
        </p:nvSpPr>
        <p:spPr>
          <a:xfrm>
            <a:off x="3737181" y="4305238"/>
            <a:ext cx="471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Цифровая экосистема ТУСУРа</a:t>
            </a:r>
          </a:p>
        </p:txBody>
      </p:sp>
    </p:spTree>
    <p:extLst>
      <p:ext uri="{BB962C8B-B14F-4D97-AF65-F5344CB8AC3E}">
        <p14:creationId xmlns:p14="http://schemas.microsoft.com/office/powerpoint/2010/main" val="2649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2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F86F6B-8A5F-4C80-8B66-869FA72343C4}"/>
              </a:ext>
            </a:extLst>
          </p:cNvPr>
          <p:cNvSpPr txBox="1"/>
          <p:nvPr/>
        </p:nvSpPr>
        <p:spPr>
          <a:xfrm>
            <a:off x="4730417" y="911323"/>
            <a:ext cx="6099810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Необходимость </a:t>
            </a:r>
            <a:r>
              <a:rPr lang="ru-RU" b="1" dirty="0"/>
              <a:t>цифровой трансформации процессов</a:t>
            </a:r>
            <a:r>
              <a:rPr lang="ru-RU" dirty="0"/>
              <a:t> в </a:t>
            </a:r>
            <a:r>
              <a:rPr lang="ru-RU" dirty="0" err="1"/>
              <a:t>ТУСУРе</a:t>
            </a:r>
            <a:r>
              <a:rPr lang="ru-RU" dirty="0"/>
              <a:t>, </a:t>
            </a:r>
            <a:r>
              <a:rPr lang="ru-RU" b="1" dirty="0"/>
              <a:t>объединения всех сервисов </a:t>
            </a:r>
            <a:r>
              <a:rPr lang="ru-RU" dirty="0"/>
              <a:t>и </a:t>
            </a:r>
            <a:r>
              <a:rPr lang="ru-RU" b="1" dirty="0"/>
              <a:t>платформ</a:t>
            </a:r>
            <a:r>
              <a:rPr lang="ru-RU" dirty="0"/>
              <a:t>, используемых </a:t>
            </a:r>
            <a:r>
              <a:rPr lang="ru-RU" b="1" dirty="0"/>
              <a:t>студентами и сотрудниками</a:t>
            </a:r>
            <a:r>
              <a:rPr lang="ru-RU" dirty="0"/>
              <a:t>, в </a:t>
            </a:r>
            <a:r>
              <a:rPr lang="ru-RU" b="1" u="sng" dirty="0"/>
              <a:t>единую цифровую экосистему</a:t>
            </a:r>
            <a:r>
              <a:rPr lang="ru-RU" dirty="0"/>
              <a:t>, обеспечивающую </a:t>
            </a:r>
            <a:r>
              <a:rPr lang="ru-RU" b="1" dirty="0"/>
              <a:t>легкий доступ</a:t>
            </a:r>
            <a:r>
              <a:rPr lang="ru-RU" dirty="0"/>
              <a:t>, </a:t>
            </a:r>
            <a:r>
              <a:rPr lang="ru-RU" b="1" dirty="0"/>
              <a:t>управление информацией </a:t>
            </a:r>
            <a:r>
              <a:rPr lang="ru-RU" dirty="0"/>
              <a:t>и </a:t>
            </a:r>
            <a:r>
              <a:rPr lang="ru-RU" b="1" dirty="0"/>
              <a:t>командную работу</a:t>
            </a:r>
            <a:r>
              <a:rPr lang="ru-RU" dirty="0"/>
              <a:t>. </a:t>
            </a:r>
          </a:p>
          <a:p>
            <a:pPr>
              <a:lnSpc>
                <a:spcPct val="150000"/>
              </a:lnSpc>
            </a:pPr>
            <a:r>
              <a:rPr lang="ru-RU" dirty="0"/>
              <a:t>В связи с отсутствием цифровизации процессов </a:t>
            </a:r>
            <a:r>
              <a:rPr lang="ru-RU" b="1" dirty="0"/>
              <a:t>студенты</a:t>
            </a:r>
            <a:r>
              <a:rPr lang="ru-RU" dirty="0"/>
              <a:t> и </a:t>
            </a:r>
            <a:r>
              <a:rPr lang="ru-RU" b="1" dirty="0"/>
              <a:t>сотрудники</a:t>
            </a:r>
            <a:r>
              <a:rPr lang="ru-RU" dirty="0"/>
              <a:t> ТУСУРа тратят </a:t>
            </a:r>
            <a:r>
              <a:rPr lang="ru-RU" b="1" dirty="0"/>
              <a:t>большое количество времени </a:t>
            </a:r>
            <a:r>
              <a:rPr lang="ru-RU" dirty="0"/>
              <a:t>на выполнение </a:t>
            </a:r>
            <a:r>
              <a:rPr lang="ru-RU" b="1" dirty="0"/>
              <a:t>рутинных задач </a:t>
            </a:r>
            <a:r>
              <a:rPr lang="ru-RU" dirty="0"/>
              <a:t>и </a:t>
            </a:r>
            <a:r>
              <a:rPr lang="ru-RU" b="1" dirty="0"/>
              <a:t>доступ к информации усложняется</a:t>
            </a:r>
            <a:r>
              <a:rPr lang="ru-RU" dirty="0"/>
              <a:t>. </a:t>
            </a:r>
          </a:p>
          <a:p>
            <a:pPr>
              <a:lnSpc>
                <a:spcPct val="150000"/>
              </a:lnSpc>
            </a:pPr>
            <a:r>
              <a:rPr lang="ru-RU" dirty="0"/>
              <a:t>Создание цифровой экосистемы позволит </a:t>
            </a:r>
            <a:r>
              <a:rPr lang="ru-RU" b="1" dirty="0"/>
              <a:t>оптимизировать</a:t>
            </a:r>
            <a:r>
              <a:rPr lang="ru-RU" dirty="0"/>
              <a:t> работу университета и повысить качество образовательных процессов.</a:t>
            </a:r>
          </a:p>
        </p:txBody>
      </p:sp>
      <p:pic>
        <p:nvPicPr>
          <p:cNvPr id="5122" name="Picture 2" descr="Проблема – Бесплатные иконки: знаки">
            <a:extLst>
              <a:ext uri="{FF2B5EF4-FFF2-40B4-BE49-F238E27FC236}">
                <a16:creationId xmlns:a16="http://schemas.microsoft.com/office/drawing/2014/main" id="{FBCA7F2E-0B96-492D-BA3D-DB1F16CF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1" y="11811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B9AF93-B29A-44F7-ACAB-B5A2FDF31656}"/>
              </a:ext>
            </a:extLst>
          </p:cNvPr>
          <p:cNvSpPr txBox="1"/>
          <p:nvPr/>
        </p:nvSpPr>
        <p:spPr>
          <a:xfrm>
            <a:off x="-672754" y="4935974"/>
            <a:ext cx="6099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Проблематика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502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3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pic>
        <p:nvPicPr>
          <p:cNvPr id="2052" name="Picture 4" descr="Университет Стратегия развития Приоритет 2030">
            <a:extLst>
              <a:ext uri="{FF2B5EF4-FFF2-40B4-BE49-F238E27FC236}">
                <a16:creationId xmlns:a16="http://schemas.microsoft.com/office/drawing/2014/main" id="{F1A2B646-FE0D-4838-94B7-9DF47F51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619950"/>
            <a:ext cx="3596626" cy="71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92209-5C0F-4B2B-B6CD-BD93DA74C124}"/>
              </a:ext>
            </a:extLst>
          </p:cNvPr>
          <p:cNvSpPr txBox="1"/>
          <p:nvPr/>
        </p:nvSpPr>
        <p:spPr>
          <a:xfrm>
            <a:off x="5196840" y="436624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Проект 4.5 Управление и инфраструктурная трансформация: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Политика цифровой трансформации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Научная и инновационная политика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Образовательная политика</a:t>
            </a:r>
          </a:p>
        </p:txBody>
      </p:sp>
      <p:sp>
        <p:nvSpPr>
          <p:cNvPr id="6" name="AutoShape 8" descr="Пресс-служба :: Министерство цифрового развития, связи и массовых  коммуникаций Российской Федерации">
            <a:extLst>
              <a:ext uri="{FF2B5EF4-FFF2-40B4-BE49-F238E27FC236}">
                <a16:creationId xmlns:a16="http://schemas.microsoft.com/office/drawing/2014/main" id="{7DA1BF97-F0EB-43E0-8D19-ABDB24B9C1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79420" cy="297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870B54-8606-4361-A728-8EF216DE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840" y="1861116"/>
            <a:ext cx="3863744" cy="11375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232876-6272-48F3-B035-7D0A456DFDD7}"/>
              </a:ext>
            </a:extLst>
          </p:cNvPr>
          <p:cNvSpPr txBox="1"/>
          <p:nvPr/>
        </p:nvSpPr>
        <p:spPr>
          <a:xfrm>
            <a:off x="899160" y="2060542"/>
            <a:ext cx="609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cada"/>
              </a:rPr>
              <a:t>Стратегии цифровой трансформации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cada"/>
              </a:rPr>
              <a:t>Задача правительства Томской области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Scada"/>
              </a:rPr>
              <a:t>Раздел 4. п.1 ст.6 – 7 </a:t>
            </a:r>
          </a:p>
        </p:txBody>
      </p:sp>
      <p:pic>
        <p:nvPicPr>
          <p:cNvPr id="2060" name="Picture 12" descr="Импортозамещение по-русски: зависимость России от импорта технологий за 20  лет выросла в 12 раз и продолжает расти | Финансовый гений | Дзен">
            <a:extLst>
              <a:ext uri="{FF2B5EF4-FFF2-40B4-BE49-F238E27FC236}">
                <a16:creationId xmlns:a16="http://schemas.microsoft.com/office/drawing/2014/main" id="{DA3928D2-61E0-4E29-8166-EA007ECD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02" y="3437777"/>
            <a:ext cx="4385317" cy="29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Индустрия 4.0: критерии цифровой зрелости и переход от документов к  требованиям - Connect-WIT">
            <a:extLst>
              <a:ext uri="{FF2B5EF4-FFF2-40B4-BE49-F238E27FC236}">
                <a16:creationId xmlns:a16="http://schemas.microsoft.com/office/drawing/2014/main" id="{A06C3C0A-3B47-452B-95F7-F21F4127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57022"/>
            <a:ext cx="4717597" cy="321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4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pic>
        <p:nvPicPr>
          <p:cNvPr id="4100" name="Picture 4" descr="Cloud Computing Icon png download - 512*512 - Free Transparent Digital  Marketing png Download. - CleanPNG / KissPNG">
            <a:extLst>
              <a:ext uri="{FF2B5EF4-FFF2-40B4-BE49-F238E27FC236}">
                <a16:creationId xmlns:a16="http://schemas.microsoft.com/office/drawing/2014/main" id="{56D967D1-EFFB-4DFB-8193-EAC0EBFE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556" y1="44808" x2="40556" y2="44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3" y="107573"/>
            <a:ext cx="2350770" cy="135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42836-9030-40DE-B4C7-56ADBBD2EC2A}"/>
              </a:ext>
            </a:extLst>
          </p:cNvPr>
          <p:cNvSpPr txBox="1"/>
          <p:nvPr/>
        </p:nvSpPr>
        <p:spPr>
          <a:xfrm>
            <a:off x="102212" y="1281130"/>
            <a:ext cx="2367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rgbClr val="1155CC"/>
                </a:solidFill>
              </a:rPr>
              <a:t>cloud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</a:rPr>
              <a:t>.</a:t>
            </a:r>
            <a:r>
              <a:rPr lang="en-US" u="sng" dirty="0">
                <a:solidFill>
                  <a:srgbClr val="1155CC"/>
                </a:solidFill>
              </a:rPr>
              <a:t>universityid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</a:rPr>
              <a:t>.ru</a:t>
            </a:r>
            <a:endParaRPr lang="ru-RU" dirty="0"/>
          </a:p>
        </p:txBody>
      </p:sp>
      <p:pic>
        <p:nvPicPr>
          <p:cNvPr id="4102" name="Picture 6" descr="Кнопка faq – Бесплатные иконки: коммерция">
            <a:extLst>
              <a:ext uri="{FF2B5EF4-FFF2-40B4-BE49-F238E27FC236}">
                <a16:creationId xmlns:a16="http://schemas.microsoft.com/office/drawing/2014/main" id="{4A5EC44A-60CB-4B9D-B877-E9BA535A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22" y="1885050"/>
            <a:ext cx="938969" cy="9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D4B471-660C-4167-8C06-193CB7F53C5B}"/>
              </a:ext>
            </a:extLst>
          </p:cNvPr>
          <p:cNvSpPr txBox="1"/>
          <p:nvPr/>
        </p:nvSpPr>
        <p:spPr>
          <a:xfrm>
            <a:off x="298328" y="2824019"/>
            <a:ext cx="207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wiki.universityid.ru</a:t>
            </a:r>
            <a:endParaRPr lang="ru-RU" dirty="0"/>
          </a:p>
        </p:txBody>
      </p:sp>
      <p:pic>
        <p:nvPicPr>
          <p:cNvPr id="4106" name="Picture 10" descr="Artificial intelligence png images | PNGWing">
            <a:extLst>
              <a:ext uri="{FF2B5EF4-FFF2-40B4-BE49-F238E27FC236}">
                <a16:creationId xmlns:a16="http://schemas.microsoft.com/office/drawing/2014/main" id="{EF9C54F8-8906-4FAF-9ECB-35D8EFF89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67" b="94833" l="10000" r="90000">
                        <a14:foregroundMark x1="32935" y1="20833" x2="32935" y2="20833"/>
                        <a14:foregroundMark x1="50435" y1="20333" x2="50435" y2="20333"/>
                        <a14:foregroundMark x1="45543" y1="5333" x2="45543" y2="5333"/>
                        <a14:foregroundMark x1="46304" y1="94833" x2="46630" y2="94667"/>
                        <a14:foregroundMark x1="54891" y1="94500" x2="54891" y2="9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32" y="3338453"/>
            <a:ext cx="1649730" cy="10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22865C-E458-4630-94DA-42116963E23A}"/>
              </a:ext>
            </a:extLst>
          </p:cNvPr>
          <p:cNvSpPr txBox="1"/>
          <p:nvPr/>
        </p:nvSpPr>
        <p:spPr>
          <a:xfrm>
            <a:off x="238419" y="4414364"/>
            <a:ext cx="207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UniversityAI</a:t>
            </a:r>
            <a:endParaRPr lang="ru-RU" dirty="0"/>
          </a:p>
        </p:txBody>
      </p:sp>
      <p:pic>
        <p:nvPicPr>
          <p:cNvPr id="4108" name="Picture 12" descr="Mobile app - Free technology icons">
            <a:extLst>
              <a:ext uri="{FF2B5EF4-FFF2-40B4-BE49-F238E27FC236}">
                <a16:creationId xmlns:a16="http://schemas.microsoft.com/office/drawing/2014/main" id="{92CBB14F-232F-4811-87A5-8CD4A924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55" y="353312"/>
            <a:ext cx="927818" cy="92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C41748-8B60-417B-B291-C932EF581595}"/>
              </a:ext>
            </a:extLst>
          </p:cNvPr>
          <p:cNvSpPr txBox="1"/>
          <p:nvPr/>
        </p:nvSpPr>
        <p:spPr>
          <a:xfrm>
            <a:off x="2545652" y="1311667"/>
            <a:ext cx="1945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Мобильное приложение «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TUSUR Online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»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EFD5AA8-98A0-471D-AA44-44D9B94B100F}"/>
              </a:ext>
            </a:extLst>
          </p:cNvPr>
          <p:cNvGrpSpPr/>
          <p:nvPr/>
        </p:nvGrpSpPr>
        <p:grpSpPr>
          <a:xfrm>
            <a:off x="4546406" y="2112127"/>
            <a:ext cx="2827020" cy="2827020"/>
            <a:chOff x="4456635" y="2202424"/>
            <a:chExt cx="2827020" cy="2827020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0957E61-330A-43AF-BDF2-F48B018DA370}"/>
                </a:ext>
              </a:extLst>
            </p:cNvPr>
            <p:cNvSpPr/>
            <p:nvPr/>
          </p:nvSpPr>
          <p:spPr>
            <a:xfrm>
              <a:off x="4456635" y="2202424"/>
              <a:ext cx="2827020" cy="28270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6579A79-2F9F-467E-B20A-BA24462ED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195" y="2872984"/>
              <a:ext cx="1485900" cy="1485900"/>
            </a:xfrm>
            <a:prstGeom prst="rect">
              <a:avLst/>
            </a:prstGeom>
          </p:spPr>
        </p:pic>
      </p:grpSp>
      <p:pic>
        <p:nvPicPr>
          <p:cNvPr id="4110" name="Picture 14" descr="навигация PNG и картинки пнг | рисунок Векторы и PSD | Бесплатная загрузка  на Pngtree">
            <a:extLst>
              <a:ext uri="{FF2B5EF4-FFF2-40B4-BE49-F238E27FC236}">
                <a16:creationId xmlns:a16="http://schemas.microsoft.com/office/drawing/2014/main" id="{FF9AD022-6F92-4AEA-AC02-99F92A90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889" b="98611" l="10000" r="90000">
                        <a14:foregroundMark x1="42500" y1="8333" x2="42500" y2="8333"/>
                        <a14:foregroundMark x1="50556" y1="10556" x2="49444" y2="3889"/>
                        <a14:foregroundMark x1="46944" y1="85556" x2="47778" y2="98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6" y="4783619"/>
            <a:ext cx="1075911" cy="10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50DCB3-BD5F-4379-9EF2-0BEBF8B39D7E}"/>
              </a:ext>
            </a:extLst>
          </p:cNvPr>
          <p:cNvSpPr txBox="1"/>
          <p:nvPr/>
        </p:nvSpPr>
        <p:spPr>
          <a:xfrm>
            <a:off x="239583" y="5893868"/>
            <a:ext cx="207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Навигатор по</a:t>
            </a:r>
          </a:p>
          <a:p>
            <a:pPr algn="ctr"/>
            <a:r>
              <a:rPr lang="ru-RU" dirty="0">
                <a:solidFill>
                  <a:srgbClr val="000000"/>
                </a:solidFill>
              </a:rPr>
              <a:t>университету</a:t>
            </a:r>
            <a:endParaRPr lang="ru-RU" dirty="0"/>
          </a:p>
        </p:txBody>
      </p:sp>
      <p:pic>
        <p:nvPicPr>
          <p:cNvPr id="4112" name="Picture 16" descr="Using single-sign-on oauth2 across many sites in Kubernetes - Agilicus">
            <a:extLst>
              <a:ext uri="{FF2B5EF4-FFF2-40B4-BE49-F238E27FC236}">
                <a16:creationId xmlns:a16="http://schemas.microsoft.com/office/drawing/2014/main" id="{5376B5F7-155F-497A-9009-635A8649E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56" y="2463015"/>
            <a:ext cx="1979529" cy="11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47A50F-6A87-4C9F-BF2B-BFD244E8C4C4}"/>
              </a:ext>
            </a:extLst>
          </p:cNvPr>
          <p:cNvSpPr txBox="1"/>
          <p:nvPr/>
        </p:nvSpPr>
        <p:spPr>
          <a:xfrm>
            <a:off x="2501842" y="3608089"/>
            <a:ext cx="20783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O2Auth 2.0</a:t>
            </a:r>
          </a:p>
          <a:p>
            <a:pPr algn="ctr"/>
            <a:r>
              <a:rPr lang="ru-RU" dirty="0">
                <a:solidFill>
                  <a:srgbClr val="000000"/>
                </a:solidFill>
              </a:rPr>
              <a:t>1 аккаунт = все сервисы</a:t>
            </a:r>
            <a:endParaRPr lang="ru-RU" dirty="0"/>
          </a:p>
        </p:txBody>
      </p:sp>
      <p:pic>
        <p:nvPicPr>
          <p:cNvPr id="4114" name="Picture 18" descr="Форма обращения – Бесплатные иконки: здравоохранение и медицина">
            <a:extLst>
              <a:ext uri="{FF2B5EF4-FFF2-40B4-BE49-F238E27FC236}">
                <a16:creationId xmlns:a16="http://schemas.microsoft.com/office/drawing/2014/main" id="{DB3E9498-D17A-48D9-A6D3-74D88D3E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09" y="4659225"/>
            <a:ext cx="830375" cy="8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6A5801-12BC-4FFA-A055-10A2325E0586}"/>
              </a:ext>
            </a:extLst>
          </p:cNvPr>
          <p:cNvSpPr txBox="1"/>
          <p:nvPr/>
        </p:nvSpPr>
        <p:spPr>
          <a:xfrm>
            <a:off x="638124" y="5533845"/>
            <a:ext cx="6099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Открытая форма </a:t>
            </a:r>
          </a:p>
          <a:p>
            <a:pPr algn="ctr"/>
            <a:r>
              <a:rPr lang="ru-RU" dirty="0">
                <a:solidFill>
                  <a:srgbClr val="000000"/>
                </a:solidFill>
              </a:rPr>
              <a:t>Для обращений,</a:t>
            </a:r>
          </a:p>
          <a:p>
            <a:pPr algn="ctr"/>
            <a:r>
              <a:rPr lang="ru-RU" dirty="0">
                <a:solidFill>
                  <a:srgbClr val="000000"/>
                </a:solidFill>
              </a:rPr>
              <a:t>Предложений и идей</a:t>
            </a:r>
            <a:endParaRPr lang="ru-RU" dirty="0"/>
          </a:p>
        </p:txBody>
      </p:sp>
      <p:pic>
        <p:nvPicPr>
          <p:cNvPr id="4116" name="Picture 20" descr="кабинет PNG и картинки пнг | рисунок Векторы и PSD | Бесплатная загрузка на  Pngtree">
            <a:extLst>
              <a:ext uri="{FF2B5EF4-FFF2-40B4-BE49-F238E27FC236}">
                <a16:creationId xmlns:a16="http://schemas.microsoft.com/office/drawing/2014/main" id="{BA0AED9E-3667-4486-A11D-6C7F5F55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364" y="4307366"/>
            <a:ext cx="1609235" cy="160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871789-5CCF-4D4D-951E-9771E6BA2568}"/>
              </a:ext>
            </a:extLst>
          </p:cNvPr>
          <p:cNvSpPr txBox="1"/>
          <p:nvPr/>
        </p:nvSpPr>
        <p:spPr>
          <a:xfrm>
            <a:off x="7789283" y="5913703"/>
            <a:ext cx="3881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Система по организации работы с фондом кабинетов в корпусах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4118" name="Picture 22" descr="Forum PNG Free Download | PNG Mart">
            <a:extLst>
              <a:ext uri="{FF2B5EF4-FFF2-40B4-BE49-F238E27FC236}">
                <a16:creationId xmlns:a16="http://schemas.microsoft.com/office/drawing/2014/main" id="{1DD1068F-B87C-42A9-8F30-570AB79D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37" y="203202"/>
            <a:ext cx="1226820" cy="7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5707B7-E712-4ADD-93C0-0BCBCB1911A5}"/>
              </a:ext>
            </a:extLst>
          </p:cNvPr>
          <p:cNvSpPr txBox="1"/>
          <p:nvPr/>
        </p:nvSpPr>
        <p:spPr>
          <a:xfrm>
            <a:off x="2793242" y="919174"/>
            <a:ext cx="609981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0" i="0" u="none" strike="noStrike" dirty="0">
                <a:solidFill>
                  <a:srgbClr val="000000"/>
                </a:solidFill>
                <a:effectLst/>
              </a:rPr>
              <a:t>Платформа для 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r>
              <a:rPr lang="ru-RU" sz="1600" b="0" i="0" u="none" strike="noStrike" dirty="0">
                <a:solidFill>
                  <a:srgbClr val="000000"/>
                </a:solidFill>
                <a:effectLst/>
              </a:rPr>
              <a:t>обмена знаниями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TusurHub</a:t>
            </a:r>
            <a:endParaRPr lang="ru-RU" dirty="0"/>
          </a:p>
        </p:txBody>
      </p:sp>
      <p:pic>
        <p:nvPicPr>
          <p:cNvPr id="4120" name="Picture 24" descr="START png images | PNGEgg">
            <a:extLst>
              <a:ext uri="{FF2B5EF4-FFF2-40B4-BE49-F238E27FC236}">
                <a16:creationId xmlns:a16="http://schemas.microsoft.com/office/drawing/2014/main" id="{C34DEDB5-7A64-413E-A923-3A097B93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516" b="98828" l="10000" r="90000">
                        <a14:foregroundMark x1="29778" y1="22266" x2="28444" y2="24609"/>
                        <a14:foregroundMark x1="38667" y1="40234" x2="37889" y2="46289"/>
                        <a14:foregroundMark x1="31111" y1="15625" x2="25889" y2="26953"/>
                        <a14:foregroundMark x1="27556" y1="29297" x2="26333" y2="51758"/>
                        <a14:foregroundMark x1="40889" y1="5859" x2="56556" y2="3516"/>
                        <a14:foregroundMark x1="40111" y1="92773" x2="47000" y2="93359"/>
                        <a14:foregroundMark x1="47000" y1="93359" x2="54111" y2="92969"/>
                        <a14:foregroundMark x1="49778" y1="23047" x2="50222" y2="34375"/>
                        <a14:foregroundMark x1="50000" y1="97656" x2="50667" y2="98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907" y="281940"/>
            <a:ext cx="1412534" cy="8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1AE9EE-9B4B-447C-A96F-1D790CD94D7C}"/>
              </a:ext>
            </a:extLst>
          </p:cNvPr>
          <p:cNvSpPr txBox="1"/>
          <p:nvPr/>
        </p:nvSpPr>
        <p:spPr>
          <a:xfrm>
            <a:off x="7592269" y="1146481"/>
            <a:ext cx="6099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tusur.start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платформа для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первокурсников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(и абитуриентов)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A57C5D-0499-4CCD-BCCA-C5CFF6544812}"/>
              </a:ext>
            </a:extLst>
          </p:cNvPr>
          <p:cNvSpPr txBox="1"/>
          <p:nvPr/>
        </p:nvSpPr>
        <p:spPr>
          <a:xfrm>
            <a:off x="4730861" y="1378053"/>
            <a:ext cx="6846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sdo.universityid.online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ru-RU" sz="1600" dirty="0"/>
          </a:p>
        </p:txBody>
      </p:sp>
      <p:pic>
        <p:nvPicPr>
          <p:cNvPr id="4122" name="Picture 26" descr="Как выбрать систему дистанционного обучения для вашего бизнеса - LmsList.ru">
            <a:extLst>
              <a:ext uri="{FF2B5EF4-FFF2-40B4-BE49-F238E27FC236}">
                <a16:creationId xmlns:a16="http://schemas.microsoft.com/office/drawing/2014/main" id="{AAA7544B-8112-4CF0-B9D2-C12E1456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07" y="353312"/>
            <a:ext cx="1964583" cy="106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87AEAB7-3662-44CC-9785-0821B68DB006}"/>
              </a:ext>
            </a:extLst>
          </p:cNvPr>
          <p:cNvSpPr txBox="1"/>
          <p:nvPr/>
        </p:nvSpPr>
        <p:spPr>
          <a:xfrm>
            <a:off x="2865919" y="6272509"/>
            <a:ext cx="6846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9"/>
              </a:rPr>
              <a:t>project.universityid.ru</a:t>
            </a:r>
            <a:endParaRPr lang="ru-RU" dirty="0"/>
          </a:p>
        </p:txBody>
      </p:sp>
      <p:pic>
        <p:nvPicPr>
          <p:cNvPr id="4124" name="Picture 28" descr="Project management - Free technology icons">
            <a:extLst>
              <a:ext uri="{FF2B5EF4-FFF2-40B4-BE49-F238E27FC236}">
                <a16:creationId xmlns:a16="http://schemas.microsoft.com/office/drawing/2014/main" id="{8729A353-279A-4BE0-BCDE-72CC0FE9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66" y="5043341"/>
            <a:ext cx="1291909" cy="12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66D212-FB7E-43ED-AD6A-5CE0A1C6BD32}"/>
              </a:ext>
            </a:extLst>
          </p:cNvPr>
          <p:cNvSpPr txBox="1"/>
          <p:nvPr/>
        </p:nvSpPr>
        <p:spPr>
          <a:xfrm>
            <a:off x="7218889" y="3937619"/>
            <a:ext cx="68465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0" i="0" u="none" strike="noStrike" dirty="0">
                <a:solidFill>
                  <a:srgbClr val="000000"/>
                </a:solidFill>
                <a:effectLst/>
              </a:rPr>
              <a:t>"Привилегия ТУСУР"</a:t>
            </a:r>
            <a:endParaRPr lang="ru-RU" sz="1600" dirty="0"/>
          </a:p>
        </p:txBody>
      </p:sp>
      <p:pic>
        <p:nvPicPr>
          <p:cNvPr id="4126" name="Picture 30" descr="Привилегия – Бесплатные иконки: маркетинг">
            <a:extLst>
              <a:ext uri="{FF2B5EF4-FFF2-40B4-BE49-F238E27FC236}">
                <a16:creationId xmlns:a16="http://schemas.microsoft.com/office/drawing/2014/main" id="{ABBEE7A0-F7EA-418E-A815-5B1868E1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34" y="2503300"/>
            <a:ext cx="1402907" cy="14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Общежитие – Бесплатные иконки: образование">
            <a:extLst>
              <a:ext uri="{FF2B5EF4-FFF2-40B4-BE49-F238E27FC236}">
                <a16:creationId xmlns:a16="http://schemas.microsoft.com/office/drawing/2014/main" id="{C2376452-29DF-481F-B566-5D103C45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283" y="2649790"/>
            <a:ext cx="1262281" cy="126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DE26390-4C37-4A0F-A222-37670BA0023A}"/>
              </a:ext>
            </a:extLst>
          </p:cNvPr>
          <p:cNvSpPr txBox="1"/>
          <p:nvPr/>
        </p:nvSpPr>
        <p:spPr>
          <a:xfrm>
            <a:off x="5037619" y="3925373"/>
            <a:ext cx="6846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latin typeface="Arial" panose="020B0604020202020204" pitchFamily="34" charset="0"/>
              </a:rPr>
              <a:t>Общежитие.онлайн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54238E-FBA7-41A5-B821-BD2B3AE911B4}"/>
              </a:ext>
            </a:extLst>
          </p:cNvPr>
          <p:cNvSpPr txBox="1"/>
          <p:nvPr/>
        </p:nvSpPr>
        <p:spPr>
          <a:xfrm>
            <a:off x="4932605" y="3876408"/>
            <a:ext cx="207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Цифровая экосистема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5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5A4AFA9A-C703-463E-8556-9C5267F8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20" y="89349"/>
            <a:ext cx="2049533" cy="20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2">
            <a:extLst>
              <a:ext uri="{FF2B5EF4-FFF2-40B4-BE49-F238E27FC236}">
                <a16:creationId xmlns:a16="http://schemas.microsoft.com/office/drawing/2014/main" id="{A8F1B030-AAD2-407D-91DF-F3E82BD6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83905"/>
              </p:ext>
            </p:extLst>
          </p:nvPr>
        </p:nvGraphicFramePr>
        <p:xfrm>
          <a:off x="358139" y="218890"/>
          <a:ext cx="9067554" cy="568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4">
                  <a:extLst>
                    <a:ext uri="{9D8B030D-6E8A-4147-A177-3AD203B41FA5}">
                      <a16:colId xmlns:a16="http://schemas.microsoft.com/office/drawing/2014/main" val="3069681698"/>
                    </a:ext>
                  </a:extLst>
                </a:gridCol>
                <a:gridCol w="5642442">
                  <a:extLst>
                    <a:ext uri="{9D8B030D-6E8A-4147-A177-3AD203B41FA5}">
                      <a16:colId xmlns:a16="http://schemas.microsoft.com/office/drawing/2014/main" val="3898617478"/>
                    </a:ext>
                  </a:extLst>
                </a:gridCol>
                <a:gridCol w="3022518">
                  <a:extLst>
                    <a:ext uri="{9D8B030D-6E8A-4147-A177-3AD203B41FA5}">
                      <a16:colId xmlns:a16="http://schemas.microsoft.com/office/drawing/2014/main" val="22041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№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Функционал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Срок реализации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6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Стартовая страница проекта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cloud.universityid.ru - облачное хранилище и портал для командной работы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tusur.start</a:t>
                      </a:r>
                      <a:r>
                        <a:rPr lang="en-US" sz="1600" dirty="0"/>
                        <a:t> (start.universityid.ru)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wiki.universityid.ru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</a:t>
                      </a:r>
                      <a:r>
                        <a:rPr lang="ru-RU" sz="1600" dirty="0"/>
                        <a:t>квартал 2023 года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4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Открытая форма для обращений, предложений и идей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Навигация по корпусам университета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 квартал 2023 года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9528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Бонусная программа "ТУСУР привилегия"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 квартал 2023 года</a:t>
                      </a:r>
                    </a:p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7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Система по организации работы с фондом кабинетов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 квартал 2024 года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74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5 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 err="1"/>
                        <a:t>Общежитие.онлайн</a:t>
                      </a:r>
                      <a:endParaRPr lang="ru-RU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Мобильное приложение </a:t>
                      </a:r>
                      <a:r>
                        <a:rPr lang="en-US" sz="1600" dirty="0"/>
                        <a:t>“TUSUR Online”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 квартал 2024 года</a:t>
                      </a:r>
                    </a:p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33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Платформа для обмена знаниями "</a:t>
                      </a:r>
                      <a:r>
                        <a:rPr lang="ru-RU" sz="1600" dirty="0" err="1"/>
                        <a:t>TusurHub</a:t>
                      </a:r>
                      <a:r>
                        <a:rPr lang="en-US" sz="1600" dirty="0"/>
                        <a:t>”</a:t>
                      </a:r>
                      <a:endParaRPr lang="ru-RU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>
                          <a:hlinkClick r:id="rId4"/>
                        </a:rPr>
                        <a:t>project.universityid.ru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</a:t>
                      </a:r>
                      <a:r>
                        <a:rPr lang="ru-RU" sz="1600" dirty="0"/>
                        <a:t>квартал 2024 года</a:t>
                      </a:r>
                    </a:p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789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ИИ для обработки запросов в рамках </a:t>
                      </a:r>
                      <a:r>
                        <a:rPr lang="en-US" sz="1600" dirty="0"/>
                        <a:t>UniversityID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ru-RU" sz="1600" dirty="0"/>
                        <a:t>квартал 2025 года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72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8 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sdo.universityid.ru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 квартал 2025 года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9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Регистрация авторского права и выход на рынок ПО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 квартал 2025 – 2 квартал 2026 года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7180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DD1566-790C-4917-8CED-4897EBBAEB0F}"/>
              </a:ext>
            </a:extLst>
          </p:cNvPr>
          <p:cNvSpPr txBox="1"/>
          <p:nvPr/>
        </p:nvSpPr>
        <p:spPr>
          <a:xfrm>
            <a:off x="9753600" y="1998464"/>
            <a:ext cx="1706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RoadMap</a:t>
            </a:r>
          </a:p>
          <a:p>
            <a:pPr algn="ctr"/>
            <a:r>
              <a:rPr lang="en-US" dirty="0"/>
              <a:t>UniversityID</a:t>
            </a:r>
          </a:p>
        </p:txBody>
      </p:sp>
    </p:spTree>
    <p:extLst>
      <p:ext uri="{BB962C8B-B14F-4D97-AF65-F5344CB8AC3E}">
        <p14:creationId xmlns:p14="http://schemas.microsoft.com/office/powerpoint/2010/main" val="68271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6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984F8CE-FA62-4ACD-A24D-F94DB078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56670"/>
              </p:ext>
            </p:extLst>
          </p:nvPr>
        </p:nvGraphicFramePr>
        <p:xfrm>
          <a:off x="294640" y="58292"/>
          <a:ext cx="11082021" cy="6741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0">
                  <a:extLst>
                    <a:ext uri="{9D8B030D-6E8A-4147-A177-3AD203B41FA5}">
                      <a16:colId xmlns:a16="http://schemas.microsoft.com/office/drawing/2014/main" val="368175650"/>
                    </a:ext>
                  </a:extLst>
                </a:gridCol>
                <a:gridCol w="5157470">
                  <a:extLst>
                    <a:ext uri="{9D8B030D-6E8A-4147-A177-3AD203B41FA5}">
                      <a16:colId xmlns:a16="http://schemas.microsoft.com/office/drawing/2014/main" val="374224809"/>
                    </a:ext>
                  </a:extLst>
                </a:gridCol>
                <a:gridCol w="2454910">
                  <a:extLst>
                    <a:ext uri="{9D8B030D-6E8A-4147-A177-3AD203B41FA5}">
                      <a16:colId xmlns:a16="http://schemas.microsoft.com/office/drawing/2014/main" val="27972649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89350865"/>
                    </a:ext>
                  </a:extLst>
                </a:gridCol>
                <a:gridCol w="2263141">
                  <a:extLst>
                    <a:ext uri="{9D8B030D-6E8A-4147-A177-3AD203B41FA5}">
                      <a16:colId xmlns:a16="http://schemas.microsoft.com/office/drawing/2014/main" val="495199617"/>
                    </a:ext>
                  </a:extLst>
                </a:gridCol>
              </a:tblGrid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Стоимость за ед.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Стоимость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47319"/>
                  </a:ext>
                </a:extLst>
              </a:tr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Сервер (</a:t>
                      </a:r>
                      <a:r>
                        <a:rPr lang="ru-RU" dirty="0" err="1"/>
                        <a:t>Прибл.конфигурация</a:t>
                      </a:r>
                      <a:r>
                        <a:rPr lang="ru-RU" dirty="0"/>
                        <a:t>: </a:t>
                      </a:r>
                      <a:r>
                        <a:rPr lang="en-US" dirty="0"/>
                        <a:t>2 x AMD Opteron 6276 / 64 Gb RAM / 4 x 1 Tb HDD / 256 SSD / 3 Gbit LAN)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  <a:r>
                        <a:rPr lang="en-US" dirty="0"/>
                        <a:t> 000 </a:t>
                      </a:r>
                      <a:r>
                        <a:rPr lang="ru-RU" dirty="0"/>
                        <a:t>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60 000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415119"/>
                  </a:ext>
                </a:extLst>
              </a:tr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Аппаратный межсетевой экран </a:t>
                      </a:r>
                      <a:r>
                        <a:rPr lang="en-US" dirty="0"/>
                        <a:t>(</a:t>
                      </a:r>
                      <a:r>
                        <a:rPr lang="ru-RU" dirty="0"/>
                        <a:t>1 </a:t>
                      </a:r>
                      <a:r>
                        <a:rPr lang="en-US" dirty="0"/>
                        <a:t>Gbit / 8+2 Ethernet + DMZ + USB)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  <a:r>
                        <a:rPr lang="en-US" dirty="0"/>
                        <a:t> 000 </a:t>
                      </a:r>
                      <a:r>
                        <a:rPr lang="ru-RU" dirty="0"/>
                        <a:t>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10 000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633519"/>
                  </a:ext>
                </a:extLst>
              </a:tr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Коммутатор (16 Портов</a:t>
                      </a:r>
                      <a:r>
                        <a:rPr lang="en-US" dirty="0"/>
                        <a:t>, 10/100/1000 Mbit)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  <a:r>
                        <a:rPr lang="en-US" dirty="0"/>
                        <a:t> 000 </a:t>
                      </a:r>
                      <a:r>
                        <a:rPr lang="ru-RU" dirty="0"/>
                        <a:t>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8 000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477151"/>
                  </a:ext>
                </a:extLst>
              </a:tr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Домен </a:t>
                      </a:r>
                      <a:r>
                        <a:rPr lang="en-US" dirty="0"/>
                        <a:t>universityid.ru</a:t>
                      </a:r>
                      <a:r>
                        <a:rPr lang="ru-RU" dirty="0"/>
                        <a:t> (продление)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999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1 998 </a:t>
                      </a:r>
                      <a:r>
                        <a:rPr lang="ru-RU" dirty="0" err="1"/>
                        <a:t>руб</a:t>
                      </a:r>
                      <a:r>
                        <a:rPr lang="en-US" dirty="0"/>
                        <a:t>. 0</a:t>
                      </a:r>
                      <a:r>
                        <a:rPr lang="ru-RU" dirty="0"/>
                        <a:t>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51050"/>
                  </a:ext>
                </a:extLst>
              </a:tr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Электричество для серверного оборудования (в мес.)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1 250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37 500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70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Услуги провайдера (до 500 </a:t>
                      </a:r>
                      <a:r>
                        <a:rPr lang="ru-RU" dirty="0" err="1"/>
                        <a:t>мбит</a:t>
                      </a:r>
                      <a:r>
                        <a:rPr lang="ru-RU" dirty="0"/>
                        <a:t>, выделенный </a:t>
                      </a:r>
                      <a:r>
                        <a:rPr lang="en-US" dirty="0"/>
                        <a:t>IP-</a:t>
                      </a:r>
                      <a:r>
                        <a:rPr lang="ru-RU" dirty="0"/>
                        <a:t>адрес)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1 000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30 000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707138"/>
                  </a:ext>
                </a:extLst>
              </a:tr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7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Стимуляция участников команды (доплата к стипендии, при успешном завершении спринтов и продвижении разработки, в месяц на все время работы в команде. ФОТ будет динамически распределяться между участниками)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Динамическая модель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Динамическая модель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85104"/>
                  </a:ext>
                </a:extLst>
              </a:tr>
              <a:tr h="450914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Резервный бюджет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200 000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200 000 руб. 00 коп.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628758"/>
                  </a:ext>
                </a:extLst>
              </a:tr>
              <a:tr h="450914">
                <a:tc gridSpan="4">
                  <a:txBody>
                    <a:bodyPr/>
                    <a:lstStyle/>
                    <a:p>
                      <a:pPr algn="r"/>
                      <a:r>
                        <a:rPr lang="ru-RU" dirty="0"/>
                        <a:t>Итого: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347 498 </a:t>
                      </a:r>
                      <a:r>
                        <a:rPr lang="ru-RU" dirty="0" err="1"/>
                        <a:t>руб</a:t>
                      </a:r>
                      <a:r>
                        <a:rPr lang="ru-RU" dirty="0"/>
                        <a:t> + ФОТ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435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76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A0336-9B45-4175-ACC4-7C935253F381}"/>
              </a:ext>
            </a:extLst>
          </p:cNvPr>
          <p:cNvSpPr txBox="1"/>
          <p:nvPr/>
        </p:nvSpPr>
        <p:spPr>
          <a:xfrm>
            <a:off x="3737181" y="4305238"/>
            <a:ext cx="471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Цифровая экосистема ТУСУРа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974D0-0112-DDC7-21F2-245853771B19}"/>
              </a:ext>
            </a:extLst>
          </p:cNvPr>
          <p:cNvSpPr txBox="1"/>
          <p:nvPr/>
        </p:nvSpPr>
        <p:spPr>
          <a:xfrm>
            <a:off x="4934496" y="4836047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Universityid.ru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7370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595</Words>
  <Application>Microsoft Macintosh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Scada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Журиков Артём</dc:creator>
  <cp:lastModifiedBy>Журиков Артём</cp:lastModifiedBy>
  <cp:revision>16</cp:revision>
  <dcterms:created xsi:type="dcterms:W3CDTF">2023-04-27T22:56:31Z</dcterms:created>
  <dcterms:modified xsi:type="dcterms:W3CDTF">2023-04-28T02:59:58Z</dcterms:modified>
</cp:coreProperties>
</file>