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618"/>
  </p:normalViewPr>
  <p:slideViewPr>
    <p:cSldViewPr snapToGrid="0" snapToObjects="1">
      <p:cViewPr varScale="1">
        <p:scale>
          <a:sx n="48" d="100"/>
          <a:sy n="48" d="100"/>
        </p:scale>
        <p:origin x="-924" y="-9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31815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Calibri"/>
      </a:defRPr>
    </a:lvl1pPr>
    <a:lvl2pPr indent="228600" defTabSz="1300480" latinLnBrk="0">
      <a:defRPr sz="1600">
        <a:latin typeface="+mj-lt"/>
        <a:ea typeface="+mj-ea"/>
        <a:cs typeface="+mj-cs"/>
        <a:sym typeface="Calibri"/>
      </a:defRPr>
    </a:lvl2pPr>
    <a:lvl3pPr indent="457200" defTabSz="1300480" latinLnBrk="0">
      <a:defRPr sz="1600">
        <a:latin typeface="+mj-lt"/>
        <a:ea typeface="+mj-ea"/>
        <a:cs typeface="+mj-cs"/>
        <a:sym typeface="Calibri"/>
      </a:defRPr>
    </a:lvl3pPr>
    <a:lvl4pPr indent="685800" defTabSz="1300480" latinLnBrk="0">
      <a:defRPr sz="1600">
        <a:latin typeface="+mj-lt"/>
        <a:ea typeface="+mj-ea"/>
        <a:cs typeface="+mj-cs"/>
        <a:sym typeface="Calibri"/>
      </a:defRPr>
    </a:lvl4pPr>
    <a:lvl5pPr indent="914400" defTabSz="1300480" latinLnBrk="0">
      <a:defRPr sz="1600">
        <a:latin typeface="+mj-lt"/>
        <a:ea typeface="+mj-ea"/>
        <a:cs typeface="+mj-cs"/>
        <a:sym typeface="Calibri"/>
      </a:defRPr>
    </a:lvl5pPr>
    <a:lvl6pPr indent="1143000" defTabSz="1300480" latinLnBrk="0">
      <a:defRPr sz="1600">
        <a:latin typeface="+mj-lt"/>
        <a:ea typeface="+mj-ea"/>
        <a:cs typeface="+mj-cs"/>
        <a:sym typeface="Calibri"/>
      </a:defRPr>
    </a:lvl6pPr>
    <a:lvl7pPr indent="1371600" defTabSz="1300480" latinLnBrk="0">
      <a:defRPr sz="1600">
        <a:latin typeface="+mj-lt"/>
        <a:ea typeface="+mj-ea"/>
        <a:cs typeface="+mj-cs"/>
        <a:sym typeface="Calibri"/>
      </a:defRPr>
    </a:lvl7pPr>
    <a:lvl8pPr indent="1600200" defTabSz="1300480" latinLnBrk="0">
      <a:defRPr sz="1600">
        <a:latin typeface="+mj-lt"/>
        <a:ea typeface="+mj-ea"/>
        <a:cs typeface="+mj-cs"/>
        <a:sym typeface="Calibri"/>
      </a:defRPr>
    </a:lvl8pPr>
    <a:lvl9pPr indent="1828800" defTabSz="1300480" latinLnBrk="0">
      <a:defRPr sz="16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581"/>
          <p:cNvGrpSpPr/>
          <p:nvPr/>
        </p:nvGrpSpPr>
        <p:grpSpPr>
          <a:xfrm>
            <a:off x="1897134" y="8373169"/>
            <a:ext cx="1457991" cy="817766"/>
            <a:chOff x="0" y="0"/>
            <a:chExt cx="1093459" cy="817764"/>
          </a:xfrm>
        </p:grpSpPr>
        <p:sp>
          <p:nvSpPr>
            <p:cNvPr id="11" name="Shape 562"/>
            <p:cNvSpPr/>
            <p:nvPr/>
          </p:nvSpPr>
          <p:spPr>
            <a:xfrm rot="11038698" flipH="1">
              <a:off x="123273" y="11901"/>
              <a:ext cx="346405" cy="9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2" name="Shape 563"/>
            <p:cNvSpPr/>
            <p:nvPr/>
          </p:nvSpPr>
          <p:spPr>
            <a:xfrm rot="411991">
              <a:off x="403282" y="43568"/>
              <a:ext cx="183195" cy="8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3" name="Shape 564"/>
            <p:cNvSpPr/>
            <p:nvPr/>
          </p:nvSpPr>
          <p:spPr>
            <a:xfrm rot="11567838" flipH="1">
              <a:off x="494447" y="50704"/>
              <a:ext cx="180215" cy="9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4" name="Shape 565"/>
            <p:cNvSpPr/>
            <p:nvPr/>
          </p:nvSpPr>
          <p:spPr>
            <a:xfrm>
              <a:off x="614824" y="80073"/>
              <a:ext cx="186883" cy="115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5" name="Shape 566"/>
            <p:cNvSpPr/>
            <p:nvPr/>
          </p:nvSpPr>
          <p:spPr>
            <a:xfrm>
              <a:off x="136801" y="49660"/>
              <a:ext cx="227842" cy="3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6" name="Shape 567"/>
            <p:cNvSpPr/>
            <p:nvPr/>
          </p:nvSpPr>
          <p:spPr>
            <a:xfrm rot="19935560">
              <a:off x="249285" y="308026"/>
              <a:ext cx="183195" cy="8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7" name="Shape 568"/>
            <p:cNvSpPr/>
            <p:nvPr/>
          </p:nvSpPr>
          <p:spPr>
            <a:xfrm rot="15397886">
              <a:off x="316953" y="219473"/>
              <a:ext cx="147398" cy="48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8" name="Shape 569"/>
            <p:cNvSpPr/>
            <p:nvPr/>
          </p:nvSpPr>
          <p:spPr>
            <a:xfrm>
              <a:off x="277187" y="359096"/>
              <a:ext cx="337923" cy="17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19" name="Shape 570"/>
            <p:cNvSpPr/>
            <p:nvPr/>
          </p:nvSpPr>
          <p:spPr>
            <a:xfrm rot="199406">
              <a:off x="484599" y="180454"/>
              <a:ext cx="317208" cy="13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0" name="Shape 571"/>
            <p:cNvSpPr/>
            <p:nvPr/>
          </p:nvSpPr>
          <p:spPr>
            <a:xfrm rot="10531711">
              <a:off x="531933" y="314312"/>
              <a:ext cx="222542" cy="7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1" name="Shape 572"/>
            <p:cNvSpPr/>
            <p:nvPr/>
          </p:nvSpPr>
          <p:spPr>
            <a:xfrm>
              <a:off x="784030" y="152702"/>
              <a:ext cx="309429" cy="128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2" name="Shape 573"/>
            <p:cNvSpPr/>
            <p:nvPr/>
          </p:nvSpPr>
          <p:spPr>
            <a:xfrm rot="3338135">
              <a:off x="826254" y="287700"/>
              <a:ext cx="245354" cy="11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3" name="Shape 574"/>
            <p:cNvSpPr/>
            <p:nvPr/>
          </p:nvSpPr>
          <p:spPr>
            <a:xfrm rot="12560925">
              <a:off x="792694" y="338414"/>
              <a:ext cx="273164" cy="78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4" name="Shape 575"/>
            <p:cNvSpPr/>
            <p:nvPr/>
          </p:nvSpPr>
          <p:spPr>
            <a:xfrm>
              <a:off x="919289" y="415628"/>
              <a:ext cx="161282" cy="14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5" name="Shape 576"/>
            <p:cNvSpPr/>
            <p:nvPr/>
          </p:nvSpPr>
          <p:spPr>
            <a:xfrm>
              <a:off x="869921" y="519866"/>
              <a:ext cx="217603" cy="23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6" name="Shape 577"/>
            <p:cNvSpPr/>
            <p:nvPr/>
          </p:nvSpPr>
          <p:spPr>
            <a:xfrm rot="20636598">
              <a:off x="654049" y="621865"/>
              <a:ext cx="239854" cy="16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7" name="Shape 578"/>
            <p:cNvSpPr/>
            <p:nvPr/>
          </p:nvSpPr>
          <p:spPr>
            <a:xfrm rot="10800000">
              <a:off x="519599" y="636347"/>
              <a:ext cx="264432" cy="172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8" name="Shape 579"/>
            <p:cNvSpPr/>
            <p:nvPr/>
          </p:nvSpPr>
          <p:spPr>
            <a:xfrm rot="637592">
              <a:off x="229568" y="613714"/>
              <a:ext cx="427182" cy="16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9" name="Shape 580"/>
            <p:cNvSpPr/>
            <p:nvPr/>
          </p:nvSpPr>
          <p:spPr>
            <a:xfrm rot="12071167">
              <a:off x="19139" y="535713"/>
              <a:ext cx="398651" cy="180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</p:grpSp>
      <p:grpSp>
        <p:nvGrpSpPr>
          <p:cNvPr id="77" name="Group 261"/>
          <p:cNvGrpSpPr/>
          <p:nvPr/>
        </p:nvGrpSpPr>
        <p:grpSpPr>
          <a:xfrm>
            <a:off x="381903" y="8352083"/>
            <a:ext cx="1331709" cy="859937"/>
            <a:chOff x="-1" y="-1"/>
            <a:chExt cx="998749" cy="859935"/>
          </a:xfrm>
        </p:grpSpPr>
        <p:sp>
          <p:nvSpPr>
            <p:cNvPr id="31" name="Shape 215"/>
            <p:cNvSpPr/>
            <p:nvPr/>
          </p:nvSpPr>
          <p:spPr>
            <a:xfrm>
              <a:off x="22891" y="21434"/>
              <a:ext cx="133004" cy="43780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2" name="Shape 216"/>
            <p:cNvSpPr/>
            <p:nvPr/>
          </p:nvSpPr>
          <p:spPr>
            <a:xfrm>
              <a:off x="22890" y="21434"/>
              <a:ext cx="357367" cy="2733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3" name="Shape 217"/>
            <p:cNvSpPr/>
            <p:nvPr/>
          </p:nvSpPr>
          <p:spPr>
            <a:xfrm>
              <a:off x="796263" y="256653"/>
              <a:ext cx="163130" cy="1746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4" name="Shape 218"/>
            <p:cNvSpPr/>
            <p:nvPr/>
          </p:nvSpPr>
          <p:spPr>
            <a:xfrm>
              <a:off x="959391" y="431260"/>
              <a:ext cx="19034" cy="17366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5" name="Shape 219"/>
            <p:cNvSpPr/>
            <p:nvPr/>
          </p:nvSpPr>
          <p:spPr>
            <a:xfrm flipH="1">
              <a:off x="828551" y="604922"/>
              <a:ext cx="149874" cy="16472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6" name="Shape 220"/>
            <p:cNvSpPr/>
            <p:nvPr/>
          </p:nvSpPr>
          <p:spPr>
            <a:xfrm flipH="1">
              <a:off x="570438" y="769647"/>
              <a:ext cx="258117" cy="6365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7" name="Shape 221"/>
            <p:cNvSpPr/>
            <p:nvPr/>
          </p:nvSpPr>
          <p:spPr>
            <a:xfrm flipH="1" flipV="1">
              <a:off x="110114" y="750036"/>
              <a:ext cx="460327" cy="832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8" name="Shape 222"/>
            <p:cNvSpPr/>
            <p:nvPr/>
          </p:nvSpPr>
          <p:spPr>
            <a:xfrm flipH="1" flipV="1">
              <a:off x="22890" y="508473"/>
              <a:ext cx="87226" cy="24156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39" name="Shape 223"/>
            <p:cNvSpPr/>
            <p:nvPr/>
          </p:nvSpPr>
          <p:spPr>
            <a:xfrm flipH="1" flipV="1">
              <a:off x="153731" y="459240"/>
              <a:ext cx="229461" cy="908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0" name="Shape 224"/>
            <p:cNvSpPr/>
            <p:nvPr/>
          </p:nvSpPr>
          <p:spPr>
            <a:xfrm flipH="1">
              <a:off x="160908" y="313843"/>
              <a:ext cx="282008" cy="14539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1" name="Shape 225"/>
            <p:cNvSpPr/>
            <p:nvPr/>
          </p:nvSpPr>
          <p:spPr>
            <a:xfrm flipH="1">
              <a:off x="442913" y="210018"/>
              <a:ext cx="261935" cy="10382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2" name="Shape 226"/>
            <p:cNvSpPr/>
            <p:nvPr/>
          </p:nvSpPr>
          <p:spPr>
            <a:xfrm flipH="1">
              <a:off x="699494" y="176804"/>
              <a:ext cx="299255" cy="338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3" name="Shape 227"/>
            <p:cNvSpPr/>
            <p:nvPr/>
          </p:nvSpPr>
          <p:spPr>
            <a:xfrm flipH="1">
              <a:off x="699494" y="180080"/>
              <a:ext cx="287361" cy="11683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4" name="Shape 228"/>
            <p:cNvSpPr/>
            <p:nvPr/>
          </p:nvSpPr>
          <p:spPr>
            <a:xfrm flipH="1">
              <a:off x="523000" y="296910"/>
              <a:ext cx="178154" cy="11369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5" name="Shape 229"/>
            <p:cNvSpPr/>
            <p:nvPr/>
          </p:nvSpPr>
          <p:spPr>
            <a:xfrm flipH="1">
              <a:off x="380257" y="407227"/>
              <a:ext cx="148571" cy="14056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6" name="Shape 230"/>
            <p:cNvSpPr/>
            <p:nvPr/>
          </p:nvSpPr>
          <p:spPr>
            <a:xfrm>
              <a:off x="263344" y="137318"/>
              <a:ext cx="65882" cy="23105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7" name="Shape 231"/>
            <p:cNvSpPr/>
            <p:nvPr/>
          </p:nvSpPr>
          <p:spPr>
            <a:xfrm>
              <a:off x="263344" y="134508"/>
              <a:ext cx="212003" cy="2829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8" name="Shape 232"/>
            <p:cNvSpPr/>
            <p:nvPr/>
          </p:nvSpPr>
          <p:spPr>
            <a:xfrm>
              <a:off x="380256" y="50458"/>
              <a:ext cx="190182" cy="4470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49" name="Shape 233"/>
            <p:cNvSpPr/>
            <p:nvPr/>
          </p:nvSpPr>
          <p:spPr>
            <a:xfrm>
              <a:off x="570436" y="94898"/>
              <a:ext cx="142676" cy="8085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0" name="Shape 234"/>
            <p:cNvSpPr/>
            <p:nvPr/>
          </p:nvSpPr>
          <p:spPr>
            <a:xfrm>
              <a:off x="474147" y="162639"/>
              <a:ext cx="128066" cy="5549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1" name="Shape 235"/>
            <p:cNvSpPr/>
            <p:nvPr/>
          </p:nvSpPr>
          <p:spPr>
            <a:xfrm flipV="1">
              <a:off x="602211" y="176802"/>
              <a:ext cx="113112" cy="4132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2" name="Shape 236"/>
            <p:cNvSpPr/>
            <p:nvPr/>
          </p:nvSpPr>
          <p:spPr>
            <a:xfrm>
              <a:off x="26273" y="504674"/>
              <a:ext cx="400130" cy="15449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3" name="Shape 237"/>
            <p:cNvSpPr/>
            <p:nvPr/>
          </p:nvSpPr>
          <p:spPr>
            <a:xfrm flipV="1">
              <a:off x="422693" y="652229"/>
              <a:ext cx="276802" cy="694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4" name="Shape 238"/>
            <p:cNvSpPr/>
            <p:nvPr/>
          </p:nvSpPr>
          <p:spPr>
            <a:xfrm flipV="1">
              <a:off x="699494" y="535697"/>
              <a:ext cx="140532" cy="11537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5" name="Shape 239"/>
            <p:cNvSpPr/>
            <p:nvPr/>
          </p:nvSpPr>
          <p:spPr>
            <a:xfrm flipV="1">
              <a:off x="837563" y="439813"/>
              <a:ext cx="2463" cy="10389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6" name="Shape 240"/>
            <p:cNvSpPr/>
            <p:nvPr/>
          </p:nvSpPr>
          <p:spPr>
            <a:xfrm>
              <a:off x="709602" y="293274"/>
              <a:ext cx="127963" cy="1456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7" name="Shape 241"/>
            <p:cNvSpPr/>
            <p:nvPr/>
          </p:nvSpPr>
          <p:spPr>
            <a:xfrm flipH="1">
              <a:off x="155762" y="304918"/>
              <a:ext cx="98449" cy="1562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8" name="Shape 242"/>
            <p:cNvSpPr/>
            <p:nvPr/>
          </p:nvSpPr>
          <p:spPr>
            <a:xfrm flipH="1">
              <a:off x="258007" y="132672"/>
              <a:ext cx="8628" cy="1792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59" name="Shape 243"/>
            <p:cNvSpPr/>
            <p:nvPr/>
          </p:nvSpPr>
          <p:spPr>
            <a:xfrm flipH="1">
              <a:off x="268130" y="48766"/>
              <a:ext cx="109775" cy="8203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0" name="Shape 244"/>
            <p:cNvSpPr/>
            <p:nvPr/>
          </p:nvSpPr>
          <p:spPr>
            <a:xfrm>
              <a:off x="380309" y="51940"/>
              <a:ext cx="101135" cy="1145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1" name="Shape 245"/>
            <p:cNvSpPr/>
            <p:nvPr/>
          </p:nvSpPr>
          <p:spPr>
            <a:xfrm>
              <a:off x="30651" y="24813"/>
              <a:ext cx="235233" cy="11048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2" name="Shape 246"/>
            <p:cNvSpPr/>
            <p:nvPr/>
          </p:nvSpPr>
          <p:spPr>
            <a:xfrm flipV="1">
              <a:off x="321856" y="304671"/>
              <a:ext cx="361382" cy="5999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3" name="Shape 247"/>
            <p:cNvSpPr/>
            <p:nvPr/>
          </p:nvSpPr>
          <p:spPr>
            <a:xfrm flipV="1">
              <a:off x="94810" y="667282"/>
              <a:ext cx="324304" cy="7412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4" name="Shape 248"/>
            <p:cNvSpPr/>
            <p:nvPr/>
          </p:nvSpPr>
          <p:spPr>
            <a:xfrm>
              <a:off x="422446" y="672522"/>
              <a:ext cx="125793" cy="15033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5" name="Shape 249"/>
            <p:cNvSpPr/>
            <p:nvPr/>
          </p:nvSpPr>
          <p:spPr>
            <a:xfrm flipH="1">
              <a:off x="573773" y="654440"/>
              <a:ext cx="119115" cy="18203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6" name="Shape 250"/>
            <p:cNvSpPr/>
            <p:nvPr/>
          </p:nvSpPr>
          <p:spPr>
            <a:xfrm>
              <a:off x="835636" y="534784"/>
              <a:ext cx="142789" cy="696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7" name="Shape 251"/>
            <p:cNvSpPr/>
            <p:nvPr/>
          </p:nvSpPr>
          <p:spPr>
            <a:xfrm>
              <a:off x="720112" y="299057"/>
              <a:ext cx="237964" cy="13514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endParaRPr sz="3200"/>
            </a:p>
          </p:txBody>
        </p:sp>
        <p:sp>
          <p:nvSpPr>
            <p:cNvPr id="68" name="Shape 252"/>
            <p:cNvSpPr/>
            <p:nvPr/>
          </p:nvSpPr>
          <p:spPr>
            <a:xfrm>
              <a:off x="304839" y="343793"/>
              <a:ext cx="48771" cy="4877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69" name="Shape 253"/>
            <p:cNvSpPr/>
            <p:nvPr/>
          </p:nvSpPr>
          <p:spPr>
            <a:xfrm>
              <a:off x="-2" y="480288"/>
              <a:ext cx="48772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0" name="Shape 254"/>
            <p:cNvSpPr/>
            <p:nvPr/>
          </p:nvSpPr>
          <p:spPr>
            <a:xfrm>
              <a:off x="83155" y="729453"/>
              <a:ext cx="48771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1" name="Shape 255"/>
            <p:cNvSpPr/>
            <p:nvPr/>
          </p:nvSpPr>
          <p:spPr>
            <a:xfrm>
              <a:off x="242493" y="110780"/>
              <a:ext cx="48771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2" name="Shape 256"/>
            <p:cNvSpPr/>
            <p:nvPr/>
          </p:nvSpPr>
          <p:spPr>
            <a:xfrm>
              <a:off x="675111" y="628958"/>
              <a:ext cx="48771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3" name="Shape 257"/>
            <p:cNvSpPr/>
            <p:nvPr/>
          </p:nvSpPr>
          <p:spPr>
            <a:xfrm>
              <a:off x="546053" y="811164"/>
              <a:ext cx="48772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4" name="Shape 258"/>
            <p:cNvSpPr/>
            <p:nvPr/>
          </p:nvSpPr>
          <p:spPr>
            <a:xfrm>
              <a:off x="939883" y="411550"/>
              <a:ext cx="48771" cy="4877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5" name="Shape 259"/>
            <p:cNvSpPr/>
            <p:nvPr/>
          </p:nvSpPr>
          <p:spPr>
            <a:xfrm>
              <a:off x="683236" y="280287"/>
              <a:ext cx="48772" cy="487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76" name="Shape 260"/>
            <p:cNvSpPr/>
            <p:nvPr/>
          </p:nvSpPr>
          <p:spPr>
            <a:xfrm>
              <a:off x="1889" y="-2"/>
              <a:ext cx="48771" cy="4877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1101828" y="2065609"/>
            <a:ext cx="13005200" cy="141393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01828" y="3721173"/>
            <a:ext cx="13005200" cy="214453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indent="609630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indent="1219261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indent="1828891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indent="2438522">
              <a:buSzTx/>
              <a:buFontTx/>
              <a:buNone/>
              <a:defRPr sz="3734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正方形"/>
          <p:cNvSpPr/>
          <p:nvPr/>
        </p:nvSpPr>
        <p:spPr>
          <a:xfrm>
            <a:off x="15124603" y="8147052"/>
            <a:ext cx="169338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endParaRPr sz="3200"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9706" y="7785950"/>
            <a:ext cx="417485" cy="4267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"/>
          <p:cNvSpPr/>
          <p:nvPr/>
        </p:nvSpPr>
        <p:spPr>
          <a:xfrm flipV="1">
            <a:off x="532348" y="1138010"/>
            <a:ext cx="7438466" cy="45719"/>
          </a:xfrm>
          <a:prstGeom prst="rect">
            <a:avLst/>
          </a:prstGeom>
          <a:solidFill>
            <a:srgbClr val="203864"/>
          </a:solidFill>
          <a:ln w="12700">
            <a:solidFill>
              <a:srgbClr val="203864"/>
            </a:solidFill>
            <a:miter/>
          </a:ln>
        </p:spPr>
        <p:txBody>
          <a:bodyPr lIns="65025" tIns="65025" rIns="65025" bIns="65025" anchor="ctr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109" name="标题文本"/>
          <p:cNvSpPr txBox="1">
            <a:spLocks noGrp="1"/>
          </p:cNvSpPr>
          <p:nvPr>
            <p:ph type="title"/>
          </p:nvPr>
        </p:nvSpPr>
        <p:spPr>
          <a:xfrm>
            <a:off x="532348" y="536228"/>
            <a:ext cx="7438466" cy="481019"/>
          </a:xfrm>
          <a:prstGeom prst="rect">
            <a:avLst/>
          </a:prstGeom>
        </p:spPr>
        <p:txBody>
          <a:bodyPr/>
          <a:lstStyle>
            <a:lvl1pPr>
              <a:defRPr sz="5067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标题文本</a:t>
            </a:r>
          </a:p>
        </p:txBody>
      </p:sp>
      <p:sp>
        <p:nvSpPr>
          <p:cNvPr id="110" name="正文级别 1…"/>
          <p:cNvSpPr txBox="1">
            <a:spLocks noGrp="1"/>
          </p:cNvSpPr>
          <p:nvPr>
            <p:ph type="body" idx="1"/>
          </p:nvPr>
        </p:nvSpPr>
        <p:spPr>
          <a:xfrm>
            <a:off x="1810923" y="2692346"/>
            <a:ext cx="14337199" cy="480906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>
            <a:spLocks noGrp="1"/>
          </p:cNvSpPr>
          <p:nvPr>
            <p:ph type="title"/>
          </p:nvPr>
        </p:nvSpPr>
        <p:spPr>
          <a:xfrm>
            <a:off x="462558" y="228003"/>
            <a:ext cx="10227395" cy="9312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>
                <a:solidFill>
                  <a:srgbClr val="1F4E79"/>
                </a:solidFill>
                <a:latin typeface="SimHei" charset="-122"/>
                <a:ea typeface="SimHei" charset="-122"/>
                <a:cs typeface="SimHei" charset="-122"/>
                <a:sym typeface="Microsoft JhengHei"/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1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39849" y="4507129"/>
            <a:ext cx="10218124" cy="282161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2088209" y="4507129"/>
            <a:ext cx="4059912" cy="28216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137725" y="1159269"/>
            <a:ext cx="8494211" cy="0"/>
          </a:xfrm>
          <a:prstGeom prst="line">
            <a:avLst/>
          </a:prstGeom>
          <a:ln w="76200">
            <a:solidFill>
              <a:srgbClr val="1F4E7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240" y="2814997"/>
            <a:ext cx="15804928" cy="258741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标题文本"/>
          <p:cNvSpPr txBox="1">
            <a:spLocks noGrp="1"/>
          </p:cNvSpPr>
          <p:nvPr>
            <p:ph type="title"/>
          </p:nvPr>
        </p:nvSpPr>
        <p:spPr>
          <a:xfrm>
            <a:off x="1142318" y="3427646"/>
            <a:ext cx="14955980" cy="1413935"/>
          </a:xfrm>
          <a:prstGeom prst="rect">
            <a:avLst/>
          </a:prstGeom>
        </p:spPr>
        <p:txBody>
          <a:bodyPr/>
          <a:lstStyle>
            <a:lvl1pPr algn="ctr">
              <a:defRPr sz="9067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标题文本</a:t>
            </a:r>
          </a:p>
        </p:txBody>
      </p:sp>
      <p:sp>
        <p:nvSpPr>
          <p:cNvPr id="17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612555" y="6394026"/>
            <a:ext cx="10115154" cy="38913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734"/>
            </a:lvl1pPr>
            <a:lvl2pPr marL="965248" indent="-355618" algn="ctr">
              <a:buFontTx/>
              <a:defRPr sz="3734"/>
            </a:lvl2pPr>
            <a:lvl3pPr marL="1646001" indent="-426740" algn="ctr">
              <a:buFontTx/>
              <a:defRPr sz="3734"/>
            </a:lvl3pPr>
            <a:lvl4pPr marL="2303048" indent="-474157" algn="ctr">
              <a:buFontTx/>
              <a:defRPr sz="3734"/>
            </a:lvl4pPr>
            <a:lvl5pPr marL="2912679" indent="-474157" algn="ctr">
              <a:buFontTx/>
              <a:defRPr sz="3734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67012" y="1317414"/>
            <a:ext cx="15606239" cy="1608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67012" y="2926079"/>
            <a:ext cx="15606239" cy="5608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5730638" y="7980683"/>
            <a:ext cx="417484" cy="426718"/>
          </a:xfrm>
          <a:prstGeom prst="rect">
            <a:avLst/>
          </a:prstGeom>
          <a:ln w="12700">
            <a:miter lim="400000"/>
          </a:ln>
        </p:spPr>
        <p:txBody>
          <a:bodyPr wrap="none" lIns="48767" tIns="48767" rIns="48767" bIns="48767" anchor="ctr">
            <a:spAutoFit/>
          </a:bodyPr>
          <a:lstStyle>
            <a:lvl1pPr algn="r">
              <a:defRPr sz="2133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73406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13677" marR="0" indent="-413677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092255" marR="0" indent="-482624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798409" marR="0" indent="-579148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472390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3082021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691651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4301282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910912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520543" marR="0" indent="-643499" algn="l" defTabSz="1734060" rtl="0" latinLnBrk="0">
        <a:lnSpc>
          <a:spcPct val="90000"/>
        </a:lnSpc>
        <a:spcBef>
          <a:spcPts val="1867"/>
        </a:spcBef>
        <a:spcAft>
          <a:spcPts val="0"/>
        </a:spcAft>
        <a:buClrTx/>
        <a:buSzPct val="100000"/>
        <a:buFont typeface="Arial"/>
        <a:buChar char="•"/>
        <a:tabLst/>
        <a:defRPr sz="506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17340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fico.com/CreditEducation/WhatsInYourScore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dkforum.org/index.php?m=content&amp;c=index&amp;a=show&amp;catid=39&amp;id=7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dkforum.org/index.php?m=content&amp;c=index&amp;a=show&amp;catid=39&amp;id=7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.zmxy.com.cn/technology/openDoc.htm?relInfo=zhima.credit.score.get@1.0@1.5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ubtitle 1"/>
          <p:cNvSpPr txBox="1">
            <a:spLocks noGrp="1"/>
          </p:cNvSpPr>
          <p:nvPr>
            <p:ph type="subTitle" sz="quarter" idx="1"/>
          </p:nvPr>
        </p:nvSpPr>
        <p:spPr>
          <a:xfrm>
            <a:off x="1101828" y="3589110"/>
            <a:ext cx="13005200" cy="2354933"/>
          </a:xfrm>
          <a:prstGeom prst="rect">
            <a:avLst/>
          </a:prstGeom>
        </p:spPr>
        <p:txBody>
          <a:bodyPr/>
          <a:lstStyle/>
          <a:p>
            <a:pPr defTabSz="1352566">
              <a:spcBef>
                <a:spcPts val="1467"/>
              </a:spcBef>
              <a:defRPr sz="296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逻辑回归及其应用</a:t>
            </a:r>
          </a:p>
          <a:p>
            <a:pPr defTabSz="1352566">
              <a:spcBef>
                <a:spcPts val="1467"/>
              </a:spcBef>
              <a:defRPr sz="296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defTabSz="1352566">
              <a:spcBef>
                <a:spcPts val="1467"/>
              </a:spcBef>
              <a:defRPr sz="296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陈晓理</a:t>
            </a:r>
          </a:p>
        </p:txBody>
      </p:sp>
      <p:sp>
        <p:nvSpPr>
          <p:cNvPr id="189" name="Title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0"/>
          <p:cNvSpPr/>
          <p:nvPr/>
        </p:nvSpPr>
        <p:spPr>
          <a:xfrm>
            <a:off x="-1" y="42142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pic>
        <p:nvPicPr>
          <p:cNvPr id="2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827" y="835515"/>
            <a:ext cx="9516703" cy="868398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Down Arrow 7"/>
          <p:cNvSpPr/>
          <p:nvPr/>
        </p:nvSpPr>
        <p:spPr>
          <a:xfrm rot="16200000">
            <a:off x="496386" y="2205916"/>
            <a:ext cx="4599596" cy="4863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351"/>
                </a:moveTo>
                <a:lnTo>
                  <a:pt x="0" y="0"/>
                </a:lnTo>
                <a:lnTo>
                  <a:pt x="21600" y="0"/>
                </a:lnTo>
                <a:lnTo>
                  <a:pt x="21600" y="1835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4" name="Title 6"/>
          <p:cNvSpPr txBox="1">
            <a:spLocks noGrp="1"/>
          </p:cNvSpPr>
          <p:nvPr>
            <p:ph type="title"/>
          </p:nvPr>
        </p:nvSpPr>
        <p:spPr>
          <a:xfrm>
            <a:off x="807101" y="2897216"/>
            <a:ext cx="3738995" cy="3622879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4800" b="1" dirty="0"/>
              <a:t>商家如何查看芝麻信用值</a:t>
            </a:r>
            <a:r>
              <a:rPr b="1" dirty="0"/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"/>
          <p:cNvSpPr txBox="1"/>
          <p:nvPr/>
        </p:nvSpPr>
        <p:spPr>
          <a:xfrm>
            <a:off x="820291" y="1493191"/>
            <a:ext cx="13516114" cy="792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/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#!/usr/bin/python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# encoding=utf-8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from zmop.ZmopClient import ZmopClient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from zmop.request.ZhimaCreditScoreGetRequest import *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2533" dirty="0"/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gatewayUrl = "https://zmopenapi.zmxy.com.cn/openapi.do"  # 芝麻信用网关地址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privateKeyFile = "d:\\keys\\private_key.pem"  # 商户私钥文件路径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zmPublicKeyFile = "d:\\keys\\public_key.pem" # 芝麻公钥文件路径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charset = "UTF-8"  # 数据编码格式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appid = "1000***" # 芝麻分配给商户的 appId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2533" dirty="0"/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Client = ZmopClient(gatewayUrl, appid, charset, privateKeyFile, zmPublicKeyFile)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 = ZhimaCreditScoreGetRequest()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request.SetChannel("apppc") # 必要参数 这个参数具体填什么请咨询技术支持同学.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request.setPlatform("zmop") # 非必填参数,默认值是zmop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request.setTransactionId("201512100936588040000000465158")  # 必要参数 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request.setProductCode("w1010100100000000001")  # 必要参数 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request.setOpenId("268810000007909449496")  # 必要参数 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response = Client.execute(request)</a:t>
            </a:r>
          </a:p>
          <a:p>
            <a:pPr>
              <a:defRPr sz="19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33" dirty="0"/>
              <a:t>print(response)</a:t>
            </a:r>
          </a:p>
        </p:txBody>
      </p:sp>
      <p:sp>
        <p:nvSpPr>
          <p:cNvPr id="277" name="Title 6"/>
          <p:cNvSpPr txBox="1">
            <a:spLocks noGrp="1"/>
          </p:cNvSpPr>
          <p:nvPr>
            <p:ph type="title"/>
          </p:nvPr>
        </p:nvSpPr>
        <p:spPr>
          <a:xfrm>
            <a:off x="638106" y="375139"/>
            <a:ext cx="7438466" cy="641377"/>
          </a:xfrm>
          <a:prstGeom prst="rect">
            <a:avLst/>
          </a:prstGeom>
        </p:spPr>
        <p:txBody>
          <a:bodyPr>
            <a:noAutofit/>
          </a:bodyPr>
          <a:lstStyle>
            <a:lvl1pPr defTabSz="845311">
              <a:defRPr sz="2209"/>
            </a:lvl1pPr>
          </a:lstStyle>
          <a:p>
            <a:r>
              <a:rPr sz="4800" dirty="0">
                <a:solidFill>
                  <a:srgbClr val="1F4E79"/>
                </a:solidFill>
              </a:rPr>
              <a:t>商家如何查看芝麻信用值？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6"/>
          <p:cNvSpPr txBox="1">
            <a:spLocks noGrp="1"/>
          </p:cNvSpPr>
          <p:nvPr>
            <p:ph type="title"/>
          </p:nvPr>
        </p:nvSpPr>
        <p:spPr>
          <a:xfrm>
            <a:off x="810060" y="375138"/>
            <a:ext cx="7438466" cy="641377"/>
          </a:xfrm>
          <a:prstGeom prst="rect">
            <a:avLst/>
          </a:prstGeom>
        </p:spPr>
        <p:txBody>
          <a:bodyPr>
            <a:noAutofit/>
          </a:bodyPr>
          <a:lstStyle>
            <a:lvl1pPr defTabSz="845311">
              <a:defRPr sz="2209"/>
            </a:lvl1pPr>
          </a:lstStyle>
          <a:p>
            <a:r>
              <a:rPr sz="4800" dirty="0">
                <a:solidFill>
                  <a:srgbClr val="1F4E79"/>
                </a:solidFill>
              </a:rPr>
              <a:t>芝麻信用返回值</a:t>
            </a:r>
          </a:p>
        </p:txBody>
      </p:sp>
      <p:sp>
        <p:nvSpPr>
          <p:cNvPr id="280" name="Rectangle 5"/>
          <p:cNvSpPr txBox="1"/>
          <p:nvPr/>
        </p:nvSpPr>
        <p:spPr>
          <a:xfrm>
            <a:off x="810060" y="2005834"/>
            <a:ext cx="14003809" cy="702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/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/>
              <a:t>{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"bizNo": "ZM201702153000000217600651746412",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"body": "{\"biz_no\":\"ZM201702153000000217600651746412\",\"success\":true,\"zm_score\":\"666\"}",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"params": {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  "params": "aaLMEIis5JHIOVqhd6P2peh+F4fPCPmZDumoHziExB+K7ypsNwj6c7w8psY2+wg1xUv5U7tt5V3XQELOHK8huxYU0wFmRy7QEXRcJHhymlfOUUGA0Oh19jNhV/hWN/bkTc99pOhNqne+6F/PIU7EjvgYw22CnlPjP9ERAnd6hkVKczK6Lub/W9y8I5NNZ3QfPWt7/etA3NWSJk450WjTxTCtot0htYOGMf1maOquytl7WHKJMGEUwX5tBULGVsLwDDWNQdGucPMp07gBg6b5Pbj7plI5DShuSQchG5uA8k9dlHGCEMfrfV+/D4DYfR03nzYjwujSpb77Tm61RZ7GlA=="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},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"success": true,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  "zmScore": "666"</a:t>
            </a:r>
          </a:p>
          <a:p>
            <a:pPr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3"/>
          <p:cNvSpPr txBox="1">
            <a:spLocks noGrp="1"/>
          </p:cNvSpPr>
          <p:nvPr>
            <p:ph type="title"/>
          </p:nvPr>
        </p:nvSpPr>
        <p:spPr>
          <a:xfrm>
            <a:off x="288126" y="0"/>
            <a:ext cx="11102118" cy="1241725"/>
          </a:xfrm>
          <a:prstGeom prst="rect">
            <a:avLst/>
          </a:prstGeom>
        </p:spPr>
        <p:txBody>
          <a:bodyPr>
            <a:noAutofit/>
          </a:bodyPr>
          <a:lstStyle>
            <a:lvl1pPr defTabSz="1027379">
              <a:defRPr sz="3476"/>
            </a:lvl1pPr>
          </a:lstStyle>
          <a:p>
            <a:r>
              <a:rPr sz="4800" dirty="0"/>
              <a:t>如何通过信用值等数据来预测恶意订房？</a:t>
            </a:r>
          </a:p>
        </p:txBody>
      </p:sp>
      <p:sp>
        <p:nvSpPr>
          <p:cNvPr id="283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1222404" y="2376185"/>
            <a:ext cx="15118277" cy="48124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2668" indent="-322668" defTabSz="1352566">
              <a:spcBef>
                <a:spcPts val="1467"/>
              </a:spcBef>
              <a:defRPr sz="2964"/>
            </a:pPr>
            <a:r>
              <a:rPr sz="3200" dirty="0"/>
              <a:t>输入值：信用值等连续型数字 ,    取值范围(-∞, +∞)</a:t>
            </a:r>
          </a:p>
          <a:p>
            <a:pPr marL="322668" indent="-322668" defTabSz="1352566">
              <a:spcBef>
                <a:spcPts val="1467"/>
              </a:spcBef>
              <a:defRPr sz="2964"/>
            </a:pPr>
            <a:r>
              <a:rPr sz="3200" dirty="0"/>
              <a:t>输出值：正常订房的概率 p,          取值范围 [0, 1]</a:t>
            </a:r>
          </a:p>
          <a:p>
            <a:pPr marL="322668" indent="-322668" defTabSz="1352566">
              <a:spcBef>
                <a:spcPts val="1467"/>
              </a:spcBef>
              <a:defRPr sz="2964">
                <a:solidFill>
                  <a:schemeClr val="accent1"/>
                </a:solidFill>
              </a:defRPr>
            </a:pPr>
            <a:r>
              <a:rPr sz="3200" dirty="0"/>
              <a:t>当p &gt; 阈值(0.5), 判断顾客正常订房</a:t>
            </a:r>
          </a:p>
          <a:p>
            <a:pPr marL="322668" indent="-322668" defTabSz="1352566">
              <a:spcBef>
                <a:spcPts val="1467"/>
              </a:spcBef>
              <a:defRPr sz="2964">
                <a:solidFill>
                  <a:schemeClr val="accent1"/>
                </a:solidFill>
              </a:defRPr>
            </a:pPr>
            <a:r>
              <a:rPr sz="3200" dirty="0"/>
              <a:t>当p&lt;= 阈值(0.5), 判断顾客恶意订房</a:t>
            </a:r>
          </a:p>
          <a:p>
            <a:pPr marL="322668" indent="-322668" defTabSz="1352566">
              <a:spcBef>
                <a:spcPts val="1467"/>
              </a:spcBef>
              <a:defRPr sz="2964">
                <a:solidFill>
                  <a:schemeClr val="accent1"/>
                </a:solidFill>
              </a:defRPr>
            </a:pPr>
            <a:endParaRPr sz="3200" dirty="0"/>
          </a:p>
          <a:p>
            <a:pPr marL="322668" indent="-322668" defTabSz="1352566">
              <a:spcBef>
                <a:spcPts val="1467"/>
              </a:spcBef>
              <a:defRPr sz="2964"/>
            </a:pPr>
            <a:r>
              <a:rPr sz="3200" dirty="0"/>
              <a:t>直接用线性回归，适合不适合？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build="p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3"/>
          <p:cNvSpPr txBox="1">
            <a:spLocks noGrp="1"/>
          </p:cNvSpPr>
          <p:nvPr>
            <p:ph type="title"/>
          </p:nvPr>
        </p:nvSpPr>
        <p:spPr>
          <a:xfrm>
            <a:off x="228491" y="0"/>
            <a:ext cx="11161753" cy="1241725"/>
          </a:xfrm>
          <a:prstGeom prst="rect">
            <a:avLst/>
          </a:prstGeom>
        </p:spPr>
        <p:txBody>
          <a:bodyPr>
            <a:noAutofit/>
          </a:bodyPr>
          <a:lstStyle>
            <a:lvl1pPr defTabSz="1027379">
              <a:defRPr sz="3476"/>
            </a:lvl1pPr>
          </a:lstStyle>
          <a:p>
            <a:r>
              <a:rPr sz="4800" dirty="0"/>
              <a:t>如何通过信用值等数据来预测恶意订房？</a:t>
            </a:r>
          </a:p>
        </p:txBody>
      </p:sp>
      <p:sp>
        <p:nvSpPr>
          <p:cNvPr id="286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944107" y="2273255"/>
            <a:ext cx="15118277" cy="48124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>
            <a:spLocks noGrp="1"/>
          </p:cNvSpPr>
          <p:nvPr>
            <p:ph type="title"/>
          </p:nvPr>
        </p:nvSpPr>
        <p:spPr>
          <a:xfrm>
            <a:off x="113908" y="77706"/>
            <a:ext cx="11250535" cy="1241725"/>
          </a:xfrm>
          <a:prstGeom prst="rect">
            <a:avLst/>
          </a:prstGeom>
        </p:spPr>
        <p:txBody>
          <a:bodyPr>
            <a:noAutofit/>
          </a:bodyPr>
          <a:lstStyle>
            <a:lvl1pPr defTabSz="1027379">
              <a:defRPr sz="3476"/>
            </a:lvl1pPr>
          </a:lstStyle>
          <a:p>
            <a:r>
              <a:rPr sz="4800" dirty="0"/>
              <a:t>如何通过信用值等数据来预测恶意订房？</a:t>
            </a:r>
          </a:p>
        </p:txBody>
      </p:sp>
      <p:sp>
        <p:nvSpPr>
          <p:cNvPr id="289" name="Content Placeholder 4"/>
          <p:cNvSpPr txBox="1">
            <a:spLocks noGrp="1"/>
          </p:cNvSpPr>
          <p:nvPr>
            <p:ph type="body" sz="quarter" idx="1"/>
          </p:nvPr>
        </p:nvSpPr>
        <p:spPr>
          <a:xfrm>
            <a:off x="2785956" y="2417248"/>
            <a:ext cx="7473060" cy="56926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  <p:grpSp>
        <p:nvGrpSpPr>
          <p:cNvPr id="292" name="TextBox 1"/>
          <p:cNvGrpSpPr/>
          <p:nvPr/>
        </p:nvGrpSpPr>
        <p:grpSpPr>
          <a:xfrm>
            <a:off x="5739176" y="3666575"/>
            <a:ext cx="4839642" cy="1905631"/>
            <a:chOff x="0" y="0"/>
            <a:chExt cx="3629620" cy="1429178"/>
          </a:xfrm>
        </p:grpSpPr>
        <p:sp>
          <p:nvSpPr>
            <p:cNvPr id="290" name="矩形"/>
            <p:cNvSpPr/>
            <p:nvPr/>
          </p:nvSpPr>
          <p:spPr>
            <a:xfrm>
              <a:off x="0" y="0"/>
              <a:ext cx="3629620" cy="1429178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91" name="文本"/>
            <p:cNvSpPr txBox="1"/>
            <p:nvPr/>
          </p:nvSpPr>
          <p:spPr>
            <a:xfrm>
              <a:off x="0" y="0"/>
              <a:ext cx="3629620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293" name="Straight Arrow Connector 5"/>
          <p:cNvSpPr/>
          <p:nvPr/>
        </p:nvSpPr>
        <p:spPr>
          <a:xfrm flipV="1">
            <a:off x="5995014" y="6008455"/>
            <a:ext cx="1279202" cy="1342498"/>
          </a:xfrm>
          <a:prstGeom prst="line">
            <a:avLst/>
          </a:prstGeom>
          <a:ln w="3175">
            <a:solidFill>
              <a:schemeClr val="accent2"/>
            </a:solidFill>
            <a:miter/>
            <a:tailEnd type="triangle"/>
          </a:ln>
        </p:spPr>
        <p:txBody>
          <a:bodyPr lIns="65025" tIns="65025" rIns="65025" bIns="65025"/>
          <a:lstStyle/>
          <a:p>
            <a:endParaRPr sz="3200"/>
          </a:p>
        </p:txBody>
      </p:sp>
      <p:grpSp>
        <p:nvGrpSpPr>
          <p:cNvPr id="296" name="TextBox 2"/>
          <p:cNvGrpSpPr/>
          <p:nvPr/>
        </p:nvGrpSpPr>
        <p:grpSpPr>
          <a:xfrm>
            <a:off x="10259015" y="4548985"/>
            <a:ext cx="5635587" cy="1023222"/>
            <a:chOff x="-1" y="-1"/>
            <a:chExt cx="4226560" cy="767391"/>
          </a:xfrm>
        </p:grpSpPr>
        <p:sp>
          <p:nvSpPr>
            <p:cNvPr id="294" name="矩形"/>
            <p:cNvSpPr/>
            <p:nvPr/>
          </p:nvSpPr>
          <p:spPr>
            <a:xfrm>
              <a:off x="-1" y="-1"/>
              <a:ext cx="4226560" cy="767391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95" name="文本"/>
            <p:cNvSpPr txBox="1"/>
            <p:nvPr/>
          </p:nvSpPr>
          <p:spPr>
            <a:xfrm>
              <a:off x="-1" y="-1"/>
              <a:ext cx="4226560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pSp>
        <p:nvGrpSpPr>
          <p:cNvPr id="299" name="TextBox 6"/>
          <p:cNvGrpSpPr/>
          <p:nvPr/>
        </p:nvGrpSpPr>
        <p:grpSpPr>
          <a:xfrm>
            <a:off x="7899653" y="6008451"/>
            <a:ext cx="2359513" cy="787936"/>
            <a:chOff x="0" y="-1"/>
            <a:chExt cx="1769579" cy="590933"/>
          </a:xfrm>
        </p:grpSpPr>
        <p:sp>
          <p:nvSpPr>
            <p:cNvPr id="297" name="矩形"/>
            <p:cNvSpPr/>
            <p:nvPr/>
          </p:nvSpPr>
          <p:spPr>
            <a:xfrm>
              <a:off x="0" y="-1"/>
              <a:ext cx="1769579" cy="590933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298" name="文本"/>
            <p:cNvSpPr txBox="1"/>
            <p:nvPr/>
          </p:nvSpPr>
          <p:spPr>
            <a:xfrm>
              <a:off x="0" y="-1"/>
              <a:ext cx="1769579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aphicFrame>
        <p:nvGraphicFramePr>
          <p:cNvPr id="300" name="Table 7"/>
          <p:cNvGraphicFramePr/>
          <p:nvPr>
            <p:extLst>
              <p:ext uri="{D42A27DB-BD31-4B8C-83A1-F6EECF244321}">
                <p14:modId xmlns:p14="http://schemas.microsoft.com/office/powerpoint/2010/main" xmlns="" val="898605249"/>
              </p:ext>
            </p:extLst>
          </p:nvPr>
        </p:nvGraphicFramePr>
        <p:xfrm>
          <a:off x="564688" y="1497940"/>
          <a:ext cx="1506452" cy="81087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53226"/>
                <a:gridCol w="753226"/>
              </a:tblGrid>
              <a:tr h="3068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 dirty="0">
                          <a:sym typeface="Calibri"/>
                        </a:rPr>
                        <a:t>Score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Calibri"/>
                        </a:rPr>
                        <a:t>Pass/N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595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454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605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 dirty="0">
                          <a:sym typeface="Calibri"/>
                        </a:rPr>
                        <a:t>456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439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603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853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873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732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361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570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476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469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516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354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542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438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627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852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406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0680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585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 dirty="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1" build="p" bldLvl="5" animBg="1" advAuto="0"/>
      <p:bldP spid="292" grpId="3" animBg="1" advAuto="0"/>
      <p:bldP spid="293" grpId="2" animBg="1" advAuto="0"/>
      <p:bldP spid="296" grpId="5" animBg="1" advAuto="0"/>
      <p:bldP spid="299" grpId="4" animBg="1" advAuto="0"/>
      <p:bldP spid="300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12"/>
          <p:cNvSpPr/>
          <p:nvPr/>
        </p:nvSpPr>
        <p:spPr>
          <a:xfrm>
            <a:off x="0" y="-256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pic>
        <p:nvPicPr>
          <p:cNvPr id="30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3960" y="1947905"/>
            <a:ext cx="10223531" cy="585297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Title 3"/>
          <p:cNvSpPr txBox="1">
            <a:spLocks noGrp="1"/>
          </p:cNvSpPr>
          <p:nvPr>
            <p:ph type="title"/>
          </p:nvPr>
        </p:nvSpPr>
        <p:spPr>
          <a:xfrm>
            <a:off x="2252682" y="3097006"/>
            <a:ext cx="2768026" cy="2724703"/>
          </a:xfrm>
          <a:prstGeom prst="rect">
            <a:avLst/>
          </a:prstGeom>
          <a:solidFill>
            <a:srgbClr val="262626"/>
          </a:solidFill>
          <a:ln w="177800">
            <a:solidFill>
              <a:srgbClr val="262626"/>
            </a:solidFill>
            <a:round/>
          </a:ln>
        </p:spPr>
        <p:txBody>
          <a:bodyPr>
            <a:normAutofit/>
          </a:bodyPr>
          <a:lstStyle>
            <a:lvl1pPr algn="ctr" defTabSz="962355">
              <a:defRPr sz="2664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3200" b="1" dirty="0">
                <a:solidFill>
                  <a:schemeClr val="bg1"/>
                </a:solidFill>
              </a:rPr>
              <a:t>如何通过信用值等数据来预测恶意订房？</a:t>
            </a:r>
          </a:p>
        </p:txBody>
      </p:sp>
      <p:graphicFrame>
        <p:nvGraphicFramePr>
          <p:cNvPr id="306" name="Table 8"/>
          <p:cNvGraphicFramePr/>
          <p:nvPr>
            <p:extLst>
              <p:ext uri="{D42A27DB-BD31-4B8C-83A1-F6EECF244321}">
                <p14:modId xmlns:p14="http://schemas.microsoft.com/office/powerpoint/2010/main" xmlns="" val="1673807567"/>
              </p:ext>
            </p:extLst>
          </p:nvPr>
        </p:nvGraphicFramePr>
        <p:xfrm>
          <a:off x="298526" y="855429"/>
          <a:ext cx="1506452" cy="814837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53226"/>
                <a:gridCol w="753226"/>
              </a:tblGrid>
              <a:tr h="31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 dirty="0">
                          <a:sym typeface="Calibri"/>
                        </a:rPr>
                        <a:t>Score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 dirty="0">
                          <a:sym typeface="Calibri"/>
                        </a:rPr>
                        <a:t>Pass/N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595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 dirty="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454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605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456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439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603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853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873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732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361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570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476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469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516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354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542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438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627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852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406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660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1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133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>
                          <a:sym typeface="Calibri"/>
                        </a:rPr>
                        <a:t>585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900" dirty="0">
                          <a:sym typeface="Calibri"/>
                        </a:rPr>
                        <a:t>0</a:t>
                      </a:r>
                    </a:p>
                  </a:txBody>
                  <a:tcPr marL="11158" marR="11158" marT="11158" marB="11158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09" name="Rectangle 9"/>
          <p:cNvGrpSpPr/>
          <p:nvPr/>
        </p:nvGrpSpPr>
        <p:grpSpPr>
          <a:xfrm>
            <a:off x="8106046" y="8136658"/>
            <a:ext cx="2640123" cy="878035"/>
            <a:chOff x="-1" y="0"/>
            <a:chExt cx="1980030" cy="658505"/>
          </a:xfrm>
        </p:grpSpPr>
        <p:sp>
          <p:nvSpPr>
            <p:cNvPr id="307" name="矩形"/>
            <p:cNvSpPr/>
            <p:nvPr/>
          </p:nvSpPr>
          <p:spPr>
            <a:xfrm>
              <a:off x="-1" y="0"/>
              <a:ext cx="1980030" cy="658505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08" name="文本"/>
            <p:cNvSpPr txBox="1"/>
            <p:nvPr/>
          </p:nvSpPr>
          <p:spPr>
            <a:xfrm>
              <a:off x="-1" y="0"/>
              <a:ext cx="1980030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10" name="Straight Connector 11"/>
          <p:cNvSpPr/>
          <p:nvPr/>
        </p:nvSpPr>
        <p:spPr>
          <a:xfrm>
            <a:off x="8399190" y="6285697"/>
            <a:ext cx="2709417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65025" tIns="65025" rIns="65025" bIns="65025"/>
          <a:lstStyle/>
          <a:p>
            <a:endParaRPr sz="3200"/>
          </a:p>
        </p:txBody>
      </p:sp>
      <p:sp>
        <p:nvSpPr>
          <p:cNvPr id="311" name="Straight Connector 16"/>
          <p:cNvSpPr/>
          <p:nvPr/>
        </p:nvSpPr>
        <p:spPr>
          <a:xfrm flipV="1">
            <a:off x="11108605" y="3576281"/>
            <a:ext cx="704449" cy="2709417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65025" tIns="65025" rIns="65025" bIns="65025"/>
          <a:lstStyle/>
          <a:p>
            <a:endParaRPr sz="3200"/>
          </a:p>
        </p:txBody>
      </p:sp>
      <p:sp>
        <p:nvSpPr>
          <p:cNvPr id="312" name="Straight Connector 18"/>
          <p:cNvSpPr/>
          <p:nvPr/>
        </p:nvSpPr>
        <p:spPr>
          <a:xfrm>
            <a:off x="11813054" y="3576280"/>
            <a:ext cx="1977875" cy="1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65025" tIns="65025" rIns="65025" bIns="65025"/>
          <a:lstStyle/>
          <a:p>
            <a:endParaRPr sz="3200"/>
          </a:p>
        </p:txBody>
      </p:sp>
      <p:pic>
        <p:nvPicPr>
          <p:cNvPr id="313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3895" y="2329943"/>
            <a:ext cx="9103659" cy="5202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20" descr="Pictur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3960" y="2328572"/>
            <a:ext cx="9103659" cy="520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21" descr="Picture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6408" y="2320145"/>
            <a:ext cx="9103658" cy="520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22" descr="Picture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0972" y="2356441"/>
            <a:ext cx="9103658" cy="5202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23" descr="Picture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98524" y="2356441"/>
            <a:ext cx="9103659" cy="520209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Oval 24"/>
          <p:cNvSpPr/>
          <p:nvPr/>
        </p:nvSpPr>
        <p:spPr>
          <a:xfrm>
            <a:off x="9808087" y="8561606"/>
            <a:ext cx="325131" cy="433511"/>
          </a:xfrm>
          <a:prstGeom prst="ellipse">
            <a:avLst/>
          </a:prstGeom>
          <a:ln w="12700">
            <a:solidFill>
              <a:srgbClr val="0070C0"/>
            </a:solidFill>
            <a:miter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19" name="Straight Arrow Connector 26"/>
          <p:cNvSpPr/>
          <p:nvPr/>
        </p:nvSpPr>
        <p:spPr>
          <a:xfrm flipH="1">
            <a:off x="10133214" y="7706046"/>
            <a:ext cx="1381805" cy="1045220"/>
          </a:xfrm>
          <a:prstGeom prst="line">
            <a:avLst/>
          </a:prstGeom>
          <a:ln w="3175">
            <a:solidFill>
              <a:schemeClr val="accent1"/>
            </a:solidFill>
            <a:miter/>
            <a:tailEnd type="triangle"/>
          </a:ln>
        </p:spPr>
        <p:txBody>
          <a:bodyPr lIns="65025" tIns="65025" rIns="65025" bIns="65025"/>
          <a:lstStyle/>
          <a:p>
            <a:endParaRPr sz="3200"/>
          </a:p>
        </p:txBody>
      </p:sp>
      <p:sp>
        <p:nvSpPr>
          <p:cNvPr id="320" name="Oval 27"/>
          <p:cNvSpPr/>
          <p:nvPr/>
        </p:nvSpPr>
        <p:spPr>
          <a:xfrm>
            <a:off x="10349970" y="8561606"/>
            <a:ext cx="325131" cy="433511"/>
          </a:xfrm>
          <a:prstGeom prst="ellipse">
            <a:avLst/>
          </a:prstGeom>
          <a:ln w="12700">
            <a:solidFill>
              <a:srgbClr val="0070C0"/>
            </a:solidFill>
            <a:miter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21" name="Straight Arrow Connector 30"/>
          <p:cNvSpPr/>
          <p:nvPr/>
        </p:nvSpPr>
        <p:spPr>
          <a:xfrm flipH="1">
            <a:off x="10627485" y="7728392"/>
            <a:ext cx="887535" cy="896701"/>
          </a:xfrm>
          <a:prstGeom prst="line">
            <a:avLst/>
          </a:prstGeom>
          <a:ln w="3175">
            <a:solidFill>
              <a:schemeClr val="accent1"/>
            </a:solidFill>
            <a:miter/>
            <a:tailEnd type="triangle"/>
          </a:ln>
        </p:spPr>
        <p:txBody>
          <a:bodyPr lIns="65025" tIns="65025" rIns="65025" bIns="65025"/>
          <a:lstStyle/>
          <a:p>
            <a:endParaRPr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3573"/>
            <a:ext cx="8870946" cy="122415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" dur="500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0" dur="500" fill="hold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xit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4" dur="500" fill="hold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8" animBg="1" advAuto="0"/>
      <p:bldP spid="310" grpId="1" animBg="1" advAuto="0"/>
      <p:bldP spid="310" grpId="4" animBg="1" advAuto="0"/>
      <p:bldP spid="311" grpId="2" animBg="1" advAuto="0"/>
      <p:bldP spid="311" grpId="5" animBg="1" advAuto="0"/>
      <p:bldP spid="312" grpId="3" animBg="1" advAuto="0"/>
      <p:bldP spid="312" grpId="6" animBg="1" advAuto="0"/>
      <p:bldP spid="313" grpId="7" animBg="1" advAuto="0"/>
      <p:bldP spid="314" grpId="9" animBg="1" advAuto="0"/>
      <p:bldP spid="315" grpId="10" animBg="1" advAuto="0"/>
      <p:bldP spid="316" grpId="11" animBg="1" advAuto="0"/>
      <p:bldP spid="317" grpId="12" animBg="1" advAuto="0"/>
      <p:bldP spid="318" grpId="14" animBg="1" advAuto="0"/>
      <p:bldP spid="319" grpId="13" animBg="1" advAuto="0"/>
      <p:bldP spid="320" grpId="16" animBg="1" advAuto="0"/>
      <p:bldP spid="321" grpId="1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6"/>
          <p:cNvSpPr txBox="1">
            <a:spLocks noGrp="1"/>
          </p:cNvSpPr>
          <p:nvPr>
            <p:ph type="title"/>
          </p:nvPr>
        </p:nvSpPr>
        <p:spPr>
          <a:xfrm>
            <a:off x="242090" y="339686"/>
            <a:ext cx="11427998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  <a:latin typeface="SimHei" charset="-122"/>
                <a:ea typeface="SimHei" charset="-122"/>
                <a:cs typeface="SimHei" charset="-122"/>
              </a:rPr>
              <a:t>寻找最合理的参数-1设计Cost Function</a:t>
            </a:r>
          </a:p>
        </p:txBody>
      </p:sp>
      <p:grpSp>
        <p:nvGrpSpPr>
          <p:cNvPr id="326" name="TextBox 1"/>
          <p:cNvGrpSpPr/>
          <p:nvPr/>
        </p:nvGrpSpPr>
        <p:grpSpPr>
          <a:xfrm>
            <a:off x="916758" y="1982608"/>
            <a:ext cx="11573653" cy="6007897"/>
            <a:chOff x="-1" y="-1"/>
            <a:chExt cx="8679973" cy="4505783"/>
          </a:xfrm>
        </p:grpSpPr>
        <p:sp>
          <p:nvSpPr>
            <p:cNvPr id="324" name="矩形"/>
            <p:cNvSpPr/>
            <p:nvPr/>
          </p:nvSpPr>
          <p:spPr>
            <a:xfrm>
              <a:off x="-1" y="-1"/>
              <a:ext cx="8679973" cy="450578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25" name="文本"/>
            <p:cNvSpPr txBox="1"/>
            <p:nvPr/>
          </p:nvSpPr>
          <p:spPr>
            <a:xfrm>
              <a:off x="-1" y="-1"/>
              <a:ext cx="8679973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pSp>
        <p:nvGrpSpPr>
          <p:cNvPr id="329" name="Rectangle 2"/>
          <p:cNvGrpSpPr/>
          <p:nvPr/>
        </p:nvGrpSpPr>
        <p:grpSpPr>
          <a:xfrm>
            <a:off x="3216707" y="6473508"/>
            <a:ext cx="8453381" cy="623762"/>
            <a:chOff x="0" y="-1"/>
            <a:chExt cx="6339841" cy="467807"/>
          </a:xfrm>
        </p:grpSpPr>
        <p:sp>
          <p:nvSpPr>
            <p:cNvPr id="327" name="矩形"/>
            <p:cNvSpPr/>
            <p:nvPr/>
          </p:nvSpPr>
          <p:spPr>
            <a:xfrm>
              <a:off x="0" y="-1"/>
              <a:ext cx="6339841" cy="43205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28" name="文本"/>
            <p:cNvSpPr txBox="1"/>
            <p:nvPr/>
          </p:nvSpPr>
          <p:spPr>
            <a:xfrm>
              <a:off x="0" y="-1"/>
              <a:ext cx="6339841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pSp>
        <p:nvGrpSpPr>
          <p:cNvPr id="332" name="Rectangle 3"/>
          <p:cNvGrpSpPr/>
          <p:nvPr/>
        </p:nvGrpSpPr>
        <p:grpSpPr>
          <a:xfrm>
            <a:off x="6108381" y="6957458"/>
            <a:ext cx="2670035" cy="623762"/>
            <a:chOff x="0" y="0"/>
            <a:chExt cx="2002464" cy="467807"/>
          </a:xfrm>
        </p:grpSpPr>
        <p:sp>
          <p:nvSpPr>
            <p:cNvPr id="330" name="矩形"/>
            <p:cNvSpPr/>
            <p:nvPr/>
          </p:nvSpPr>
          <p:spPr>
            <a:xfrm>
              <a:off x="0" y="0"/>
              <a:ext cx="2002464" cy="393955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31" name="文本"/>
            <p:cNvSpPr txBox="1"/>
            <p:nvPr/>
          </p:nvSpPr>
          <p:spPr>
            <a:xfrm>
              <a:off x="0" y="0"/>
              <a:ext cx="2002464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33" name="TextBox 7"/>
          <p:cNvSpPr txBox="1"/>
          <p:nvPr/>
        </p:nvSpPr>
        <p:spPr>
          <a:xfrm>
            <a:off x="3679109" y="3734528"/>
            <a:ext cx="2942160" cy="623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3200"/>
              <a:t>一个好的模型</a:t>
            </a:r>
          </a:p>
        </p:txBody>
      </p:sp>
      <p:grpSp>
        <p:nvGrpSpPr>
          <p:cNvPr id="336" name="Rectangle 9"/>
          <p:cNvGrpSpPr/>
          <p:nvPr/>
        </p:nvGrpSpPr>
        <p:grpSpPr>
          <a:xfrm>
            <a:off x="9708531" y="3698933"/>
            <a:ext cx="2904083" cy="730622"/>
            <a:chOff x="0" y="52500"/>
            <a:chExt cx="2177994" cy="547949"/>
          </a:xfrm>
        </p:grpSpPr>
        <p:sp>
          <p:nvSpPr>
            <p:cNvPr id="334" name="矩形"/>
            <p:cNvSpPr/>
            <p:nvPr/>
          </p:nvSpPr>
          <p:spPr>
            <a:xfrm>
              <a:off x="0" y="52500"/>
              <a:ext cx="2177994" cy="547949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2933"/>
            </a:p>
          </p:txBody>
        </p:sp>
        <p:sp>
          <p:nvSpPr>
            <p:cNvPr id="335" name="我们要设计一个Cost Function"/>
            <p:cNvSpPr txBox="1"/>
            <p:nvPr/>
          </p:nvSpPr>
          <p:spPr>
            <a:xfrm>
              <a:off x="0" y="69488"/>
              <a:ext cx="2177994" cy="51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ctr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t>我们要设计一个Cost Function</a:t>
              </a:r>
            </a:p>
          </p:txBody>
        </p:sp>
      </p:grpSp>
      <p:grpSp>
        <p:nvGrpSpPr>
          <p:cNvPr id="339" name="Right Arrow 11"/>
          <p:cNvGrpSpPr/>
          <p:nvPr/>
        </p:nvGrpSpPr>
        <p:grpSpPr>
          <a:xfrm>
            <a:off x="7443398" y="3672282"/>
            <a:ext cx="2127670" cy="798136"/>
            <a:chOff x="0" y="0"/>
            <a:chExt cx="1595702" cy="598582"/>
          </a:xfrm>
        </p:grpSpPr>
        <p:sp>
          <p:nvSpPr>
            <p:cNvPr id="337" name="箭头"/>
            <p:cNvSpPr/>
            <p:nvPr/>
          </p:nvSpPr>
          <p:spPr>
            <a:xfrm flipH="1">
              <a:off x="0" y="0"/>
              <a:ext cx="1595702" cy="5985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1867"/>
            </a:p>
          </p:txBody>
        </p:sp>
        <p:sp>
          <p:nvSpPr>
            <p:cNvPr id="338" name="识别出好的模型"/>
            <p:cNvSpPr txBox="1"/>
            <p:nvPr/>
          </p:nvSpPr>
          <p:spPr>
            <a:xfrm>
              <a:off x="149644" y="142306"/>
              <a:ext cx="1446058" cy="31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1867"/>
                <a:t>识别出好的模型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1" animBg="1" advAuto="0"/>
      <p:bldP spid="329" grpId="5" animBg="1" advAuto="0"/>
      <p:bldP spid="332" grpId="6" animBg="1" advAuto="0"/>
      <p:bldP spid="333" grpId="2" animBg="1" advAuto="0"/>
      <p:bldP spid="336" grpId="3" animBg="1" advAuto="0"/>
      <p:bldP spid="339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6"/>
          <p:cNvSpPr txBox="1">
            <a:spLocks noGrp="1"/>
          </p:cNvSpPr>
          <p:nvPr>
            <p:ph type="title"/>
          </p:nvPr>
        </p:nvSpPr>
        <p:spPr>
          <a:xfrm>
            <a:off x="479079" y="345381"/>
            <a:ext cx="12282764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  <a:latin typeface="SimHei" charset="-122"/>
                <a:ea typeface="SimHei" charset="-122"/>
                <a:cs typeface="SimHei" charset="-122"/>
              </a:rPr>
              <a:t>寻找最合理的参数-1设计Cost Function</a:t>
            </a:r>
          </a:p>
        </p:txBody>
      </p:sp>
      <p:grpSp>
        <p:nvGrpSpPr>
          <p:cNvPr id="344" name="TextBox 1"/>
          <p:cNvGrpSpPr/>
          <p:nvPr/>
        </p:nvGrpSpPr>
        <p:grpSpPr>
          <a:xfrm>
            <a:off x="896879" y="1982607"/>
            <a:ext cx="14339342" cy="7446601"/>
            <a:chOff x="-1" y="-1"/>
            <a:chExt cx="10754176" cy="5584779"/>
          </a:xfrm>
        </p:grpSpPr>
        <p:sp>
          <p:nvSpPr>
            <p:cNvPr id="342" name="矩形"/>
            <p:cNvSpPr/>
            <p:nvPr/>
          </p:nvSpPr>
          <p:spPr>
            <a:xfrm>
              <a:off x="-1" y="-1"/>
              <a:ext cx="10754176" cy="5584779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43" name="文本"/>
            <p:cNvSpPr txBox="1"/>
            <p:nvPr/>
          </p:nvSpPr>
          <p:spPr>
            <a:xfrm>
              <a:off x="-1" y="-1"/>
              <a:ext cx="10754176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45" name="TextBox 7"/>
          <p:cNvSpPr txBox="1"/>
          <p:nvPr/>
        </p:nvSpPr>
        <p:spPr>
          <a:xfrm>
            <a:off x="3419439" y="4305843"/>
            <a:ext cx="2942159" cy="623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3200"/>
              <a:t>一个好的模型</a:t>
            </a:r>
          </a:p>
        </p:txBody>
      </p:sp>
      <p:grpSp>
        <p:nvGrpSpPr>
          <p:cNvPr id="348" name="Rectangle 9"/>
          <p:cNvGrpSpPr/>
          <p:nvPr/>
        </p:nvGrpSpPr>
        <p:grpSpPr>
          <a:xfrm>
            <a:off x="9448860" y="4270247"/>
            <a:ext cx="2904083" cy="730622"/>
            <a:chOff x="0" y="52500"/>
            <a:chExt cx="2177994" cy="547949"/>
          </a:xfrm>
        </p:grpSpPr>
        <p:sp>
          <p:nvSpPr>
            <p:cNvPr id="346" name="矩形"/>
            <p:cNvSpPr/>
            <p:nvPr/>
          </p:nvSpPr>
          <p:spPr>
            <a:xfrm>
              <a:off x="0" y="52500"/>
              <a:ext cx="2177994" cy="547949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2933"/>
            </a:p>
          </p:txBody>
        </p:sp>
        <p:sp>
          <p:nvSpPr>
            <p:cNvPr id="347" name="我们要设计一个Cost Function"/>
            <p:cNvSpPr txBox="1"/>
            <p:nvPr/>
          </p:nvSpPr>
          <p:spPr>
            <a:xfrm>
              <a:off x="0" y="69488"/>
              <a:ext cx="2177994" cy="51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ctr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t>我们要设计一个Cost Function</a:t>
              </a:r>
            </a:p>
          </p:txBody>
        </p:sp>
      </p:grpSp>
      <p:grpSp>
        <p:nvGrpSpPr>
          <p:cNvPr id="351" name="Right Arrow 11"/>
          <p:cNvGrpSpPr/>
          <p:nvPr/>
        </p:nvGrpSpPr>
        <p:grpSpPr>
          <a:xfrm>
            <a:off x="7183727" y="4243596"/>
            <a:ext cx="2127670" cy="798135"/>
            <a:chOff x="0" y="0"/>
            <a:chExt cx="1595702" cy="598582"/>
          </a:xfrm>
        </p:grpSpPr>
        <p:sp>
          <p:nvSpPr>
            <p:cNvPr id="349" name="箭头"/>
            <p:cNvSpPr/>
            <p:nvPr/>
          </p:nvSpPr>
          <p:spPr>
            <a:xfrm flipH="1">
              <a:off x="0" y="0"/>
              <a:ext cx="1595702" cy="5985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1867"/>
            </a:p>
          </p:txBody>
        </p:sp>
        <p:sp>
          <p:nvSpPr>
            <p:cNvPr id="350" name="识别出好的模型"/>
            <p:cNvSpPr txBox="1"/>
            <p:nvPr/>
          </p:nvSpPr>
          <p:spPr>
            <a:xfrm>
              <a:off x="149644" y="142306"/>
              <a:ext cx="1446058" cy="31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1867"/>
                <a:t>识别出好的模型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1" animBg="1" advAuto="0"/>
      <p:bldP spid="345" grpId="2" animBg="1" advAuto="0"/>
      <p:bldP spid="348" grpId="3" animBg="1" advAuto="0"/>
      <p:bldP spid="351" grpId="4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6"/>
          <p:cNvSpPr txBox="1">
            <a:spLocks noGrp="1"/>
          </p:cNvSpPr>
          <p:nvPr>
            <p:ph type="title"/>
          </p:nvPr>
        </p:nvSpPr>
        <p:spPr>
          <a:xfrm>
            <a:off x="498958" y="306226"/>
            <a:ext cx="8605285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</a:rPr>
              <a:t>寻找最合理的参数: 2.最优条件</a:t>
            </a:r>
          </a:p>
        </p:txBody>
      </p:sp>
      <p:grpSp>
        <p:nvGrpSpPr>
          <p:cNvPr id="356" name="TextBox 1"/>
          <p:cNvGrpSpPr/>
          <p:nvPr/>
        </p:nvGrpSpPr>
        <p:grpSpPr>
          <a:xfrm>
            <a:off x="238538" y="1885753"/>
            <a:ext cx="8865705" cy="6867988"/>
            <a:chOff x="-1" y="-1"/>
            <a:chExt cx="6365056" cy="4630946"/>
          </a:xfrm>
        </p:grpSpPr>
        <p:sp>
          <p:nvSpPr>
            <p:cNvPr id="354" name="矩形"/>
            <p:cNvSpPr/>
            <p:nvPr/>
          </p:nvSpPr>
          <p:spPr>
            <a:xfrm>
              <a:off x="-1" y="-1"/>
              <a:ext cx="6365056" cy="463094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55" name="文本"/>
            <p:cNvSpPr txBox="1"/>
            <p:nvPr/>
          </p:nvSpPr>
          <p:spPr>
            <a:xfrm>
              <a:off x="-1" y="-1"/>
              <a:ext cx="6365056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3"/>
          <p:cNvSpPr txBox="1">
            <a:spLocks noGrp="1"/>
          </p:cNvSpPr>
          <p:nvPr>
            <p:ph type="title"/>
          </p:nvPr>
        </p:nvSpPr>
        <p:spPr>
          <a:xfrm>
            <a:off x="327883" y="0"/>
            <a:ext cx="10227395" cy="1241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逻辑回归 与 线性回归</a:t>
            </a:r>
          </a:p>
        </p:txBody>
      </p:sp>
      <p:sp>
        <p:nvSpPr>
          <p:cNvPr id="192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546543" y="2495455"/>
            <a:ext cx="15118277" cy="3762272"/>
          </a:xfrm>
          <a:prstGeom prst="rect">
            <a:avLst/>
          </a:prstGeom>
        </p:spPr>
        <p:txBody>
          <a:bodyPr/>
          <a:lstStyle/>
          <a:p>
            <a:pPr marL="351626" indent="-351626" defTabSz="1473951">
              <a:spcBef>
                <a:spcPts val="1600"/>
              </a:spcBef>
              <a:defRPr sz="3230"/>
            </a:pPr>
            <a:r>
              <a:rPr dirty="0">
                <a:latin typeface="SimHei" charset="-122"/>
                <a:ea typeface="SimHei" charset="-122"/>
                <a:cs typeface="SimHei" charset="-122"/>
              </a:rPr>
              <a:t>线性回归：预测连续数值变量       </a:t>
            </a:r>
            <a:r>
              <a:rPr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明天北京的地面温度？</a:t>
            </a:r>
          </a:p>
          <a:p>
            <a:pPr marL="351626" indent="-351626" defTabSz="1473951">
              <a:spcBef>
                <a:spcPts val="1600"/>
              </a:spcBef>
              <a:defRPr sz="3230"/>
            </a:pPr>
            <a:r>
              <a:rPr dirty="0">
                <a:latin typeface="SimHei" charset="-122"/>
                <a:ea typeface="SimHei" charset="-122"/>
                <a:cs typeface="SimHei" charset="-122"/>
              </a:rPr>
              <a:t>逻辑回归：预测分类 (classification)  </a:t>
            </a:r>
            <a:r>
              <a:rPr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今天我们会不会考试？</a:t>
            </a:r>
          </a:p>
          <a:p>
            <a:pPr marL="351626" indent="-351626" defTabSz="1473951">
              <a:spcBef>
                <a:spcPts val="1600"/>
              </a:spcBef>
              <a:defRPr sz="3230"/>
            </a:pPr>
            <a:r>
              <a:rPr dirty="0">
                <a:latin typeface="SimHei" charset="-122"/>
                <a:ea typeface="SimHei" charset="-122"/>
                <a:cs typeface="SimHei" charset="-122"/>
              </a:rPr>
              <a:t>逻辑回归与线性回归有什么联系？</a:t>
            </a:r>
          </a:p>
          <a:p>
            <a:pPr marL="351626" indent="-351626" defTabSz="1473951">
              <a:spcBef>
                <a:spcPts val="1600"/>
              </a:spcBef>
              <a:defRPr sz="3230"/>
            </a:pPr>
            <a:r>
              <a:rPr dirty="0">
                <a:latin typeface="SimHei" charset="-122"/>
                <a:ea typeface="SimHei" charset="-122"/>
                <a:cs typeface="SimHei" charset="-122"/>
              </a:rPr>
              <a:t>从一个例子说起：获取数据，判断恶意订房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6"/>
          <p:cNvSpPr txBox="1">
            <a:spLocks noGrp="1"/>
          </p:cNvSpPr>
          <p:nvPr>
            <p:ph type="title"/>
          </p:nvPr>
        </p:nvSpPr>
        <p:spPr>
          <a:xfrm>
            <a:off x="518837" y="345983"/>
            <a:ext cx="8605285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</a:rPr>
              <a:t>寻找最合理的参数: 2.最优条件</a:t>
            </a:r>
          </a:p>
        </p:txBody>
      </p:sp>
      <p:grpSp>
        <p:nvGrpSpPr>
          <p:cNvPr id="359" name="TextBox 5"/>
          <p:cNvGrpSpPr/>
          <p:nvPr/>
        </p:nvGrpSpPr>
        <p:grpSpPr>
          <a:xfrm>
            <a:off x="318052" y="1592458"/>
            <a:ext cx="8647043" cy="8399681"/>
            <a:chOff x="-730505" y="-1"/>
            <a:chExt cx="7339195" cy="6939126"/>
          </a:xfrm>
        </p:grpSpPr>
        <p:sp>
          <p:nvSpPr>
            <p:cNvPr id="357" name="矩形"/>
            <p:cNvSpPr/>
            <p:nvPr/>
          </p:nvSpPr>
          <p:spPr>
            <a:xfrm>
              <a:off x="-730505" y="233903"/>
              <a:ext cx="6608691" cy="6705222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58" name="文本"/>
            <p:cNvSpPr txBox="1"/>
            <p:nvPr/>
          </p:nvSpPr>
          <p:spPr>
            <a:xfrm>
              <a:off x="-1" y="-1"/>
              <a:ext cx="6608691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1561175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le 6"/>
          <p:cNvSpPr txBox="1">
            <a:spLocks noGrp="1"/>
          </p:cNvSpPr>
          <p:nvPr>
            <p:ph type="title"/>
          </p:nvPr>
        </p:nvSpPr>
        <p:spPr>
          <a:xfrm>
            <a:off x="316178" y="491718"/>
            <a:ext cx="9835331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</a:rPr>
              <a:t>寻找最合理的参数-3. 计算最优参数</a:t>
            </a:r>
          </a:p>
        </p:txBody>
      </p:sp>
      <p:grpSp>
        <p:nvGrpSpPr>
          <p:cNvPr id="364" name="TextBox 1"/>
          <p:cNvGrpSpPr/>
          <p:nvPr/>
        </p:nvGrpSpPr>
        <p:grpSpPr>
          <a:xfrm>
            <a:off x="916757" y="1982608"/>
            <a:ext cx="14339342" cy="5375727"/>
            <a:chOff x="-1" y="-1"/>
            <a:chExt cx="10754176" cy="4031670"/>
          </a:xfrm>
        </p:grpSpPr>
        <p:sp>
          <p:nvSpPr>
            <p:cNvPr id="362" name="矩形"/>
            <p:cNvSpPr/>
            <p:nvPr/>
          </p:nvSpPr>
          <p:spPr>
            <a:xfrm>
              <a:off x="-1" y="-1"/>
              <a:ext cx="10754176" cy="403167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63" name="文本"/>
            <p:cNvSpPr txBox="1"/>
            <p:nvPr/>
          </p:nvSpPr>
          <p:spPr>
            <a:xfrm>
              <a:off x="-1" y="-1"/>
              <a:ext cx="10754176" cy="46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65" name="TextBox 2"/>
          <p:cNvSpPr txBox="1"/>
          <p:nvPr/>
        </p:nvSpPr>
        <p:spPr>
          <a:xfrm>
            <a:off x="4837032" y="7682257"/>
            <a:ext cx="3701482" cy="911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>
            <a:lvl1pPr>
              <a:defRPr sz="3800" b="1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5067"/>
              <a:t>梯度下降法</a:t>
            </a:r>
          </a:p>
        </p:txBody>
      </p:sp>
      <p:grpSp>
        <p:nvGrpSpPr>
          <p:cNvPr id="368" name="Rectangle 3"/>
          <p:cNvGrpSpPr/>
          <p:nvPr/>
        </p:nvGrpSpPr>
        <p:grpSpPr>
          <a:xfrm>
            <a:off x="1233825" y="7160810"/>
            <a:ext cx="4828599" cy="2114653"/>
            <a:chOff x="-1" y="0"/>
            <a:chExt cx="3621337" cy="1585939"/>
          </a:xfrm>
        </p:grpSpPr>
        <p:sp>
          <p:nvSpPr>
            <p:cNvPr id="366" name="矩形"/>
            <p:cNvSpPr/>
            <p:nvPr/>
          </p:nvSpPr>
          <p:spPr>
            <a:xfrm>
              <a:off x="-1" y="0"/>
              <a:ext cx="3621337" cy="1585939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67" name="文本"/>
            <p:cNvSpPr txBox="1"/>
            <p:nvPr/>
          </p:nvSpPr>
          <p:spPr>
            <a:xfrm>
              <a:off x="-1" y="0"/>
              <a:ext cx="3621337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grpSp>
        <p:nvGrpSpPr>
          <p:cNvPr id="371" name="Rectangle 4"/>
          <p:cNvGrpSpPr/>
          <p:nvPr/>
        </p:nvGrpSpPr>
        <p:grpSpPr>
          <a:xfrm>
            <a:off x="8656762" y="7211149"/>
            <a:ext cx="2989495" cy="623762"/>
            <a:chOff x="-1" y="-1"/>
            <a:chExt cx="2242052" cy="467807"/>
          </a:xfrm>
        </p:grpSpPr>
        <p:sp>
          <p:nvSpPr>
            <p:cNvPr id="369" name="矩形"/>
            <p:cNvSpPr/>
            <p:nvPr/>
          </p:nvSpPr>
          <p:spPr>
            <a:xfrm>
              <a:off x="-1" y="-1"/>
              <a:ext cx="2242052" cy="423023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70" name="文本"/>
            <p:cNvSpPr txBox="1"/>
            <p:nvPr/>
          </p:nvSpPr>
          <p:spPr>
            <a:xfrm>
              <a:off x="-1" y="-1"/>
              <a:ext cx="2242052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sp>
        <p:nvSpPr>
          <p:cNvPr id="372" name="TextBox 7"/>
          <p:cNvSpPr txBox="1"/>
          <p:nvPr/>
        </p:nvSpPr>
        <p:spPr>
          <a:xfrm>
            <a:off x="11646255" y="7682256"/>
            <a:ext cx="3701482" cy="911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>
            <a:lvl1pPr>
              <a:defRPr sz="3800" b="1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5067"/>
              <a:t>牛顿法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1" animBg="1" advAuto="0"/>
      <p:bldP spid="365" grpId="2" animBg="1" advAuto="0"/>
      <p:bldP spid="368" grpId="3" animBg="1" advAuto="0"/>
      <p:bldP spid="371" grpId="5" animBg="1" advAuto="0"/>
      <p:bldP spid="372" grpId="4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6"/>
          <p:cNvSpPr txBox="1">
            <a:spLocks noGrp="1"/>
          </p:cNvSpPr>
          <p:nvPr>
            <p:ph type="title"/>
          </p:nvPr>
        </p:nvSpPr>
        <p:spPr>
          <a:xfrm>
            <a:off x="303431" y="417691"/>
            <a:ext cx="10056398" cy="64137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127138">
              <a:defRPr sz="2209"/>
            </a:pPr>
            <a:r>
              <a:rPr sz="4800" dirty="0">
                <a:solidFill>
                  <a:srgbClr val="1F4E79"/>
                </a:solidFill>
              </a:rPr>
              <a:t>寻找最合理的参数-3. </a:t>
            </a:r>
            <a:r>
              <a:rPr sz="4800" dirty="0" smtClean="0">
                <a:solidFill>
                  <a:srgbClr val="1F4E79"/>
                </a:solidFill>
              </a:rPr>
              <a:t>计算最优参数</a:t>
            </a:r>
            <a:endParaRPr sz="4800" dirty="0">
              <a:solidFill>
                <a:srgbClr val="1F4E79"/>
              </a:solidFill>
            </a:endParaRPr>
          </a:p>
        </p:txBody>
      </p:sp>
      <p:sp>
        <p:nvSpPr>
          <p:cNvPr id="375" name="TextBox 1"/>
          <p:cNvSpPr txBox="1"/>
          <p:nvPr/>
        </p:nvSpPr>
        <p:spPr>
          <a:xfrm>
            <a:off x="1810923" y="1982610"/>
            <a:ext cx="5141856" cy="70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/>
          <a:p>
            <a:pPr>
              <a:defRPr sz="2800"/>
            </a:pPr>
            <a:r>
              <a:rPr sz="3734" dirty="0"/>
              <a:t>移步 Jupyter Notebook</a:t>
            </a:r>
            <a:endParaRPr sz="3734" dirty="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pSp>
        <p:nvGrpSpPr>
          <p:cNvPr id="378" name="TextBox 2"/>
          <p:cNvGrpSpPr/>
          <p:nvPr/>
        </p:nvGrpSpPr>
        <p:grpSpPr>
          <a:xfrm>
            <a:off x="1794299" y="4253494"/>
            <a:ext cx="4099621" cy="1140681"/>
            <a:chOff x="-1" y="-1"/>
            <a:chExt cx="3074621" cy="855483"/>
          </a:xfrm>
        </p:grpSpPr>
        <p:sp>
          <p:nvSpPr>
            <p:cNvPr id="376" name="矩形"/>
            <p:cNvSpPr/>
            <p:nvPr/>
          </p:nvSpPr>
          <p:spPr>
            <a:xfrm>
              <a:off x="-1" y="-1"/>
              <a:ext cx="3074621" cy="85548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77" name="文本"/>
            <p:cNvSpPr txBox="1"/>
            <p:nvPr/>
          </p:nvSpPr>
          <p:spPr>
            <a:xfrm>
              <a:off x="-1" y="-1"/>
              <a:ext cx="3074621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  <p:pic>
        <p:nvPicPr>
          <p:cNvPr id="37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2498" y="2784019"/>
            <a:ext cx="9029727" cy="5220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2" name="TextBox 5"/>
          <p:cNvGrpSpPr/>
          <p:nvPr/>
        </p:nvGrpSpPr>
        <p:grpSpPr>
          <a:xfrm>
            <a:off x="2533214" y="5952274"/>
            <a:ext cx="2585315" cy="813014"/>
            <a:chOff x="0" y="0"/>
            <a:chExt cx="1938925" cy="609740"/>
          </a:xfrm>
        </p:grpSpPr>
        <p:sp>
          <p:nvSpPr>
            <p:cNvPr id="380" name="矩形"/>
            <p:cNvSpPr/>
            <p:nvPr/>
          </p:nvSpPr>
          <p:spPr>
            <a:xfrm>
              <a:off x="0" y="0"/>
              <a:ext cx="1938925" cy="609740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sz="3200"/>
            </a:p>
          </p:txBody>
        </p:sp>
        <p:sp>
          <p:nvSpPr>
            <p:cNvPr id="381" name="文本"/>
            <p:cNvSpPr txBox="1"/>
            <p:nvPr/>
          </p:nvSpPr>
          <p:spPr>
            <a:xfrm>
              <a:off x="0" y="0"/>
              <a:ext cx="1938925" cy="467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5" tIns="65025" rIns="65025" bIns="65025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3200"/>
                <a:t> 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  <p:bldP spid="382" grpId="3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3"/>
          <p:cNvSpPr txBox="1">
            <a:spLocks noGrp="1"/>
          </p:cNvSpPr>
          <p:nvPr>
            <p:ph type="title"/>
          </p:nvPr>
        </p:nvSpPr>
        <p:spPr>
          <a:xfrm>
            <a:off x="298735" y="-116127"/>
            <a:ext cx="10665695" cy="16603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577994">
              <a:defRPr sz="4004"/>
            </a:pPr>
            <a:r>
              <a:rPr sz="4400" dirty="0"/>
              <a:t>更进一步：从逻辑回归到SoftMax</a:t>
            </a:r>
          </a:p>
        </p:txBody>
      </p:sp>
      <p:sp>
        <p:nvSpPr>
          <p:cNvPr id="385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1630579" y="2934083"/>
            <a:ext cx="11675366" cy="5692632"/>
          </a:xfrm>
          <a:prstGeom prst="rect">
            <a:avLst/>
          </a:prstGeom>
        </p:spPr>
        <p:txBody>
          <a:bodyPr/>
          <a:lstStyle/>
          <a:p>
            <a:pPr marL="431822" indent="-431822">
              <a:lnSpc>
                <a:spcPct val="150000"/>
              </a:lnSpc>
              <a:defRPr sz="3400"/>
            </a:pPr>
            <a:r>
              <a:t>相同点：都是解决分类问题</a:t>
            </a:r>
          </a:p>
          <a:p>
            <a:pPr marL="431822" indent="-431822">
              <a:lnSpc>
                <a:spcPct val="150000"/>
              </a:lnSpc>
              <a:defRPr sz="3400"/>
            </a:pPr>
            <a:r>
              <a:rPr dirty="0"/>
              <a:t>不同点：逻辑回归专门指代二分类问题，Softmax处理多分类问题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8"/>
          <p:cNvSpPr/>
          <p:nvPr/>
        </p:nvSpPr>
        <p:spPr>
          <a:xfrm>
            <a:off x="-1" y="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195" name="Rectangle 10"/>
          <p:cNvSpPr/>
          <p:nvPr/>
        </p:nvSpPr>
        <p:spPr>
          <a:xfrm>
            <a:off x="264571" y="482466"/>
            <a:ext cx="5186165" cy="8788966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96" name="Straight Connector 12"/>
          <p:cNvSpPr/>
          <p:nvPr/>
        </p:nvSpPr>
        <p:spPr>
          <a:xfrm>
            <a:off x="1018101" y="5409249"/>
            <a:ext cx="3679103" cy="1"/>
          </a:xfrm>
          <a:prstGeom prst="line">
            <a:avLst/>
          </a:prstGeom>
          <a:ln w="12700">
            <a:solidFill>
              <a:srgbClr val="D9D9D9"/>
            </a:solidFill>
            <a:miter/>
          </a:ln>
        </p:spPr>
        <p:txBody>
          <a:bodyPr lIns="65025" tIns="65025" rIns="65025" bIns="65025"/>
          <a:lstStyle/>
          <a:p>
            <a:endParaRPr sz="3200"/>
          </a:p>
        </p:txBody>
      </p: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248655" y="1302342"/>
            <a:ext cx="5202081" cy="4106907"/>
          </a:xfrm>
          <a:prstGeom prst="rect">
            <a:avLst/>
          </a:prstGeom>
        </p:spPr>
        <p:txBody>
          <a:bodyPr anchor="b"/>
          <a:lstStyle>
            <a:lvl1pPr algn="ctr" defTabSz="1144422">
              <a:defRPr sz="5984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b="1" dirty="0"/>
              <a:t>从酒店订房的优惠措施说起</a:t>
            </a:r>
          </a:p>
        </p:txBody>
      </p:sp>
      <p:pic>
        <p:nvPicPr>
          <p:cNvPr id="19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9392" y="1173449"/>
            <a:ext cx="9512472" cy="782400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478002" y="6829597"/>
            <a:ext cx="3217237" cy="2003996"/>
          </a:xfrm>
          <a:prstGeom prst="rect">
            <a:avLst/>
          </a:prstGeom>
        </p:spPr>
        <p:txBody>
          <a:bodyPr/>
          <a:lstStyle/>
          <a:p>
            <a:pPr marL="326550" indent="-326550" defTabSz="1335225">
              <a:lnSpc>
                <a:spcPct val="81000"/>
              </a:lnSpc>
              <a:spcBef>
                <a:spcPts val="1333"/>
              </a:spcBef>
              <a:defRPr sz="2464"/>
            </a:pPr>
            <a:r>
              <a:t>机场免费接送</a:t>
            </a:r>
          </a:p>
          <a:p>
            <a:pPr marL="326550" indent="-326550" defTabSz="1335225">
              <a:lnSpc>
                <a:spcPct val="81000"/>
              </a:lnSpc>
              <a:spcBef>
                <a:spcPts val="1333"/>
              </a:spcBef>
              <a:defRPr sz="2464"/>
            </a:pPr>
            <a:r>
              <a:rPr dirty="0"/>
              <a:t>送早餐</a:t>
            </a:r>
          </a:p>
          <a:p>
            <a:pPr marL="326550" indent="-326550" defTabSz="1335225">
              <a:lnSpc>
                <a:spcPct val="81000"/>
              </a:lnSpc>
              <a:spcBef>
                <a:spcPts val="1333"/>
              </a:spcBef>
              <a:defRPr sz="2464"/>
            </a:pPr>
            <a:r>
              <a:rPr dirty="0"/>
              <a:t>免订金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8"/>
          <p:cNvSpPr/>
          <p:nvPr/>
        </p:nvSpPr>
        <p:spPr>
          <a:xfrm>
            <a:off x="-1" y="-15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20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29248" y="2422316"/>
            <a:ext cx="8862116" cy="4454280"/>
          </a:xfrm>
          <a:prstGeom prst="rect">
            <a:avLst/>
          </a:prstGeom>
        </p:spPr>
        <p:txBody>
          <a:bodyPr/>
          <a:lstStyle/>
          <a:p>
            <a:pPr marL="310258" indent="-310258" defTabSz="1300545">
              <a:spcBef>
                <a:spcPts val="1333"/>
              </a:spcBef>
              <a:defRPr sz="2850"/>
            </a:pPr>
            <a:r>
              <a:rPr dirty="0"/>
              <a:t>商家需要判断顾客是否会恶意订房</a:t>
            </a:r>
          </a:p>
          <a:p>
            <a:pPr marL="310258" indent="-310258" defTabSz="1300545">
              <a:spcBef>
                <a:spcPts val="1333"/>
              </a:spcBef>
              <a:defRPr sz="2850"/>
            </a:pPr>
            <a:endParaRPr dirty="0"/>
          </a:p>
          <a:p>
            <a:pPr marL="310258" indent="-310258" defTabSz="1300545">
              <a:spcBef>
                <a:spcPts val="1333"/>
              </a:spcBef>
              <a:defRPr sz="2850"/>
            </a:pPr>
            <a:r>
              <a:rPr dirty="0"/>
              <a:t>根据什么来判断？</a:t>
            </a:r>
          </a:p>
          <a:p>
            <a:pPr marL="310258" indent="-310258" defTabSz="1300545">
              <a:spcBef>
                <a:spcPts val="1333"/>
              </a:spcBef>
              <a:defRPr sz="2850"/>
            </a:pPr>
            <a:endParaRPr dirty="0"/>
          </a:p>
          <a:p>
            <a:pPr marL="310258" indent="-310258" defTabSz="1300545">
              <a:spcBef>
                <a:spcPts val="1333"/>
              </a:spcBef>
              <a:defRPr sz="2850"/>
            </a:pPr>
            <a:r>
              <a:rPr dirty="0"/>
              <a:t>有一种思路，利用信用值来判断是否会恶意订房</a:t>
            </a:r>
          </a:p>
        </p:txBody>
      </p:sp>
      <p:grpSp>
        <p:nvGrpSpPr>
          <p:cNvPr id="217" name="Diagram 3"/>
          <p:cNvGrpSpPr/>
          <p:nvPr/>
        </p:nvGrpSpPr>
        <p:grpSpPr>
          <a:xfrm>
            <a:off x="6751401" y="6412872"/>
            <a:ext cx="9243823" cy="1430275"/>
            <a:chOff x="-863313" y="-511204"/>
            <a:chExt cx="6932653" cy="1072674"/>
          </a:xfrm>
        </p:grpSpPr>
        <p:grpSp>
          <p:nvGrpSpPr>
            <p:cNvPr id="208" name="成组"/>
            <p:cNvGrpSpPr/>
            <p:nvPr/>
          </p:nvGrpSpPr>
          <p:grpSpPr>
            <a:xfrm>
              <a:off x="-863313" y="-478963"/>
              <a:ext cx="1735905" cy="1040433"/>
              <a:chOff x="-863312" y="-478961"/>
              <a:chExt cx="1735904" cy="1040432"/>
            </a:xfrm>
          </p:grpSpPr>
          <p:sp>
            <p:nvSpPr>
              <p:cNvPr id="206" name="圆角矩形"/>
              <p:cNvSpPr/>
              <p:nvPr/>
            </p:nvSpPr>
            <p:spPr>
              <a:xfrm>
                <a:off x="-863312" y="-478961"/>
                <a:ext cx="1705926" cy="1023556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685891">
                  <a:lnSpc>
                    <a:spcPct val="90000"/>
                  </a:lnSpc>
                  <a:spcBef>
                    <a:spcPts val="1333"/>
                  </a:spcBef>
                  <a:defRPr sz="2800">
                    <a:solidFill>
                      <a:srgbClr val="FFFFFF"/>
                    </a:solidFill>
                  </a:defRPr>
                </a:pPr>
                <a:endParaRPr sz="3734"/>
              </a:p>
            </p:txBody>
          </p:sp>
          <p:sp>
            <p:nvSpPr>
              <p:cNvPr id="207" name="获得信用值"/>
              <p:cNvSpPr txBox="1"/>
              <p:nvPr/>
            </p:nvSpPr>
            <p:spPr>
              <a:xfrm>
                <a:off x="-773377" y="-378441"/>
                <a:ext cx="1645969" cy="9399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8377" tIns="108377" rIns="108377" bIns="108377" numCol="1" anchor="ctr">
                <a:spAutoFit/>
              </a:bodyPr>
              <a:lstStyle>
                <a:lvl1pPr algn="ctr" defTabSz="1264355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734" dirty="0"/>
                  <a:t>获得信用值</a:t>
                </a:r>
              </a:p>
            </p:txBody>
          </p:sp>
        </p:grpSp>
        <p:sp>
          <p:nvSpPr>
            <p:cNvPr id="209" name="箭头"/>
            <p:cNvSpPr/>
            <p:nvPr/>
          </p:nvSpPr>
          <p:spPr>
            <a:xfrm>
              <a:off x="1218636" y="-258499"/>
              <a:ext cx="361657" cy="4230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EBADE"/>
            </a:solid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 algn="ctr" defTabSz="1433008">
                <a:lnSpc>
                  <a:spcPct val="90000"/>
                </a:lnSpc>
                <a:spcBef>
                  <a:spcPts val="1333"/>
                </a:spcBef>
                <a:defRPr>
                  <a:solidFill>
                    <a:srgbClr val="FFFFFF"/>
                  </a:solidFill>
                </a:defRPr>
              </a:pPr>
              <a:endParaRPr sz="3200"/>
            </a:p>
          </p:txBody>
        </p:sp>
        <p:grpSp>
          <p:nvGrpSpPr>
            <p:cNvPr id="212" name="成组"/>
            <p:cNvGrpSpPr/>
            <p:nvPr/>
          </p:nvGrpSpPr>
          <p:grpSpPr>
            <a:xfrm>
              <a:off x="1883179" y="-494261"/>
              <a:ext cx="1705928" cy="1023557"/>
              <a:chOff x="-505117" y="-494261"/>
              <a:chExt cx="1705926" cy="1023556"/>
            </a:xfrm>
          </p:grpSpPr>
          <p:sp>
            <p:nvSpPr>
              <p:cNvPr id="210" name="圆角矩形"/>
              <p:cNvSpPr/>
              <p:nvPr/>
            </p:nvSpPr>
            <p:spPr>
              <a:xfrm>
                <a:off x="-505117" y="-494261"/>
                <a:ext cx="1705926" cy="1023556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685891">
                  <a:lnSpc>
                    <a:spcPct val="90000"/>
                  </a:lnSpc>
                  <a:spcBef>
                    <a:spcPts val="1333"/>
                  </a:spcBef>
                  <a:defRPr sz="2800">
                    <a:solidFill>
                      <a:srgbClr val="FFFFFF"/>
                    </a:solidFill>
                  </a:defRPr>
                </a:pPr>
                <a:endParaRPr sz="3734"/>
              </a:p>
            </p:txBody>
          </p:sp>
          <p:sp>
            <p:nvSpPr>
              <p:cNvPr id="211" name="建模"/>
              <p:cNvSpPr txBox="1"/>
              <p:nvPr/>
            </p:nvSpPr>
            <p:spPr>
              <a:xfrm>
                <a:off x="-475139" y="-258499"/>
                <a:ext cx="1645969" cy="552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8377" tIns="108377" rIns="108377" bIns="108377" numCol="1" anchor="ctr">
                <a:spAutoFit/>
              </a:bodyPr>
              <a:lstStyle>
                <a:lvl1pPr algn="ctr" defTabSz="1264355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734" dirty="0"/>
                  <a:t>建模</a:t>
                </a:r>
              </a:p>
            </p:txBody>
          </p:sp>
        </p:grpSp>
        <p:sp>
          <p:nvSpPr>
            <p:cNvPr id="213" name="箭头"/>
            <p:cNvSpPr/>
            <p:nvPr/>
          </p:nvSpPr>
          <p:spPr>
            <a:xfrm>
              <a:off x="3851635" y="-210961"/>
              <a:ext cx="361656" cy="4230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EBADE"/>
            </a:solidFill>
            <a:ln w="12700" cap="flat">
              <a:noFill/>
              <a:miter lim="400000"/>
            </a:ln>
            <a:effectLst/>
          </p:spPr>
          <p:txBody>
            <a:bodyPr wrap="square" lIns="65025" tIns="65025" rIns="65025" bIns="65025" numCol="1" anchor="ctr">
              <a:noAutofit/>
            </a:bodyPr>
            <a:lstStyle/>
            <a:p>
              <a:pPr algn="ctr" defTabSz="1433008">
                <a:lnSpc>
                  <a:spcPct val="90000"/>
                </a:lnSpc>
                <a:spcBef>
                  <a:spcPts val="1333"/>
                </a:spcBef>
                <a:defRPr>
                  <a:solidFill>
                    <a:srgbClr val="FFFFFF"/>
                  </a:solidFill>
                </a:defRPr>
              </a:pPr>
              <a:endParaRPr sz="3200"/>
            </a:p>
          </p:txBody>
        </p:sp>
        <p:grpSp>
          <p:nvGrpSpPr>
            <p:cNvPr id="216" name="成组"/>
            <p:cNvGrpSpPr/>
            <p:nvPr/>
          </p:nvGrpSpPr>
          <p:grpSpPr>
            <a:xfrm>
              <a:off x="4363413" y="-511204"/>
              <a:ext cx="1705927" cy="1023557"/>
              <a:chOff x="-413181" y="-511204"/>
              <a:chExt cx="1705926" cy="1023556"/>
            </a:xfrm>
          </p:grpSpPr>
          <p:sp>
            <p:nvSpPr>
              <p:cNvPr id="214" name="圆角矩形"/>
              <p:cNvSpPr/>
              <p:nvPr/>
            </p:nvSpPr>
            <p:spPr>
              <a:xfrm>
                <a:off x="-413181" y="-511204"/>
                <a:ext cx="1705926" cy="1023556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685891">
                  <a:lnSpc>
                    <a:spcPct val="90000"/>
                  </a:lnSpc>
                  <a:spcBef>
                    <a:spcPts val="1333"/>
                  </a:spcBef>
                  <a:defRPr sz="2800">
                    <a:solidFill>
                      <a:srgbClr val="FFFFFF"/>
                    </a:solidFill>
                  </a:defRPr>
                </a:pPr>
                <a:endParaRPr sz="3734"/>
              </a:p>
            </p:txBody>
          </p:sp>
          <p:sp>
            <p:nvSpPr>
              <p:cNvPr id="215" name="判断"/>
              <p:cNvSpPr txBox="1"/>
              <p:nvPr/>
            </p:nvSpPr>
            <p:spPr>
              <a:xfrm>
                <a:off x="-383203" y="-275442"/>
                <a:ext cx="1645969" cy="552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8377" tIns="108377" rIns="108377" bIns="108377" numCol="1" anchor="ctr">
                <a:spAutoFit/>
              </a:bodyPr>
              <a:lstStyle>
                <a:lvl1pPr algn="ctr" defTabSz="1264355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734"/>
                  <a:t>判断</a:t>
                </a:r>
              </a:p>
            </p:txBody>
          </p:sp>
        </p:grpSp>
      </p:grpSp>
      <p:sp>
        <p:nvSpPr>
          <p:cNvPr id="22" name="Title 1"/>
          <p:cNvSpPr txBox="1">
            <a:spLocks/>
          </p:cNvSpPr>
          <p:nvPr/>
        </p:nvSpPr>
        <p:spPr>
          <a:xfrm>
            <a:off x="719041" y="1300368"/>
            <a:ext cx="5202081" cy="410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 anchor="b">
            <a:normAutofit/>
          </a:bodyPr>
          <a:lstStyle>
            <a:lvl1pPr marL="0" marR="0" indent="0" algn="ctr" defTabSz="114442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84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173406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>
              <a:defRPr b="0"/>
            </a:pPr>
            <a:r>
              <a:rPr lang="zh-CN" altLang="en-US" dirty="0" smtClean="0"/>
              <a:t>从酒店订房的优惠措施说起</a:t>
            </a:r>
            <a:endParaRPr lang="zh-CN" altLang="en-US" dirty="0"/>
          </a:p>
        </p:txBody>
      </p:sp>
      <p:sp>
        <p:nvSpPr>
          <p:cNvPr id="19" name="Rectangle 10"/>
          <p:cNvSpPr/>
          <p:nvPr/>
        </p:nvSpPr>
        <p:spPr>
          <a:xfrm>
            <a:off x="264571" y="482466"/>
            <a:ext cx="5186165" cy="8788966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" name="Title 1"/>
          <p:cNvSpPr txBox="1">
            <a:spLocks noGrp="1"/>
          </p:cNvSpPr>
          <p:nvPr>
            <p:ph type="title"/>
          </p:nvPr>
        </p:nvSpPr>
        <p:spPr>
          <a:xfrm>
            <a:off x="248655" y="1302342"/>
            <a:ext cx="5202081" cy="4106907"/>
          </a:xfrm>
          <a:prstGeom prst="rect">
            <a:avLst/>
          </a:prstGeom>
        </p:spPr>
        <p:txBody>
          <a:bodyPr anchor="b"/>
          <a:lstStyle>
            <a:lvl1pPr algn="ctr" defTabSz="1144422">
              <a:defRPr sz="5984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b="1" dirty="0"/>
              <a:t>从酒店订房的优惠措施说起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  <p:bldP spid="217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0"/>
          <p:cNvSpPr/>
          <p:nvPr/>
        </p:nvSpPr>
        <p:spPr>
          <a:xfrm>
            <a:off x="-1" y="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220" name="Freeform: Shape 22"/>
          <p:cNvSpPr/>
          <p:nvPr/>
        </p:nvSpPr>
        <p:spPr>
          <a:xfrm>
            <a:off x="4950615" y="2366480"/>
            <a:ext cx="12389646" cy="73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49" y="21600"/>
                </a:lnTo>
                <a:lnTo>
                  <a:pt x="6485" y="4"/>
                </a:lnTo>
                <a:lnTo>
                  <a:pt x="0" y="4"/>
                </a:ln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21" name="Freeform: Shape 24"/>
          <p:cNvSpPr/>
          <p:nvPr/>
        </p:nvSpPr>
        <p:spPr>
          <a:xfrm>
            <a:off x="0" y="2405813"/>
            <a:ext cx="8436105" cy="7347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288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pic>
        <p:nvPicPr>
          <p:cNvPr id="22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0131" y="2706613"/>
            <a:ext cx="7354127" cy="549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reeform: Shape 26"/>
          <p:cNvSpPr/>
          <p:nvPr/>
        </p:nvSpPr>
        <p:spPr>
          <a:xfrm>
            <a:off x="8787901" y="-152"/>
            <a:ext cx="8552360" cy="2149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28" y="0"/>
                </a:moveTo>
                <a:lnTo>
                  <a:pt x="21600" y="0"/>
                </a:lnTo>
                <a:lnTo>
                  <a:pt x="21600" y="21564"/>
                </a:lnTo>
                <a:lnTo>
                  <a:pt x="16328" y="21564"/>
                </a:lnTo>
                <a:lnTo>
                  <a:pt x="16328" y="21600"/>
                </a:lnTo>
                <a:lnTo>
                  <a:pt x="0" y="21600"/>
                </a:lnTo>
                <a:lnTo>
                  <a:pt x="2506" y="0"/>
                </a:lnTo>
                <a:lnTo>
                  <a:pt x="16328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24" name="Content Placeholder 17"/>
          <p:cNvSpPr txBox="1">
            <a:spLocks noGrp="1"/>
          </p:cNvSpPr>
          <p:nvPr>
            <p:ph type="body" sz="quarter" idx="1"/>
          </p:nvPr>
        </p:nvSpPr>
        <p:spPr>
          <a:xfrm>
            <a:off x="1192142" y="3090844"/>
            <a:ext cx="5124668" cy="51765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1. 偿付历史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2. 债务负担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3. 信用历史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4. 信用种类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5. 最近的信用申请</a:t>
            </a:r>
          </a:p>
        </p:txBody>
      </p:sp>
      <p:sp>
        <p:nvSpPr>
          <p:cNvPr id="225" name="Rectangle 4"/>
          <p:cNvSpPr txBox="1"/>
          <p:nvPr/>
        </p:nvSpPr>
        <p:spPr>
          <a:xfrm>
            <a:off x="8436105" y="8062705"/>
            <a:ext cx="7836839" cy="70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/>
          <a:p>
            <a:pPr>
              <a:defRPr sz="1400" i="1" u="sng">
                <a:solidFill>
                  <a:srgbClr val="0563C1"/>
                </a:solidFill>
              </a:defRPr>
            </a:pPr>
            <a:r>
              <a:rPr sz="1867" dirty="0">
                <a:uFill>
                  <a:solidFill>
                    <a:srgbClr val="0563C1"/>
                  </a:solidFill>
                </a:uFill>
                <a:hlinkClick r:id="rId3"/>
              </a:rPr>
              <a:t>"How Are Credit Scores Calculated? Learn What Affects Your Credit Score"</a:t>
            </a:r>
            <a:r>
              <a:rPr sz="1867" dirty="0"/>
              <a:t>.  myFICO.com.</a:t>
            </a:r>
          </a:p>
        </p:txBody>
      </p:sp>
      <p:sp>
        <p:nvSpPr>
          <p:cNvPr id="226" name="Title 1"/>
          <p:cNvSpPr txBox="1"/>
          <p:nvPr/>
        </p:nvSpPr>
        <p:spPr>
          <a:xfrm>
            <a:off x="234186" y="217004"/>
            <a:ext cx="9187479" cy="163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 anchor="ctr">
            <a:normAutofit/>
          </a:bodyPr>
          <a:lstStyle/>
          <a:p>
            <a:pPr defTabSz="1560653">
              <a:lnSpc>
                <a:spcPct val="90000"/>
              </a:lnSpc>
              <a:defRPr sz="468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4800" b="1" dirty="0"/>
              <a:t>如何计算信用分数？</a:t>
            </a:r>
            <a:r>
              <a:rPr sz="4800" dirty="0"/>
              <a:t>FICO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0"/>
          <p:cNvSpPr/>
          <p:nvPr/>
        </p:nvSpPr>
        <p:spPr>
          <a:xfrm>
            <a:off x="-1" y="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229" name="Freeform: Shape 22"/>
          <p:cNvSpPr/>
          <p:nvPr/>
        </p:nvSpPr>
        <p:spPr>
          <a:xfrm>
            <a:off x="4950617" y="2404459"/>
            <a:ext cx="12389646" cy="73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49" y="21600"/>
                </a:lnTo>
                <a:lnTo>
                  <a:pt x="6485" y="4"/>
                </a:lnTo>
                <a:lnTo>
                  <a:pt x="0" y="4"/>
                </a:ln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0" name="Freeform: Shape 24"/>
          <p:cNvSpPr/>
          <p:nvPr/>
        </p:nvSpPr>
        <p:spPr>
          <a:xfrm>
            <a:off x="0" y="2405813"/>
            <a:ext cx="8436105" cy="7347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288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pic>
        <p:nvPicPr>
          <p:cNvPr id="23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150" y="2706613"/>
            <a:ext cx="7031321" cy="549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Freeform: Shape 26"/>
          <p:cNvSpPr/>
          <p:nvPr/>
        </p:nvSpPr>
        <p:spPr>
          <a:xfrm>
            <a:off x="8787901" y="-152"/>
            <a:ext cx="8552360" cy="2149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28" y="0"/>
                </a:moveTo>
                <a:lnTo>
                  <a:pt x="21600" y="0"/>
                </a:lnTo>
                <a:lnTo>
                  <a:pt x="21600" y="21564"/>
                </a:lnTo>
                <a:lnTo>
                  <a:pt x="16328" y="21564"/>
                </a:lnTo>
                <a:lnTo>
                  <a:pt x="16328" y="21600"/>
                </a:lnTo>
                <a:lnTo>
                  <a:pt x="0" y="21600"/>
                </a:lnTo>
                <a:lnTo>
                  <a:pt x="2506" y="0"/>
                </a:lnTo>
                <a:lnTo>
                  <a:pt x="16328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xfrm>
            <a:off x="234186" y="217004"/>
            <a:ext cx="9187479" cy="1630168"/>
          </a:xfrm>
          <a:prstGeom prst="rect">
            <a:avLst/>
          </a:prstGeom>
        </p:spPr>
        <p:txBody>
          <a:bodyPr>
            <a:normAutofit/>
          </a:bodyPr>
          <a:lstStyle>
            <a:lvl1pPr defTabSz="1027379">
              <a:defRPr sz="410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4800" b="1" dirty="0"/>
              <a:t>如何计算信用分数？芝麻信用</a:t>
            </a:r>
          </a:p>
        </p:txBody>
      </p:sp>
      <p:sp>
        <p:nvSpPr>
          <p:cNvPr id="234" name="Content Placeholder 17"/>
          <p:cNvSpPr txBox="1">
            <a:spLocks noGrp="1"/>
          </p:cNvSpPr>
          <p:nvPr>
            <p:ph type="body" sz="quarter" idx="1"/>
          </p:nvPr>
        </p:nvSpPr>
        <p:spPr>
          <a:xfrm>
            <a:off x="1192142" y="3090844"/>
            <a:ext cx="5124668" cy="51765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1. 信用历史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2. 行为偏好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3. 履约能力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4. 身份特质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5. 人脉关系</a:t>
            </a:r>
          </a:p>
        </p:txBody>
      </p:sp>
      <p:sp>
        <p:nvSpPr>
          <p:cNvPr id="235" name="Rectangle 2"/>
          <p:cNvSpPr txBox="1"/>
          <p:nvPr/>
        </p:nvSpPr>
        <p:spPr>
          <a:xfrm>
            <a:off x="8643719" y="8281300"/>
            <a:ext cx="8596520" cy="43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>
            <a:lvl1pPr>
              <a:lnSpc>
                <a:spcPct val="107000"/>
              </a:lnSpc>
              <a:spcBef>
                <a:spcPts val="1100"/>
              </a:spcBef>
              <a:defRPr sz="1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>
                <a:uFillTx/>
              </a:defRPr>
            </a:pPr>
            <a:r>
              <a:rPr sz="1867" dirty="0"/>
              <a:t>http://www.wdkforum.org/index.php?m=content&amp;c=index&amp;a=show&amp;catid=39&amp;id=72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0"/>
          <p:cNvSpPr/>
          <p:nvPr/>
        </p:nvSpPr>
        <p:spPr>
          <a:xfrm>
            <a:off x="-1" y="-150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sp>
        <p:nvSpPr>
          <p:cNvPr id="238" name="Freeform: Shape 22"/>
          <p:cNvSpPr/>
          <p:nvPr/>
        </p:nvSpPr>
        <p:spPr>
          <a:xfrm>
            <a:off x="4873039" y="2366480"/>
            <a:ext cx="12389646" cy="734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49" y="21600"/>
                </a:lnTo>
                <a:lnTo>
                  <a:pt x="6485" y="4"/>
                </a:lnTo>
                <a:lnTo>
                  <a:pt x="0" y="4"/>
                </a:ln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39" name="Freeform: Shape 24"/>
          <p:cNvSpPr/>
          <p:nvPr/>
        </p:nvSpPr>
        <p:spPr>
          <a:xfrm>
            <a:off x="0" y="2405813"/>
            <a:ext cx="8436105" cy="7347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288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40" name="Freeform: Shape 26"/>
          <p:cNvSpPr/>
          <p:nvPr/>
        </p:nvSpPr>
        <p:spPr>
          <a:xfrm>
            <a:off x="8787901" y="-152"/>
            <a:ext cx="8552360" cy="2149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28" y="0"/>
                </a:moveTo>
                <a:lnTo>
                  <a:pt x="21600" y="0"/>
                </a:lnTo>
                <a:lnTo>
                  <a:pt x="21600" y="21564"/>
                </a:lnTo>
                <a:lnTo>
                  <a:pt x="16328" y="21564"/>
                </a:lnTo>
                <a:lnTo>
                  <a:pt x="16328" y="21600"/>
                </a:lnTo>
                <a:lnTo>
                  <a:pt x="0" y="21600"/>
                </a:lnTo>
                <a:lnTo>
                  <a:pt x="2506" y="0"/>
                </a:lnTo>
                <a:lnTo>
                  <a:pt x="16328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525088" y="259503"/>
            <a:ext cx="9187479" cy="16301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4800" b="1" dirty="0"/>
              <a:t>芝麻信用评级</a:t>
            </a:r>
          </a:p>
        </p:txBody>
      </p:sp>
      <p:sp>
        <p:nvSpPr>
          <p:cNvPr id="242" name="Content Placeholder 17"/>
          <p:cNvSpPr txBox="1">
            <a:spLocks noGrp="1"/>
          </p:cNvSpPr>
          <p:nvPr>
            <p:ph type="body" sz="quarter" idx="1"/>
          </p:nvPr>
        </p:nvSpPr>
        <p:spPr>
          <a:xfrm>
            <a:off x="1117270" y="2698288"/>
            <a:ext cx="5124668" cy="51765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良好的信用分数可以实现很多便利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直接申请新加坡签证，不用提交资产证明、在职证明等、</a:t>
            </a:r>
          </a:p>
          <a:p>
            <a:pPr marL="426740" indent="-426740">
              <a:defRPr sz="2800">
                <a:solidFill>
                  <a:srgbClr val="FFFFFF"/>
                </a:solidFill>
              </a:defRPr>
            </a:pPr>
            <a:r>
              <a:rPr sz="3200" dirty="0"/>
              <a:t>申请卢森堡签证</a:t>
            </a:r>
          </a:p>
        </p:txBody>
      </p:sp>
      <p:sp>
        <p:nvSpPr>
          <p:cNvPr id="243" name="Rectangle 2"/>
          <p:cNvSpPr txBox="1"/>
          <p:nvPr/>
        </p:nvSpPr>
        <p:spPr>
          <a:xfrm>
            <a:off x="8220611" y="7655498"/>
            <a:ext cx="8596520" cy="43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5" tIns="65025" rIns="65025" bIns="65025">
            <a:spAutoFit/>
          </a:bodyPr>
          <a:lstStyle>
            <a:lvl1pPr>
              <a:lnSpc>
                <a:spcPct val="107000"/>
              </a:lnSpc>
              <a:spcBef>
                <a:spcPts val="1100"/>
              </a:spcBef>
              <a:defRPr sz="1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 sz="1867"/>
              <a:t>http://www.wdkforum.org/index.php?m=content&amp;c=index&amp;a=show&amp;catid=39&amp;id=72</a:t>
            </a:r>
          </a:p>
        </p:txBody>
      </p:sp>
      <p:grpSp>
        <p:nvGrpSpPr>
          <p:cNvPr id="259" name="Diagram 7"/>
          <p:cNvGrpSpPr/>
          <p:nvPr/>
        </p:nvGrpSpPr>
        <p:grpSpPr>
          <a:xfrm>
            <a:off x="7316788" y="4295634"/>
            <a:ext cx="10062264" cy="2378108"/>
            <a:chOff x="0" y="-182761"/>
            <a:chExt cx="7175174" cy="1048871"/>
          </a:xfrm>
        </p:grpSpPr>
        <p:grpSp>
          <p:nvGrpSpPr>
            <p:cNvPr id="246" name="成组"/>
            <p:cNvGrpSpPr/>
            <p:nvPr/>
          </p:nvGrpSpPr>
          <p:grpSpPr>
            <a:xfrm>
              <a:off x="0" y="-16567"/>
              <a:ext cx="1708376" cy="716482"/>
              <a:chOff x="0" y="-16566"/>
              <a:chExt cx="1708375" cy="716481"/>
            </a:xfrm>
          </p:grpSpPr>
          <p:sp>
            <p:nvSpPr>
              <p:cNvPr id="244" name="形状"/>
              <p:cNvSpPr/>
              <p:nvPr/>
            </p:nvSpPr>
            <p:spPr>
              <a:xfrm>
                <a:off x="0" y="-1"/>
                <a:ext cx="1708375" cy="68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280" y="0"/>
                    </a:lnTo>
                    <a:lnTo>
                      <a:pt x="21600" y="10800"/>
                    </a:lnTo>
                    <a:lnTo>
                      <a:pt x="1728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45" name="300-550  较差"/>
              <p:cNvSpPr txBox="1"/>
              <p:nvPr/>
            </p:nvSpPr>
            <p:spPr>
              <a:xfrm>
                <a:off x="0" y="-16566"/>
                <a:ext cx="1537538" cy="716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 dirty="0"/>
                  <a:t>300-550 </a:t>
                </a:r>
                <a:br>
                  <a:rPr sz="3200" dirty="0"/>
                </a:br>
                <a:r>
                  <a:rPr sz="3200" dirty="0"/>
                  <a:t>较差</a:t>
                </a:r>
              </a:p>
            </p:txBody>
          </p:sp>
        </p:grpSp>
        <p:grpSp>
          <p:nvGrpSpPr>
            <p:cNvPr id="249" name="成组"/>
            <p:cNvGrpSpPr/>
            <p:nvPr/>
          </p:nvGrpSpPr>
          <p:grpSpPr>
            <a:xfrm>
              <a:off x="1366699" y="-182761"/>
              <a:ext cx="1708377" cy="1048871"/>
              <a:chOff x="0" y="-182760"/>
              <a:chExt cx="1708375" cy="1048869"/>
            </a:xfrm>
          </p:grpSpPr>
          <p:sp>
            <p:nvSpPr>
              <p:cNvPr id="247" name="锯齿"/>
              <p:cNvSpPr/>
              <p:nvPr/>
            </p:nvSpPr>
            <p:spPr>
              <a:xfrm>
                <a:off x="0" y="0"/>
                <a:ext cx="1708375" cy="683350"/>
              </a:xfrm>
              <a:prstGeom prst="chevron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48" name="550-600 中等"/>
              <p:cNvSpPr txBox="1"/>
              <p:nvPr/>
            </p:nvSpPr>
            <p:spPr>
              <a:xfrm>
                <a:off x="410262" y="-182760"/>
                <a:ext cx="1025026" cy="1048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 dirty="0"/>
                  <a:t>550-600 中等</a:t>
                </a:r>
              </a:p>
            </p:txBody>
          </p:sp>
        </p:grpSp>
        <p:grpSp>
          <p:nvGrpSpPr>
            <p:cNvPr id="252" name="成组"/>
            <p:cNvGrpSpPr/>
            <p:nvPr/>
          </p:nvGrpSpPr>
          <p:grpSpPr>
            <a:xfrm>
              <a:off x="2733398" y="-182761"/>
              <a:ext cx="1708376" cy="1048871"/>
              <a:chOff x="0" y="-182760"/>
              <a:chExt cx="1708375" cy="1048869"/>
            </a:xfrm>
          </p:grpSpPr>
          <p:sp>
            <p:nvSpPr>
              <p:cNvPr id="250" name="锯齿"/>
              <p:cNvSpPr/>
              <p:nvPr/>
            </p:nvSpPr>
            <p:spPr>
              <a:xfrm>
                <a:off x="0" y="0"/>
                <a:ext cx="1708375" cy="683350"/>
              </a:xfrm>
              <a:prstGeom prst="chevron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51" name="600-650 良好"/>
              <p:cNvSpPr txBox="1"/>
              <p:nvPr/>
            </p:nvSpPr>
            <p:spPr>
              <a:xfrm>
                <a:off x="410263" y="-182760"/>
                <a:ext cx="1025027" cy="1048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 dirty="0"/>
                  <a:t>600-650 良好</a:t>
                </a:r>
              </a:p>
            </p:txBody>
          </p:sp>
        </p:grpSp>
        <p:grpSp>
          <p:nvGrpSpPr>
            <p:cNvPr id="255" name="成组"/>
            <p:cNvGrpSpPr/>
            <p:nvPr/>
          </p:nvGrpSpPr>
          <p:grpSpPr>
            <a:xfrm>
              <a:off x="4100098" y="-182761"/>
              <a:ext cx="1708376" cy="1048871"/>
              <a:chOff x="0" y="-182760"/>
              <a:chExt cx="1708375" cy="1048869"/>
            </a:xfrm>
          </p:grpSpPr>
          <p:sp>
            <p:nvSpPr>
              <p:cNvPr id="253" name="锯齿"/>
              <p:cNvSpPr/>
              <p:nvPr/>
            </p:nvSpPr>
            <p:spPr>
              <a:xfrm>
                <a:off x="0" y="0"/>
                <a:ext cx="1708375" cy="683350"/>
              </a:xfrm>
              <a:prstGeom prst="chevron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54" name="650-700 优秀"/>
              <p:cNvSpPr txBox="1"/>
              <p:nvPr/>
            </p:nvSpPr>
            <p:spPr>
              <a:xfrm>
                <a:off x="396594" y="-182760"/>
                <a:ext cx="1025026" cy="1048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 dirty="0"/>
                  <a:t>650-700 优秀</a:t>
                </a:r>
              </a:p>
            </p:txBody>
          </p:sp>
        </p:grpSp>
        <p:grpSp>
          <p:nvGrpSpPr>
            <p:cNvPr id="258" name="成组"/>
            <p:cNvGrpSpPr/>
            <p:nvPr/>
          </p:nvGrpSpPr>
          <p:grpSpPr>
            <a:xfrm>
              <a:off x="5466798" y="-182761"/>
              <a:ext cx="1708376" cy="1048871"/>
              <a:chOff x="0" y="-182760"/>
              <a:chExt cx="1708375" cy="1048869"/>
            </a:xfrm>
          </p:grpSpPr>
          <p:sp>
            <p:nvSpPr>
              <p:cNvPr id="256" name="锯齿"/>
              <p:cNvSpPr/>
              <p:nvPr/>
            </p:nvSpPr>
            <p:spPr>
              <a:xfrm>
                <a:off x="0" y="0"/>
                <a:ext cx="1708375" cy="683350"/>
              </a:xfrm>
              <a:prstGeom prst="chevron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65025" tIns="65025" rIns="65025" bIns="65025" numCol="1" anchor="ctr">
                <a:no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57" name="700-900 极好"/>
              <p:cNvSpPr txBox="1"/>
              <p:nvPr/>
            </p:nvSpPr>
            <p:spPr>
              <a:xfrm>
                <a:off x="396594" y="-182760"/>
                <a:ext cx="1025026" cy="1048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4138" tIns="34138" rIns="34138" bIns="34138" numCol="1" anchor="ctr">
                <a:spAutoFit/>
              </a:bodyPr>
              <a:lstStyle/>
              <a:p>
                <a:pPr algn="ctr" defTabSz="1517301">
                  <a:lnSpc>
                    <a:spcPct val="90000"/>
                  </a:lnSpc>
                  <a:spcBef>
                    <a:spcPts val="1333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sz="3200"/>
                  <a:t>700-900 极好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 noGrp="1"/>
          </p:cNvSpPr>
          <p:nvPr>
            <p:ph type="title"/>
          </p:nvPr>
        </p:nvSpPr>
        <p:spPr>
          <a:xfrm>
            <a:off x="417443" y="89779"/>
            <a:ext cx="10386981" cy="11906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商家如何查看芝麻信用值？</a:t>
            </a:r>
          </a:p>
        </p:txBody>
      </p:sp>
      <p:sp>
        <p:nvSpPr>
          <p:cNvPr id="262" name="Content Placeholder 4"/>
          <p:cNvSpPr txBox="1">
            <a:spLocks noGrp="1"/>
          </p:cNvSpPr>
          <p:nvPr>
            <p:ph type="body" sz="quarter" idx="1"/>
          </p:nvPr>
        </p:nvSpPr>
        <p:spPr>
          <a:xfrm>
            <a:off x="220121" y="3548398"/>
            <a:ext cx="7742475" cy="3762273"/>
          </a:xfrm>
          <a:prstGeom prst="rect">
            <a:avLst/>
          </a:prstGeom>
        </p:spPr>
        <p:txBody>
          <a:bodyPr/>
          <a:lstStyle/>
          <a:p>
            <a:pPr marL="426740" indent="-426740">
              <a:defRPr sz="2800"/>
            </a:pPr>
            <a:r>
              <a:rPr dirty="0"/>
              <a:t>向蚂蚁金服申请商户入驻，完成产品签约</a:t>
            </a:r>
          </a:p>
          <a:p>
            <a:pPr marL="426740" indent="-426740">
              <a:defRPr sz="2800"/>
            </a:pPr>
            <a:r>
              <a:rPr dirty="0"/>
              <a:t>获得商户私钥文件路径</a:t>
            </a:r>
          </a:p>
          <a:p>
            <a:pPr marL="426740" indent="-426740">
              <a:defRPr sz="2800"/>
            </a:pPr>
            <a:r>
              <a:rPr dirty="0"/>
              <a:t>获得芝麻公钥文件路径</a:t>
            </a:r>
          </a:p>
        </p:txBody>
      </p:sp>
      <p:sp>
        <p:nvSpPr>
          <p:cNvPr id="263" name="Rectangle 1"/>
          <p:cNvSpPr txBox="1"/>
          <p:nvPr/>
        </p:nvSpPr>
        <p:spPr>
          <a:xfrm>
            <a:off x="0" y="6893825"/>
            <a:ext cx="7474226" cy="833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5025" tIns="65025" rIns="65025" bIns="65025">
            <a:spAutoFit/>
          </a:bodyPr>
          <a:lstStyle>
            <a:lvl1pPr>
              <a:lnSpc>
                <a:spcPct val="107000"/>
              </a:lnSpc>
              <a:spcBef>
                <a:spcPts val="1100"/>
              </a:spcBef>
              <a:def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 sz="2133"/>
              <a:t>https://b.zmxy.com.cn/technology/openDoc.htm?relInfo=zhima.credit.score.get@1.0@1.5</a:t>
            </a:r>
          </a:p>
        </p:txBody>
      </p:sp>
      <p:pic>
        <p:nvPicPr>
          <p:cNvPr id="26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4347" y="1200447"/>
            <a:ext cx="8000184" cy="845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13"/>
          <p:cNvSpPr/>
          <p:nvPr/>
        </p:nvSpPr>
        <p:spPr>
          <a:xfrm>
            <a:off x="-1" y="68646"/>
            <a:ext cx="17340264" cy="97538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5" tIns="65025" rIns="65025" bIns="65025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200"/>
          </a:p>
        </p:txBody>
      </p:sp>
      <p:pic>
        <p:nvPicPr>
          <p:cNvPr id="26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0988" y="1022183"/>
            <a:ext cx="9237592" cy="84293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Down Arrow 7"/>
          <p:cNvSpPr/>
          <p:nvPr/>
        </p:nvSpPr>
        <p:spPr>
          <a:xfrm rot="16200000">
            <a:off x="440390" y="2106522"/>
            <a:ext cx="4500206" cy="4764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351"/>
                </a:moveTo>
                <a:lnTo>
                  <a:pt x="0" y="0"/>
                </a:lnTo>
                <a:lnTo>
                  <a:pt x="21600" y="0"/>
                </a:lnTo>
                <a:lnTo>
                  <a:pt x="21600" y="1835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65025" tIns="65025" rIns="65025" bIns="6502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69" name="Title 6"/>
          <p:cNvSpPr txBox="1">
            <a:spLocks noGrp="1"/>
          </p:cNvSpPr>
          <p:nvPr>
            <p:ph type="title"/>
          </p:nvPr>
        </p:nvSpPr>
        <p:spPr>
          <a:xfrm>
            <a:off x="436836" y="2846320"/>
            <a:ext cx="3738995" cy="362287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/>
            </a:pPr>
            <a:r>
              <a:rPr sz="4800" b="1" dirty="0"/>
              <a:t>商家如何查看芝麻信用值？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L Theme">
  <a:themeElements>
    <a:clrScheme name="DAL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L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L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AL Theme">
  <a:themeElements>
    <a:clrScheme name="DAL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L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L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527</Words>
  <Application>Microsoft Macintosh PowerPoint</Application>
  <PresentationFormat>自定义</PresentationFormat>
  <Paragraphs>234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DAL Theme</vt:lpstr>
      <vt:lpstr>Logistic Regression</vt:lpstr>
      <vt:lpstr>逻辑回归 与 线性回归</vt:lpstr>
      <vt:lpstr>从酒店订房的优惠措施说起</vt:lpstr>
      <vt:lpstr>从酒店订房的优惠措施说起</vt:lpstr>
      <vt:lpstr>幻灯片 5</vt:lpstr>
      <vt:lpstr>如何计算信用分数？芝麻信用</vt:lpstr>
      <vt:lpstr>芝麻信用评级</vt:lpstr>
      <vt:lpstr>商家如何查看芝麻信用值？</vt:lpstr>
      <vt:lpstr>商家如何查看芝麻信用值？</vt:lpstr>
      <vt:lpstr>商家如何查看芝麻信用值？</vt:lpstr>
      <vt:lpstr>商家如何查看芝麻信用值？</vt:lpstr>
      <vt:lpstr>芝麻信用返回值</vt:lpstr>
      <vt:lpstr>如何通过信用值等数据来预测恶意订房？</vt:lpstr>
      <vt:lpstr>如何通过信用值等数据来预测恶意订房？</vt:lpstr>
      <vt:lpstr>如何通过信用值等数据来预测恶意订房？</vt:lpstr>
      <vt:lpstr>如何通过信用值等数据来预测恶意订房？</vt:lpstr>
      <vt:lpstr>寻找最合理的参数-1设计Cost Function</vt:lpstr>
      <vt:lpstr>寻找最合理的参数-1设计Cost Function</vt:lpstr>
      <vt:lpstr>寻找最合理的参数: 2.最优条件</vt:lpstr>
      <vt:lpstr>寻找最合理的参数: 2.最优条件</vt:lpstr>
      <vt:lpstr>寻找最合理的参数-3. 计算最优参数</vt:lpstr>
      <vt:lpstr>寻找最合理的参数-3. 计算最优参数</vt:lpstr>
      <vt:lpstr>更进一步：从逻辑回归到SoftMax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Administrator</dc:creator>
  <cp:lastModifiedBy>Administrator</cp:lastModifiedBy>
  <cp:revision>15</cp:revision>
  <dcterms:modified xsi:type="dcterms:W3CDTF">2018-01-18T01:06:51Z</dcterms:modified>
</cp:coreProperties>
</file>