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6"/>
  </p:notesMasterIdLst>
  <p:sldIdLst>
    <p:sldId id="294" r:id="rId2"/>
    <p:sldId id="297" r:id="rId3"/>
    <p:sldId id="299" r:id="rId4"/>
    <p:sldId id="300" r:id="rId5"/>
    <p:sldId id="302" r:id="rId6"/>
    <p:sldId id="303" r:id="rId7"/>
    <p:sldId id="304" r:id="rId8"/>
    <p:sldId id="305" r:id="rId9"/>
    <p:sldId id="298" r:id="rId10"/>
    <p:sldId id="308" r:id="rId11"/>
    <p:sldId id="307" r:id="rId12"/>
    <p:sldId id="306" r:id="rId13"/>
    <p:sldId id="301" r:id="rId14"/>
    <p:sldId id="309" r:id="rId15"/>
    <p:sldId id="310" r:id="rId16"/>
    <p:sldId id="311" r:id="rId17"/>
    <p:sldId id="312" r:id="rId18"/>
    <p:sldId id="314" r:id="rId19"/>
    <p:sldId id="313" r:id="rId20"/>
    <p:sldId id="315" r:id="rId21"/>
    <p:sldId id="316" r:id="rId22"/>
    <p:sldId id="318" r:id="rId23"/>
    <p:sldId id="317" r:id="rId24"/>
    <p:sldId id="296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Default Section" id="{33BCE0CF-86CF-47BA-B9AB-66BA6C67277E}">
          <p14:sldIdLst>
            <p14:sldId id="294"/>
            <p14:sldId id="297"/>
            <p14:sldId id="299"/>
            <p14:sldId id="300"/>
            <p14:sldId id="302"/>
            <p14:sldId id="303"/>
            <p14:sldId id="304"/>
            <p14:sldId id="305"/>
            <p14:sldId id="298"/>
            <p14:sldId id="308"/>
            <p14:sldId id="307"/>
            <p14:sldId id="306"/>
            <p14:sldId id="301"/>
            <p14:sldId id="309"/>
            <p14:sldId id="310"/>
            <p14:sldId id="311"/>
            <p14:sldId id="312"/>
            <p14:sldId id="314"/>
            <p14:sldId id="313"/>
            <p14:sldId id="315"/>
            <p14:sldId id="316"/>
            <p14:sldId id="318"/>
            <p14:sldId id="317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9" autoAdjust="0"/>
    <p:restoredTop sz="86408"/>
  </p:normalViewPr>
  <p:slideViewPr>
    <p:cSldViewPr snapToGrid="0" snapToObjects="1">
      <p:cViewPr varScale="1">
        <p:scale>
          <a:sx n="86" d="100"/>
          <a:sy n="86" d="100"/>
        </p:scale>
        <p:origin x="108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29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99D709-BCE9-4903-BFA0-CE854794CC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661D2CC-45BA-4686-9875-96E5A38B4CDD}">
      <dgm:prSet phldrT="[Text]" custT="1"/>
      <dgm:spPr/>
      <dgm:t>
        <a:bodyPr/>
        <a:lstStyle/>
        <a:p>
          <a:r>
            <a:rPr lang="zh-CN" altLang="en-US" sz="2000" dirty="0"/>
            <a:t>获得信用值</a:t>
          </a:r>
          <a:endParaRPr lang="en-US" sz="2000" dirty="0"/>
        </a:p>
      </dgm:t>
    </dgm:pt>
    <dgm:pt modelId="{BA425F26-86FB-4671-8857-C61D204A5B79}" type="parTrans" cxnId="{1FCABE58-5A33-42D9-B63C-FE25A7D08254}">
      <dgm:prSet/>
      <dgm:spPr/>
      <dgm:t>
        <a:bodyPr/>
        <a:lstStyle/>
        <a:p>
          <a:endParaRPr lang="en-US"/>
        </a:p>
      </dgm:t>
    </dgm:pt>
    <dgm:pt modelId="{83ECA8DE-31E7-44CB-825D-4B20440E6CAC}" type="sibTrans" cxnId="{1FCABE58-5A33-42D9-B63C-FE25A7D08254}">
      <dgm:prSet/>
      <dgm:spPr/>
      <dgm:t>
        <a:bodyPr/>
        <a:lstStyle/>
        <a:p>
          <a:endParaRPr lang="en-US"/>
        </a:p>
      </dgm:t>
    </dgm:pt>
    <dgm:pt modelId="{1857B79F-5F7A-4518-9EF6-4A0903703482}">
      <dgm:prSet phldrT="[Text]" custT="1"/>
      <dgm:spPr/>
      <dgm:t>
        <a:bodyPr/>
        <a:lstStyle/>
        <a:p>
          <a:r>
            <a:rPr lang="zh-CN" altLang="en-US" sz="2000" dirty="0"/>
            <a:t>建模</a:t>
          </a:r>
          <a:endParaRPr lang="en-US" sz="2000" dirty="0"/>
        </a:p>
      </dgm:t>
    </dgm:pt>
    <dgm:pt modelId="{F5F45DD1-F92E-4467-A227-EC8CB83DF491}" type="parTrans" cxnId="{531090AC-D235-4D97-9B67-C871D5FC1B96}">
      <dgm:prSet/>
      <dgm:spPr/>
      <dgm:t>
        <a:bodyPr/>
        <a:lstStyle/>
        <a:p>
          <a:endParaRPr lang="en-US"/>
        </a:p>
      </dgm:t>
    </dgm:pt>
    <dgm:pt modelId="{FBCB3739-5F14-4FE7-8DF4-2A82C31A8132}" type="sibTrans" cxnId="{531090AC-D235-4D97-9B67-C871D5FC1B96}">
      <dgm:prSet/>
      <dgm:spPr/>
      <dgm:t>
        <a:bodyPr/>
        <a:lstStyle/>
        <a:p>
          <a:endParaRPr lang="en-US"/>
        </a:p>
      </dgm:t>
    </dgm:pt>
    <dgm:pt modelId="{88F952A6-8D81-48FF-AC93-A6D28EEBA76C}">
      <dgm:prSet phldrT="[Text]" custT="1"/>
      <dgm:spPr/>
      <dgm:t>
        <a:bodyPr/>
        <a:lstStyle/>
        <a:p>
          <a:r>
            <a:rPr lang="zh-CN" altLang="en-US" sz="2000" dirty="0"/>
            <a:t>判断</a:t>
          </a:r>
          <a:endParaRPr lang="en-US" sz="2000" dirty="0"/>
        </a:p>
      </dgm:t>
    </dgm:pt>
    <dgm:pt modelId="{019F5FB3-06DD-481D-8F33-6347D897413B}" type="parTrans" cxnId="{211DB58E-5D2D-4DCF-ADA5-20E74B79D306}">
      <dgm:prSet/>
      <dgm:spPr/>
      <dgm:t>
        <a:bodyPr/>
        <a:lstStyle/>
        <a:p>
          <a:endParaRPr lang="en-US"/>
        </a:p>
      </dgm:t>
    </dgm:pt>
    <dgm:pt modelId="{CAD18C0E-13CD-4703-8D87-943CCF645B6C}" type="sibTrans" cxnId="{211DB58E-5D2D-4DCF-ADA5-20E74B79D306}">
      <dgm:prSet/>
      <dgm:spPr/>
      <dgm:t>
        <a:bodyPr/>
        <a:lstStyle/>
        <a:p>
          <a:endParaRPr lang="en-US"/>
        </a:p>
      </dgm:t>
    </dgm:pt>
    <dgm:pt modelId="{1DC05301-A31C-4370-A416-B80555B1841C}" type="pres">
      <dgm:prSet presAssocID="{AA99D709-BCE9-4903-BFA0-CE854794CC98}" presName="Name0" presStyleCnt="0">
        <dgm:presLayoutVars>
          <dgm:dir/>
          <dgm:resizeHandles val="exact"/>
        </dgm:presLayoutVars>
      </dgm:prSet>
      <dgm:spPr/>
    </dgm:pt>
    <dgm:pt modelId="{2FB61AE7-4C58-4871-8BC3-5A24B55226C9}" type="pres">
      <dgm:prSet presAssocID="{7661D2CC-45BA-4686-9875-96E5A38B4CDD}" presName="node" presStyleLbl="node1" presStyleIdx="0" presStyleCnt="3">
        <dgm:presLayoutVars>
          <dgm:bulletEnabled val="1"/>
        </dgm:presLayoutVars>
      </dgm:prSet>
      <dgm:spPr/>
    </dgm:pt>
    <dgm:pt modelId="{719175FC-ECCC-4BC1-BCE8-746C47084953}" type="pres">
      <dgm:prSet presAssocID="{83ECA8DE-31E7-44CB-825D-4B20440E6CAC}" presName="sibTrans" presStyleLbl="sibTrans2D1" presStyleIdx="0" presStyleCnt="2"/>
      <dgm:spPr/>
    </dgm:pt>
    <dgm:pt modelId="{7871E776-572C-48A9-A543-36A9F8DF7A44}" type="pres">
      <dgm:prSet presAssocID="{83ECA8DE-31E7-44CB-825D-4B20440E6CAC}" presName="connectorText" presStyleLbl="sibTrans2D1" presStyleIdx="0" presStyleCnt="2"/>
      <dgm:spPr/>
    </dgm:pt>
    <dgm:pt modelId="{3D7F66DF-DC3A-4BBF-8BD0-5AF4117EFD84}" type="pres">
      <dgm:prSet presAssocID="{1857B79F-5F7A-4518-9EF6-4A0903703482}" presName="node" presStyleLbl="node1" presStyleIdx="1" presStyleCnt="3">
        <dgm:presLayoutVars>
          <dgm:bulletEnabled val="1"/>
        </dgm:presLayoutVars>
      </dgm:prSet>
      <dgm:spPr/>
    </dgm:pt>
    <dgm:pt modelId="{B32AE138-91DE-4794-9E01-B638DB6C9E94}" type="pres">
      <dgm:prSet presAssocID="{FBCB3739-5F14-4FE7-8DF4-2A82C31A8132}" presName="sibTrans" presStyleLbl="sibTrans2D1" presStyleIdx="1" presStyleCnt="2"/>
      <dgm:spPr/>
    </dgm:pt>
    <dgm:pt modelId="{6F12D68D-9EFA-4827-B1EF-39C35B4C1641}" type="pres">
      <dgm:prSet presAssocID="{FBCB3739-5F14-4FE7-8DF4-2A82C31A8132}" presName="connectorText" presStyleLbl="sibTrans2D1" presStyleIdx="1" presStyleCnt="2"/>
      <dgm:spPr/>
    </dgm:pt>
    <dgm:pt modelId="{0C48735B-CFD5-4911-BE49-A41F7DFC4B33}" type="pres">
      <dgm:prSet presAssocID="{88F952A6-8D81-48FF-AC93-A6D28EEBA76C}" presName="node" presStyleLbl="node1" presStyleIdx="2" presStyleCnt="3">
        <dgm:presLayoutVars>
          <dgm:bulletEnabled val="1"/>
        </dgm:presLayoutVars>
      </dgm:prSet>
      <dgm:spPr/>
    </dgm:pt>
  </dgm:ptLst>
  <dgm:cxnLst>
    <dgm:cxn modelId="{60851398-3EAB-4271-90D7-9068483B14A0}" type="presOf" srcId="{7661D2CC-45BA-4686-9875-96E5A38B4CDD}" destId="{2FB61AE7-4C58-4871-8BC3-5A24B55226C9}" srcOrd="0" destOrd="0" presId="urn:microsoft.com/office/officeart/2005/8/layout/process1"/>
    <dgm:cxn modelId="{1FCABE58-5A33-42D9-B63C-FE25A7D08254}" srcId="{AA99D709-BCE9-4903-BFA0-CE854794CC98}" destId="{7661D2CC-45BA-4686-9875-96E5A38B4CDD}" srcOrd="0" destOrd="0" parTransId="{BA425F26-86FB-4671-8857-C61D204A5B79}" sibTransId="{83ECA8DE-31E7-44CB-825D-4B20440E6CAC}"/>
    <dgm:cxn modelId="{98D0DCEB-AE9B-4161-BE2E-F51659A06540}" type="presOf" srcId="{AA99D709-BCE9-4903-BFA0-CE854794CC98}" destId="{1DC05301-A31C-4370-A416-B80555B1841C}" srcOrd="0" destOrd="0" presId="urn:microsoft.com/office/officeart/2005/8/layout/process1"/>
    <dgm:cxn modelId="{531090AC-D235-4D97-9B67-C871D5FC1B96}" srcId="{AA99D709-BCE9-4903-BFA0-CE854794CC98}" destId="{1857B79F-5F7A-4518-9EF6-4A0903703482}" srcOrd="1" destOrd="0" parTransId="{F5F45DD1-F92E-4467-A227-EC8CB83DF491}" sibTransId="{FBCB3739-5F14-4FE7-8DF4-2A82C31A8132}"/>
    <dgm:cxn modelId="{211DB58E-5D2D-4DCF-ADA5-20E74B79D306}" srcId="{AA99D709-BCE9-4903-BFA0-CE854794CC98}" destId="{88F952A6-8D81-48FF-AC93-A6D28EEBA76C}" srcOrd="2" destOrd="0" parTransId="{019F5FB3-06DD-481D-8F33-6347D897413B}" sibTransId="{CAD18C0E-13CD-4703-8D87-943CCF645B6C}"/>
    <dgm:cxn modelId="{18AECA92-67ED-42AE-B44B-967AA77FB34E}" type="presOf" srcId="{83ECA8DE-31E7-44CB-825D-4B20440E6CAC}" destId="{719175FC-ECCC-4BC1-BCE8-746C47084953}" srcOrd="0" destOrd="0" presId="urn:microsoft.com/office/officeart/2005/8/layout/process1"/>
    <dgm:cxn modelId="{8E93AFF1-C8B9-439B-ABD9-DD584FC7BE31}" type="presOf" srcId="{1857B79F-5F7A-4518-9EF6-4A0903703482}" destId="{3D7F66DF-DC3A-4BBF-8BD0-5AF4117EFD84}" srcOrd="0" destOrd="0" presId="urn:microsoft.com/office/officeart/2005/8/layout/process1"/>
    <dgm:cxn modelId="{DD4F8778-4133-4757-A1C2-71A2DC5CA7C2}" type="presOf" srcId="{88F952A6-8D81-48FF-AC93-A6D28EEBA76C}" destId="{0C48735B-CFD5-4911-BE49-A41F7DFC4B33}" srcOrd="0" destOrd="0" presId="urn:microsoft.com/office/officeart/2005/8/layout/process1"/>
    <dgm:cxn modelId="{B777A513-B575-4476-BF6A-7D1385480908}" type="presOf" srcId="{FBCB3739-5F14-4FE7-8DF4-2A82C31A8132}" destId="{B32AE138-91DE-4794-9E01-B638DB6C9E94}" srcOrd="0" destOrd="0" presId="urn:microsoft.com/office/officeart/2005/8/layout/process1"/>
    <dgm:cxn modelId="{D423D528-D8E0-496B-8411-F7D57339AF43}" type="presOf" srcId="{FBCB3739-5F14-4FE7-8DF4-2A82C31A8132}" destId="{6F12D68D-9EFA-4827-B1EF-39C35B4C1641}" srcOrd="1" destOrd="0" presId="urn:microsoft.com/office/officeart/2005/8/layout/process1"/>
    <dgm:cxn modelId="{6CAE5576-3733-420A-A932-8E1B0C292C7C}" type="presOf" srcId="{83ECA8DE-31E7-44CB-825D-4B20440E6CAC}" destId="{7871E776-572C-48A9-A543-36A9F8DF7A44}" srcOrd="1" destOrd="0" presId="urn:microsoft.com/office/officeart/2005/8/layout/process1"/>
    <dgm:cxn modelId="{42095C7E-06F8-4D19-B52B-E35DE9B1E45E}" type="presParOf" srcId="{1DC05301-A31C-4370-A416-B80555B1841C}" destId="{2FB61AE7-4C58-4871-8BC3-5A24B55226C9}" srcOrd="0" destOrd="0" presId="urn:microsoft.com/office/officeart/2005/8/layout/process1"/>
    <dgm:cxn modelId="{39AFBD55-66BE-43ED-B1F1-52F5660DA889}" type="presParOf" srcId="{1DC05301-A31C-4370-A416-B80555B1841C}" destId="{719175FC-ECCC-4BC1-BCE8-746C47084953}" srcOrd="1" destOrd="0" presId="urn:microsoft.com/office/officeart/2005/8/layout/process1"/>
    <dgm:cxn modelId="{07C191AF-32C5-4361-A30C-FDA41C8F37BA}" type="presParOf" srcId="{719175FC-ECCC-4BC1-BCE8-746C47084953}" destId="{7871E776-572C-48A9-A543-36A9F8DF7A44}" srcOrd="0" destOrd="0" presId="urn:microsoft.com/office/officeart/2005/8/layout/process1"/>
    <dgm:cxn modelId="{CFB0934D-3EC0-4207-BB79-4E74AF9DB877}" type="presParOf" srcId="{1DC05301-A31C-4370-A416-B80555B1841C}" destId="{3D7F66DF-DC3A-4BBF-8BD0-5AF4117EFD84}" srcOrd="2" destOrd="0" presId="urn:microsoft.com/office/officeart/2005/8/layout/process1"/>
    <dgm:cxn modelId="{23E7B0A2-48CF-4924-B1D8-5D5B1119C918}" type="presParOf" srcId="{1DC05301-A31C-4370-A416-B80555B1841C}" destId="{B32AE138-91DE-4794-9E01-B638DB6C9E94}" srcOrd="3" destOrd="0" presId="urn:microsoft.com/office/officeart/2005/8/layout/process1"/>
    <dgm:cxn modelId="{9019710C-6F3A-4DB4-B70B-91352CA1EA42}" type="presParOf" srcId="{B32AE138-91DE-4794-9E01-B638DB6C9E94}" destId="{6F12D68D-9EFA-4827-B1EF-39C35B4C1641}" srcOrd="0" destOrd="0" presId="urn:microsoft.com/office/officeart/2005/8/layout/process1"/>
    <dgm:cxn modelId="{D54D28F5-DAD0-4D4F-A6E8-33E5A11B9AC7}" type="presParOf" srcId="{1DC05301-A31C-4370-A416-B80555B1841C}" destId="{0C48735B-CFD5-4911-BE49-A41F7DFC4B3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D15795-089B-4BD7-85BB-988A79CC0136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C45F9A80-C73A-4E13-91D4-394D7F37C4E9}">
      <dgm:prSet phldrT="[Text]"/>
      <dgm:spPr/>
      <dgm:t>
        <a:bodyPr/>
        <a:lstStyle/>
        <a:p>
          <a:r>
            <a:rPr lang="en-US" altLang="zh-CN" dirty="0"/>
            <a:t>300-550 </a:t>
          </a:r>
          <a:br>
            <a:rPr lang="en-US" altLang="zh-CN" dirty="0"/>
          </a:br>
          <a:r>
            <a:rPr lang="zh-CN" altLang="en-US" dirty="0"/>
            <a:t>较差</a:t>
          </a:r>
          <a:endParaRPr lang="en-US" dirty="0"/>
        </a:p>
      </dgm:t>
    </dgm:pt>
    <dgm:pt modelId="{6CAA1F9D-AC72-4ACF-86E4-6AB9F713199E}" type="parTrans" cxnId="{314C583A-BBE9-4F4C-8406-5AD93E733B16}">
      <dgm:prSet/>
      <dgm:spPr/>
      <dgm:t>
        <a:bodyPr/>
        <a:lstStyle/>
        <a:p>
          <a:endParaRPr lang="en-US"/>
        </a:p>
      </dgm:t>
    </dgm:pt>
    <dgm:pt modelId="{4CABD6DD-3BFE-4CE1-AD04-214CC0371704}" type="sibTrans" cxnId="{314C583A-BBE9-4F4C-8406-5AD93E733B16}">
      <dgm:prSet/>
      <dgm:spPr/>
      <dgm:t>
        <a:bodyPr/>
        <a:lstStyle/>
        <a:p>
          <a:endParaRPr lang="en-US"/>
        </a:p>
      </dgm:t>
    </dgm:pt>
    <dgm:pt modelId="{00FF17DE-443D-41C0-BB33-09A7E598AC17}">
      <dgm:prSet phldrT="[Text]"/>
      <dgm:spPr/>
      <dgm:t>
        <a:bodyPr/>
        <a:lstStyle/>
        <a:p>
          <a:r>
            <a:rPr lang="en-US" altLang="zh-CN" dirty="0"/>
            <a:t>550-600 </a:t>
          </a:r>
          <a:r>
            <a:rPr lang="zh-CN" altLang="en-US" dirty="0"/>
            <a:t>中等</a:t>
          </a:r>
          <a:endParaRPr lang="en-US" dirty="0"/>
        </a:p>
      </dgm:t>
    </dgm:pt>
    <dgm:pt modelId="{6CB0E8D5-CCB7-471F-8B93-9BF4F86F3825}" type="parTrans" cxnId="{9B3984E9-894F-435B-84B5-2B1BE6A97BD0}">
      <dgm:prSet/>
      <dgm:spPr/>
      <dgm:t>
        <a:bodyPr/>
        <a:lstStyle/>
        <a:p>
          <a:endParaRPr lang="en-US"/>
        </a:p>
      </dgm:t>
    </dgm:pt>
    <dgm:pt modelId="{C79CF89D-0D4F-46D9-B72B-B6B1C0F5951C}" type="sibTrans" cxnId="{9B3984E9-894F-435B-84B5-2B1BE6A97BD0}">
      <dgm:prSet/>
      <dgm:spPr/>
      <dgm:t>
        <a:bodyPr/>
        <a:lstStyle/>
        <a:p>
          <a:endParaRPr lang="en-US"/>
        </a:p>
      </dgm:t>
    </dgm:pt>
    <dgm:pt modelId="{9C4F6B0A-8A91-40E1-8548-D8790C6A83C4}">
      <dgm:prSet phldrT="[Text]"/>
      <dgm:spPr/>
      <dgm:t>
        <a:bodyPr/>
        <a:lstStyle/>
        <a:p>
          <a:r>
            <a:rPr lang="en-US" altLang="zh-CN" dirty="0"/>
            <a:t>600-650 </a:t>
          </a:r>
          <a:r>
            <a:rPr lang="zh-CN" altLang="en-US" dirty="0"/>
            <a:t>良好</a:t>
          </a:r>
          <a:endParaRPr lang="en-US" altLang="zh-CN" dirty="0"/>
        </a:p>
      </dgm:t>
    </dgm:pt>
    <dgm:pt modelId="{54346E20-579E-41CC-AE13-4D0506863C87}" type="parTrans" cxnId="{3B9E5076-A20A-4C16-98ED-162877FD0936}">
      <dgm:prSet/>
      <dgm:spPr/>
      <dgm:t>
        <a:bodyPr/>
        <a:lstStyle/>
        <a:p>
          <a:endParaRPr lang="en-US"/>
        </a:p>
      </dgm:t>
    </dgm:pt>
    <dgm:pt modelId="{760A89B3-2719-4538-82D8-E768F1C9AEF7}" type="sibTrans" cxnId="{3B9E5076-A20A-4C16-98ED-162877FD0936}">
      <dgm:prSet/>
      <dgm:spPr/>
      <dgm:t>
        <a:bodyPr/>
        <a:lstStyle/>
        <a:p>
          <a:endParaRPr lang="en-US"/>
        </a:p>
      </dgm:t>
    </dgm:pt>
    <dgm:pt modelId="{2F49639C-1DAB-42D2-8C95-1494D2E6062F}">
      <dgm:prSet/>
      <dgm:spPr/>
      <dgm:t>
        <a:bodyPr/>
        <a:lstStyle/>
        <a:p>
          <a:r>
            <a:rPr lang="en-US" altLang="zh-CN" dirty="0"/>
            <a:t>650-700 </a:t>
          </a:r>
          <a:r>
            <a:rPr lang="zh-CN" altLang="en-US" dirty="0"/>
            <a:t>优秀</a:t>
          </a:r>
          <a:endParaRPr lang="en-US" dirty="0"/>
        </a:p>
      </dgm:t>
    </dgm:pt>
    <dgm:pt modelId="{B419E426-B860-43E0-B972-827B5D2D4C99}" type="parTrans" cxnId="{70281D6F-229B-4510-B008-B4D077C4CC8E}">
      <dgm:prSet/>
      <dgm:spPr/>
      <dgm:t>
        <a:bodyPr/>
        <a:lstStyle/>
        <a:p>
          <a:endParaRPr lang="en-US"/>
        </a:p>
      </dgm:t>
    </dgm:pt>
    <dgm:pt modelId="{1E7FBFA2-DDF1-4402-AAA0-3573C02562E9}" type="sibTrans" cxnId="{70281D6F-229B-4510-B008-B4D077C4CC8E}">
      <dgm:prSet/>
      <dgm:spPr/>
      <dgm:t>
        <a:bodyPr/>
        <a:lstStyle/>
        <a:p>
          <a:endParaRPr lang="en-US"/>
        </a:p>
      </dgm:t>
    </dgm:pt>
    <dgm:pt modelId="{8AFF31BF-668F-46A1-A777-70E9755EB183}">
      <dgm:prSet/>
      <dgm:spPr/>
      <dgm:t>
        <a:bodyPr/>
        <a:lstStyle/>
        <a:p>
          <a:r>
            <a:rPr lang="en-US" altLang="zh-CN" dirty="0"/>
            <a:t>700-900 </a:t>
          </a:r>
          <a:r>
            <a:rPr lang="zh-CN" altLang="en-US" dirty="0"/>
            <a:t>极好</a:t>
          </a:r>
          <a:endParaRPr lang="en-US" dirty="0"/>
        </a:p>
      </dgm:t>
    </dgm:pt>
    <dgm:pt modelId="{022C6492-F89D-4333-B45A-E471DFA51DB5}" type="parTrans" cxnId="{2902ECA2-3A49-4F04-8EC1-7BD7429D7354}">
      <dgm:prSet/>
      <dgm:spPr/>
      <dgm:t>
        <a:bodyPr/>
        <a:lstStyle/>
        <a:p>
          <a:endParaRPr lang="en-US"/>
        </a:p>
      </dgm:t>
    </dgm:pt>
    <dgm:pt modelId="{3DF7F51F-5C52-4258-B648-E7702C24AC14}" type="sibTrans" cxnId="{2902ECA2-3A49-4F04-8EC1-7BD7429D7354}">
      <dgm:prSet/>
      <dgm:spPr/>
      <dgm:t>
        <a:bodyPr/>
        <a:lstStyle/>
        <a:p>
          <a:endParaRPr lang="en-US"/>
        </a:p>
      </dgm:t>
    </dgm:pt>
    <dgm:pt modelId="{D0EBA800-A2CE-4432-851B-A922FB611AEF}" type="pres">
      <dgm:prSet presAssocID="{FBD15795-089B-4BD7-85BB-988A79CC0136}" presName="Name0" presStyleCnt="0">
        <dgm:presLayoutVars>
          <dgm:dir/>
          <dgm:resizeHandles val="exact"/>
        </dgm:presLayoutVars>
      </dgm:prSet>
      <dgm:spPr/>
    </dgm:pt>
    <dgm:pt modelId="{C12CE635-8888-4D9E-9123-C18280E251E9}" type="pres">
      <dgm:prSet presAssocID="{C45F9A80-C73A-4E13-91D4-394D7F37C4E9}" presName="parTxOnly" presStyleLbl="node1" presStyleIdx="0" presStyleCnt="5">
        <dgm:presLayoutVars>
          <dgm:bulletEnabled val="1"/>
        </dgm:presLayoutVars>
      </dgm:prSet>
      <dgm:spPr/>
    </dgm:pt>
    <dgm:pt modelId="{45894685-9C60-4A9A-9AED-C095063FF805}" type="pres">
      <dgm:prSet presAssocID="{4CABD6DD-3BFE-4CE1-AD04-214CC0371704}" presName="parSpace" presStyleCnt="0"/>
      <dgm:spPr/>
    </dgm:pt>
    <dgm:pt modelId="{ED02C402-99EB-4336-85C2-160CC0318FE5}" type="pres">
      <dgm:prSet presAssocID="{00FF17DE-443D-41C0-BB33-09A7E598AC17}" presName="parTxOnly" presStyleLbl="node1" presStyleIdx="1" presStyleCnt="5">
        <dgm:presLayoutVars>
          <dgm:bulletEnabled val="1"/>
        </dgm:presLayoutVars>
      </dgm:prSet>
      <dgm:spPr/>
    </dgm:pt>
    <dgm:pt modelId="{3B695B13-EC33-424A-B17F-D49E3F9D5452}" type="pres">
      <dgm:prSet presAssocID="{C79CF89D-0D4F-46D9-B72B-B6B1C0F5951C}" presName="parSpace" presStyleCnt="0"/>
      <dgm:spPr/>
    </dgm:pt>
    <dgm:pt modelId="{727F2F5D-3732-4DCB-BA0F-8B407C97210A}" type="pres">
      <dgm:prSet presAssocID="{9C4F6B0A-8A91-40E1-8548-D8790C6A83C4}" presName="parTxOnly" presStyleLbl="node1" presStyleIdx="2" presStyleCnt="5">
        <dgm:presLayoutVars>
          <dgm:bulletEnabled val="1"/>
        </dgm:presLayoutVars>
      </dgm:prSet>
      <dgm:spPr/>
    </dgm:pt>
    <dgm:pt modelId="{E9BA7CE5-3D0F-43E2-BB90-1EDF16DE530B}" type="pres">
      <dgm:prSet presAssocID="{760A89B3-2719-4538-82D8-E768F1C9AEF7}" presName="parSpace" presStyleCnt="0"/>
      <dgm:spPr/>
    </dgm:pt>
    <dgm:pt modelId="{82FD292F-1B16-40C9-BF49-489E83CCD509}" type="pres">
      <dgm:prSet presAssocID="{2F49639C-1DAB-42D2-8C95-1494D2E6062F}" presName="parTxOnly" presStyleLbl="node1" presStyleIdx="3" presStyleCnt="5">
        <dgm:presLayoutVars>
          <dgm:bulletEnabled val="1"/>
        </dgm:presLayoutVars>
      </dgm:prSet>
      <dgm:spPr/>
    </dgm:pt>
    <dgm:pt modelId="{4774A1B1-1300-4A0A-A3D2-3E6A58E8BA54}" type="pres">
      <dgm:prSet presAssocID="{1E7FBFA2-DDF1-4402-AAA0-3573C02562E9}" presName="parSpace" presStyleCnt="0"/>
      <dgm:spPr/>
    </dgm:pt>
    <dgm:pt modelId="{008AAE23-C1D9-4095-9D5C-8000298D07C6}" type="pres">
      <dgm:prSet presAssocID="{8AFF31BF-668F-46A1-A777-70E9755EB183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8298A89C-F79C-4988-AA3B-B68F6E4D4995}" type="presOf" srcId="{2F49639C-1DAB-42D2-8C95-1494D2E6062F}" destId="{82FD292F-1B16-40C9-BF49-489E83CCD509}" srcOrd="0" destOrd="0" presId="urn:microsoft.com/office/officeart/2005/8/layout/hChevron3"/>
    <dgm:cxn modelId="{73972AE5-FD9D-48A1-83AD-DD200E4BC750}" type="presOf" srcId="{00FF17DE-443D-41C0-BB33-09A7E598AC17}" destId="{ED02C402-99EB-4336-85C2-160CC0318FE5}" srcOrd="0" destOrd="0" presId="urn:microsoft.com/office/officeart/2005/8/layout/hChevron3"/>
    <dgm:cxn modelId="{314C583A-BBE9-4F4C-8406-5AD93E733B16}" srcId="{FBD15795-089B-4BD7-85BB-988A79CC0136}" destId="{C45F9A80-C73A-4E13-91D4-394D7F37C4E9}" srcOrd="0" destOrd="0" parTransId="{6CAA1F9D-AC72-4ACF-86E4-6AB9F713199E}" sibTransId="{4CABD6DD-3BFE-4CE1-AD04-214CC0371704}"/>
    <dgm:cxn modelId="{3B9E5076-A20A-4C16-98ED-162877FD0936}" srcId="{FBD15795-089B-4BD7-85BB-988A79CC0136}" destId="{9C4F6B0A-8A91-40E1-8548-D8790C6A83C4}" srcOrd="2" destOrd="0" parTransId="{54346E20-579E-41CC-AE13-4D0506863C87}" sibTransId="{760A89B3-2719-4538-82D8-E768F1C9AEF7}"/>
    <dgm:cxn modelId="{CFF84F27-8C76-4884-B689-0DB6BA8F4583}" type="presOf" srcId="{C45F9A80-C73A-4E13-91D4-394D7F37C4E9}" destId="{C12CE635-8888-4D9E-9123-C18280E251E9}" srcOrd="0" destOrd="0" presId="urn:microsoft.com/office/officeart/2005/8/layout/hChevron3"/>
    <dgm:cxn modelId="{9B3984E9-894F-435B-84B5-2B1BE6A97BD0}" srcId="{FBD15795-089B-4BD7-85BB-988A79CC0136}" destId="{00FF17DE-443D-41C0-BB33-09A7E598AC17}" srcOrd="1" destOrd="0" parTransId="{6CB0E8D5-CCB7-471F-8B93-9BF4F86F3825}" sibTransId="{C79CF89D-0D4F-46D9-B72B-B6B1C0F5951C}"/>
    <dgm:cxn modelId="{70281D6F-229B-4510-B008-B4D077C4CC8E}" srcId="{FBD15795-089B-4BD7-85BB-988A79CC0136}" destId="{2F49639C-1DAB-42D2-8C95-1494D2E6062F}" srcOrd="3" destOrd="0" parTransId="{B419E426-B860-43E0-B972-827B5D2D4C99}" sibTransId="{1E7FBFA2-DDF1-4402-AAA0-3573C02562E9}"/>
    <dgm:cxn modelId="{C17424A8-7646-41BD-A33C-2618FFC55A31}" type="presOf" srcId="{8AFF31BF-668F-46A1-A777-70E9755EB183}" destId="{008AAE23-C1D9-4095-9D5C-8000298D07C6}" srcOrd="0" destOrd="0" presId="urn:microsoft.com/office/officeart/2005/8/layout/hChevron3"/>
    <dgm:cxn modelId="{53D9EFC1-CC95-4683-9998-33AB608291A2}" type="presOf" srcId="{FBD15795-089B-4BD7-85BB-988A79CC0136}" destId="{D0EBA800-A2CE-4432-851B-A922FB611AEF}" srcOrd="0" destOrd="0" presId="urn:microsoft.com/office/officeart/2005/8/layout/hChevron3"/>
    <dgm:cxn modelId="{0DC640B4-E76C-421F-A88A-9E40E2E66DA5}" type="presOf" srcId="{9C4F6B0A-8A91-40E1-8548-D8790C6A83C4}" destId="{727F2F5D-3732-4DCB-BA0F-8B407C97210A}" srcOrd="0" destOrd="0" presId="urn:microsoft.com/office/officeart/2005/8/layout/hChevron3"/>
    <dgm:cxn modelId="{2902ECA2-3A49-4F04-8EC1-7BD7429D7354}" srcId="{FBD15795-089B-4BD7-85BB-988A79CC0136}" destId="{8AFF31BF-668F-46A1-A777-70E9755EB183}" srcOrd="4" destOrd="0" parTransId="{022C6492-F89D-4333-B45A-E471DFA51DB5}" sibTransId="{3DF7F51F-5C52-4258-B648-E7702C24AC14}"/>
    <dgm:cxn modelId="{CB8983BE-C980-4231-A900-CB6D4D491E21}" type="presParOf" srcId="{D0EBA800-A2CE-4432-851B-A922FB611AEF}" destId="{C12CE635-8888-4D9E-9123-C18280E251E9}" srcOrd="0" destOrd="0" presId="urn:microsoft.com/office/officeart/2005/8/layout/hChevron3"/>
    <dgm:cxn modelId="{042B7E4B-616D-4563-9A48-A819BA24E904}" type="presParOf" srcId="{D0EBA800-A2CE-4432-851B-A922FB611AEF}" destId="{45894685-9C60-4A9A-9AED-C095063FF805}" srcOrd="1" destOrd="0" presId="urn:microsoft.com/office/officeart/2005/8/layout/hChevron3"/>
    <dgm:cxn modelId="{8E9A99EA-710F-413A-9F6A-714631E687E3}" type="presParOf" srcId="{D0EBA800-A2CE-4432-851B-A922FB611AEF}" destId="{ED02C402-99EB-4336-85C2-160CC0318FE5}" srcOrd="2" destOrd="0" presId="urn:microsoft.com/office/officeart/2005/8/layout/hChevron3"/>
    <dgm:cxn modelId="{2D65F8B4-F4BE-4E22-9378-C9157EBA4884}" type="presParOf" srcId="{D0EBA800-A2CE-4432-851B-A922FB611AEF}" destId="{3B695B13-EC33-424A-B17F-D49E3F9D5452}" srcOrd="3" destOrd="0" presId="urn:microsoft.com/office/officeart/2005/8/layout/hChevron3"/>
    <dgm:cxn modelId="{8A561E44-49E0-41F2-A85A-470A6092804D}" type="presParOf" srcId="{D0EBA800-A2CE-4432-851B-A922FB611AEF}" destId="{727F2F5D-3732-4DCB-BA0F-8B407C97210A}" srcOrd="4" destOrd="0" presId="urn:microsoft.com/office/officeart/2005/8/layout/hChevron3"/>
    <dgm:cxn modelId="{E0C805DF-2BF9-4035-A1A9-D40222FE76BD}" type="presParOf" srcId="{D0EBA800-A2CE-4432-851B-A922FB611AEF}" destId="{E9BA7CE5-3D0F-43E2-BB90-1EDF16DE530B}" srcOrd="5" destOrd="0" presId="urn:microsoft.com/office/officeart/2005/8/layout/hChevron3"/>
    <dgm:cxn modelId="{8BE3A580-DB64-4646-9364-E886F8B44204}" type="presParOf" srcId="{D0EBA800-A2CE-4432-851B-A922FB611AEF}" destId="{82FD292F-1B16-40C9-BF49-489E83CCD509}" srcOrd="6" destOrd="0" presId="urn:microsoft.com/office/officeart/2005/8/layout/hChevron3"/>
    <dgm:cxn modelId="{9B0C076D-A161-4844-B5E1-8F831EBF5ECF}" type="presParOf" srcId="{D0EBA800-A2CE-4432-851B-A922FB611AEF}" destId="{4774A1B1-1300-4A0A-A3D2-3E6A58E8BA54}" srcOrd="7" destOrd="0" presId="urn:microsoft.com/office/officeart/2005/8/layout/hChevron3"/>
    <dgm:cxn modelId="{F75435A6-736C-4926-8108-8AD279CA9E4E}" type="presParOf" srcId="{D0EBA800-A2CE-4432-851B-A922FB611AEF}" destId="{008AAE23-C1D9-4095-9D5C-8000298D07C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61AE7-4C58-4871-8BC3-5A24B55226C9}">
      <dsp:nvSpPr>
        <dsp:cNvPr id="0" name=""/>
        <dsp:cNvSpPr/>
      </dsp:nvSpPr>
      <dsp:spPr>
        <a:xfrm>
          <a:off x="5350" y="815439"/>
          <a:ext cx="1599305" cy="95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获得信用值</a:t>
          </a:r>
          <a:endParaRPr lang="en-US" sz="2000" kern="1200" dirty="0"/>
        </a:p>
      </dsp:txBody>
      <dsp:txXfrm>
        <a:off x="33455" y="843544"/>
        <a:ext cx="1543095" cy="903373"/>
      </dsp:txXfrm>
    </dsp:sp>
    <dsp:sp modelId="{719175FC-ECCC-4BC1-BCE8-746C47084953}">
      <dsp:nvSpPr>
        <dsp:cNvPr id="0" name=""/>
        <dsp:cNvSpPr/>
      </dsp:nvSpPr>
      <dsp:spPr>
        <a:xfrm>
          <a:off x="1764587" y="1096917"/>
          <a:ext cx="339052" cy="3966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764587" y="1176242"/>
        <a:ext cx="237336" cy="237977"/>
      </dsp:txXfrm>
    </dsp:sp>
    <dsp:sp modelId="{3D7F66DF-DC3A-4BBF-8BD0-5AF4117EFD84}">
      <dsp:nvSpPr>
        <dsp:cNvPr id="0" name=""/>
        <dsp:cNvSpPr/>
      </dsp:nvSpPr>
      <dsp:spPr>
        <a:xfrm>
          <a:off x="2244379" y="815439"/>
          <a:ext cx="1599305" cy="95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建模</a:t>
          </a:r>
          <a:endParaRPr lang="en-US" sz="2000" kern="1200" dirty="0"/>
        </a:p>
      </dsp:txBody>
      <dsp:txXfrm>
        <a:off x="2272484" y="843544"/>
        <a:ext cx="1543095" cy="903373"/>
      </dsp:txXfrm>
    </dsp:sp>
    <dsp:sp modelId="{B32AE138-91DE-4794-9E01-B638DB6C9E94}">
      <dsp:nvSpPr>
        <dsp:cNvPr id="0" name=""/>
        <dsp:cNvSpPr/>
      </dsp:nvSpPr>
      <dsp:spPr>
        <a:xfrm>
          <a:off x="4003615" y="1096917"/>
          <a:ext cx="339052" cy="3966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003615" y="1176242"/>
        <a:ext cx="237336" cy="237977"/>
      </dsp:txXfrm>
    </dsp:sp>
    <dsp:sp modelId="{0C48735B-CFD5-4911-BE49-A41F7DFC4B33}">
      <dsp:nvSpPr>
        <dsp:cNvPr id="0" name=""/>
        <dsp:cNvSpPr/>
      </dsp:nvSpPr>
      <dsp:spPr>
        <a:xfrm>
          <a:off x="4483407" y="815439"/>
          <a:ext cx="1599305" cy="95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判断</a:t>
          </a:r>
          <a:endParaRPr lang="en-US" sz="2000" kern="1200" dirty="0"/>
        </a:p>
      </dsp:txBody>
      <dsp:txXfrm>
        <a:off x="4511512" y="843544"/>
        <a:ext cx="1543095" cy="9033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CE635-8888-4D9E-9123-C18280E251E9}">
      <dsp:nvSpPr>
        <dsp:cNvPr id="0" name=""/>
        <dsp:cNvSpPr/>
      </dsp:nvSpPr>
      <dsp:spPr>
        <a:xfrm>
          <a:off x="821" y="2389013"/>
          <a:ext cx="1601601" cy="64064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300-550 </a:t>
          </a:r>
          <a:br>
            <a:rPr lang="en-US" altLang="zh-CN" sz="1800" kern="1200" dirty="0"/>
          </a:br>
          <a:r>
            <a:rPr lang="zh-CN" altLang="en-US" sz="1800" kern="1200" dirty="0"/>
            <a:t>较差</a:t>
          </a:r>
          <a:endParaRPr lang="en-US" sz="1800" kern="1200" dirty="0"/>
        </a:p>
      </dsp:txBody>
      <dsp:txXfrm>
        <a:off x="821" y="2389013"/>
        <a:ext cx="1441441" cy="640640"/>
      </dsp:txXfrm>
    </dsp:sp>
    <dsp:sp modelId="{ED02C402-99EB-4336-85C2-160CC0318FE5}">
      <dsp:nvSpPr>
        <dsp:cNvPr id="0" name=""/>
        <dsp:cNvSpPr/>
      </dsp:nvSpPr>
      <dsp:spPr>
        <a:xfrm>
          <a:off x="1282102" y="2389013"/>
          <a:ext cx="1601601" cy="64064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550-600 </a:t>
          </a:r>
          <a:r>
            <a:rPr lang="zh-CN" altLang="en-US" sz="1800" kern="1200" dirty="0"/>
            <a:t>中等</a:t>
          </a:r>
          <a:endParaRPr lang="en-US" sz="1800" kern="1200" dirty="0"/>
        </a:p>
      </dsp:txBody>
      <dsp:txXfrm>
        <a:off x="1602422" y="2389013"/>
        <a:ext cx="960961" cy="640640"/>
      </dsp:txXfrm>
    </dsp:sp>
    <dsp:sp modelId="{727F2F5D-3732-4DCB-BA0F-8B407C97210A}">
      <dsp:nvSpPr>
        <dsp:cNvPr id="0" name=""/>
        <dsp:cNvSpPr/>
      </dsp:nvSpPr>
      <dsp:spPr>
        <a:xfrm>
          <a:off x="2563382" y="2389013"/>
          <a:ext cx="1601601" cy="64064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600-650 </a:t>
          </a:r>
          <a:r>
            <a:rPr lang="zh-CN" altLang="en-US" sz="1800" kern="1200" dirty="0"/>
            <a:t>良好</a:t>
          </a:r>
          <a:endParaRPr lang="en-US" altLang="zh-CN" sz="1800" kern="1200" dirty="0"/>
        </a:p>
      </dsp:txBody>
      <dsp:txXfrm>
        <a:off x="2883702" y="2389013"/>
        <a:ext cx="960961" cy="640640"/>
      </dsp:txXfrm>
    </dsp:sp>
    <dsp:sp modelId="{82FD292F-1B16-40C9-BF49-489E83CCD509}">
      <dsp:nvSpPr>
        <dsp:cNvPr id="0" name=""/>
        <dsp:cNvSpPr/>
      </dsp:nvSpPr>
      <dsp:spPr>
        <a:xfrm>
          <a:off x="3844663" y="2389013"/>
          <a:ext cx="1601601" cy="64064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650-700 </a:t>
          </a:r>
          <a:r>
            <a:rPr lang="zh-CN" altLang="en-US" sz="1800" kern="1200" dirty="0"/>
            <a:t>优秀</a:t>
          </a:r>
          <a:endParaRPr lang="en-US" sz="1800" kern="1200" dirty="0"/>
        </a:p>
      </dsp:txBody>
      <dsp:txXfrm>
        <a:off x="4164983" y="2389013"/>
        <a:ext cx="960961" cy="640640"/>
      </dsp:txXfrm>
    </dsp:sp>
    <dsp:sp modelId="{008AAE23-C1D9-4095-9D5C-8000298D07C6}">
      <dsp:nvSpPr>
        <dsp:cNvPr id="0" name=""/>
        <dsp:cNvSpPr/>
      </dsp:nvSpPr>
      <dsp:spPr>
        <a:xfrm>
          <a:off x="5125944" y="2389013"/>
          <a:ext cx="1601601" cy="64064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700-900 </a:t>
          </a:r>
          <a:r>
            <a:rPr lang="zh-CN" altLang="en-US" sz="1800" kern="1200" dirty="0"/>
            <a:t>极好</a:t>
          </a:r>
          <a:endParaRPr lang="en-US" sz="1800" kern="1200" dirty="0"/>
        </a:p>
      </dsp:txBody>
      <dsp:txXfrm>
        <a:off x="5446264" y="2389013"/>
        <a:ext cx="960961" cy="640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760993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47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6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581"/>
          <p:cNvGrpSpPr/>
          <p:nvPr userDrawn="1"/>
        </p:nvGrpSpPr>
        <p:grpSpPr>
          <a:xfrm>
            <a:off x="9461482" y="5833888"/>
            <a:ext cx="1025116" cy="766653"/>
            <a:chOff x="0" y="0"/>
            <a:chExt cx="1025114" cy="766651"/>
          </a:xfrm>
        </p:grpSpPr>
        <p:sp>
          <p:nvSpPr>
            <p:cNvPr id="8" name="Shape 562"/>
            <p:cNvSpPr/>
            <p:nvPr/>
          </p:nvSpPr>
          <p:spPr>
            <a:xfrm rot="11038698" flipH="1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Shape 563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 564"/>
            <p:cNvSpPr/>
            <p:nvPr/>
          </p:nvSpPr>
          <p:spPr>
            <a:xfrm rot="11567838" flipH="1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 565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 566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 567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 568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 569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 570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 571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 572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573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 574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 575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 576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hape 577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Shape 578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Shape 579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 580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7" name="Group 261"/>
          <p:cNvGrpSpPr/>
          <p:nvPr userDrawn="1"/>
        </p:nvGrpSpPr>
        <p:grpSpPr>
          <a:xfrm>
            <a:off x="8357617" y="5794356"/>
            <a:ext cx="936327" cy="806187"/>
            <a:chOff x="0" y="0"/>
            <a:chExt cx="936326" cy="806185"/>
          </a:xfrm>
        </p:grpSpPr>
        <p:sp>
          <p:nvSpPr>
            <p:cNvPr id="28" name="Shape 215"/>
            <p:cNvSpPr/>
            <p:nvPr/>
          </p:nvSpPr>
          <p:spPr>
            <a:xfrm>
              <a:off x="21461" y="20095"/>
              <a:ext cx="124690" cy="410442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Shape 216"/>
            <p:cNvSpPr/>
            <p:nvPr/>
          </p:nvSpPr>
          <p:spPr>
            <a:xfrm>
              <a:off x="21460" y="20095"/>
              <a:ext cx="335030" cy="25624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" name="Shape 217"/>
            <p:cNvSpPr/>
            <p:nvPr/>
          </p:nvSpPr>
          <p:spPr>
            <a:xfrm>
              <a:off x="746496" y="240612"/>
              <a:ext cx="152934" cy="163694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Shape 218"/>
            <p:cNvSpPr/>
            <p:nvPr/>
          </p:nvSpPr>
          <p:spPr>
            <a:xfrm>
              <a:off x="899429" y="404306"/>
              <a:ext cx="17843" cy="162807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" name="Shape 219"/>
            <p:cNvSpPr/>
            <p:nvPr/>
          </p:nvSpPr>
          <p:spPr>
            <a:xfrm flipH="1">
              <a:off x="776766" y="567113"/>
              <a:ext cx="140506" cy="15443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" name="Shape 220"/>
            <p:cNvSpPr/>
            <p:nvPr/>
          </p:nvSpPr>
          <p:spPr>
            <a:xfrm flipH="1">
              <a:off x="534785" y="721543"/>
              <a:ext cx="241984" cy="59675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" name="Shape 221"/>
            <p:cNvSpPr/>
            <p:nvPr/>
          </p:nvSpPr>
          <p:spPr>
            <a:xfrm flipH="1" flipV="1">
              <a:off x="103232" y="703157"/>
              <a:ext cx="431555" cy="7806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" name="Shape 222"/>
            <p:cNvSpPr/>
            <p:nvPr/>
          </p:nvSpPr>
          <p:spPr>
            <a:xfrm flipH="1" flipV="1">
              <a:off x="21460" y="476692"/>
              <a:ext cx="81773" cy="22646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" name="Shape 223"/>
            <p:cNvSpPr/>
            <p:nvPr/>
          </p:nvSpPr>
          <p:spPr>
            <a:xfrm flipH="1" flipV="1">
              <a:off x="144123" y="430537"/>
              <a:ext cx="215119" cy="8518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Shape 224"/>
            <p:cNvSpPr/>
            <p:nvPr/>
          </p:nvSpPr>
          <p:spPr>
            <a:xfrm flipH="1">
              <a:off x="150851" y="294228"/>
              <a:ext cx="264382" cy="13631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Shape 225"/>
            <p:cNvSpPr/>
            <p:nvPr/>
          </p:nvSpPr>
          <p:spPr>
            <a:xfrm flipH="1">
              <a:off x="415231" y="196892"/>
              <a:ext cx="245563" cy="97335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" name="Shape 226"/>
            <p:cNvSpPr/>
            <p:nvPr/>
          </p:nvSpPr>
          <p:spPr>
            <a:xfrm flipH="1">
              <a:off x="655775" y="165754"/>
              <a:ext cx="280551" cy="3174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Shape 227"/>
            <p:cNvSpPr/>
            <p:nvPr/>
          </p:nvSpPr>
          <p:spPr>
            <a:xfrm flipH="1">
              <a:off x="655775" y="168825"/>
              <a:ext cx="269400" cy="109529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Shape 228"/>
            <p:cNvSpPr/>
            <p:nvPr/>
          </p:nvSpPr>
          <p:spPr>
            <a:xfrm flipH="1">
              <a:off x="490312" y="278353"/>
              <a:ext cx="167019" cy="106584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Shape 229"/>
            <p:cNvSpPr/>
            <p:nvPr/>
          </p:nvSpPr>
          <p:spPr>
            <a:xfrm flipH="1">
              <a:off x="356491" y="381775"/>
              <a:ext cx="139284" cy="13178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Shape 230"/>
            <p:cNvSpPr/>
            <p:nvPr/>
          </p:nvSpPr>
          <p:spPr>
            <a:xfrm>
              <a:off x="246885" y="128736"/>
              <a:ext cx="61764" cy="216617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" name="Shape 231"/>
            <p:cNvSpPr/>
            <p:nvPr/>
          </p:nvSpPr>
          <p:spPr>
            <a:xfrm>
              <a:off x="246885" y="126101"/>
              <a:ext cx="198752" cy="2653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" name="Shape 232"/>
            <p:cNvSpPr/>
            <p:nvPr/>
          </p:nvSpPr>
          <p:spPr>
            <a:xfrm>
              <a:off x="356490" y="47305"/>
              <a:ext cx="178295" cy="41912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" name="Shape 233"/>
            <p:cNvSpPr/>
            <p:nvPr/>
          </p:nvSpPr>
          <p:spPr>
            <a:xfrm>
              <a:off x="534784" y="88967"/>
              <a:ext cx="133757" cy="75797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" name="Shape 234"/>
            <p:cNvSpPr/>
            <p:nvPr/>
          </p:nvSpPr>
          <p:spPr>
            <a:xfrm>
              <a:off x="444513" y="152474"/>
              <a:ext cx="120061" cy="52022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" name="Shape 235"/>
            <p:cNvSpPr/>
            <p:nvPr/>
          </p:nvSpPr>
          <p:spPr>
            <a:xfrm flipV="1">
              <a:off x="564573" y="165752"/>
              <a:ext cx="106041" cy="38744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" name="Shape 236"/>
            <p:cNvSpPr/>
            <p:nvPr/>
          </p:nvSpPr>
          <p:spPr>
            <a:xfrm>
              <a:off x="24631" y="473131"/>
              <a:ext cx="375121" cy="14484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" name="Shape 237"/>
            <p:cNvSpPr/>
            <p:nvPr/>
          </p:nvSpPr>
          <p:spPr>
            <a:xfrm flipV="1">
              <a:off x="396275" y="611464"/>
              <a:ext cx="259501" cy="650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" name="Shape 238"/>
            <p:cNvSpPr/>
            <p:nvPr/>
          </p:nvSpPr>
          <p:spPr>
            <a:xfrm flipV="1">
              <a:off x="655775" y="502215"/>
              <a:ext cx="131748" cy="10815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" name="Shape 239"/>
            <p:cNvSpPr/>
            <p:nvPr/>
          </p:nvSpPr>
          <p:spPr>
            <a:xfrm flipV="1">
              <a:off x="785215" y="412324"/>
              <a:ext cx="2308" cy="9739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" name="Shape 240"/>
            <p:cNvSpPr/>
            <p:nvPr/>
          </p:nvSpPr>
          <p:spPr>
            <a:xfrm>
              <a:off x="665252" y="274944"/>
              <a:ext cx="119964" cy="13656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" name="Shape 241"/>
            <p:cNvSpPr/>
            <p:nvPr/>
          </p:nvSpPr>
          <p:spPr>
            <a:xfrm flipH="1">
              <a:off x="146027" y="285860"/>
              <a:ext cx="92295" cy="146482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" name="Shape 242"/>
            <p:cNvSpPr/>
            <p:nvPr/>
          </p:nvSpPr>
          <p:spPr>
            <a:xfrm flipH="1">
              <a:off x="241882" y="124380"/>
              <a:ext cx="8088" cy="168044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" name="Shape 243"/>
            <p:cNvSpPr/>
            <p:nvPr/>
          </p:nvSpPr>
          <p:spPr>
            <a:xfrm flipH="1">
              <a:off x="251372" y="45718"/>
              <a:ext cx="102913" cy="7690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" name="Shape 244"/>
            <p:cNvSpPr/>
            <p:nvPr/>
          </p:nvSpPr>
          <p:spPr>
            <a:xfrm>
              <a:off x="356540" y="48694"/>
              <a:ext cx="94813" cy="107413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" name="Shape 245"/>
            <p:cNvSpPr/>
            <p:nvPr/>
          </p:nvSpPr>
          <p:spPr>
            <a:xfrm>
              <a:off x="28736" y="23263"/>
              <a:ext cx="220530" cy="10357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" name="Shape 246"/>
            <p:cNvSpPr/>
            <p:nvPr/>
          </p:nvSpPr>
          <p:spPr>
            <a:xfrm flipV="1">
              <a:off x="301740" y="285629"/>
              <a:ext cx="338795" cy="56239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" name="Shape 247"/>
            <p:cNvSpPr/>
            <p:nvPr/>
          </p:nvSpPr>
          <p:spPr>
            <a:xfrm flipV="1">
              <a:off x="88885" y="625576"/>
              <a:ext cx="304034" cy="6948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" name="Shape 248"/>
            <p:cNvSpPr/>
            <p:nvPr/>
          </p:nvSpPr>
          <p:spPr>
            <a:xfrm>
              <a:off x="396043" y="630488"/>
              <a:ext cx="117930" cy="14094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" name="Shape 249"/>
            <p:cNvSpPr/>
            <p:nvPr/>
          </p:nvSpPr>
          <p:spPr>
            <a:xfrm flipH="1">
              <a:off x="537912" y="613536"/>
              <a:ext cx="111669" cy="17066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" name="Shape 250"/>
            <p:cNvSpPr/>
            <p:nvPr/>
          </p:nvSpPr>
          <p:spPr>
            <a:xfrm>
              <a:off x="783408" y="501359"/>
              <a:ext cx="133864" cy="6532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" name="Shape 251"/>
            <p:cNvSpPr/>
            <p:nvPr/>
          </p:nvSpPr>
          <p:spPr>
            <a:xfrm>
              <a:off x="675105" y="280366"/>
              <a:ext cx="223090" cy="126693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" name="Shape 252"/>
            <p:cNvSpPr/>
            <p:nvPr/>
          </p:nvSpPr>
          <p:spPr>
            <a:xfrm>
              <a:off x="285787" y="322306"/>
              <a:ext cx="45721" cy="45722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Shape 253"/>
            <p:cNvSpPr/>
            <p:nvPr/>
          </p:nvSpPr>
          <p:spPr>
            <a:xfrm>
              <a:off x="-1" y="450269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" name="Shape 254"/>
            <p:cNvSpPr/>
            <p:nvPr/>
          </p:nvSpPr>
          <p:spPr>
            <a:xfrm>
              <a:off x="77958" y="683861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255"/>
            <p:cNvSpPr/>
            <p:nvPr/>
          </p:nvSpPr>
          <p:spPr>
            <a:xfrm>
              <a:off x="227337" y="103856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256"/>
            <p:cNvSpPr/>
            <p:nvPr/>
          </p:nvSpPr>
          <p:spPr>
            <a:xfrm>
              <a:off x="632916" y="589647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Shape 257"/>
            <p:cNvSpPr/>
            <p:nvPr/>
          </p:nvSpPr>
          <p:spPr>
            <a:xfrm>
              <a:off x="511925" y="760465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" name="Shape 258"/>
            <p:cNvSpPr/>
            <p:nvPr/>
          </p:nvSpPr>
          <p:spPr>
            <a:xfrm>
              <a:off x="881140" y="385828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Shape 259"/>
            <p:cNvSpPr/>
            <p:nvPr/>
          </p:nvSpPr>
          <p:spPr>
            <a:xfrm>
              <a:off x="640534" y="262769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3" name="Shape 260"/>
            <p:cNvSpPr/>
            <p:nvPr/>
          </p:nvSpPr>
          <p:spPr>
            <a:xfrm>
              <a:off x="1771" y="-1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6" name="Title 75"/>
          <p:cNvSpPr>
            <a:spLocks noGrp="1"/>
          </p:cNvSpPr>
          <p:nvPr>
            <p:ph type="title"/>
          </p:nvPr>
        </p:nvSpPr>
        <p:spPr>
          <a:xfrm>
            <a:off x="774700" y="793508"/>
            <a:ext cx="9144000" cy="1325563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8" name="Content Placeholder 77"/>
          <p:cNvSpPr>
            <a:spLocks noGrp="1"/>
          </p:cNvSpPr>
          <p:nvPr>
            <p:ph sz="quarter" idx="12" hasCustomPrompt="1"/>
          </p:nvPr>
        </p:nvSpPr>
        <p:spPr>
          <a:xfrm>
            <a:off x="774700" y="2345599"/>
            <a:ext cx="9144000" cy="2010501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  <a:lvl2pPr marL="457200" indent="0">
              <a:buNone/>
              <a:defRPr sz="2000" b="0" i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2pPr>
            <a:lvl3pPr marL="914400" indent="0">
              <a:buNone/>
              <a:defRPr sz="2000" b="0" i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3pPr>
            <a:lvl4pPr marL="1371600" indent="0">
              <a:buNone/>
              <a:defRPr sz="2000" b="0" i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4pPr>
            <a:lvl5pPr marL="1828800" indent="0">
              <a:buNone/>
              <a:defRPr sz="2000" b="0" i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5pPr>
          </a:lstStyle>
          <a:p>
            <a:pPr lvl="0"/>
            <a:r>
              <a:rPr lang="en-US" altLang="zh-CN" dirty="0"/>
              <a:t>subtitle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8" name="Rectangle 7"/>
          <p:cNvSpPr/>
          <p:nvPr userDrawn="1"/>
        </p:nvSpPr>
        <p:spPr>
          <a:xfrm>
            <a:off x="1371600" y="930120"/>
            <a:ext cx="2540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pSp>
        <p:nvGrpSpPr>
          <p:cNvPr id="9" name="Group 581"/>
          <p:cNvGrpSpPr/>
          <p:nvPr userDrawn="1"/>
        </p:nvGrpSpPr>
        <p:grpSpPr>
          <a:xfrm>
            <a:off x="133431" y="171790"/>
            <a:ext cx="1025116" cy="766653"/>
            <a:chOff x="0" y="0"/>
            <a:chExt cx="1025114" cy="766651"/>
          </a:xfrm>
        </p:grpSpPr>
        <p:sp>
          <p:nvSpPr>
            <p:cNvPr id="10" name="Shape 562"/>
            <p:cNvSpPr/>
            <p:nvPr/>
          </p:nvSpPr>
          <p:spPr>
            <a:xfrm rot="11038698" flipH="1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 563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 564"/>
            <p:cNvSpPr/>
            <p:nvPr/>
          </p:nvSpPr>
          <p:spPr>
            <a:xfrm rot="11567838" flipH="1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 565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 566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 567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 568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 569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 570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571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 572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 573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 574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hape 575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Shape 576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Shape 577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 578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 579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Shape 580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1273267" y="487490"/>
            <a:ext cx="5230011" cy="450955"/>
          </a:xfrm>
        </p:spPr>
        <p:txBody>
          <a:bodyPr>
            <a:normAutofit/>
          </a:bodyPr>
          <a:lstStyle>
            <a:lvl1pPr>
              <a:defRPr sz="2800" b="1" i="0">
                <a:latin typeface="Microsoft JhengHei" charset="-120"/>
                <a:ea typeface="Microsoft JhengHei" charset="-120"/>
                <a:cs typeface="Microsoft JhengHei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3"/>
          </p:nvPr>
        </p:nvSpPr>
        <p:spPr>
          <a:xfrm>
            <a:off x="1273266" y="1381075"/>
            <a:ext cx="10080534" cy="4508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grpSp>
        <p:nvGrpSpPr>
          <p:cNvPr id="7" name="Group 581"/>
          <p:cNvGrpSpPr/>
          <p:nvPr userDrawn="1"/>
        </p:nvGrpSpPr>
        <p:grpSpPr>
          <a:xfrm>
            <a:off x="133431" y="171790"/>
            <a:ext cx="1025116" cy="766653"/>
            <a:chOff x="0" y="0"/>
            <a:chExt cx="1025114" cy="766651"/>
          </a:xfrm>
        </p:grpSpPr>
        <p:sp>
          <p:nvSpPr>
            <p:cNvPr id="8" name="Shape 562"/>
            <p:cNvSpPr/>
            <p:nvPr/>
          </p:nvSpPr>
          <p:spPr>
            <a:xfrm rot="11038698" flipH="1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Shape 563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 564"/>
            <p:cNvSpPr/>
            <p:nvPr/>
          </p:nvSpPr>
          <p:spPr>
            <a:xfrm rot="11567838" flipH="1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 565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 566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 567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 568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 569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 570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 571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 572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573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 574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 575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 576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hape 577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Shape 578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Shape 579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 580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429" y="1255077"/>
            <a:ext cx="7701833" cy="1296641"/>
          </a:xfrm>
          <a:prstGeom prst="rect">
            <a:avLst/>
          </a:prstGeom>
        </p:spPr>
      </p:pic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146466" y="1470291"/>
            <a:ext cx="7190916" cy="87306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3" hasCustomPrompt="1"/>
          </p:nvPr>
        </p:nvSpPr>
        <p:spPr>
          <a:xfrm>
            <a:off x="1152984" y="3082434"/>
            <a:ext cx="7184398" cy="2645266"/>
          </a:xfrm>
        </p:spPr>
        <p:txBody>
          <a:bodyPr/>
          <a:lstStyle>
            <a:lvl1pPr>
              <a:defRPr sz="2800"/>
            </a:lvl1pPr>
          </a:lstStyle>
          <a:p>
            <a:pPr marL="342900" indent="-3429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400" b="1" dirty="0"/>
              <a:t>Click</a:t>
            </a:r>
            <a:r>
              <a:rPr lang="zh-CN" altLang="en-US" sz="2400" b="1" baseline="0" dirty="0"/>
              <a:t> </a:t>
            </a:r>
            <a:r>
              <a:rPr lang="en-US" altLang="zh-CN" sz="2400" b="1" baseline="0" dirty="0"/>
              <a:t>to</a:t>
            </a:r>
            <a:r>
              <a:rPr lang="zh-CN" altLang="en-US" sz="2400" b="1" baseline="0" dirty="0"/>
              <a:t> </a:t>
            </a:r>
            <a:r>
              <a:rPr lang="en-US" altLang="zh-CN" sz="2400" b="1" baseline="0" dirty="0"/>
              <a:t>edit</a:t>
            </a:r>
            <a:r>
              <a:rPr lang="zh-CN" altLang="en-US" sz="2400" b="1" baseline="0" dirty="0"/>
              <a:t> </a:t>
            </a:r>
            <a:r>
              <a:rPr lang="en-US" altLang="zh-CN" sz="2400" b="1" baseline="0" dirty="0"/>
              <a:t>more</a:t>
            </a:r>
            <a:r>
              <a:rPr lang="zh-CN" altLang="en-US" sz="2400" b="1" baseline="0" dirty="0"/>
              <a:t> </a:t>
            </a:r>
            <a:r>
              <a:rPr lang="en-US" altLang="zh-CN" sz="2400" b="1" baseline="0" dirty="0"/>
              <a:t>bullet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400" b="1" dirty="0"/>
              <a:t>Click</a:t>
            </a:r>
            <a:r>
              <a:rPr lang="zh-CN" altLang="en-US" sz="2400" b="1" baseline="0" dirty="0"/>
              <a:t> </a:t>
            </a:r>
            <a:r>
              <a:rPr lang="en-US" altLang="zh-CN" sz="2400" b="1" baseline="0" dirty="0"/>
              <a:t>to</a:t>
            </a:r>
            <a:r>
              <a:rPr lang="zh-CN" altLang="en-US" sz="2400" b="1" baseline="0" dirty="0"/>
              <a:t> </a:t>
            </a:r>
            <a:r>
              <a:rPr lang="en-US" altLang="zh-CN" sz="2400" b="1" baseline="0" dirty="0"/>
              <a:t>edit</a:t>
            </a:r>
            <a:r>
              <a:rPr lang="zh-CN" altLang="en-US" sz="2400" b="1" baseline="0" dirty="0"/>
              <a:t> </a:t>
            </a:r>
            <a:r>
              <a:rPr lang="en-US" altLang="zh-CN" sz="2400" b="1" baseline="0" dirty="0"/>
              <a:t>more</a:t>
            </a:r>
            <a:r>
              <a:rPr lang="zh-CN" altLang="en-US" sz="2400" b="1" baseline="0" dirty="0"/>
              <a:t> </a:t>
            </a:r>
            <a:r>
              <a:rPr lang="en-US" altLang="zh-CN" sz="2400" b="1" baseline="0" dirty="0"/>
              <a:t>bullet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400" b="1" dirty="0"/>
              <a:t>Click</a:t>
            </a:r>
            <a:r>
              <a:rPr lang="zh-CN" altLang="en-US" sz="2400" b="1" baseline="0" dirty="0"/>
              <a:t> </a:t>
            </a:r>
            <a:r>
              <a:rPr lang="en-US" altLang="zh-CN" sz="2400" b="1" baseline="0" dirty="0"/>
              <a:t>to</a:t>
            </a:r>
            <a:r>
              <a:rPr lang="zh-CN" altLang="en-US" sz="2400" b="1" baseline="0" dirty="0"/>
              <a:t> </a:t>
            </a:r>
            <a:r>
              <a:rPr lang="en-US" altLang="zh-CN" sz="2400" b="1" baseline="0" dirty="0"/>
              <a:t>edit</a:t>
            </a:r>
            <a:r>
              <a:rPr lang="zh-CN" altLang="en-US" sz="2400" b="1" baseline="0" dirty="0"/>
              <a:t> </a:t>
            </a:r>
            <a:r>
              <a:rPr lang="en-US" altLang="zh-CN" sz="2400" b="1" baseline="0" dirty="0"/>
              <a:t>more</a:t>
            </a:r>
            <a:r>
              <a:rPr lang="zh-CN" altLang="en-US" sz="2400" b="1" baseline="0" dirty="0"/>
              <a:t> </a:t>
            </a:r>
            <a:r>
              <a:rPr lang="en-US" altLang="zh-CN" sz="2400" b="1" baseline="0" dirty="0"/>
              <a:t>bullet</a:t>
            </a:r>
            <a:endParaRPr lang="en-US" altLang="zh-CN" sz="2400" b="1" dirty="0"/>
          </a:p>
          <a:p>
            <a:pPr lvl="0"/>
            <a:endParaRPr lang="en-US" dirty="0"/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4"/>
          </p:nvPr>
        </p:nvSpPr>
        <p:spPr>
          <a:xfrm>
            <a:off x="8499262" y="3082434"/>
            <a:ext cx="2854538" cy="264526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750" y="2216150"/>
            <a:ext cx="11112500" cy="2425700"/>
          </a:xfrm>
          <a:prstGeom prst="rect">
            <a:avLst/>
          </a:prstGeom>
        </p:spPr>
      </p:pic>
      <p:sp>
        <p:nvSpPr>
          <p:cNvPr id="7" name="Shape 153"/>
          <p:cNvSpPr txBox="1">
            <a:spLocks/>
          </p:cNvSpPr>
          <p:nvPr userDrawn="1"/>
        </p:nvSpPr>
        <p:spPr>
          <a:xfrm>
            <a:off x="1879769" y="3075021"/>
            <a:ext cx="8432461" cy="1041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 hangingPunct="1"/>
            <a:endParaRPr lang="en" sz="4800" dirty="0">
              <a:solidFill>
                <a:schemeClr val="bg1"/>
              </a:solidFill>
            </a:endParaRPr>
          </a:p>
        </p:txBody>
      </p:sp>
      <p:grpSp>
        <p:nvGrpSpPr>
          <p:cNvPr id="9" name="Group 581"/>
          <p:cNvGrpSpPr/>
          <p:nvPr userDrawn="1"/>
        </p:nvGrpSpPr>
        <p:grpSpPr>
          <a:xfrm>
            <a:off x="133431" y="171790"/>
            <a:ext cx="1025116" cy="766653"/>
            <a:chOff x="0" y="0"/>
            <a:chExt cx="1025114" cy="766651"/>
          </a:xfrm>
        </p:grpSpPr>
        <p:sp>
          <p:nvSpPr>
            <p:cNvPr id="10" name="Shape 562"/>
            <p:cNvSpPr/>
            <p:nvPr/>
          </p:nvSpPr>
          <p:spPr>
            <a:xfrm rot="11038698" flipH="1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 563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 564"/>
            <p:cNvSpPr/>
            <p:nvPr/>
          </p:nvSpPr>
          <p:spPr>
            <a:xfrm rot="11567838" flipH="1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 565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 566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 567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 568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 569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 570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571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 572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 573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 574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hape 575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Shape 576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Shape 577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 578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 579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Shape 580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885030" y="2790508"/>
            <a:ext cx="10515600" cy="1325563"/>
          </a:xfrm>
        </p:spPr>
        <p:txBody>
          <a:bodyPr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2540000" y="4851400"/>
            <a:ext cx="7112000" cy="364808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pPr lvl="0"/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edit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8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6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51" r:id="rId4"/>
    <p:sldLayoutId id="214748375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fico.com/CreditEducation/WhatsInYourScore.asp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dkforum.org/index.php?m=content&amp;c=index&amp;a=show&amp;catid=39&amp;id=72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://www.wdkforum.org/index.php?m=content&amp;c=index&amp;a=show&amp;catid=39&amp;id=72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.zmxy.com.cn/technology/openDoc.htm?relInfo=zhima.credit.score.get@1.0@1.5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774700" y="2523621"/>
            <a:ext cx="9144000" cy="16557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逻辑回归及其应用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陈晓理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00343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2" y="643466"/>
            <a:ext cx="6102728" cy="5568739"/>
          </a:xfrm>
          <a:prstGeom prst="rect">
            <a:avLst/>
          </a:prstGeom>
        </p:spPr>
      </p:pic>
      <p:sp>
        <p:nvSpPr>
          <p:cNvPr id="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商家如何查看芝麻信用值？</a:t>
            </a:r>
            <a:endParaRPr lang="en-US" sz="36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1358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6043" y="1390506"/>
            <a:ext cx="95032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#!/</a:t>
            </a:r>
            <a:r>
              <a:rPr lang="en-US" sz="1600" dirty="0" err="1"/>
              <a:t>usr</a:t>
            </a:r>
            <a:r>
              <a:rPr lang="en-US" sz="1600" dirty="0"/>
              <a:t>/bin/python</a:t>
            </a:r>
          </a:p>
          <a:p>
            <a:r>
              <a:rPr lang="en-US" sz="1600" dirty="0"/>
              <a:t># encoding=utf-8</a:t>
            </a:r>
          </a:p>
          <a:p>
            <a:r>
              <a:rPr lang="en-US" sz="1600" dirty="0"/>
              <a:t>from </a:t>
            </a:r>
            <a:r>
              <a:rPr lang="en-US" sz="1600" dirty="0" err="1"/>
              <a:t>zmop.ZmopClient</a:t>
            </a:r>
            <a:r>
              <a:rPr lang="en-US" sz="1600" dirty="0"/>
              <a:t> import </a:t>
            </a:r>
            <a:r>
              <a:rPr lang="en-US" sz="1600" dirty="0" err="1"/>
              <a:t>ZmopClient</a:t>
            </a:r>
            <a:endParaRPr lang="en-US" sz="1600" dirty="0"/>
          </a:p>
          <a:p>
            <a:r>
              <a:rPr lang="en-US" sz="1600" dirty="0"/>
              <a:t>from </a:t>
            </a:r>
            <a:r>
              <a:rPr lang="en-US" sz="1600" dirty="0" err="1"/>
              <a:t>zmop.request.ZhimaCreditScoreGetRequest</a:t>
            </a:r>
            <a:r>
              <a:rPr lang="en-US" sz="1600" dirty="0"/>
              <a:t> import *</a:t>
            </a:r>
          </a:p>
          <a:p>
            <a:endParaRPr lang="en-US" sz="1600" dirty="0"/>
          </a:p>
          <a:p>
            <a:r>
              <a:rPr lang="en-US" sz="1600" dirty="0" err="1"/>
              <a:t>gatewayUrl</a:t>
            </a:r>
            <a:r>
              <a:rPr lang="en-US" sz="1600" dirty="0"/>
              <a:t> = "https://zmopenapi.zmxy.com.cn/openapi.do"  # </a:t>
            </a:r>
            <a:r>
              <a:rPr lang="zh-CN" altLang="en-US" sz="1600" dirty="0"/>
              <a:t>芝麻信用网关地址</a:t>
            </a:r>
          </a:p>
          <a:p>
            <a:r>
              <a:rPr lang="en-US" sz="1600" dirty="0" err="1"/>
              <a:t>privateKeyFile</a:t>
            </a:r>
            <a:r>
              <a:rPr lang="en-US" sz="1600" dirty="0"/>
              <a:t> = "d:\\keys\\private_key.pem"  # </a:t>
            </a:r>
            <a:r>
              <a:rPr lang="zh-CN" altLang="en-US" sz="1600" dirty="0"/>
              <a:t>商户私钥文件路径</a:t>
            </a:r>
          </a:p>
          <a:p>
            <a:r>
              <a:rPr lang="en-US" sz="1600" dirty="0" err="1"/>
              <a:t>zmPublicKeyFile</a:t>
            </a:r>
            <a:r>
              <a:rPr lang="en-US" sz="1600" dirty="0"/>
              <a:t> = "d:\\keys\\public_key.pem" # </a:t>
            </a:r>
            <a:r>
              <a:rPr lang="zh-CN" altLang="en-US" sz="1600" dirty="0"/>
              <a:t>芝麻公钥文件路径</a:t>
            </a:r>
          </a:p>
          <a:p>
            <a:r>
              <a:rPr lang="en-US" sz="1600" dirty="0"/>
              <a:t>charset = "UTF-8"  # </a:t>
            </a:r>
            <a:r>
              <a:rPr lang="zh-CN" altLang="en-US" sz="1600" dirty="0"/>
              <a:t>数据编码格式</a:t>
            </a:r>
          </a:p>
          <a:p>
            <a:r>
              <a:rPr lang="en-US" sz="1600" dirty="0" err="1"/>
              <a:t>appid</a:t>
            </a:r>
            <a:r>
              <a:rPr lang="en-US" sz="1600" dirty="0"/>
              <a:t> = "1000***" # </a:t>
            </a:r>
            <a:r>
              <a:rPr lang="zh-CN" altLang="en-US" sz="1600" dirty="0"/>
              <a:t>芝麻分配给商户的 </a:t>
            </a:r>
            <a:r>
              <a:rPr lang="en-US" sz="1600" dirty="0" err="1"/>
              <a:t>appId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Client = </a:t>
            </a:r>
            <a:r>
              <a:rPr lang="en-US" sz="1600" dirty="0" err="1"/>
              <a:t>ZmopClient</a:t>
            </a:r>
            <a:r>
              <a:rPr lang="en-US" sz="1600" dirty="0"/>
              <a:t>(</a:t>
            </a:r>
            <a:r>
              <a:rPr lang="en-US" sz="1600" dirty="0" err="1"/>
              <a:t>gatewayUrl</a:t>
            </a:r>
            <a:r>
              <a:rPr lang="en-US" sz="1600" dirty="0"/>
              <a:t>, </a:t>
            </a:r>
            <a:r>
              <a:rPr lang="en-US" sz="1600" dirty="0" err="1"/>
              <a:t>appid</a:t>
            </a:r>
            <a:r>
              <a:rPr lang="en-US" sz="1600" dirty="0"/>
              <a:t>, charset, </a:t>
            </a:r>
            <a:r>
              <a:rPr lang="en-US" sz="1600" dirty="0" err="1"/>
              <a:t>privateKeyFile</a:t>
            </a:r>
            <a:r>
              <a:rPr lang="en-US" sz="1600" dirty="0"/>
              <a:t>, </a:t>
            </a:r>
            <a:r>
              <a:rPr lang="en-US" sz="1600" dirty="0" err="1"/>
              <a:t>zmPublicKeyFile</a:t>
            </a:r>
            <a:r>
              <a:rPr lang="en-US" sz="1600" dirty="0"/>
              <a:t>)</a:t>
            </a:r>
          </a:p>
          <a:p>
            <a:r>
              <a:rPr lang="en-US" sz="1600" dirty="0"/>
              <a:t>request = </a:t>
            </a:r>
            <a:r>
              <a:rPr lang="en-US" sz="1600" dirty="0" err="1"/>
              <a:t>ZhimaCreditScoreGetRequest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request.SetChannel</a:t>
            </a:r>
            <a:r>
              <a:rPr lang="en-US" sz="1600" dirty="0"/>
              <a:t>("</a:t>
            </a:r>
            <a:r>
              <a:rPr lang="en-US" sz="1600" dirty="0" err="1"/>
              <a:t>apppc</a:t>
            </a:r>
            <a:r>
              <a:rPr lang="en-US" sz="1600" dirty="0"/>
              <a:t>") # </a:t>
            </a:r>
            <a:r>
              <a:rPr lang="zh-CN" altLang="en-US" sz="1600" dirty="0"/>
              <a:t>必要参数 这个参数具体填什么请咨询技术支持同学</a:t>
            </a:r>
            <a:r>
              <a:rPr lang="en-US" altLang="zh-CN" sz="1600" dirty="0"/>
              <a:t>.</a:t>
            </a:r>
          </a:p>
          <a:p>
            <a:r>
              <a:rPr lang="en-US" sz="1600" dirty="0" err="1"/>
              <a:t>request.setPlatform</a:t>
            </a:r>
            <a:r>
              <a:rPr lang="en-US" sz="1600" dirty="0"/>
              <a:t>("</a:t>
            </a:r>
            <a:r>
              <a:rPr lang="en-US" sz="1600" dirty="0" err="1"/>
              <a:t>zmop</a:t>
            </a:r>
            <a:r>
              <a:rPr lang="en-US" sz="1600" dirty="0"/>
              <a:t>") # </a:t>
            </a:r>
            <a:r>
              <a:rPr lang="zh-CN" altLang="en-US" sz="1600" dirty="0"/>
              <a:t>非必填参数</a:t>
            </a:r>
            <a:r>
              <a:rPr lang="en-US" altLang="zh-CN" sz="1600" dirty="0"/>
              <a:t>,</a:t>
            </a:r>
            <a:r>
              <a:rPr lang="zh-CN" altLang="en-US" sz="1600" dirty="0"/>
              <a:t>默认值是</a:t>
            </a:r>
            <a:r>
              <a:rPr lang="en-US" sz="1600" dirty="0" err="1"/>
              <a:t>zmop</a:t>
            </a:r>
            <a:endParaRPr lang="en-US" sz="1600" dirty="0"/>
          </a:p>
          <a:p>
            <a:r>
              <a:rPr lang="en-US" sz="1600" dirty="0" err="1"/>
              <a:t>request.setTransactionId</a:t>
            </a:r>
            <a:r>
              <a:rPr lang="en-US" sz="1600" dirty="0"/>
              <a:t>("201512100936588040000000465158")  # </a:t>
            </a:r>
            <a:r>
              <a:rPr lang="zh-CN" altLang="en-US" sz="1600" dirty="0"/>
              <a:t>必要参数 </a:t>
            </a:r>
          </a:p>
          <a:p>
            <a:r>
              <a:rPr lang="en-US" sz="1600" dirty="0" err="1"/>
              <a:t>request.setProductCode</a:t>
            </a:r>
            <a:r>
              <a:rPr lang="en-US" sz="1600" dirty="0"/>
              <a:t>("w1010100100000000001")  # </a:t>
            </a:r>
            <a:r>
              <a:rPr lang="zh-CN" altLang="en-US" sz="1600" dirty="0"/>
              <a:t>必要参数 </a:t>
            </a:r>
          </a:p>
          <a:p>
            <a:r>
              <a:rPr lang="en-US" sz="1600" dirty="0" err="1"/>
              <a:t>request.setOpenId</a:t>
            </a:r>
            <a:r>
              <a:rPr lang="en-US" sz="1600" dirty="0"/>
              <a:t>("268810000007909449496")  # </a:t>
            </a:r>
            <a:r>
              <a:rPr lang="zh-CN" altLang="en-US" sz="1600" dirty="0"/>
              <a:t>必要参数 </a:t>
            </a:r>
          </a:p>
          <a:p>
            <a:r>
              <a:rPr lang="en-US" sz="1600" dirty="0"/>
              <a:t>response = </a:t>
            </a:r>
            <a:r>
              <a:rPr lang="en-US" sz="1600" dirty="0" err="1"/>
              <a:t>Client.execute</a:t>
            </a:r>
            <a:r>
              <a:rPr lang="en-US" sz="1600" dirty="0"/>
              <a:t>(request)</a:t>
            </a:r>
          </a:p>
          <a:p>
            <a:r>
              <a:rPr lang="en-US" sz="1600" dirty="0"/>
              <a:t>print(response)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商家如何查看芝麻信用值？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75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芝麻信用返回值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9086" y="1689944"/>
            <a:ext cx="98461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bizNo</a:t>
            </a:r>
            <a:r>
              <a:rPr lang="en-US" dirty="0"/>
              <a:t>": "ZM201702153000000217600651746412",</a:t>
            </a:r>
          </a:p>
          <a:p>
            <a:r>
              <a:rPr lang="en-US" dirty="0"/>
              <a:t>  "body": "{\"</a:t>
            </a:r>
            <a:r>
              <a:rPr lang="en-US" dirty="0" err="1"/>
              <a:t>biz_no</a:t>
            </a:r>
            <a:r>
              <a:rPr lang="en-US" dirty="0"/>
              <a:t>\":\"ZM201702153000000217600651746412\",\"success\":true,\"</a:t>
            </a:r>
            <a:r>
              <a:rPr lang="en-US" dirty="0" err="1"/>
              <a:t>zm_score</a:t>
            </a:r>
            <a:r>
              <a:rPr lang="en-US" dirty="0"/>
              <a:t>\":\"666\"}",</a:t>
            </a:r>
          </a:p>
          <a:p>
            <a:r>
              <a:rPr lang="en-US" dirty="0"/>
              <a:t>  "</a:t>
            </a:r>
            <a:r>
              <a:rPr lang="en-US" dirty="0" err="1"/>
              <a:t>params</a:t>
            </a:r>
            <a:r>
              <a:rPr lang="en-US" dirty="0"/>
              <a:t>": {</a:t>
            </a:r>
          </a:p>
          <a:p>
            <a:r>
              <a:rPr lang="en-US" dirty="0"/>
              <a:t>    "</a:t>
            </a:r>
            <a:r>
              <a:rPr lang="en-US" dirty="0" err="1"/>
              <a:t>params</a:t>
            </a:r>
            <a:r>
              <a:rPr lang="en-US" dirty="0"/>
              <a:t>": "aaLMEIis5JHIOVqhd6P2peh+F4fPCPmZDumoHziExB+K7ypsNwj6c7w8psY2+wg1xUv5U7tt5V3XQELOHK8huxYU0wFmRy7QEXRcJHhymlfOUUGA0Oh19jNhV/</a:t>
            </a:r>
            <a:r>
              <a:rPr lang="en-US" dirty="0" err="1"/>
              <a:t>hWN</a:t>
            </a:r>
            <a:r>
              <a:rPr lang="en-US" dirty="0"/>
              <a:t>/bkTc99pOhNqne+6F/PIU7EjvgYw22CnlPjP9ERAnd6hkVKczK6Lub/W9y8I5NNZ3QfPWt7/etA3NWSJk450WjTxTCtot0htYOGMf1maOquytl7WHKJMGEUwX5tBULGVsLwDDWNQdGucPMp07gBg6b5Pbj7plI5DShuSQchG5uA8k9dlHGCEMfrfV+/D4DYfR03nzYjwujSpb77Tm61RZ7GlA=="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"success": true,</a:t>
            </a:r>
          </a:p>
          <a:p>
            <a:r>
              <a:rPr lang="en-US" dirty="0"/>
              <a:t>  "</a:t>
            </a:r>
            <a:r>
              <a:rPr lang="en-US" dirty="0" err="1"/>
              <a:t>zmScore</a:t>
            </a:r>
            <a:r>
              <a:rPr lang="en-US" dirty="0"/>
              <a:t>": "</a:t>
            </a:r>
            <a:r>
              <a:rPr lang="en-US" b="1" dirty="0"/>
              <a:t>666</a:t>
            </a:r>
            <a:r>
              <a:rPr lang="en-US" dirty="0"/>
              <a:t>"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0463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如何通过信用值等数据来预测恶意订房？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152983" y="3082434"/>
            <a:ext cx="10629713" cy="3383680"/>
          </a:xfrm>
        </p:spPr>
        <p:txBody>
          <a:bodyPr/>
          <a:lstStyle/>
          <a:p>
            <a:r>
              <a:rPr lang="zh-CN" altLang="en-US" dirty="0"/>
              <a:t>输入值：信用值等连续型数字 </a:t>
            </a:r>
            <a:r>
              <a:rPr lang="en-US" altLang="zh-CN" dirty="0"/>
              <a:t>,  </a:t>
            </a:r>
            <a:r>
              <a:rPr lang="zh-CN" altLang="en-US" dirty="0"/>
              <a:t>  取值范围</a:t>
            </a:r>
            <a:r>
              <a:rPr lang="en-US" altLang="zh-CN" dirty="0"/>
              <a:t>(-∞, +∞)</a:t>
            </a:r>
          </a:p>
          <a:p>
            <a:r>
              <a:rPr lang="zh-CN" altLang="en-US" dirty="0"/>
              <a:t>输出值：正常订房的概率 </a:t>
            </a:r>
            <a:r>
              <a:rPr lang="en-US" altLang="zh-CN" dirty="0"/>
              <a:t>p,          </a:t>
            </a:r>
            <a:r>
              <a:rPr lang="zh-CN" altLang="en-US" dirty="0"/>
              <a:t>取值范围</a:t>
            </a:r>
            <a:r>
              <a:rPr lang="en-US" altLang="zh-CN" dirty="0"/>
              <a:t> [0, 1]</a:t>
            </a:r>
          </a:p>
          <a:p>
            <a:r>
              <a:rPr lang="zh-CN" altLang="en-US" dirty="0">
                <a:solidFill>
                  <a:schemeClr val="accent1"/>
                </a:solidFill>
              </a:rPr>
              <a:t>当</a:t>
            </a:r>
            <a:r>
              <a:rPr lang="en-US" altLang="zh-CN" dirty="0">
                <a:solidFill>
                  <a:schemeClr val="accent1"/>
                </a:solidFill>
              </a:rPr>
              <a:t>p &gt; </a:t>
            </a:r>
            <a:r>
              <a:rPr lang="zh-CN" altLang="en-US" dirty="0">
                <a:solidFill>
                  <a:schemeClr val="accent1"/>
                </a:solidFill>
              </a:rPr>
              <a:t>阈值</a:t>
            </a:r>
            <a:r>
              <a:rPr lang="en-US" altLang="zh-CN" dirty="0">
                <a:solidFill>
                  <a:schemeClr val="accent1"/>
                </a:solidFill>
              </a:rPr>
              <a:t>(0.5), </a:t>
            </a:r>
            <a:r>
              <a:rPr lang="zh-CN" altLang="en-US" dirty="0">
                <a:solidFill>
                  <a:schemeClr val="accent1"/>
                </a:solidFill>
              </a:rPr>
              <a:t>判断顾客正常订房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当</a:t>
            </a:r>
            <a:r>
              <a:rPr lang="en-US" altLang="zh-CN" dirty="0">
                <a:solidFill>
                  <a:schemeClr val="accent1"/>
                </a:solidFill>
              </a:rPr>
              <a:t>p&lt;= </a:t>
            </a:r>
            <a:r>
              <a:rPr lang="zh-CN" altLang="en-US" dirty="0">
                <a:solidFill>
                  <a:schemeClr val="accent1"/>
                </a:solidFill>
              </a:rPr>
              <a:t>阈值</a:t>
            </a:r>
            <a:r>
              <a:rPr lang="en-US" altLang="zh-CN" dirty="0">
                <a:solidFill>
                  <a:schemeClr val="accent1"/>
                </a:solidFill>
              </a:rPr>
              <a:t>(0.5), </a:t>
            </a:r>
            <a:r>
              <a:rPr lang="zh-CN" altLang="en-US" dirty="0">
                <a:solidFill>
                  <a:schemeClr val="accent1"/>
                </a:solidFill>
              </a:rPr>
              <a:t>判断顾客恶意订房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直接用线性回归，适合不适合？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6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如何通过信用值等数据来预测恶意订房？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152983" y="2968134"/>
                <a:ext cx="10629713" cy="33836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输入值：信用值等连续型数字 </a:t>
                </a:r>
                <a:r>
                  <a:rPr lang="en-US" altLang="zh-CN" dirty="0"/>
                  <a:t>,  </a:t>
                </a:r>
                <a:r>
                  <a:rPr lang="zh-CN" altLang="en-US" dirty="0"/>
                  <a:t>  取值范围</a:t>
                </a:r>
                <a:r>
                  <a:rPr lang="en-US" altLang="zh-CN" dirty="0"/>
                  <a:t>(-∞, +∞)</a:t>
                </a:r>
              </a:p>
              <a:p>
                <a:endParaRPr lang="en-US" altLang="zh-CN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取值</m:t>
                    </m:r>
                  </m:oMath>
                </a14:m>
                <a:r>
                  <a:rPr lang="zh-CN" altLang="en-US" dirty="0"/>
                  <a:t>范围为</a:t>
                </a:r>
                <a:r>
                  <a:rPr lang="en-US" altLang="zh-CN" dirty="0"/>
                  <a:t>[0,+∞) </a:t>
                </a:r>
              </a:p>
              <a:p>
                <a:r>
                  <a:rPr lang="zh-CN" altLang="en-US" dirty="0"/>
                  <a:t>这个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zh-CN" altLang="en-US" dirty="0"/>
                  <a:t>叫</a:t>
                </a:r>
                <a:r>
                  <a:rPr lang="en-US" altLang="zh-CN" dirty="0"/>
                  <a:t>odds</a:t>
                </a:r>
                <a:r>
                  <a:rPr lang="zh-CN" altLang="en-US" dirty="0"/>
                  <a:t>，历史地位高，与赌博有关。对比</a:t>
                </a:r>
                <a:r>
                  <a:rPr lang="en-US" altLang="zh-CN"/>
                  <a:t>probability?</a:t>
                </a:r>
                <a:endParaRPr lang="en-US" altLang="zh-CN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zh-CN" altLang="en-US" dirty="0"/>
                  <a:t>或者叫 </a:t>
                </a:r>
                <a:r>
                  <a:rPr lang="en-US" altLang="zh-CN" dirty="0"/>
                  <a:t>logit(p) </a:t>
                </a:r>
                <a:r>
                  <a:rPr lang="zh-CN" altLang="en-US" dirty="0"/>
                  <a:t>取值范围为 </a:t>
                </a:r>
                <a:r>
                  <a:rPr lang="en-US" altLang="zh-CN" dirty="0"/>
                  <a:t>(-∞, +∞)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152983" y="2968134"/>
                <a:ext cx="10629713" cy="3383680"/>
              </a:xfrm>
              <a:blipFill>
                <a:blip r:embed="rId2"/>
                <a:stretch>
                  <a:fillRect l="-1032" t="-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53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如何通过信用值等数据来预测恶意订房？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146467" y="2650081"/>
                <a:ext cx="5254334" cy="400250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wx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146467" y="2650081"/>
                <a:ext cx="5254334" cy="40025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22885" y="3528487"/>
                <a:ext cx="3402768" cy="1339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i="1" dirty="0">
                    <a:latin typeface="Cambria Math" panose="02040503050406030204" pitchFamily="18" charset="0"/>
                  </a:rPr>
                  <a:t>Sigmoid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885" y="3528487"/>
                <a:ext cx="3402768" cy="1339854"/>
              </a:xfrm>
              <a:prstGeom prst="rect">
                <a:avLst/>
              </a:prstGeom>
              <a:blipFill>
                <a:blip r:embed="rId3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3402767" y="5175070"/>
            <a:ext cx="899410" cy="94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400801" y="4148913"/>
                <a:ext cx="3962399" cy="719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&gt;0.5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判断为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正常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订房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≤0.5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判断为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恶意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订房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4148913"/>
                <a:ext cx="3962399" cy="7194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1924" y="5175070"/>
                <a:ext cx="16589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−∞,+∞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∈[0,1]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924" y="5175070"/>
                <a:ext cx="1658980" cy="553998"/>
              </a:xfrm>
              <a:prstGeom prst="rect">
                <a:avLst/>
              </a:prstGeom>
              <a:blipFill>
                <a:blip r:embed="rId5"/>
                <a:stretch>
                  <a:fillRect l="-1838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75824"/>
              </p:ext>
            </p:extLst>
          </p:nvPr>
        </p:nvGraphicFramePr>
        <p:xfrm>
          <a:off x="10908436" y="1369684"/>
          <a:ext cx="1071098" cy="4351334"/>
        </p:xfrm>
        <a:graphic>
          <a:graphicData uri="http://schemas.openxmlformats.org/drawingml/2006/table">
            <a:tbl>
              <a:tblPr/>
              <a:tblGrid>
                <a:gridCol w="535549">
                  <a:extLst>
                    <a:ext uri="{9D8B030D-6E8A-4147-A177-3AD203B41FA5}">
                      <a16:colId xmlns:a16="http://schemas.microsoft.com/office/drawing/2014/main" val="1496751677"/>
                    </a:ext>
                  </a:extLst>
                </a:gridCol>
                <a:gridCol w="535549">
                  <a:extLst>
                    <a:ext uri="{9D8B030D-6E8A-4147-A177-3AD203B41FA5}">
                      <a16:colId xmlns:a16="http://schemas.microsoft.com/office/drawing/2014/main" val="2880637811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Pass/N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30322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80891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38071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481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11591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78695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40559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29597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65873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93065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314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00644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46431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2301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1243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46832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02334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8442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95501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41414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06652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88221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9198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13506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8203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059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97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69684"/>
            <a:ext cx="7188199" cy="411524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2600" dirty="0">
                <a:latin typeface="+mj-lt"/>
                <a:ea typeface="+mj-ea"/>
                <a:cs typeface="+mj-cs"/>
              </a:rPr>
              <a:t>如何通过信用值等数据来预测恶意订房？</a:t>
            </a:r>
            <a:endParaRPr lang="en-US" sz="26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00832"/>
              </p:ext>
            </p:extLst>
          </p:nvPr>
        </p:nvGraphicFramePr>
        <p:xfrm>
          <a:off x="10908436" y="1369684"/>
          <a:ext cx="1071098" cy="4351334"/>
        </p:xfrm>
        <a:graphic>
          <a:graphicData uri="http://schemas.openxmlformats.org/drawingml/2006/table">
            <a:tbl>
              <a:tblPr/>
              <a:tblGrid>
                <a:gridCol w="535549">
                  <a:extLst>
                    <a:ext uri="{9D8B030D-6E8A-4147-A177-3AD203B41FA5}">
                      <a16:colId xmlns:a16="http://schemas.microsoft.com/office/drawing/2014/main" val="1496751677"/>
                    </a:ext>
                  </a:extLst>
                </a:gridCol>
                <a:gridCol w="535549">
                  <a:extLst>
                    <a:ext uri="{9D8B030D-6E8A-4147-A177-3AD203B41FA5}">
                      <a16:colId xmlns:a16="http://schemas.microsoft.com/office/drawing/2014/main" val="2880637811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Pass/N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30322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80891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38071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481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11591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78695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40559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29597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65873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93065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314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00644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46431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2301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1243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46832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02334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8442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95501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41414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06652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88221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9198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13506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8203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0595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699391" y="5721018"/>
                <a:ext cx="1856277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391" y="5721018"/>
                <a:ext cx="1856277" cy="6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5905500" y="4419600"/>
            <a:ext cx="1905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810500" y="2514600"/>
            <a:ext cx="495300" cy="1905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05800" y="2514600"/>
            <a:ext cx="13906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92" y="1638296"/>
            <a:ext cx="6400813" cy="36576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37332"/>
            <a:ext cx="6400813" cy="36576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365" y="1631407"/>
            <a:ext cx="6400813" cy="36576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15" y="1656927"/>
            <a:ext cx="6400813" cy="36576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0" y="1656927"/>
            <a:ext cx="6400813" cy="3657607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6896100" y="6019800"/>
            <a:ext cx="228600" cy="304801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124700" y="5418253"/>
            <a:ext cx="971550" cy="73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277100" y="6019800"/>
            <a:ext cx="228600" cy="304801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28" idx="7"/>
          </p:cNvCxnSpPr>
          <p:nvPr/>
        </p:nvCxnSpPr>
        <p:spPr>
          <a:xfrm flipH="1">
            <a:off x="7472222" y="5433965"/>
            <a:ext cx="624028" cy="63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74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73267" y="487490"/>
            <a:ext cx="6077102" cy="45095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寻找最合理的参数</a:t>
            </a:r>
            <a:r>
              <a:rPr lang="en-US" altLang="zh-CN" dirty="0"/>
              <a:t>-1</a:t>
            </a:r>
            <a:r>
              <a:rPr lang="zh-CN" altLang="en-US" dirty="0"/>
              <a:t>设计</a:t>
            </a:r>
            <a:r>
              <a:rPr lang="en-US" altLang="zh-CN" dirty="0"/>
              <a:t>Cost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4577" y="1394085"/>
                <a:ext cx="8137473" cy="4224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+mn-ea"/>
                    <a:ea typeface="+mn-ea"/>
                  </a:rPr>
                  <a:t>目的：找出能让模型拟合结果更好的参数</a:t>
                </a:r>
                <a:endParaRPr lang="en-US" altLang="zh-CN" sz="2000" dirty="0">
                  <a:latin typeface="+mn-ea"/>
                  <a:ea typeface="+mn-ea"/>
                </a:endParaRPr>
              </a:p>
              <a:p>
                <a:r>
                  <a:rPr lang="zh-CN" altLang="en-US" sz="2000" dirty="0">
                    <a:latin typeface="+mn-ea"/>
                  </a:rPr>
                  <a:t>需要先设计一个</a:t>
                </a:r>
                <a:r>
                  <a:rPr lang="en-US" altLang="zh-CN" sz="2000" dirty="0">
                    <a:latin typeface="+mn-ea"/>
                  </a:rPr>
                  <a:t>Cost Function: </a:t>
                </a:r>
                <a:r>
                  <a:rPr lang="zh-CN" altLang="en-US" sz="2000" dirty="0">
                    <a:latin typeface="+mn-ea"/>
                  </a:rPr>
                  <a:t>定义出什么是好的模型</a:t>
                </a:r>
                <a:endParaRPr lang="en-US" altLang="zh-CN" sz="2000" dirty="0">
                  <a:latin typeface="+mn-ea"/>
                </a:endParaRPr>
              </a:p>
              <a:p>
                <a:r>
                  <a:rPr lang="zh-CN" altLang="en-US" sz="2000" dirty="0">
                    <a:latin typeface="+mn-ea"/>
                    <a:ea typeface="+mn-ea"/>
                  </a:rPr>
                  <a:t>以下用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指代</m:t>
                    </m:r>
                  </m:oMath>
                </a14:m>
                <a:r>
                  <a:rPr lang="en-US" altLang="zh-CN" sz="2000" dirty="0">
                    <a:latin typeface="+mn-ea"/>
                    <a:ea typeface="+mn-ea"/>
                  </a:rPr>
                  <a:t>sigmoid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000" dirty="0">
                  <a:latin typeface="+mn-ea"/>
                  <a:ea typeface="+mn-ea"/>
                </a:endParaRPr>
              </a:p>
              <a:p>
                <a:endParaRPr lang="en-US" altLang="zh-CN" sz="2000" dirty="0">
                  <a:latin typeface="+mn-ea"/>
                  <a:ea typeface="+mn-ea"/>
                </a:endParaRPr>
              </a:p>
              <a:p>
                <a:endParaRPr lang="en-US" altLang="zh-CN" sz="2000" dirty="0">
                  <a:latin typeface="+mn-ea"/>
                  <a:ea typeface="+mn-ea"/>
                </a:endParaRPr>
              </a:p>
              <a:p>
                <a:r>
                  <a:rPr lang="zh-CN" altLang="en-US" sz="2000" dirty="0">
                    <a:latin typeface="+mn-ea"/>
                    <a:ea typeface="+mn-ea"/>
                  </a:rPr>
                  <a:t>真值</a:t>
                </a:r>
                <a:r>
                  <a:rPr lang="en-US" altLang="zh-CN" sz="2000" dirty="0">
                    <a:latin typeface="+mn-ea"/>
                    <a:ea typeface="+mn-ea"/>
                  </a:rPr>
                  <a:t>y=1</a:t>
                </a:r>
                <a:r>
                  <a:rPr lang="zh-CN" altLang="en-US" sz="2000" dirty="0">
                    <a:latin typeface="+mn-ea"/>
                    <a:ea typeface="+mn-ea"/>
                  </a:rPr>
                  <a:t>，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+mn-ea"/>
                    <a:ea typeface="+mn-ea"/>
                  </a:rPr>
                  <a:t>（预测</a:t>
                </a:r>
                <a:r>
                  <a:rPr lang="en-US" altLang="zh-CN" sz="2000" dirty="0">
                    <a:latin typeface="+mn-ea"/>
                    <a:ea typeface="+mn-ea"/>
                  </a:rPr>
                  <a:t>y=1</a:t>
                </a:r>
                <a:r>
                  <a:rPr lang="zh-CN" altLang="en-US" sz="2000" dirty="0">
                    <a:latin typeface="+mn-ea"/>
                    <a:ea typeface="+mn-ea"/>
                  </a:rPr>
                  <a:t>的概率）会尽量大，</a:t>
                </a:r>
                <a:r>
                  <a:rPr lang="en-US" altLang="zh-CN" sz="2000" dirty="0">
                    <a:latin typeface="+mn-ea"/>
                    <a:ea typeface="+mn-ea"/>
                  </a:rPr>
                  <a:t>Cost Function</a:t>
                </a:r>
                <a:r>
                  <a:rPr lang="zh-CN" altLang="en-US" sz="2000" dirty="0">
                    <a:latin typeface="+mn-ea"/>
                    <a:ea typeface="+mn-ea"/>
                  </a:rPr>
                  <a:t>要尽量小</a:t>
                </a:r>
                <a:endParaRPr lang="en-US" altLang="zh-CN" sz="2000" dirty="0">
                  <a:latin typeface="+mn-ea"/>
                  <a:ea typeface="+mn-ea"/>
                </a:endParaRPr>
              </a:p>
              <a:p>
                <a:r>
                  <a:rPr lang="zh-CN" altLang="en-US" sz="2000" dirty="0">
                    <a:latin typeface="+mn-ea"/>
                    <a:ea typeface="+mn-ea"/>
                  </a:rPr>
                  <a:t>真值</a:t>
                </a:r>
                <a:r>
                  <a:rPr lang="en-US" altLang="zh-CN" sz="2000" dirty="0">
                    <a:latin typeface="+mn-ea"/>
                    <a:ea typeface="+mn-ea"/>
                  </a:rPr>
                  <a:t>y=0</a:t>
                </a:r>
                <a:r>
                  <a:rPr lang="zh-CN" altLang="en-US" sz="2000" dirty="0">
                    <a:latin typeface="+mn-ea"/>
                    <a:ea typeface="+mn-ea"/>
                  </a:rPr>
                  <a:t>，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+mn-ea"/>
                  </a:rPr>
                  <a:t>（预测</a:t>
                </a:r>
                <a:r>
                  <a:rPr lang="en-US" altLang="zh-CN" sz="2000" dirty="0">
                    <a:latin typeface="+mn-ea"/>
                  </a:rPr>
                  <a:t>y=1</a:t>
                </a:r>
                <a:r>
                  <a:rPr lang="zh-CN" altLang="en-US" sz="2000" dirty="0">
                    <a:latin typeface="+mn-ea"/>
                  </a:rPr>
                  <a:t>的概率）会尽量小，</a:t>
                </a:r>
                <a:r>
                  <a:rPr lang="en-US" altLang="zh-CN" sz="2000" dirty="0">
                    <a:latin typeface="+mn-ea"/>
                  </a:rPr>
                  <a:t>Cost Function</a:t>
                </a:r>
                <a:r>
                  <a:rPr lang="zh-CN" altLang="en-US" sz="2000" dirty="0">
                    <a:latin typeface="+mn-ea"/>
                  </a:rPr>
                  <a:t>要尽量小</a:t>
                </a:r>
                <a:endParaRPr lang="en-US" altLang="zh-CN" sz="2000" dirty="0">
                  <a:latin typeface="+mn-ea"/>
                </a:endParaRPr>
              </a:p>
              <a:p>
                <a:endParaRPr lang="en-US" sz="2000" dirty="0">
                  <a:latin typeface="+mn-ea"/>
                  <a:ea typeface="+mn-ea"/>
                </a:endParaRPr>
              </a:p>
              <a:p>
                <a:r>
                  <a:rPr lang="zh-CN" altLang="en-US" sz="2000" dirty="0">
                    <a:latin typeface="+mn-ea"/>
                    <a:ea typeface="+mn-ea"/>
                  </a:rPr>
                  <a:t>好好设计一个</a:t>
                </a:r>
                <a:r>
                  <a:rPr lang="en-US" altLang="zh-CN" sz="2000" dirty="0">
                    <a:latin typeface="+mn-ea"/>
                    <a:ea typeface="+mn-ea"/>
                  </a:rPr>
                  <a:t>Cost Function:</a:t>
                </a:r>
              </a:p>
              <a:p>
                <a:endParaRPr lang="en-US" altLang="zh-CN" sz="2000" dirty="0">
                  <a:latin typeface="+mn-ea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77" y="1394085"/>
                <a:ext cx="8137473" cy="4224170"/>
              </a:xfrm>
              <a:prstGeom prst="rect">
                <a:avLst/>
              </a:prstGeom>
              <a:blipFill>
                <a:blip r:embed="rId3"/>
                <a:stretch>
                  <a:fillRect l="-824" t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61679" y="4551652"/>
                <a:ext cx="5943600" cy="405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679" y="4551652"/>
                <a:ext cx="5943600" cy="405047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94825" y="4891918"/>
                <a:ext cx="18773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825" y="4891918"/>
                <a:ext cx="187730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 rot="5400000">
                <a:off x="3153429" y="840830"/>
                <a:ext cx="399827" cy="46154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53429" y="840830"/>
                <a:ext cx="399827" cy="46154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586795" y="2625865"/>
            <a:ext cx="206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一个好的模型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26103" y="2600839"/>
            <a:ext cx="2041869" cy="51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我们要设计一个</a:t>
            </a:r>
            <a:r>
              <a:rPr lang="en-US" altLang="zh-CN" sz="1600" dirty="0"/>
              <a:t>Cost Function</a:t>
            </a:r>
            <a:endParaRPr lang="en-US" sz="1600" dirty="0"/>
          </a:p>
        </p:txBody>
      </p:sp>
      <p:sp>
        <p:nvSpPr>
          <p:cNvPr id="12" name="Right Arrow 11"/>
          <p:cNvSpPr/>
          <p:nvPr/>
        </p:nvSpPr>
        <p:spPr>
          <a:xfrm rot="10800000" flipV="1">
            <a:off x="5233480" y="2582099"/>
            <a:ext cx="1495970" cy="56117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识别出好的模型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6889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73267" y="487490"/>
            <a:ext cx="6112271" cy="45095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寻找最合理的参数</a:t>
            </a:r>
            <a:r>
              <a:rPr lang="en-US" altLang="zh-CN" dirty="0"/>
              <a:t>-1</a:t>
            </a:r>
            <a:r>
              <a:rPr lang="zh-CN" altLang="en-US" dirty="0"/>
              <a:t>设计</a:t>
            </a:r>
            <a:r>
              <a:rPr lang="en-US" altLang="zh-CN" dirty="0"/>
              <a:t>Cost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4577" y="1394085"/>
                <a:ext cx="10082038" cy="5235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+mn-ea"/>
                  </a:rPr>
                  <a:t>需要先设计一个</a:t>
                </a:r>
                <a:r>
                  <a:rPr lang="en-US" altLang="zh-CN" sz="2000" dirty="0">
                    <a:latin typeface="+mn-ea"/>
                  </a:rPr>
                  <a:t>Cost Function: </a:t>
                </a:r>
                <a:r>
                  <a:rPr lang="zh-CN" altLang="en-US" sz="2000" dirty="0">
                    <a:latin typeface="+mn-ea"/>
                  </a:rPr>
                  <a:t>定义出什么是好的模型</a:t>
                </a:r>
                <a:endParaRPr lang="en-US" altLang="zh-CN" sz="2000" dirty="0">
                  <a:latin typeface="+mn-ea"/>
                </a:endParaRPr>
              </a:p>
              <a:p>
                <a:endParaRPr lang="en-US" altLang="zh-CN" sz="2000" dirty="0">
                  <a:latin typeface="+mn-ea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𝑦𝑙𝑜𝑔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altLang="zh-CN" sz="2000" dirty="0">
                  <a:latin typeface="+mn-ea"/>
                  <a:ea typeface="+mn-ea"/>
                </a:endParaRPr>
              </a:p>
              <a:p>
                <a:endParaRPr lang="en-US" altLang="zh-CN" sz="2000" dirty="0">
                  <a:latin typeface="+mn-ea"/>
                  <a:ea typeface="+mn-ea"/>
                </a:endParaRPr>
              </a:p>
              <a:p>
                <a:endParaRPr lang="en-US" altLang="zh-CN" sz="2000" dirty="0">
                  <a:latin typeface="+mn-ea"/>
                  <a:ea typeface="+mn-ea"/>
                </a:endParaRPr>
              </a:p>
              <a:p>
                <a:endParaRPr lang="en-US" altLang="zh-CN" sz="2000" dirty="0">
                  <a:latin typeface="+mn-ea"/>
                  <a:ea typeface="+mn-ea"/>
                </a:endParaRPr>
              </a:p>
              <a:p>
                <a:r>
                  <a:rPr lang="zh-CN" altLang="en-US" sz="2000" dirty="0">
                    <a:latin typeface="+mn-ea"/>
                    <a:ea typeface="+mn-ea"/>
                  </a:rPr>
                  <a:t>真值</a:t>
                </a:r>
                <a:r>
                  <a:rPr lang="en-US" altLang="zh-CN" sz="2000" dirty="0">
                    <a:latin typeface="+mn-ea"/>
                    <a:ea typeface="+mn-ea"/>
                  </a:rPr>
                  <a:t>y=1</a:t>
                </a:r>
                <a:r>
                  <a:rPr lang="zh-CN" altLang="en-US" sz="2000" dirty="0">
                    <a:latin typeface="+mn-ea"/>
                    <a:ea typeface="+mn-ea"/>
                  </a:rPr>
                  <a:t>，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+mn-ea"/>
                    <a:ea typeface="+mn-ea"/>
                  </a:rPr>
                  <a:t>（预测</a:t>
                </a:r>
                <a:r>
                  <a:rPr lang="en-US" altLang="zh-CN" sz="2000" dirty="0">
                    <a:latin typeface="+mn-ea"/>
                    <a:ea typeface="+mn-ea"/>
                  </a:rPr>
                  <a:t>y=1</a:t>
                </a:r>
                <a:r>
                  <a:rPr lang="zh-CN" altLang="en-US" sz="2000" dirty="0">
                    <a:latin typeface="+mn-ea"/>
                    <a:ea typeface="+mn-ea"/>
                  </a:rPr>
                  <a:t>的概率）会尽量大，</a:t>
                </a:r>
                <a:r>
                  <a:rPr lang="en-US" altLang="zh-CN" sz="2000" dirty="0">
                    <a:latin typeface="+mn-ea"/>
                    <a:ea typeface="+mn-ea"/>
                  </a:rPr>
                  <a:t>Cost Function</a:t>
                </a:r>
                <a:r>
                  <a:rPr lang="zh-CN" altLang="en-US" sz="2000" dirty="0">
                    <a:latin typeface="+mn-ea"/>
                    <a:ea typeface="+mn-ea"/>
                  </a:rPr>
                  <a:t>要尽量小</a:t>
                </a:r>
                <a:endParaRPr lang="en-US" altLang="zh-CN" sz="2000" dirty="0">
                  <a:latin typeface="+mn-ea"/>
                  <a:ea typeface="+mn-ea"/>
                </a:endParaRPr>
              </a:p>
              <a:p>
                <a:r>
                  <a:rPr lang="zh-CN" altLang="en-US" sz="2000" dirty="0">
                    <a:latin typeface="+mn-ea"/>
                    <a:ea typeface="+mn-ea"/>
                  </a:rPr>
                  <a:t>真值</a:t>
                </a:r>
                <a:r>
                  <a:rPr lang="en-US" altLang="zh-CN" sz="2000" dirty="0">
                    <a:latin typeface="+mn-ea"/>
                    <a:ea typeface="+mn-ea"/>
                  </a:rPr>
                  <a:t>y=0</a:t>
                </a:r>
                <a:r>
                  <a:rPr lang="zh-CN" altLang="en-US" sz="2000" dirty="0">
                    <a:latin typeface="+mn-ea"/>
                    <a:ea typeface="+mn-ea"/>
                  </a:rPr>
                  <a:t>，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+mn-ea"/>
                  </a:rPr>
                  <a:t>（预测</a:t>
                </a:r>
                <a:r>
                  <a:rPr lang="en-US" altLang="zh-CN" sz="2000" dirty="0">
                    <a:latin typeface="+mn-ea"/>
                  </a:rPr>
                  <a:t>y=1</a:t>
                </a:r>
                <a:r>
                  <a:rPr lang="zh-CN" altLang="en-US" sz="2000" dirty="0">
                    <a:latin typeface="+mn-ea"/>
                  </a:rPr>
                  <a:t>的概率）会尽量小，</a:t>
                </a:r>
                <a:r>
                  <a:rPr lang="en-US" altLang="zh-CN" sz="2000" dirty="0">
                    <a:latin typeface="+mn-ea"/>
                  </a:rPr>
                  <a:t>Cost Function</a:t>
                </a:r>
                <a:r>
                  <a:rPr lang="zh-CN" altLang="en-US" sz="2000" dirty="0">
                    <a:latin typeface="+mn-ea"/>
                  </a:rPr>
                  <a:t>要尽量小</a:t>
                </a:r>
                <a:endParaRPr lang="en-US" altLang="zh-CN" sz="2000" dirty="0">
                  <a:latin typeface="+mn-ea"/>
                </a:endParaRPr>
              </a:p>
              <a:p>
                <a:endParaRPr lang="en-US" sz="2000" dirty="0">
                  <a:latin typeface="+mn-ea"/>
                  <a:ea typeface="+mn-ea"/>
                </a:endParaRPr>
              </a:p>
              <a:p>
                <a:r>
                  <a:rPr lang="zh-CN" altLang="en-US" sz="2000" dirty="0">
                    <a:latin typeface="+mn-ea"/>
                    <a:ea typeface="+mn-ea"/>
                  </a:rPr>
                  <a:t>我们的应用场景中有</a:t>
                </a:r>
                <a:r>
                  <a:rPr lang="en-US" altLang="zh-CN" sz="2000" dirty="0">
                    <a:latin typeface="+mn-ea"/>
                    <a:ea typeface="+mn-ea"/>
                  </a:rPr>
                  <a:t>731</a:t>
                </a:r>
                <a:r>
                  <a:rPr lang="zh-CN" altLang="en-US" sz="2000" dirty="0">
                    <a:latin typeface="+mn-ea"/>
                    <a:ea typeface="+mn-ea"/>
                  </a:rPr>
                  <a:t>个样本，那么需要加总：</a:t>
                </a:r>
                <a:endParaRPr lang="en-US" altLang="zh-CN" sz="2000" dirty="0">
                  <a:latin typeface="+mn-ea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𝐽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731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+mn-ea"/>
                            </a:rPr>
                            <m:t>log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)−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+mn-ea"/>
                  <a:ea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+mn-ea"/>
                    <a:ea typeface="+mn-ea"/>
                  </a:rPr>
                  <a:t>是第</a:t>
                </a:r>
                <a:r>
                  <a:rPr lang="en-US" sz="2000" dirty="0" err="1">
                    <a:latin typeface="+mn-ea"/>
                    <a:ea typeface="+mn-ea"/>
                  </a:rPr>
                  <a:t>i</a:t>
                </a:r>
                <a:r>
                  <a:rPr lang="zh-CN" altLang="en-US" sz="2000" dirty="0">
                    <a:latin typeface="+mn-ea"/>
                    <a:ea typeface="+mn-ea"/>
                  </a:rPr>
                  <a:t>个人的信用值；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+mn-ea"/>
                    <a:ea typeface="+mn-ea"/>
                  </a:rPr>
                  <a:t>是他最后订房与否的指示数，</a:t>
                </a:r>
                <a:r>
                  <a:rPr lang="en-US" sz="2000" dirty="0">
                    <a:latin typeface="+mn-ea"/>
                    <a:ea typeface="+mn-ea"/>
                  </a:rPr>
                  <a:t>1</a:t>
                </a:r>
                <a:r>
                  <a:rPr lang="zh-CN" altLang="en-US" sz="2000" dirty="0">
                    <a:latin typeface="+mn-ea"/>
                    <a:ea typeface="+mn-ea"/>
                  </a:rPr>
                  <a:t>是订了，</a:t>
                </a:r>
                <a:r>
                  <a:rPr lang="en-US" sz="2000" dirty="0">
                    <a:latin typeface="+mn-ea"/>
                    <a:ea typeface="+mn-ea"/>
                  </a:rPr>
                  <a:t>0</a:t>
                </a:r>
                <a:r>
                  <a:rPr lang="zh-CN" altLang="en-US" sz="2000" dirty="0">
                    <a:latin typeface="+mn-ea"/>
                    <a:ea typeface="+mn-ea"/>
                  </a:rPr>
                  <a:t>是没订；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+mn-ea"/>
                      </a:rPr>
                      <m:t>θ</m:t>
                    </m:r>
                  </m:oMath>
                </a14:m>
                <a:r>
                  <a:rPr lang="zh-CN" altLang="en-US" sz="2000" dirty="0">
                    <a:latin typeface="+mn-ea"/>
                    <a:ea typeface="+mn-ea"/>
                  </a:rPr>
                  <a:t>是参数，这里可以看作是向量的表示方法，因为参数很可能不止一个。</a:t>
                </a:r>
                <a:endParaRPr lang="en-US" sz="2000" dirty="0">
                  <a:latin typeface="+mn-ea"/>
                  <a:ea typeface="+mn-ea"/>
                </a:endParaRPr>
              </a:p>
              <a:p>
                <a:endParaRPr lang="en-US" altLang="zh-CN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77" y="1394085"/>
                <a:ext cx="10082038" cy="5235729"/>
              </a:xfrm>
              <a:prstGeom prst="rect">
                <a:avLst/>
              </a:prstGeom>
              <a:blipFill>
                <a:blip r:embed="rId2"/>
                <a:stretch>
                  <a:fillRect l="-665" t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 rot="5400000">
                <a:off x="2970854" y="1242523"/>
                <a:ext cx="399827" cy="46154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970854" y="1242523"/>
                <a:ext cx="399827" cy="46154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404220" y="3027558"/>
            <a:ext cx="206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一个好的模型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43528" y="3002532"/>
            <a:ext cx="2041869" cy="51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我们要设计一个</a:t>
            </a:r>
            <a:r>
              <a:rPr lang="en-US" altLang="zh-CN" sz="1600" dirty="0"/>
              <a:t>Cost Function</a:t>
            </a:r>
            <a:endParaRPr lang="en-US" sz="1600" dirty="0"/>
          </a:p>
        </p:txBody>
      </p:sp>
      <p:sp>
        <p:nvSpPr>
          <p:cNvPr id="12" name="Right Arrow 11"/>
          <p:cNvSpPr/>
          <p:nvPr/>
        </p:nvSpPr>
        <p:spPr>
          <a:xfrm rot="10800000" flipV="1">
            <a:off x="5050905" y="2983792"/>
            <a:ext cx="1495970" cy="56117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识别出好的模型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2264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73267" y="487490"/>
            <a:ext cx="5690241" cy="45095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寻找最合理的参数</a:t>
            </a:r>
            <a:r>
              <a:rPr lang="en-US" altLang="zh-CN" dirty="0"/>
              <a:t>: 2.</a:t>
            </a:r>
            <a:r>
              <a:rPr lang="zh-CN" altLang="en-US" dirty="0"/>
              <a:t>最优条件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0808" y="1394085"/>
                <a:ext cx="5967238" cy="4341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+mn-ea"/>
                  </a:rPr>
                  <a:t>最终的</a:t>
                </a:r>
                <a:r>
                  <a:rPr lang="en-US" altLang="zh-CN" sz="2000" dirty="0">
                    <a:latin typeface="+mn-ea"/>
                  </a:rPr>
                  <a:t>Cost Function:</a:t>
                </a:r>
                <a:endParaRPr lang="en-US" altLang="zh-CN" sz="2000" dirty="0">
                  <a:latin typeface="+mn-ea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731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指代</m:t>
                    </m:r>
                  </m:oMath>
                </a14:m>
                <a:r>
                  <a:rPr lang="en-US" altLang="zh-CN" dirty="0">
                    <a:latin typeface="+mn-ea"/>
                  </a:rPr>
                  <a:t>sigmoid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</a:rPr>
                  <a:t>是第</a:t>
                </a:r>
                <a:r>
                  <a:rPr lang="en-US" dirty="0" err="1">
                    <a:latin typeface="+mn-ea"/>
                  </a:rPr>
                  <a:t>i</a:t>
                </a:r>
                <a:r>
                  <a:rPr lang="zh-CN" altLang="en-US" dirty="0">
                    <a:latin typeface="+mn-ea"/>
                  </a:rPr>
                  <a:t>个人的信用值；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</a:rPr>
                  <a:t>是他最后订房与否的指示数，</a:t>
                </a:r>
                <a:r>
                  <a:rPr lang="en-US" dirty="0">
                    <a:latin typeface="+mn-ea"/>
                  </a:rPr>
                  <a:t>1</a:t>
                </a:r>
                <a:r>
                  <a:rPr lang="zh-CN" altLang="en-US" dirty="0">
                    <a:latin typeface="+mn-ea"/>
                  </a:rPr>
                  <a:t>是订了，</a:t>
                </a:r>
                <a:r>
                  <a:rPr lang="en-US" dirty="0">
                    <a:latin typeface="+mn-ea"/>
                  </a:rPr>
                  <a:t>0</a:t>
                </a:r>
                <a:r>
                  <a:rPr lang="zh-CN" altLang="en-US" dirty="0">
                    <a:latin typeface="+mn-ea"/>
                  </a:rPr>
                  <a:t>是没订；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CN" altLang="en-US" dirty="0">
                    <a:latin typeface="+mn-ea"/>
                  </a:rPr>
                  <a:t>是参数，这里可以看作是向量的表示方法，因为参数很可能不止一个。</a:t>
                </a:r>
                <a:endParaRPr lang="en-US" dirty="0">
                  <a:latin typeface="+mn-ea"/>
                </a:endParaRPr>
              </a:p>
              <a:p>
                <a:endParaRPr lang="en-US" altLang="zh-CN" dirty="0">
                  <a:latin typeface="+mn-ea"/>
                  <a:ea typeface="+mn-ea"/>
                </a:endParaRPr>
              </a:p>
              <a:p>
                <a:r>
                  <a:rPr lang="zh-CN" altLang="en-US" dirty="0">
                    <a:latin typeface="+mn-ea"/>
                    <a:ea typeface="+mn-ea"/>
                  </a:rPr>
                  <a:t>根据这个</a:t>
                </a:r>
                <a:r>
                  <a:rPr lang="en-US" altLang="zh-CN" dirty="0">
                    <a:latin typeface="+mn-ea"/>
                    <a:ea typeface="+mn-ea"/>
                  </a:rPr>
                  <a:t>Cost Function</a:t>
                </a:r>
                <a:r>
                  <a:rPr lang="zh-CN" altLang="en-US" dirty="0">
                    <a:latin typeface="+mn-ea"/>
                    <a:ea typeface="+mn-ea"/>
                  </a:rPr>
                  <a:t>，寻找能够让</a:t>
                </a:r>
                <a:r>
                  <a:rPr lang="en-US" altLang="zh-CN" dirty="0">
                    <a:latin typeface="+mn-ea"/>
                    <a:ea typeface="+mn-ea"/>
                  </a:rPr>
                  <a:t>Cost Function</a:t>
                </a:r>
                <a:r>
                  <a:rPr lang="zh-CN" altLang="en-US" dirty="0">
                    <a:latin typeface="+mn-ea"/>
                    <a:ea typeface="+mn-ea"/>
                  </a:rPr>
                  <a:t>值最小的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zh-CN" dirty="0">
                    <a:latin typeface="+mn-ea"/>
                    <a:ea typeface="+mn-ea"/>
                  </a:rPr>
                  <a:t>={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zh-CN" dirty="0">
                    <a:latin typeface="+mn-ea"/>
                    <a:ea typeface="+mn-ea"/>
                  </a:rPr>
                  <a:t>1,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zh-CN" dirty="0">
                    <a:latin typeface="+mn-ea"/>
                    <a:ea typeface="+mn-ea"/>
                  </a:rPr>
                  <a:t>2}</a:t>
                </a:r>
              </a:p>
              <a:p>
                <a:endParaRPr lang="en-US" altLang="zh-CN" dirty="0">
                  <a:latin typeface="+mn-ea"/>
                  <a:ea typeface="+mn-ea"/>
                </a:endParaRPr>
              </a:p>
              <a:p>
                <a:r>
                  <a:rPr lang="zh-CN" altLang="en-US" dirty="0">
                    <a:latin typeface="+mn-ea"/>
                    <a:ea typeface="+mn-ea"/>
                  </a:rPr>
                  <a:t>基本的微积分知识告诉我们，要取得</a:t>
                </a:r>
                <a:r>
                  <a:rPr lang="en-US" altLang="zh-CN" dirty="0">
                    <a:latin typeface="+mn-ea"/>
                    <a:ea typeface="+mn-ea"/>
                  </a:rPr>
                  <a:t>Cost Function</a:t>
                </a:r>
                <a:r>
                  <a:rPr lang="zh-CN" altLang="en-US" dirty="0">
                    <a:latin typeface="+mn-ea"/>
                    <a:ea typeface="+mn-ea"/>
                  </a:rPr>
                  <a:t>的最小值，需要</a:t>
                </a:r>
                <a:r>
                  <a:rPr lang="en-US" altLang="zh-CN" dirty="0">
                    <a:latin typeface="+mn-ea"/>
                    <a:ea typeface="+mn-ea"/>
                  </a:rPr>
                  <a:t>1</a:t>
                </a:r>
                <a:r>
                  <a:rPr lang="zh-CN" altLang="en-US" dirty="0">
                    <a:latin typeface="+mn-ea"/>
                    <a:ea typeface="+mn-ea"/>
                  </a:rPr>
                  <a:t>阶导数为</a:t>
                </a:r>
                <a:r>
                  <a:rPr lang="en-US" altLang="zh-CN" dirty="0">
                    <a:latin typeface="+mn-ea"/>
                    <a:ea typeface="+mn-ea"/>
                  </a:rPr>
                  <a:t>0</a:t>
                </a:r>
                <a:r>
                  <a:rPr lang="zh-CN" altLang="en-US" dirty="0">
                    <a:latin typeface="+mn-ea"/>
                    <a:ea typeface="+mn-ea"/>
                  </a:rPr>
                  <a:t>，</a:t>
                </a:r>
                <a:r>
                  <a:rPr lang="en-US" altLang="zh-CN" dirty="0">
                    <a:latin typeface="+mn-ea"/>
                    <a:ea typeface="+mn-ea"/>
                  </a:rPr>
                  <a:t>2</a:t>
                </a:r>
                <a:r>
                  <a:rPr lang="zh-CN" altLang="en-US" dirty="0">
                    <a:latin typeface="+mn-ea"/>
                    <a:ea typeface="+mn-ea"/>
                  </a:rPr>
                  <a:t>阶导数为正。</a:t>
                </a:r>
                <a:endParaRPr lang="en-US" altLang="zh-CN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08" y="1394085"/>
                <a:ext cx="5967238" cy="4341510"/>
              </a:xfrm>
              <a:prstGeom prst="rect">
                <a:avLst/>
              </a:prstGeom>
              <a:blipFill>
                <a:blip r:embed="rId2"/>
                <a:stretch>
                  <a:fillRect l="-1021" t="-843" r="-511" b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48046" y="740134"/>
                <a:ext cx="6195646" cy="62861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731</m:t>
                          </m:r>
                        </m:sup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731</m:t>
                          </m:r>
                        </m:sup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731</m:t>
                          </m:r>
                        </m:sup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731</m:t>
                          </m:r>
                        </m:sup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60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731</m:t>
                          </m:r>
                        </m:sup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]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731</m:t>
                          </m:r>
                        </m:sup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046" y="740134"/>
                <a:ext cx="6195646" cy="6286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93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 与 线性回归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152983" y="3082434"/>
            <a:ext cx="10629713" cy="2645266"/>
          </a:xfrm>
        </p:spPr>
        <p:txBody>
          <a:bodyPr/>
          <a:lstStyle/>
          <a:p>
            <a:r>
              <a:rPr lang="zh-CN" altLang="en-US" dirty="0"/>
              <a:t>线性回归：预测连续数值变量               </a:t>
            </a:r>
            <a:r>
              <a:rPr lang="zh-CN" altLang="en-US" dirty="0">
                <a:solidFill>
                  <a:schemeClr val="accent1"/>
                </a:solidFill>
              </a:rPr>
              <a:t>明天北京的地面温度？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逻辑回归：预测分类 </a:t>
            </a:r>
            <a:r>
              <a:rPr lang="en-US" altLang="zh-CN" dirty="0"/>
              <a:t>(classification)      </a:t>
            </a:r>
            <a:r>
              <a:rPr lang="zh-CN" altLang="en-US" dirty="0">
                <a:solidFill>
                  <a:schemeClr val="accent1"/>
                </a:solidFill>
              </a:rPr>
              <a:t>今天我们会不会考试？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逻辑回归与线性回归有什么联系？</a:t>
            </a:r>
            <a:endParaRPr lang="en-US" altLang="zh-CN" dirty="0"/>
          </a:p>
          <a:p>
            <a:r>
              <a:rPr lang="zh-CN" altLang="en-US" dirty="0"/>
              <a:t>从一个例子说起：获取数据，判断恶意订房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2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73267" y="487490"/>
            <a:ext cx="5690241" cy="45095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寻找最合理的参数</a:t>
            </a:r>
            <a:r>
              <a:rPr lang="en-US" altLang="zh-CN" dirty="0"/>
              <a:t>-3. </a:t>
            </a:r>
            <a:r>
              <a:rPr lang="zh-CN" altLang="en-US" dirty="0"/>
              <a:t>计算最优参数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4577" y="1394085"/>
                <a:ext cx="10082038" cy="3779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对于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所有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的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都需要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有</m:t>
                    </m:r>
                  </m:oMath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731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=1,2…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+mn-ea"/>
                    <a:ea typeface="+mn-ea"/>
                  </a:rPr>
                  <a:t>理论上，可以根据这样列出的方程组，求解各个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>
                  <a:latin typeface="+mn-ea"/>
                  <a:ea typeface="+mn-ea"/>
                </a:endParaRPr>
              </a:p>
              <a:p>
                <a:endParaRPr lang="en-US" altLang="zh-CN" sz="2000" dirty="0">
                  <a:latin typeface="+mn-ea"/>
                  <a:ea typeface="+mn-ea"/>
                </a:endParaRPr>
              </a:p>
              <a:p>
                <a:r>
                  <a:rPr lang="zh-CN" altLang="en-US" sz="2000" dirty="0">
                    <a:latin typeface="+mn-ea"/>
                    <a:ea typeface="+mn-ea"/>
                  </a:rPr>
                  <a:t>但是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+mn-ea"/>
                    <a:ea typeface="+mn-ea"/>
                  </a:rPr>
                  <a:t>原方程组的解析解不容易求，需要通过其他方法，计算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+mn-ea"/>
                    <a:ea typeface="+mn-ea"/>
                  </a:rPr>
                  <a:t>的近似解：</a:t>
                </a:r>
                <a:endParaRPr lang="en-US" altLang="zh-CN" sz="2000" dirty="0">
                  <a:latin typeface="+mn-ea"/>
                  <a:ea typeface="+mn-ea"/>
                </a:endParaRPr>
              </a:p>
              <a:p>
                <a:endParaRPr lang="en-US" altLang="zh-CN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77" y="1394085"/>
                <a:ext cx="10082038" cy="3779689"/>
              </a:xfrm>
              <a:prstGeom prst="rect">
                <a:avLst/>
              </a:prstGeom>
              <a:blipFill>
                <a:blip r:embed="rId3"/>
                <a:stretch>
                  <a:fillRect l="-665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400935" y="5401526"/>
            <a:ext cx="260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梯度下降法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67508" y="5034896"/>
                <a:ext cx="3395003" cy="1486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731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08" y="5034896"/>
                <a:ext cx="3395003" cy="1486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86601" y="5070290"/>
                <a:ext cx="2101922" cy="396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601" y="5070290"/>
                <a:ext cx="2101922" cy="396583"/>
              </a:xfrm>
              <a:prstGeom prst="rect">
                <a:avLst/>
              </a:prstGeom>
              <a:blipFill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188523" y="5401526"/>
            <a:ext cx="260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牛顿法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32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73267" y="487490"/>
            <a:ext cx="5690241" cy="45095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寻找最合理的参数</a:t>
            </a:r>
            <a:r>
              <a:rPr lang="en-US" altLang="zh-CN" dirty="0"/>
              <a:t>-3. </a:t>
            </a:r>
            <a:r>
              <a:rPr lang="zh-CN" altLang="en-US" dirty="0"/>
              <a:t>计算最优参数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73267" y="1394085"/>
            <a:ext cx="3615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  <a:ea typeface="+mn-ea"/>
              </a:rPr>
              <a:t>移步 </a:t>
            </a:r>
            <a:r>
              <a:rPr lang="en-US" altLang="zh-CN" sz="2000" dirty="0" err="1">
                <a:latin typeface="+mn-ea"/>
                <a:ea typeface="+mn-ea"/>
              </a:rPr>
              <a:t>Jupyter</a:t>
            </a:r>
            <a:r>
              <a:rPr lang="en-US" altLang="zh-CN" sz="2000" dirty="0">
                <a:latin typeface="+mn-ea"/>
                <a:ea typeface="+mn-ea"/>
              </a:rPr>
              <a:t> Notebook</a:t>
            </a:r>
          </a:p>
          <a:p>
            <a:endParaRPr lang="en-US" altLang="zh-CN" sz="200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261579" y="2990752"/>
                <a:ext cx="2882456" cy="802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579" y="2990752"/>
                <a:ext cx="2882456" cy="802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54" y="2101971"/>
            <a:ext cx="5852172" cy="33832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81112" y="4185170"/>
                <a:ext cx="1817742" cy="571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112" y="4185170"/>
                <a:ext cx="1817742" cy="571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02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更进一步：从逻辑回归到</a:t>
            </a:r>
            <a:r>
              <a:rPr lang="en-US" altLang="zh-CN" dirty="0" err="1"/>
              <a:t>SoftMax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146467" y="2650081"/>
            <a:ext cx="5254334" cy="40025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相同点：都是解决分类问题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不同点：逻辑回归专门指代二分类问题，</a:t>
            </a:r>
            <a:r>
              <a:rPr lang="en-US" altLang="zh-CN" sz="2400" dirty="0" err="1"/>
              <a:t>Softmax</a:t>
            </a:r>
            <a:r>
              <a:rPr lang="zh-CN" altLang="en-US" sz="2400"/>
              <a:t>指代多分类问题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824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73267" y="487490"/>
            <a:ext cx="5690241" cy="45095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5948" y="2229286"/>
            <a:ext cx="4246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我们知道了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经商不易，有诸多风险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信用值宝贵，需多多利用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逻辑回归适用的场景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如何估计，计算逻辑回归的参数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如何用</a:t>
            </a:r>
            <a:r>
              <a:rPr lang="en-US" altLang="zh-CN" dirty="0" err="1"/>
              <a:t>sklearn</a:t>
            </a:r>
            <a:r>
              <a:rPr lang="zh-CN" altLang="en-US" dirty="0"/>
              <a:t>中的已有功能实现逻辑回归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4368" y="2224611"/>
            <a:ext cx="5076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检验一下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马云爸爸用什么标准衡量你的芝麻信用？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为什么说逻辑回归不是回归？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Sigmoid</a:t>
            </a:r>
            <a:r>
              <a:rPr lang="zh-CN" altLang="en-US" dirty="0"/>
              <a:t>函数长什么样？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为什么用近似解法求解逻辑回归的参数？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让你在</a:t>
            </a:r>
            <a:r>
              <a:rPr lang="en-US" altLang="zh-CN" dirty="0"/>
              <a:t>python</a:t>
            </a:r>
            <a:r>
              <a:rPr lang="zh-CN" altLang="en-US" dirty="0"/>
              <a:t>里面</a:t>
            </a:r>
            <a:r>
              <a:rPr lang="en-US" altLang="zh-CN" dirty="0"/>
              <a:t>3</a:t>
            </a:r>
            <a:r>
              <a:rPr lang="zh-CN" altLang="en-US" dirty="0"/>
              <a:t>步建模解出逻辑回归，你会怎么做？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5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上手练一练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5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4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从酒店订房的优惠措施说起</a:t>
            </a:r>
            <a:endParaRPr lang="en-US" sz="48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737826"/>
            <a:ext cx="6553545" cy="53902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091749" y="4480560"/>
            <a:ext cx="2262050" cy="140901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机场免费接送</a:t>
            </a:r>
            <a:endParaRPr lang="en-US" altLang="zh-CN" dirty="0"/>
          </a:p>
          <a:p>
            <a:r>
              <a:rPr lang="zh-CN" altLang="en-US" dirty="0"/>
              <a:t>送早餐</a:t>
            </a:r>
            <a:endParaRPr lang="en-US" altLang="zh-CN" dirty="0"/>
          </a:p>
          <a:p>
            <a:r>
              <a:rPr lang="zh-CN" altLang="en-US" dirty="0"/>
              <a:t>免订金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4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从酒店订房的优惠措施说起</a:t>
            </a:r>
            <a:endParaRPr lang="en-US" sz="48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08022" y="1815738"/>
            <a:ext cx="6230983" cy="3131819"/>
          </a:xfrm>
        </p:spPr>
        <p:txBody>
          <a:bodyPr>
            <a:normAutofit/>
          </a:bodyPr>
          <a:lstStyle/>
          <a:p>
            <a:r>
              <a:rPr lang="zh-CN" altLang="en-US" dirty="0"/>
              <a:t>商家需要判断顾客是否会恶意订房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根据什么来判断？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有一种思路，利用信用值来判断是否会恶意订房</a:t>
            </a:r>
            <a:endParaRPr lang="en-US" altLang="zh-CN" dirty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8079039"/>
              </p:ext>
            </p:extLst>
          </p:nvPr>
        </p:nvGraphicFramePr>
        <p:xfrm>
          <a:off x="5550941" y="4172833"/>
          <a:ext cx="6088064" cy="259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075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8" y="2244430"/>
            <a:ext cx="5170711" cy="386138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7"/>
          <p:cNvSpPr>
            <a:spLocks noGrp="1"/>
          </p:cNvSpPr>
          <p:nvPr>
            <p:ph sz="quarter" idx="13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1. </a:t>
            </a:r>
            <a:r>
              <a:rPr lang="zh-CN" altLang="en-US" sz="2000" dirty="0">
                <a:solidFill>
                  <a:schemeClr val="bg1"/>
                </a:solidFill>
              </a:rPr>
              <a:t>偿付历史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2. </a:t>
            </a:r>
            <a:r>
              <a:rPr lang="zh-CN" altLang="en-US" sz="2000" dirty="0">
                <a:solidFill>
                  <a:schemeClr val="bg1"/>
                </a:solidFill>
              </a:rPr>
              <a:t>债务负担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3. </a:t>
            </a:r>
            <a:r>
              <a:rPr lang="zh-CN" altLang="en-US" sz="2000" dirty="0">
                <a:solidFill>
                  <a:schemeClr val="bg1"/>
                </a:solidFill>
              </a:rPr>
              <a:t>信用历史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4. </a:t>
            </a:r>
            <a:r>
              <a:rPr lang="zh-CN" altLang="en-US" sz="2000" dirty="0">
                <a:solidFill>
                  <a:schemeClr val="bg1"/>
                </a:solidFill>
              </a:rPr>
              <a:t>信用种类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5. </a:t>
            </a:r>
            <a:r>
              <a:rPr lang="zh-CN" altLang="en-US" sz="2000" dirty="0">
                <a:solidFill>
                  <a:schemeClr val="bg1"/>
                </a:solidFill>
              </a:rPr>
              <a:t>最近的信用申请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1817" y="6351104"/>
            <a:ext cx="55101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u="sng" dirty="0">
                <a:solidFill>
                  <a:srgbClr val="0563C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"How Are Credit Scores Calculated? Learn What Affects Your Credit Score"</a:t>
            </a:r>
            <a:r>
              <a:rPr lang="en-US" sz="1100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 myFICO.com.</a:t>
            </a:r>
            <a:endParaRPr lang="en-US" sz="1100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64658" y="152681"/>
            <a:ext cx="6459747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</a:lstStyle>
          <a:p>
            <a:r>
              <a:rPr lang="zh-CN" altLang="en-US" sz="3700" dirty="0">
                <a:latin typeface="+mj-lt"/>
                <a:ea typeface="+mj-ea"/>
                <a:cs typeface="+mj-cs"/>
              </a:rPr>
              <a:t>如何计算信用分数？</a:t>
            </a:r>
            <a:r>
              <a:rPr lang="en-US" altLang="zh-CN" sz="3700" dirty="0">
                <a:latin typeface="+mj-lt"/>
                <a:ea typeface="+mj-ea"/>
                <a:cs typeface="+mj-cs"/>
              </a:rPr>
              <a:t>FICO</a:t>
            </a:r>
            <a:endParaRPr lang="en-US" sz="37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222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570" y="2244430"/>
            <a:ext cx="4943746" cy="386138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58" y="152681"/>
            <a:ext cx="6459747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700" dirty="0">
                <a:latin typeface="+mj-lt"/>
                <a:ea typeface="+mj-ea"/>
                <a:cs typeface="+mj-cs"/>
              </a:rPr>
              <a:t>如何计算信用分数？芝麻信用</a:t>
            </a:r>
            <a:endParaRPr lang="en-US" sz="3700" dirty="0">
              <a:latin typeface="+mj-lt"/>
              <a:ea typeface="+mj-ea"/>
              <a:cs typeface="+mj-cs"/>
            </a:endParaRP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13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1. </a:t>
            </a:r>
            <a:r>
              <a:rPr lang="zh-CN" altLang="en-US" sz="2000" dirty="0">
                <a:solidFill>
                  <a:schemeClr val="bg1"/>
                </a:solidFill>
              </a:rPr>
              <a:t>信用历史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2. </a:t>
            </a:r>
            <a:r>
              <a:rPr lang="zh-CN" altLang="en-US" sz="2000" dirty="0">
                <a:solidFill>
                  <a:schemeClr val="bg1"/>
                </a:solidFill>
              </a:rPr>
              <a:t>行为偏好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3. </a:t>
            </a:r>
            <a:r>
              <a:rPr lang="zh-CN" altLang="en-US" sz="2000" dirty="0">
                <a:solidFill>
                  <a:schemeClr val="bg1"/>
                </a:solidFill>
              </a:rPr>
              <a:t>履约能力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4. </a:t>
            </a:r>
            <a:r>
              <a:rPr lang="zh-CN" altLang="en-US" sz="2000" dirty="0">
                <a:solidFill>
                  <a:schemeClr val="bg1"/>
                </a:solidFill>
              </a:rPr>
              <a:t>身份特质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5. </a:t>
            </a:r>
            <a:r>
              <a:rPr lang="zh-CN" altLang="en-US" sz="2000" dirty="0">
                <a:solidFill>
                  <a:schemeClr val="bg1"/>
                </a:solidFill>
              </a:rPr>
              <a:t>人脉关系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5259" y="6403759"/>
            <a:ext cx="6044242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u="sng" dirty="0">
                <a:solidFill>
                  <a:srgbClr val="0563C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http://www.wdkforum.org/index.php?m=content&amp;c=index&amp;a=show&amp;catid=39&amp;id=72</a:t>
            </a:r>
            <a:endParaRPr lang="en-US" sz="1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62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58" y="152681"/>
            <a:ext cx="6459747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700" dirty="0">
                <a:latin typeface="+mj-lt"/>
                <a:ea typeface="+mj-ea"/>
                <a:cs typeface="+mj-cs"/>
              </a:rPr>
              <a:t>芝麻信用评级</a:t>
            </a:r>
            <a:endParaRPr lang="en-US" sz="3700" dirty="0">
              <a:latin typeface="+mj-lt"/>
              <a:ea typeface="+mj-ea"/>
              <a:cs typeface="+mj-cs"/>
            </a:endParaRP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13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良好的信用分数可以实现很多便利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直接申请新加坡签证，不用提交资产证明、在职证明等、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申请卢森堡签证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5259" y="6403759"/>
            <a:ext cx="6044242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u="sng" dirty="0">
                <a:solidFill>
                  <a:srgbClr val="0563C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http://www.wdkforum.org/index.php?m=content&amp;c=index&amp;a=show&amp;catid=39&amp;id=72</a:t>
            </a:r>
            <a:endParaRPr lang="en-US" sz="1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43278286"/>
              </p:ext>
            </p:extLst>
          </p:nvPr>
        </p:nvGraphicFramePr>
        <p:xfrm>
          <a:off x="5279570" y="1460611"/>
          <a:ext cx="672836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369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商家如何查看芝麻信用值？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152984" y="3082434"/>
            <a:ext cx="5443760" cy="2645266"/>
          </a:xfrm>
        </p:spPr>
        <p:txBody>
          <a:bodyPr/>
          <a:lstStyle/>
          <a:p>
            <a:r>
              <a:rPr lang="zh-CN" altLang="en-US" sz="2000" dirty="0"/>
              <a:t>向蚂蚁金服申请商户入驻，完成产品签约</a:t>
            </a:r>
            <a:endParaRPr lang="en-US" altLang="zh-CN" sz="2000" dirty="0"/>
          </a:p>
          <a:p>
            <a:r>
              <a:rPr lang="zh-CN" altLang="en-US" sz="2000" dirty="0"/>
              <a:t>获得商户私钥文件路径</a:t>
            </a:r>
            <a:endParaRPr lang="en-US" altLang="zh-CN" sz="2000" dirty="0"/>
          </a:p>
          <a:p>
            <a:r>
              <a:rPr lang="zh-CN" altLang="en-US" sz="2000" dirty="0"/>
              <a:t>获得芝麻公钥文件路径</a:t>
            </a:r>
            <a:endParaRPr lang="en-US" sz="2000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00744" y="6326166"/>
            <a:ext cx="6096000" cy="2812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u="sng" dirty="0">
                <a:solidFill>
                  <a:srgbClr val="0563C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https://b.zmxy.com.cn/technology/openDoc.htm?relInfo=zhima.credit.score.get@1.0@1.5</a:t>
            </a:r>
            <a:endParaRPr lang="en-US" sz="1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980" y="465825"/>
            <a:ext cx="5809020" cy="61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6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2" y="643466"/>
            <a:ext cx="6102728" cy="5568739"/>
          </a:xfrm>
          <a:prstGeom prst="rect">
            <a:avLst/>
          </a:prstGeom>
        </p:spPr>
      </p:pic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商家如何查看芝麻信用值？</a:t>
            </a:r>
            <a:endParaRPr lang="en-US" sz="36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443268"/>
      </p:ext>
    </p:extLst>
  </p:cSld>
  <p:clrMapOvr>
    <a:masterClrMapping/>
  </p:clrMapOvr>
</p:sld>
</file>

<file path=ppt/theme/theme1.xml><?xml version="1.0" encoding="utf-8"?>
<a:theme xmlns:a="http://schemas.openxmlformats.org/drawingml/2006/main" name="DA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11219</TotalTime>
  <Words>1417</Words>
  <Application>Microsoft Office PowerPoint</Application>
  <PresentationFormat>Widescreen</PresentationFormat>
  <Paragraphs>303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DengXian</vt:lpstr>
      <vt:lpstr>DengXian Light</vt:lpstr>
      <vt:lpstr>Microsoft JhengHei</vt:lpstr>
      <vt:lpstr>Arial</vt:lpstr>
      <vt:lpstr>Calibri</vt:lpstr>
      <vt:lpstr>Calibri Light</vt:lpstr>
      <vt:lpstr>Cambria Math</vt:lpstr>
      <vt:lpstr>Times New Roman</vt:lpstr>
      <vt:lpstr>Wingdings</vt:lpstr>
      <vt:lpstr>DAL Theme</vt:lpstr>
      <vt:lpstr>Logistic Regression</vt:lpstr>
      <vt:lpstr>逻辑回归 与 线性回归</vt:lpstr>
      <vt:lpstr>从酒店订房的优惠措施说起</vt:lpstr>
      <vt:lpstr>从酒店订房的优惠措施说起</vt:lpstr>
      <vt:lpstr>PowerPoint Presentation</vt:lpstr>
      <vt:lpstr>如何计算信用分数？芝麻信用</vt:lpstr>
      <vt:lpstr>芝麻信用评级</vt:lpstr>
      <vt:lpstr>商家如何查看芝麻信用值？</vt:lpstr>
      <vt:lpstr>商家如何查看芝麻信用值？</vt:lpstr>
      <vt:lpstr>商家如何查看芝麻信用值？</vt:lpstr>
      <vt:lpstr>商家如何查看芝麻信用值？</vt:lpstr>
      <vt:lpstr>芝麻信用返回值</vt:lpstr>
      <vt:lpstr>如何通过信用值等数据来预测恶意订房？</vt:lpstr>
      <vt:lpstr>如何通过信用值等数据来预测恶意订房？</vt:lpstr>
      <vt:lpstr>如何通过信用值等数据来预测恶意订房？</vt:lpstr>
      <vt:lpstr>如何通过信用值等数据来预测恶意订房？</vt:lpstr>
      <vt:lpstr>寻找最合理的参数-1设计Cost Function</vt:lpstr>
      <vt:lpstr>寻找最合理的参数-1设计Cost Function</vt:lpstr>
      <vt:lpstr>寻找最合理的参数: 2.最优条件</vt:lpstr>
      <vt:lpstr>寻找最合理的参数-3. 计算最优参数</vt:lpstr>
      <vt:lpstr>寻找最合理的参数-3. 计算最优参数</vt:lpstr>
      <vt:lpstr>更进一步：从逻辑回归到SoftMax</vt:lpstr>
      <vt:lpstr>总结</vt:lpstr>
      <vt:lpstr>上手练一练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xlceline7@gmail.com</dc:creator>
  <cp:lastModifiedBy>Xiaoli Chen</cp:lastModifiedBy>
  <cp:revision>215</cp:revision>
  <cp:lastPrinted>2017-06-09T23:50:59Z</cp:lastPrinted>
  <dcterms:created xsi:type="dcterms:W3CDTF">2017-06-06T00:15:35Z</dcterms:created>
  <dcterms:modified xsi:type="dcterms:W3CDTF">2017-10-21T04:53:17Z</dcterms:modified>
</cp:coreProperties>
</file>