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93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notesSlides/notesSlide84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84.xml" ContentType="application/vnd.openxmlformats-officedocument.presentationml.slide+xml"/>
  <Override PartName="/ppt/slides/slide73.xml" ContentType="application/vnd.openxmlformats-officedocument.presentationml.slide+xml"/>
  <Override PartName="/ppt/slides/slide69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6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6.xml" ContentType="application/vnd.openxmlformats-officedocument.presentationml.slide+xml"/>
  <Override PartName="/ppt/slides/slide7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78.xml" ContentType="application/vnd.openxmlformats-officedocument.presentationml.slide+xml"/>
  <Override PartName="/ppt/slides/slide63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notesSlides/notesSlide59.xml" ContentType="application/vnd.openxmlformats-officedocument.presentationml.notes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32.xml" ContentType="application/vnd.openxmlformats-officedocument.presentationml.slide+xml"/>
  <Override PartName="/ppt/slides/slide91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6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1.xml" ContentType="application/vnd.openxmlformats-officedocument.presentationml.slide+xml"/>
  <Override PartName="/ppt/slides/slide14.xml" ContentType="application/vnd.openxmlformats-officedocument.presentationml.slide+xml"/>
  <Override PartName="/ppt/slides/slide87.xml" ContentType="application/vnd.openxmlformats-officedocument.presentationml.slide+xml"/>
  <Override PartName="/ppt/notesSlides/notesSlide93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7.xml" ContentType="application/vnd.openxmlformats-officedocument.presentationml.notesSlide+xml"/>
  <Override PartName="/ppt/slides/slide43.xml" ContentType="application/vnd.openxmlformats-officedocument.presentationml.slide+xml"/>
  <Override PartName="/ppt/slides/slide13.xml" ContentType="application/vnd.openxmlformats-officedocument.presentationml.slide+xml"/>
  <Override PartName="/ppt/slides/slide8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68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5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59.xml" ContentType="application/vnd.openxmlformats-officedocument.presentationml.slide+xml"/>
  <Override PartName="/ppt/slides/slide49.xml" ContentType="application/vnd.openxmlformats-officedocument.presentationml.slide+xml"/>
  <Override PartName="/ppt/notesSlides/notesSlide34.xml" ContentType="application/vnd.openxmlformats-officedocument.presentationml.notesSlide+xml"/>
  <Override PartName="/ppt/theme/theme2.xml" ContentType="application/vnd.openxmlformats-officedocument.theme+xml"/>
  <Override PartName="/ppt/slides/slide4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5.xml" ContentType="application/vnd.openxmlformats-officedocument.presentationml.slide+xml"/>
  <Override PartName="/ppt/slides/slide60.xml" ContentType="application/vnd.openxmlformats-officedocument.presentationml.slide+xml"/>
  <Override PartName="/ppt/slides/slide70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slides/slide90.xml" ContentType="application/vnd.openxmlformats-officedocument.presentationml.slide+xml"/>
  <Override PartName="/ppt/viewProps.xml" ContentType="application/vnd.openxmlformats-officedocument.presentationml.viewProps+xml"/>
  <Override PartName="/ppt/slides/slide74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s/slide62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8B1032C-EA38-4F05-BA0D-38AFFFC7BED3}" styleName="Light Style 3 - Accent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6"/>
              </a:solidFill>
            </a:ln>
          </a:left>
          <a:right>
            <a:ln w="12700">
              <a:solidFill>
                <a:schemeClr val="accent6"/>
              </a:solidFill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solidFill>
                <a:schemeClr val="accent6"/>
              </a:solidFill>
            </a:ln>
          </a:insideH>
          <a:insideV>
            <a:ln w="12700">
              <a:solidFill>
                <a:schemeClr val="accent6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band2V>
      <a:tcStyle>
        <a:tcBdr/>
        <a:fill>
          <a:solidFill>
            <a:schemeClr val="accent6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6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38100">
              <a:solidFill>
                <a:schemeClr val="accent6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notesMaster" Target="notesMasters/notesMaster1.xml"/><Relationship Id="rId98" Type="http://schemas.openxmlformats.org/officeDocument/2006/relationships/presProps" Target="presProps.xml" /><Relationship Id="rId99" Type="http://schemas.openxmlformats.org/officeDocument/2006/relationships/tableStyles" Target="tableStyles.xml" /><Relationship Id="rId10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 ?>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 ?>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 ?>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 ?>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 ?>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 ?>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 ?>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 ?>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 ?>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 ?>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 ?>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 ?>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 ?>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 ?>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 ?>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 ?>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 ?>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9749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93117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95197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62B04B-BD65-2E6C-D5E1-54270EFC1B2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E2D3EA-0DBB-EBE7-9243-C8DDB35ED40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9102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25373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5849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52D4C1-B992-EA1C-9AD8-4936480F94C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3B4854-C199-8B1B-9648-CB17F65B57A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587158-8179-FEB9-4CFD-D2EFAD22CB7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E5B56B-8BE6-9CF6-5352-8170F8876D6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E4B79E-62A8-0F81-6CF2-FD94346115B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2094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11867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135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BCA596-A839-2764-0DCD-6AC69D33CE3D}" type="slidenum">
              <a:rPr lang="en-US"/>
              <a:t/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FF1E27-607C-CDAF-40CC-118B69C7C74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5F93C9-FB15-8A0B-5444-83BD29444DA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11CEE2-1AEB-C651-1406-BC3A2F0EDB6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5755AB-7716-E543-B5A2-0A405A3C30FF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5402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07517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2066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228A48-8196-4B11-E88C-60E196BA13E8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1C2E9E-A860-4DAB-D1EA-2F0A1109BB69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B75B79-97AF-2BA8-F64D-77D987714C2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0CE735-994E-101E-10BB-A3BC80BD8923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B97845-2098-4943-1970-1209B7E21F1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1A497F-41A1-8900-AB4D-05E59E83430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11EAD6-81BF-1EA7-74DD-C092D4FFDD6A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800E5B-61E5-3CD1-FFBA-A594324D77B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96CF8D-A98F-5A60-AE66-8E6D07BD346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BB69FB-E7EE-869D-DA4D-AE8B64CB185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717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6227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0408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30D06-0A5B-8B4F-1DA8-D27C819B8AE5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5427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96305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63952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708084-80A9-0446-3B3D-ADEF43261803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8F7963-5F7F-9C13-7867-125ECB246AA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2788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64302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83447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52B615-CB42-4758-31BE-8F5C310F48B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A85BCC-60E0-C4F7-E934-83FACA7B17D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8811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210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4013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068630-AB5F-6862-6CB0-66F545423220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8749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4714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11926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1D39C9-FC62-1D1B-3263-4A0B04459EB9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1675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38706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94393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F2C041-6867-3812-C20D-AFDCDAA7114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9008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26711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91694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BCBBE-9440-9BCD-5962-3C37221372B6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B973B2-B9A2-0355-9913-998B665AE4FA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0381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24896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8936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180069-4099-EC9B-0987-E8F4DEFBF74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028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90688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645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9EBEDB-98A7-5868-14CB-007CAA231555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1786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78317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79723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2199CC-DE75-68B1-8E83-E3D57B41A8C6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580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65886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97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184FDE-5870-2C67-9785-634131D68735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36675F-D980-F597-4D29-E5625178A8C8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085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2687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38894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F6EEA4-FBD6-C0DC-4AC9-B341BC5E50C0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21402-5470-97F7-CE9E-362E85AC2008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6E2C92-F001-30B2-76BE-0882649BD6C9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9087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96169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1185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833A66-7B88-06F4-B89E-6F3FCA7342FD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758CB8-5E56-F573-370B-142D43E8AB69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648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71645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88293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C44715-9B8E-CFBB-A295-7059810F1440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D418E5-F2DB-12F4-3B36-9C8F2350D0D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7142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1528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335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9E07E-AF33-9A98-2755-6A4A3269F7A4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2B29D5-2F74-6AE5-1679-BA2969DF57EC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2829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1197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2179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9BA996-7B8A-848A-56A8-0CCDA8B5643C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F097F6-B0FB-1532-422C-F2D2056D3203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BDD57D-6765-46F1-5ACD-5E8D05725B4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301F0-8875-0C3A-19F9-9D05B72E35A1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48D7CD-BCEE-8D44-EB94-06FA246E0469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4762A8-2479-381F-8E32-A27BF0860437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774926-B592-72CD-5802-BE328CD0AF8A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7BB8EA-987E-062E-B182-12CDDDC078CC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8BFCB3-90AF-D07B-A65F-043A2D186EE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B27595-944E-E86B-4216-F962CF3A3AD5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635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14561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5672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5D5F8A-AB6F-F88E-AA27-44C6B6BD2656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1715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4209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00778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89FB0F-9D54-AC57-9FED-61997A31D94C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8867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65656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68834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D7EC2A-244E-4538-8622-0BEC8CD00B02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528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1980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5293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0A08BD-4472-17DE-0F82-9550C34704F4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8B73EC-DDF5-3A74-5FE8-5D13FD3CD8E5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EE74D3-E61C-D0E7-E6EB-FAA4EA9FF0E1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117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8502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2374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B88279-7DC7-05E7-E5E1-A16059F6C6AB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4791F5-05B0-C6A2-D959-768BD9A7B88D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637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848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5882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4CF0DB-6ED4-8D11-0C37-0B66E8C5E8D9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36198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50457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09854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4D86B-B7A1-B1EF-3FAB-583EDEF5851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9212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0329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67920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E0468C-61DF-0F4C-51D7-3DA287571E18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8750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00179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3599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5EDA1-5CCE-7BCF-DB17-260A6E2B4FE6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64748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99722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1139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B3CA5-3A13-8011-77EF-6DF69DB75E77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2566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26567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82835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6A6962-A174-05FA-996F-2EB7C6C238AF}" type="slidenum">
              <a:rPr/>
              <a:t/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F8F69-B635-CC63-C903-2EFCC8799D19}" type="slidenum">
              <a:rPr/>
              <a:t/>
            </a:fld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FA0B8-9958-AF7E-C67D-B4E3D99E99EF}" type="slidenum">
              <a:rPr/>
              <a:t/>
            </a:fld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4149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6061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42254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905124-5F98-4B37-579A-7AC0076D582B}" type="slidenum">
              <a:rPr/>
              <a:t/>
            </a:fld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AA0261-4924-1F57-ECCB-36B6C1595784}" type="slidenum">
              <a:rPr/>
              <a:t/>
            </a:fld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0FE558-934D-3EC8-4AA9-8320462A86FD}" type="slidenum">
              <a:rPr/>
              <a:t/>
            </a:fld>
            <a:endParaRPr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8AED4C-1CCF-3FA7-A5D7-40C672CB029A}" type="slidenum">
              <a:rPr/>
              <a:t/>
            </a:fld>
            <a:endParaRPr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770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7537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36774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439DF4-4132-18A4-4590-FB08828D13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4597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6633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63609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35F6E2-DE2C-ACC4-FCE6-0DDADA71C23A}" type="slidenum">
              <a:rPr/>
              <a:t/>
            </a:fld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F17891-C178-1584-0F2B-2A32E5D61479}" type="slidenum">
              <a:rPr/>
              <a:t/>
            </a:fld>
            <a:endParaRPr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605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4826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2773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2D9CC2-0F91-D2B5-8884-FE2F2A2F0042}" type="slidenum">
              <a:rPr/>
              <a:t/>
            </a:fld>
            <a:endParaRPr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4C183A-B0A0-DFDF-FFB3-EE525D4D3936}" type="slidenum">
              <a:rPr/>
              <a:t/>
            </a:fld>
            <a:endParaRPr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EDF1E1-F44D-2C54-F386-CE37C73D258A}" type="slidenum">
              <a:rPr/>
              <a:t/>
            </a:fld>
            <a:endParaRPr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721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3225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61295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4CBC92-AD5C-C0E2-2FC5-0C77E99EC972}" type="slidenum">
              <a:rPr/>
              <a:t/>
            </a:fld>
            <a:endParaRPr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9468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82553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8253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85B56C-05C5-B8C4-8923-127C425B741A}" type="slidenum">
              <a:rPr/>
              <a:t/>
            </a:fld>
            <a:endParaRPr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C93ED4-4C54-1C3C-0F7F-97C7B7D55AD2}" type="slidenum">
              <a:rPr/>
              <a:t/>
            </a:fld>
            <a:endParaRPr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886403-E2B3-0943-CEEE-EBC8292C87DA}" type="slidenum">
              <a:rPr/>
              <a:t/>
            </a:fld>
            <a:endParaRPr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D22769-FE57-4846-2E3B-48D856AB4184}" type="slidenum">
              <a:rPr/>
              <a:t/>
            </a:fld>
            <a:endParaRPr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BAD6A0-D4EC-D2FF-8713-7E9F7BC7E9B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3518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0485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0435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632DBB-19F9-6CD1-9F38-9BE2338E64FA}" type="slidenum">
              <a:rPr/>
              <a:t/>
            </a:fld>
            <a:endParaRPr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7283E-F485-4A6B-AA08-476C650DE966}" type="slidenum">
              <a:rPr/>
              <a:t/>
            </a:fld>
            <a:endParaRPr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F0D70-DCA4-C5E4-63B7-4786AE2E82C0}" type="slidenum">
              <a:rPr/>
              <a:t/>
            </a:fld>
            <a:endParaRPr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8B1CE1-7A0C-3EC5-5046-924DAC9F1D6E}" type="slidenum">
              <a:rPr/>
              <a:t/>
            </a:fld>
            <a:endParaRPr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4FE3BE-7075-4CF6-D0F6-105928A3274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oracle.com/javase/tutorial/essential/exceptions/index.html" TargetMode="External"/><Relationship Id="rId4" Type="http://schemas.openxmlformats.org/officeDocument/2006/relationships/hyperlink" Target="https://docs.oracle.com/javase/8/docs/api/java/lang/Exception.html?is-external=true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oracle.com/en/java/javase/22/docs/api/java.base/java/util/ArrayList.html" TargetMode="Externa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oracle.com/en/java/javase/22/docs/api/java.base/java/util/Queue.html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ocs.oracle.com/en/java/javase/22/docs/api/java.base/java/util/PriorityQueue.html" TargetMode="Externa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oracle.com/en/java/javase/22/docs/api/java.base/java/util/ArrayDeque.html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oracle.com/javase/8/docs/api/java/util/Map.html" TargetMode="External"/><Relationship Id="rId4" Type="http://schemas.openxmlformats.org/officeDocument/2006/relationships/hyperlink" Target="https://docs.oracle.com/javase/8/docs/api/java/util/HashMap.html" TargetMode="External"/><Relationship Id="rId5" Type="http://schemas.openxmlformats.org/officeDocument/2006/relationships/hyperlink" Target="https://docs.oracle.com/javase/8/docs/api/java/util/LinkedHashMap.html" TargetMode="External"/><Relationship Id="rId6" Type="http://schemas.openxmlformats.org/officeDocument/2006/relationships/hyperlink" Target="https://docs.oracle.com/javase/8/docs/api/java/util/SortedMap.html" TargetMode="External"/><Relationship Id="rId7" Type="http://schemas.openxmlformats.org/officeDocument/2006/relationships/hyperlink" Target="https://docs.oracle.com/javase/8/docs/api/java/util/TreeMap.html" TargetMode="Externa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docs.oracle.com/javase/8/docs/api/java/util/TreeMap.html" TargetMode="External"/></Relationships>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/Relationships>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ocs.oracle.com/javase/8/docs/api/java/util/Set.html" TargetMode="External"/></Relationships>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20730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7" y="2571638"/>
            <a:ext cx="9144000" cy="1161078"/>
          </a:xfrm>
        </p:spPr>
        <p:txBody>
          <a:bodyPr/>
          <a:lstStyle/>
          <a:p>
            <a:pPr>
              <a:defRPr/>
            </a:pPr>
            <a:r>
              <a:rPr lang="en-US"/>
              <a:t>Exceptions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539231" name="Title 1"/>
          <p:cNvSpPr>
            <a:spLocks noGrp="1"/>
          </p:cNvSpPr>
          <p:nvPr>
            <p:ph type="title"/>
          </p:nvPr>
        </p:nvSpPr>
        <p:spPr bwMode="auto">
          <a:xfrm>
            <a:off x="838198" y="41459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uk-UA"/>
              <a:t>Блок </a:t>
            </a:r>
            <a:r>
              <a:rPr lang="en-US"/>
              <a:t>finally</a:t>
            </a:r>
            <a:r>
              <a:rPr lang="uk-UA"/>
              <a:t>. Приклад</a:t>
            </a:r>
            <a:endParaRPr/>
          </a:p>
        </p:txBody>
      </p:sp>
      <p:sp>
        <p:nvSpPr>
          <p:cNvPr id="1107162357" name=""/>
          <p:cNvSpPr/>
          <p:nvPr/>
        </p:nvSpPr>
        <p:spPr bwMode="auto">
          <a:xfrm flipH="0" flipV="0">
            <a:off x="465633" y="1026850"/>
            <a:ext cx="11263971" cy="5791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BufferedReader reader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BufferedReader(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FileReader(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"example.txt"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line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while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.readLine()) !=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"An error occurred while reading the file: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.getMessage());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finally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if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!=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.close();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"Failed to close the reader: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.getMessage());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6257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try-with-resources</a:t>
            </a:r>
            <a:r>
              <a:rPr lang="uk-UA"/>
              <a:t>. Синтаксис</a:t>
            </a:r>
            <a:endParaRPr/>
          </a:p>
        </p:txBody>
      </p:sp>
      <p:sp>
        <p:nvSpPr>
          <p:cNvPr id="233276489" name=""/>
          <p:cNvSpPr txBox="1"/>
          <p:nvPr/>
        </p:nvSpPr>
        <p:spPr bwMode="auto">
          <a:xfrm flipH="0" flipV="0">
            <a:off x="548684" y="2572418"/>
            <a:ext cx="10851350" cy="32922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8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try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(ResourceType </a:t>
            </a:r>
            <a:r>
              <a:rPr sz="2800" b="0" i="0" u="none">
                <a:solidFill>
                  <a:srgbClr val="000000"/>
                </a:solidFill>
                <a:latin typeface="Noto Sans Mono"/>
                <a:ea typeface="Noto Sans Mono"/>
                <a:cs typeface="Noto Sans Mono"/>
              </a:rPr>
              <a:t>resource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= </a:t>
            </a:r>
            <a:r>
              <a:rPr sz="28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new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ResourceType()) {</a:t>
            </a:r>
            <a:b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Робота із ресурсом</a:t>
            </a:r>
            <a:b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r>
              <a:rPr sz="28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catch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</a:t>
            </a:r>
            <a:r>
              <a:rPr sz="2800" b="0" i="0" u="none">
                <a:solidFill>
                  <a:srgbClr val="000000"/>
                </a:solidFill>
                <a:latin typeface="Noto Sans Mono"/>
                <a:ea typeface="Noto Sans Mono"/>
                <a:cs typeface="Noto Sans Mono"/>
              </a:rPr>
              <a:t>Exception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e) {</a:t>
            </a:r>
            <a:b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Обробка виключень</a:t>
            </a:r>
            <a:b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</a:t>
            </a:r>
            <a:endParaRPr sz="2800" i="0"/>
          </a:p>
        </p:txBody>
      </p:sp>
      <p:sp>
        <p:nvSpPr>
          <p:cNvPr id="813524567" name=""/>
          <p:cNvSpPr txBox="1"/>
          <p:nvPr/>
        </p:nvSpPr>
        <p:spPr bwMode="auto">
          <a:xfrm flipH="0" flipV="0">
            <a:off x="58302" y="1690687"/>
            <a:ext cx="1211334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b="1">
                <a:solidFill>
                  <a:srgbClr val="FF0000"/>
                </a:solidFill>
              </a:rPr>
              <a:t>Важливо! Для використання </a:t>
            </a:r>
            <a:r>
              <a:rPr lang="en-US" b="1">
                <a:solidFill>
                  <a:srgbClr val="FF0000"/>
                </a:solidFill>
              </a:rPr>
              <a:t>try-with-resources, р</a:t>
            </a:r>
            <a:r>
              <a:rPr lang="uk-UA" b="1">
                <a:solidFill>
                  <a:srgbClr val="FF0000"/>
                </a:solidFill>
              </a:rPr>
              <a:t>есурс повинен імплементувати інтерфейс </a:t>
            </a:r>
            <a:r>
              <a:rPr lang="en-US" b="1">
                <a:solidFill>
                  <a:srgbClr val="FF0000"/>
                </a:solidFill>
              </a:rPr>
              <a:t>AutoClosable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0859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try-with-resources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Приклад</a:t>
            </a:r>
            <a:endParaRPr sz="4400"/>
          </a:p>
        </p:txBody>
      </p:sp>
      <p:sp>
        <p:nvSpPr>
          <p:cNvPr id="545456200" name=""/>
          <p:cNvSpPr/>
          <p:nvPr/>
        </p:nvSpPr>
        <p:spPr bwMode="auto">
          <a:xfrm flipH="0" flipV="0">
            <a:off x="460452" y="1858022"/>
            <a:ext cx="11286351" cy="411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BufferedReader reader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BufferedReader(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FileReader(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"example.txt"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line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while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.readLine()) !=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"An error occurred while reading the file: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.getMessage());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0339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uk-UA"/>
              <a:t>Створення власного типу виняткових ситуацій</a:t>
            </a:r>
            <a:endParaRPr/>
          </a:p>
        </p:txBody>
      </p:sp>
      <p:sp>
        <p:nvSpPr>
          <p:cNvPr id="672928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Унаслідувати відповідний клас виняткових ситуацій: </a:t>
            </a:r>
            <a:endParaRPr lang="en-US"/>
          </a:p>
          <a:p>
            <a:pPr lvl="1">
              <a:defRPr/>
            </a:pPr>
            <a:r>
              <a:rPr lang="en-US"/>
              <a:t>Exception</a:t>
            </a:r>
            <a:endParaRPr lang="en-US"/>
          </a:p>
          <a:p>
            <a:pPr lvl="1">
              <a:defRPr/>
            </a:pPr>
            <a:r>
              <a:rPr lang="en-US"/>
              <a:t>RuntimeException</a:t>
            </a:r>
            <a:endParaRPr lang="en-US"/>
          </a:p>
          <a:p>
            <a:pPr lvl="0">
              <a:defRPr/>
            </a:pPr>
            <a:r>
              <a:rPr lang="uk-UA"/>
              <a:t>Оголосити необхідні конструктори</a:t>
            </a:r>
            <a:endParaRPr lang="uk-UA"/>
          </a:p>
          <a:p>
            <a:pPr lvl="0">
              <a:defRPr/>
            </a:pPr>
            <a:r>
              <a:rPr lang="uk-UA"/>
              <a:t>Додати будь-які методи чи поля (якщо необхідно)</a:t>
            </a:r>
            <a:endParaRPr lang="uk-UA"/>
          </a:p>
          <a:p>
            <a:pPr lvl="0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940904" name=""/>
          <p:cNvSpPr/>
          <p:nvPr/>
        </p:nvSpPr>
        <p:spPr bwMode="auto">
          <a:xfrm flipH="0" flipV="0">
            <a:off x="657524" y="421064"/>
            <a:ext cx="10432702" cy="61268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class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MyCheckedException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extends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Exception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MyCheckedException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super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MyCheckedException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message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super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message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MyCheckedException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message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Throwable cause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super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message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cause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MyCheckedException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Throwable cause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super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cause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833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Throwable cause</a:t>
            </a:r>
            <a:endParaRPr/>
          </a:p>
        </p:txBody>
      </p:sp>
      <p:sp>
        <p:nvSpPr>
          <p:cNvPr id="776710757" name=""/>
          <p:cNvSpPr/>
          <p:nvPr/>
        </p:nvSpPr>
        <p:spPr bwMode="auto">
          <a:xfrm flipH="0" flipV="0">
            <a:off x="1042036" y="1833386"/>
            <a:ext cx="10312483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method1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MyCustomException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method2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 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MyCustomException(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"Failed in method1"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method2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 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IOException(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"I/O error occurred"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366039" name="Title 1"/>
          <p:cNvSpPr>
            <a:spLocks noGrp="1"/>
          </p:cNvSpPr>
          <p:nvPr>
            <p:ph type="ctrTitle"/>
          </p:nvPr>
        </p:nvSpPr>
        <p:spPr bwMode="auto">
          <a:xfrm>
            <a:off x="1523998" y="1436949"/>
            <a:ext cx="9144000" cy="2387598"/>
          </a:xfrm>
        </p:spPr>
        <p:txBody>
          <a:bodyPr/>
          <a:lstStyle/>
          <a:p>
            <a:pPr>
              <a:defRPr/>
            </a:pPr>
            <a:r>
              <a:rPr lang="en-US"/>
              <a:t>Collections Framework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98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Що таке фреймворк колекцій?</a:t>
            </a:r>
            <a:endParaRPr/>
          </a:p>
        </p:txBody>
      </p:sp>
      <p:sp>
        <p:nvSpPr>
          <p:cNvPr id="15718782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Це набір класів та інтерфейсів, які </a:t>
            </a:r>
            <a:r>
              <a:rPr lang="uk-UA"/>
              <a:t>надають можливість користуватися різними структурами даних. </a:t>
            </a:r>
            <a:endParaRPr lang="uk-UA"/>
          </a:p>
          <a:p>
            <a:pPr>
              <a:defRPr/>
            </a:pPr>
            <a:r>
              <a:rPr lang="uk-UA"/>
              <a:t>Наприклад:</a:t>
            </a:r>
            <a:endParaRPr lang="uk-UA"/>
          </a:p>
          <a:p>
            <a:pPr lvl="1">
              <a:defRPr/>
            </a:pPr>
            <a:r>
              <a:rPr lang="en-US"/>
              <a:t>List</a:t>
            </a:r>
            <a:endParaRPr lang="uk-UA"/>
          </a:p>
          <a:p>
            <a:pPr lvl="1">
              <a:defRPr/>
            </a:pPr>
            <a:r>
              <a:rPr lang="en-US"/>
              <a:t>Queue</a:t>
            </a:r>
            <a:endParaRPr lang="en-US"/>
          </a:p>
          <a:p>
            <a:pPr lvl="1">
              <a:defRPr/>
            </a:pPr>
            <a:r>
              <a:rPr lang="en-US"/>
              <a:t>Map</a:t>
            </a:r>
            <a:endParaRPr lang="en-US"/>
          </a:p>
          <a:p>
            <a:pPr lvl="1">
              <a:defRPr/>
            </a:pPr>
            <a:r>
              <a:rPr lang="en-US"/>
              <a:t>Set</a:t>
            </a:r>
            <a:endParaRPr lang="en-US"/>
          </a:p>
          <a:p>
            <a:pPr lvl="0">
              <a:defRPr/>
            </a:pPr>
            <a:endParaRPr lang="uk-UA"/>
          </a:p>
          <a:p>
            <a:pPr lvl="0">
              <a:defRPr/>
            </a:pPr>
            <a:endParaRPr lang="uk-UA"/>
          </a:p>
          <a:p>
            <a:pPr lvl="1">
              <a:defRPr/>
            </a:pPr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42109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28825" y="23811"/>
            <a:ext cx="8134349" cy="6810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8855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Структура колекцій</a:t>
            </a:r>
            <a:endParaRPr/>
          </a:p>
        </p:txBody>
      </p:sp>
      <p:sp>
        <p:nvSpPr>
          <p:cNvPr id="20601679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Майже всі колекції (крім</a:t>
            </a:r>
            <a:r>
              <a:rPr lang="en-US"/>
              <a:t> Map) </a:t>
            </a:r>
            <a:r>
              <a:rPr lang="uk-UA"/>
              <a:t>є нащадками загального інтерфейсу </a:t>
            </a:r>
            <a:r>
              <a:rPr lang="en-US"/>
              <a:t>Collection.</a:t>
            </a:r>
            <a:endParaRPr lang="en-US"/>
          </a:p>
          <a:p>
            <a:pPr>
              <a:defRPr/>
            </a:pPr>
            <a:r>
              <a:rPr lang="uk-UA"/>
              <a:t>Як наслідок, всіх нащадків </a:t>
            </a:r>
            <a:r>
              <a:rPr lang="en-US"/>
              <a:t>Collection </a:t>
            </a:r>
            <a:r>
              <a:rPr lang="uk-UA"/>
              <a:t>можна перетворити в звичайний одновимірний масив за допомогою методу </a:t>
            </a:r>
            <a:r>
              <a:rPr lang="en-US"/>
              <a:t>toArray().</a:t>
            </a:r>
            <a:endParaRPr lang="en-US"/>
          </a:p>
          <a:p>
            <a:pPr>
              <a:defRPr/>
            </a:pPr>
            <a:r>
              <a:rPr lang="uk-UA"/>
              <a:t>Оскільки </a:t>
            </a:r>
            <a:r>
              <a:rPr lang="en-US"/>
              <a:t>Collection </a:t>
            </a:r>
            <a:r>
              <a:rPr lang="uk-UA"/>
              <a:t>наслідує інтерфейс </a:t>
            </a:r>
            <a:r>
              <a:rPr lang="en-US"/>
              <a:t>Iterable, </a:t>
            </a:r>
            <a:r>
              <a:rPr lang="uk-UA"/>
              <a:t>то можна по будь-якій колекції рухатися (ітеруватися) за допомогою циклу </a:t>
            </a:r>
            <a:r>
              <a:rPr lang="en-US"/>
              <a:t>forEach.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6874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Виняткові ситуації (</a:t>
            </a:r>
            <a:r>
              <a:rPr lang="en-US"/>
              <a:t>Exceptions)</a:t>
            </a:r>
            <a:endParaRPr/>
          </a:p>
        </p:txBody>
      </p:sp>
      <p:sp>
        <p:nvSpPr>
          <p:cNvPr id="19439222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Винятком є ​​подія, яка може статися під час виконання програми та порушити її нормальний хід.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ocs.oracle.com/javase/tutorial/essential/exceptions/index.html"/>
              </a:rPr>
              <a:t>Урок Oracle стосовно виняткових ситуацій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ocs.oracle.com/javase/8/docs/api/java/lang/Exception.html?is-external=true"/>
              </a:rPr>
              <a:t>Документація виняткових ситуацій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380357" name="Title 1"/>
          <p:cNvSpPr>
            <a:spLocks noGrp="1"/>
          </p:cNvSpPr>
          <p:nvPr>
            <p:ph type="title"/>
          </p:nvPr>
        </p:nvSpPr>
        <p:spPr bwMode="auto">
          <a:xfrm>
            <a:off x="921427" y="2296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Collection interface</a:t>
            </a:r>
            <a:endParaRPr/>
          </a:p>
        </p:txBody>
      </p:sp>
      <p:sp>
        <p:nvSpPr>
          <p:cNvPr id="227106311" name=""/>
          <p:cNvSpPr txBox="1"/>
          <p:nvPr/>
        </p:nvSpPr>
        <p:spPr bwMode="auto">
          <a:xfrm flipH="0" flipV="0">
            <a:off x="921427" y="948236"/>
            <a:ext cx="6465200" cy="5882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000" b="1">
              <a:latin typeface="Arial"/>
              <a:cs typeface="Arial"/>
            </a:endParaRPr>
          </a:p>
          <a:p>
            <a:pPr>
              <a:defRPr/>
            </a:pP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interface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extends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Iterable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{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size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isEmpty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contains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 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o);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Iterator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iterator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toArray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&lt;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T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T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toArray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T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a);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add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E 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e);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remove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 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o);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containsAll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&lt;?&gt; c);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addAll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&lt;?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extends </a:t>
            </a:r>
            <a:r>
              <a:rPr sz="2000" b="1" i="0" u="none">
                <a:solidFill>
                  <a:srgbClr val="007E8A"/>
                </a:solidFill>
                <a:latin typeface="Arial"/>
                <a:ea typeface="Arial"/>
                <a:cs typeface="Arial"/>
              </a:rPr>
              <a:t>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c);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removeAll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&lt;?&gt; c);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retainAll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&lt;?&gt; c);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void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clear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boolean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equals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 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o);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0" b="1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000" b="1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hashCode</a:t>
            </a: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0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0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0639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List interface</a:t>
            </a:r>
            <a:endParaRPr/>
          </a:p>
        </p:txBody>
      </p:sp>
      <p:sp>
        <p:nvSpPr>
          <p:cNvPr id="12636352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Колекція, що зберігає елементи впорядковано.</a:t>
            </a:r>
            <a:endParaRPr lang="uk-UA"/>
          </a:p>
          <a:p>
            <a:pPr>
              <a:defRPr/>
            </a:pPr>
            <a:r>
              <a:rPr lang="uk-UA"/>
              <a:t>Може містити дублікати елементів.</a:t>
            </a:r>
            <a:endParaRPr lang="uk-UA"/>
          </a:p>
          <a:p>
            <a:pPr>
              <a:defRPr/>
            </a:pPr>
            <a:r>
              <a:rPr lang="uk-UA"/>
              <a:t>Надає користувачу можливість до будь-якого впорядкування.</a:t>
            </a:r>
            <a:endParaRPr lang="uk-UA"/>
          </a:p>
          <a:p>
            <a:pPr>
              <a:defRPr/>
            </a:pPr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5608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List</a:t>
            </a:r>
            <a:endParaRPr/>
          </a:p>
        </p:txBody>
      </p:sp>
      <p:sp>
        <p:nvSpPr>
          <p:cNvPr id="1659673455" name=""/>
          <p:cNvSpPr/>
          <p:nvPr/>
        </p:nvSpPr>
        <p:spPr bwMode="auto">
          <a:xfrm flipH="0" flipV="0">
            <a:off x="736494" y="3063249"/>
            <a:ext cx="3189080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endParaRPr sz="2200"/>
          </a:p>
        </p:txBody>
      </p:sp>
      <p:sp>
        <p:nvSpPr>
          <p:cNvPr id="23414253" name=""/>
          <p:cNvSpPr txBox="1"/>
          <p:nvPr/>
        </p:nvSpPr>
        <p:spPr bwMode="auto">
          <a:xfrm flipH="0" flipV="0">
            <a:off x="5654724" y="3111710"/>
            <a:ext cx="352250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Спроба створити список чисел.</a:t>
            </a:r>
            <a:endParaRPr/>
          </a:p>
        </p:txBody>
      </p:sp>
      <p:cxnSp>
        <p:nvCxnSpPr>
          <p:cNvPr id="0" name=""/>
          <p:cNvCxnSpPr>
            <a:cxnSpLocks/>
            <a:endCxn id="1659673455" idx="3"/>
          </p:cNvCxnSpPr>
          <p:nvPr/>
        </p:nvCxnSpPr>
        <p:spPr bwMode="auto">
          <a:xfrm rot="10799989" flipH="0" flipV="0">
            <a:off x="3925575" y="3281662"/>
            <a:ext cx="1676718" cy="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196797" name=""/>
          <p:cNvSpPr txBox="1"/>
          <p:nvPr/>
        </p:nvSpPr>
        <p:spPr bwMode="auto">
          <a:xfrm flipH="0" flipV="0">
            <a:off x="5654724" y="3579328"/>
            <a:ext cx="62584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Такий варіант не спрацює, оскільки </a:t>
            </a:r>
            <a:r>
              <a:rPr lang="en-US" sz="1800" b="0" i="0" u="none" strike="noStrike" cap="none" spc="0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lang="en-US"/>
              <a:t>- </a:t>
            </a:r>
            <a:r>
              <a:rPr lang="uk-UA"/>
              <a:t>примітивний тип.</a:t>
            </a:r>
            <a:endParaRPr/>
          </a:p>
        </p:txBody>
      </p:sp>
      <p:sp>
        <p:nvSpPr>
          <p:cNvPr id="756348016" name=""/>
          <p:cNvSpPr txBox="1"/>
          <p:nvPr/>
        </p:nvSpPr>
        <p:spPr bwMode="auto">
          <a:xfrm flipH="0" flipV="0">
            <a:off x="3604199" y="4749987"/>
            <a:ext cx="466336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b="1"/>
              <a:t>Колекції працюють тільки із об</a:t>
            </a:r>
            <a:r>
              <a:rPr lang="en-US" b="1"/>
              <a:t>’є</a:t>
            </a:r>
            <a:r>
              <a:rPr lang="uk-UA" b="1"/>
              <a:t>ктами!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19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34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9307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Wrapper data types </a:t>
            </a:r>
            <a:endParaRPr/>
          </a:p>
        </p:txBody>
      </p:sp>
      <p:graphicFrame>
        <p:nvGraphicFramePr>
          <p:cNvPr id="192020468" name=""/>
          <p:cNvGraphicFramePr>
            <a:graphicFrameLocks xmlns:a="http://schemas.openxmlformats.org/drawingml/2006/main"/>
          </p:cNvGraphicFramePr>
          <p:nvPr/>
        </p:nvGraphicFramePr>
        <p:xfrm>
          <a:off x="343106" y="1744338"/>
          <a:ext cx="8140699" cy="33045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3765693"/>
                <a:gridCol w="3765693"/>
                <a:gridCol w="3765693"/>
              </a:tblGrid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Primitive type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Wrapper class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Default value</a:t>
                      </a:r>
                      <a:endParaRPr/>
                    </a:p>
                  </a:txBody>
                  <a:tcPr anchor="ctr"/>
                </a:tc>
              </a:tr>
              <a:tr h="6128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byte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Byte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Short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Integer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Long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fl</a:t>
                      </a:r>
                      <a:r>
                        <a:rPr/>
                        <a:t>oat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Float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double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Double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Character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  <a:tr h="52491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boolean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Boolean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8697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</a:t>
            </a:r>
            <a:endParaRPr sz="4400"/>
          </a:p>
        </p:txBody>
      </p:sp>
      <p:sp>
        <p:nvSpPr>
          <p:cNvPr id="408018804" name=""/>
          <p:cNvSpPr/>
          <p:nvPr/>
        </p:nvSpPr>
        <p:spPr bwMode="auto">
          <a:xfrm flipH="0" flipV="0">
            <a:off x="838198" y="2153870"/>
            <a:ext cx="4638029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List();</a:t>
            </a:r>
            <a:endParaRPr sz="2200"/>
          </a:p>
        </p:txBody>
      </p:sp>
      <p:sp>
        <p:nvSpPr>
          <p:cNvPr id="854392638" name=""/>
          <p:cNvSpPr txBox="1"/>
          <p:nvPr/>
        </p:nvSpPr>
        <p:spPr bwMode="auto">
          <a:xfrm flipH="0" flipV="0">
            <a:off x="7315776" y="2184350"/>
            <a:ext cx="364026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Спроба оголосити список чисел.</a:t>
            </a:r>
            <a:endParaRPr/>
          </a:p>
        </p:txBody>
      </p:sp>
      <p:cxnSp>
        <p:nvCxnSpPr>
          <p:cNvPr id="624736694" name=""/>
          <p:cNvCxnSpPr>
            <a:cxnSpLocks/>
          </p:cNvCxnSpPr>
          <p:nvPr/>
        </p:nvCxnSpPr>
        <p:spPr bwMode="auto">
          <a:xfrm rot="10799989" flipH="0" flipV="0">
            <a:off x="5602293" y="2367410"/>
            <a:ext cx="1676718" cy="0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365755" name=""/>
          <p:cNvSpPr txBox="1"/>
          <p:nvPr/>
        </p:nvSpPr>
        <p:spPr bwMode="auto">
          <a:xfrm flipH="0" flipV="0">
            <a:off x="3193623" y="3033721"/>
            <a:ext cx="649405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Такий варіант теж не спрацює, оскільки </a:t>
            </a:r>
            <a:r>
              <a:rPr lang="en-US"/>
              <a:t>List -</a:t>
            </a:r>
            <a:r>
              <a:rPr lang="uk-UA"/>
              <a:t> це інтерфейс.</a:t>
            </a:r>
            <a:endParaRPr/>
          </a:p>
        </p:txBody>
      </p:sp>
      <p:sp>
        <p:nvSpPr>
          <p:cNvPr id="169417120" name=""/>
          <p:cNvSpPr/>
          <p:nvPr/>
        </p:nvSpPr>
        <p:spPr bwMode="auto">
          <a:xfrm flipH="0" flipV="0">
            <a:off x="3422548" y="4717139"/>
            <a:ext cx="6142188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endParaRPr sz="2200"/>
          </a:p>
        </p:txBody>
      </p:sp>
      <p:sp>
        <p:nvSpPr>
          <p:cNvPr id="1459360956" name=""/>
          <p:cNvSpPr txBox="1"/>
          <p:nvPr/>
        </p:nvSpPr>
        <p:spPr bwMode="auto">
          <a:xfrm flipH="0" flipV="0">
            <a:off x="5242136" y="4269492"/>
            <a:ext cx="239703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Правильний варіант: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3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3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5094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ArrayList</a:t>
            </a:r>
            <a:endParaRPr/>
          </a:p>
        </p:txBody>
      </p:sp>
      <p:sp>
        <p:nvSpPr>
          <p:cNvPr id="16342265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Це структура даних, яка є списком, але для організації пам</a:t>
            </a:r>
            <a:r>
              <a:rPr lang="en-US"/>
              <a:t>’</a:t>
            </a:r>
            <a:r>
              <a:rPr lang="uk-UA"/>
              <a:t>яті зберігання даних використовує масив.</a:t>
            </a:r>
            <a:endParaRPr lang="uk-UA"/>
          </a:p>
          <a:p>
            <a:pPr>
              <a:defRPr/>
            </a:pPr>
            <a:r>
              <a:rPr lang="uk-UA"/>
              <a:t>Елементи списку в пам</a:t>
            </a:r>
            <a:r>
              <a:rPr lang="en-US"/>
              <a:t>’я</a:t>
            </a:r>
            <a:r>
              <a:rPr lang="uk-UA"/>
              <a:t>ті розташовані суміжно.</a:t>
            </a:r>
            <a:endParaRPr lang="uk-UA"/>
          </a:p>
          <a:p>
            <a:pPr>
              <a:defRPr/>
            </a:pPr>
            <a:r>
              <a:rPr lang="uk-UA"/>
              <a:t>Є можливість доступу по індексу.</a:t>
            </a:r>
            <a:endParaRPr lang="uk-UA"/>
          </a:p>
          <a:p>
            <a:pPr>
              <a:defRPr/>
            </a:pPr>
            <a:r>
              <a:rPr lang="uk-UA"/>
              <a:t>Список є динамічним, тобто ми не обмежені в розмірі кількості об</a:t>
            </a:r>
            <a:r>
              <a:rPr lang="en-US"/>
              <a:t>’</a:t>
            </a:r>
            <a:r>
              <a:rPr lang="uk-UA"/>
              <a:t>єктів для зберігання.</a:t>
            </a:r>
            <a:endParaRPr lang="uk-UA"/>
          </a:p>
          <a:p>
            <a:pPr>
              <a:defRPr/>
            </a:pPr>
            <a:r>
              <a:rPr lang="uk-UA" u="sng">
                <a:hlinkClick r:id="rId3" tooltip="https://docs.oracle.com/en/java/javase/22/docs/api/java.base/java/util/ArrayList.html"/>
              </a:rPr>
              <a:t>ArrayList документація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2961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/>
              <a:t>ArrayList - </a:t>
            </a:r>
            <a:r>
              <a:rPr lang="uk-UA"/>
              <a:t>конструктори</a:t>
            </a:r>
            <a:endParaRPr/>
          </a:p>
        </p:txBody>
      </p:sp>
      <p:graphicFrame>
        <p:nvGraphicFramePr>
          <p:cNvPr id="2128141642" name=""/>
          <p:cNvGraphicFramePr>
            <a:graphicFrameLocks xmlns:a="http://schemas.openxmlformats.org/drawingml/2006/main"/>
          </p:cNvGraphicFramePr>
          <p:nvPr/>
        </p:nvGraphicFramePr>
        <p:xfrm>
          <a:off x="185897" y="2115819"/>
          <a:ext cx="8140699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853713"/>
                <a:gridCol w="5853713"/>
              </a:tblGrid>
              <a:tr h="5279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uk-UA"/>
                        <a:t>Конструктор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uk-UA"/>
                        <a:t>Опис</a:t>
                      </a:r>
                      <a:endParaRPr/>
                    </a:p>
                  </a:txBody>
                  <a:tcPr anchor="ctr"/>
                </a:tc>
              </a:tr>
              <a:tr h="923988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ArrayList()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Створює порожній список із початковою місткістю </a:t>
                      </a:r>
                      <a:r>
                        <a:rPr lang="uk-UA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на </a:t>
                      </a: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десять</a:t>
                      </a:r>
                      <a:r>
                        <a:rPr lang="uk-UA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 елементів</a:t>
                      </a: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/>
                    </a:p>
                  </a:txBody>
                  <a:tcPr anchor="ctr"/>
                </a:tc>
              </a:tr>
              <a:tr h="5279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ArrayList(int initialCapacity)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Створює порожній список із заданою початковою </a:t>
                      </a: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місткістю</a:t>
                      </a: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/>
                    </a:p>
                  </a:txBody>
                  <a:tcPr anchor="ctr"/>
                </a:tc>
              </a:tr>
              <a:tr h="5279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ArrayList(Collection &lt;? extends E&gt; c)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Створює список, що містить елементи вказаної колекції в тому порядку, у якому їх повертає ітератор колекції.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3276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ArrayList</a:t>
            </a:r>
            <a:endParaRPr/>
          </a:p>
        </p:txBody>
      </p:sp>
      <p:sp>
        <p:nvSpPr>
          <p:cNvPr id="1032751262" name=""/>
          <p:cNvSpPr/>
          <p:nvPr/>
        </p:nvSpPr>
        <p:spPr bwMode="auto">
          <a:xfrm flipH="0" flipV="0">
            <a:off x="763617" y="2564935"/>
            <a:ext cx="10459899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0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 </a:t>
            </a:r>
            <a:r>
              <a:rPr lang="uk-UA"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//10 елементів</a:t>
            </a:r>
            <a:endParaRPr sz="2000" b="1" i="1" u="none">
              <a:solidFill>
                <a:srgbClr val="8C8C8C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br>
              <a:rPr sz="2000" b="0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</a:b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moreNumbers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0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</a:t>
            </a:r>
            <a:r>
              <a:rPr sz="20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20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 </a:t>
            </a:r>
            <a:r>
              <a:rPr lang="uk-UA"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</a:t>
            </a:r>
            <a:r>
              <a:rPr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//20 елементів</a:t>
            </a:r>
            <a:br>
              <a:rPr sz="2000" b="1" i="1" u="none">
                <a:solidFill>
                  <a:srgbClr val="8C8C8C"/>
                </a:solidFill>
                <a:latin typeface="Arial"/>
                <a:ea typeface="Arial"/>
                <a:cs typeface="Arial"/>
              </a:rPr>
            </a:br>
            <a:endParaRPr sz="2000" b="0" i="1" u="none">
              <a:solidFill>
                <a:srgbClr val="8C8C8C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someData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0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 </a:t>
            </a:r>
            <a:r>
              <a:rPr lang="uk-UA" sz="20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//Список </a:t>
            </a:r>
            <a:r>
              <a:rPr lang="uk-UA"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із іншої </a:t>
            </a:r>
            <a:r>
              <a:rPr lang="uk-UA" sz="2000" b="1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колекції!</a:t>
            </a:r>
            <a:endParaRPr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4772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ArrayList – </a:t>
            </a:r>
            <a:r>
              <a:rPr lang="uk-UA"/>
              <a:t>додавання елементів</a:t>
            </a:r>
            <a:endParaRPr/>
          </a:p>
        </p:txBody>
      </p:sp>
      <p:sp>
        <p:nvSpPr>
          <p:cNvPr id="1795913070" name=""/>
          <p:cNvSpPr/>
          <p:nvPr/>
        </p:nvSpPr>
        <p:spPr bwMode="auto">
          <a:xfrm flipH="0" flipV="0">
            <a:off x="838198" y="1935479"/>
            <a:ext cx="5851860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62623723" name=""/>
          <p:cNvSpPr/>
          <p:nvPr/>
        </p:nvSpPr>
        <p:spPr bwMode="auto">
          <a:xfrm flipH="0" flipV="0">
            <a:off x="838198" y="4509138"/>
            <a:ext cx="7643490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evenMoreNumbers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evenMoreNumbers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.addAll(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4112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ArrayList - forEach</a:t>
            </a:r>
            <a:endParaRPr/>
          </a:p>
        </p:txBody>
      </p:sp>
      <p:sp>
        <p:nvSpPr>
          <p:cNvPr id="1325185544" name=""/>
          <p:cNvSpPr/>
          <p:nvPr/>
        </p:nvSpPr>
        <p:spPr bwMode="auto">
          <a:xfrm flipH="0" flipV="0">
            <a:off x="872117" y="2023442"/>
            <a:ext cx="7250030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endParaRPr sz="2200" b="0" i="0" u="none">
              <a:solidFill>
                <a:srgbClr val="0033B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 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0629153" name=""/>
          <p:cNvSpPr txBox="1"/>
          <p:nvPr/>
        </p:nvSpPr>
        <p:spPr bwMode="auto">
          <a:xfrm flipH="0" flipV="0">
            <a:off x="237107" y="5900173"/>
            <a:ext cx="497860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b="1"/>
              <a:t>Результат</a:t>
            </a:r>
            <a:r>
              <a:rPr lang="uk-UA" b="1"/>
              <a:t>: </a:t>
            </a:r>
            <a:r>
              <a:rPr b="1"/>
              <a:t>1 15 0 </a:t>
            </a:r>
            <a:endParaRPr b="1"/>
          </a:p>
        </p:txBody>
      </p:sp>
      <p:sp>
        <p:nvSpPr>
          <p:cNvPr id="737903062" name=""/>
          <p:cNvSpPr/>
          <p:nvPr/>
        </p:nvSpPr>
        <p:spPr bwMode="auto">
          <a:xfrm flipH="0" flipV="0">
            <a:off x="838198" y="4317802"/>
            <a:ext cx="6028957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1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//Можливо завдяки інтерфейсу Iterable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5743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372033" y="365123"/>
            <a:ext cx="4637309" cy="1325561"/>
          </a:xfrm>
        </p:spPr>
        <p:txBody>
          <a:bodyPr/>
          <a:lstStyle/>
          <a:p>
            <a:pPr algn="ctr">
              <a:defRPr/>
            </a:pPr>
            <a:r>
              <a:rPr/>
              <a:t>Exception types</a:t>
            </a:r>
            <a:endParaRPr/>
          </a:p>
        </p:txBody>
      </p:sp>
      <p:sp>
        <p:nvSpPr>
          <p:cNvPr id="1494167586" name=""/>
          <p:cNvSpPr txBox="1"/>
          <p:nvPr/>
        </p:nvSpPr>
        <p:spPr bwMode="auto">
          <a:xfrm flipH="0" flipV="0">
            <a:off x="2104900" y="1939074"/>
            <a:ext cx="2973681" cy="40568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Checked Exceptions</a:t>
            </a:r>
            <a:endParaRPr/>
          </a:p>
        </p:txBody>
      </p:sp>
      <p:sp>
        <p:nvSpPr>
          <p:cNvPr id="494884385" name=""/>
          <p:cNvSpPr txBox="1"/>
          <p:nvPr/>
        </p:nvSpPr>
        <p:spPr bwMode="auto">
          <a:xfrm flipH="0" flipV="0">
            <a:off x="7211103" y="1787073"/>
            <a:ext cx="3065695" cy="70969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Unchecked Exceptions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(RuntimeExceptions)</a:t>
            </a:r>
            <a:endParaRPr sz="1800" b="0"/>
          </a:p>
        </p:txBody>
      </p:sp>
      <p:sp>
        <p:nvSpPr>
          <p:cNvPr id="1850855214" name=""/>
          <p:cNvSpPr txBox="1"/>
          <p:nvPr/>
        </p:nvSpPr>
        <p:spPr bwMode="auto">
          <a:xfrm flipH="0" flipV="0">
            <a:off x="1948506" y="2966035"/>
            <a:ext cx="3211228" cy="165546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IOException</a:t>
            </a:r>
            <a:endParaRPr sz="2000" b="0" i="0" u="none">
              <a:solidFill>
                <a:srgbClr val="111827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SQLException</a:t>
            </a:r>
            <a:endParaRPr sz="2000" b="0" i="0" u="none">
              <a:solidFill>
                <a:srgbClr val="111827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ClassNotFoundException</a:t>
            </a:r>
            <a:endParaRPr sz="2000" b="0" i="0" u="none">
              <a:solidFill>
                <a:srgbClr val="111827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InterruptedException</a:t>
            </a:r>
            <a:endParaRPr sz="2000" b="0"/>
          </a:p>
        </p:txBody>
      </p:sp>
      <p:sp>
        <p:nvSpPr>
          <p:cNvPr id="474612175" name=""/>
          <p:cNvSpPr txBox="1"/>
          <p:nvPr/>
        </p:nvSpPr>
        <p:spPr bwMode="auto">
          <a:xfrm flipH="0" flipV="0">
            <a:off x="6452802" y="2966035"/>
            <a:ext cx="4480214" cy="165546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NullPointerException</a:t>
            </a:r>
            <a:endParaRPr sz="2000" b="0"/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ArrayIndexOutOfBoundsException</a:t>
            </a:r>
            <a:endParaRPr sz="2000" b="0"/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ArithmeticException</a:t>
            </a:r>
            <a:endParaRPr sz="2000" b="0"/>
          </a:p>
          <a:p>
            <a:pPr algn="ctr">
              <a:lnSpc>
                <a:spcPct val="114999"/>
              </a:lnSpc>
              <a:defRPr/>
            </a:pPr>
            <a:r>
              <a:rPr sz="2000" b="0" i="0" u="none">
                <a:solidFill>
                  <a:srgbClr val="111827"/>
                </a:solidFill>
                <a:latin typeface="Arial"/>
                <a:ea typeface="Arial"/>
                <a:cs typeface="Arial"/>
              </a:rPr>
              <a:t>ClassCastException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1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8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61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5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8171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ArrayList – </a:t>
            </a:r>
            <a:r>
              <a:rPr lang="uk-UA"/>
              <a:t>доступ по індексу</a:t>
            </a:r>
            <a:endParaRPr/>
          </a:p>
        </p:txBody>
      </p:sp>
      <p:sp>
        <p:nvSpPr>
          <p:cNvPr id="1845898356" name=""/>
          <p:cNvSpPr/>
          <p:nvPr/>
        </p:nvSpPr>
        <p:spPr bwMode="auto">
          <a:xfrm flipH="0" flipV="0">
            <a:off x="872116" y="2023441"/>
            <a:ext cx="7251469" cy="24387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endParaRPr sz="2200" b="0" i="0" u="none">
              <a:solidFill>
                <a:srgbClr val="0033B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92262821" name=""/>
          <p:cNvSpPr txBox="1"/>
          <p:nvPr/>
        </p:nvSpPr>
        <p:spPr bwMode="auto">
          <a:xfrm flipH="0" flipV="0">
            <a:off x="237106" y="4660998"/>
            <a:ext cx="49796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b="1"/>
              <a:t>Результат</a:t>
            </a:r>
            <a:r>
              <a:rPr lang="uk-UA" b="1"/>
              <a:t>:</a:t>
            </a:r>
            <a:r>
              <a:rPr b="1"/>
              <a:t> 15  </a:t>
            </a:r>
            <a:endParaRPr b="1"/>
          </a:p>
        </p:txBody>
      </p:sp>
      <p:sp>
        <p:nvSpPr>
          <p:cNvPr id="178200469" name=""/>
          <p:cNvSpPr/>
          <p:nvPr/>
        </p:nvSpPr>
        <p:spPr bwMode="auto">
          <a:xfrm flipH="0" flipV="0">
            <a:off x="56429" y="5908384"/>
            <a:ext cx="12050171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                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.getFirst());</a:t>
            </a:r>
            <a:endParaRPr sz="22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087111" y="6121924"/>
            <a:ext cx="1368640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675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ArrayList – 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доступ по індексу</a:t>
            </a:r>
            <a:endParaRPr sz="4400"/>
          </a:p>
        </p:txBody>
      </p:sp>
      <p:sp>
        <p:nvSpPr>
          <p:cNvPr id="1471903247" name=""/>
          <p:cNvSpPr/>
          <p:nvPr/>
        </p:nvSpPr>
        <p:spPr bwMode="auto">
          <a:xfrm flipH="0" flipV="0">
            <a:off x="838198" y="2165781"/>
            <a:ext cx="6857746" cy="411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9999999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 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endParaRPr sz="2200"/>
          </a:p>
        </p:txBody>
      </p:sp>
      <p:sp>
        <p:nvSpPr>
          <p:cNvPr id="1851704685" name=""/>
          <p:cNvSpPr txBox="1"/>
          <p:nvPr/>
        </p:nvSpPr>
        <p:spPr bwMode="auto">
          <a:xfrm flipH="0" flipV="0">
            <a:off x="7186309" y="4223361"/>
            <a:ext cx="4100771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Додаємо елемент за індексом</a:t>
            </a:r>
            <a:endParaRPr sz="22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4550752" y="4436901"/>
            <a:ext cx="252458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971488" name=""/>
          <p:cNvSpPr txBox="1"/>
          <p:nvPr/>
        </p:nvSpPr>
        <p:spPr bwMode="auto">
          <a:xfrm flipH="0" flipV="0">
            <a:off x="271659" y="6097881"/>
            <a:ext cx="50850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b="1"/>
              <a:t>Результат: </a:t>
            </a:r>
            <a:r>
              <a:rPr b="1"/>
              <a:t>9999999 1 15 0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2833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ArrayList – 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доступ по індексу</a:t>
            </a:r>
            <a:endParaRPr sz="4400"/>
          </a:p>
        </p:txBody>
      </p:sp>
      <p:sp>
        <p:nvSpPr>
          <p:cNvPr id="671803014" name=""/>
          <p:cNvSpPr/>
          <p:nvPr/>
        </p:nvSpPr>
        <p:spPr bwMode="auto">
          <a:xfrm flipH="0" flipV="0">
            <a:off x="838198" y="2165780"/>
            <a:ext cx="6858825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.remove(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 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571765362" name=""/>
          <p:cNvSpPr txBox="1"/>
          <p:nvPr/>
        </p:nvSpPr>
        <p:spPr bwMode="auto">
          <a:xfrm flipH="0" flipV="0">
            <a:off x="7186309" y="4223360"/>
            <a:ext cx="4412912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Видаляємо елемент за індексом</a:t>
            </a:r>
            <a:endParaRPr sz="2200"/>
          </a:p>
        </p:txBody>
      </p:sp>
      <p:cxnSp>
        <p:nvCxnSpPr>
          <p:cNvPr id="1171878954" name=""/>
          <p:cNvCxnSpPr>
            <a:cxnSpLocks/>
          </p:cNvCxnSpPr>
          <p:nvPr/>
        </p:nvCxnSpPr>
        <p:spPr bwMode="auto">
          <a:xfrm flipH="1" flipV="1">
            <a:off x="4550752" y="4436901"/>
            <a:ext cx="2524586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6435329" name=""/>
          <p:cNvSpPr txBox="1"/>
          <p:nvPr/>
        </p:nvSpPr>
        <p:spPr bwMode="auto">
          <a:xfrm flipH="0" flipV="0">
            <a:off x="271659" y="6097880"/>
            <a:ext cx="50857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b="1"/>
              <a:t>Результат: </a:t>
            </a:r>
            <a:r>
              <a:rPr b="1"/>
              <a:t>1 15 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4415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ArrayList – п</a:t>
            </a:r>
            <a:r>
              <a:rPr lang="uk-UA"/>
              <a:t>еревірка наявності</a:t>
            </a:r>
            <a:endParaRPr/>
          </a:p>
        </p:txBody>
      </p:sp>
      <p:sp>
        <p:nvSpPr>
          <p:cNvPr id="83774653" name=""/>
          <p:cNvSpPr/>
          <p:nvPr/>
        </p:nvSpPr>
        <p:spPr bwMode="auto">
          <a:xfrm flipH="0" flipV="0">
            <a:off x="838198" y="2041979"/>
            <a:ext cx="6468891" cy="344459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en-US" sz="2200" b="0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//</a:t>
            </a:r>
            <a:r>
              <a:rPr lang="uk-UA" sz="2200" b="0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перевіряємо, чи колекція містить елемент 6</a:t>
            </a:r>
            <a:endParaRPr lang="uk-UA" sz="2200" b="0" i="0" u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.contains(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6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99563380" name=""/>
          <p:cNvSpPr txBox="1"/>
          <p:nvPr/>
        </p:nvSpPr>
        <p:spPr bwMode="auto">
          <a:xfrm flipH="0" flipV="0">
            <a:off x="1008931" y="5585533"/>
            <a:ext cx="2305143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Результат: </a:t>
            </a:r>
            <a:r>
              <a:rPr lang="uk-UA" sz="2200" b="1"/>
              <a:t>f</a:t>
            </a:r>
            <a:r>
              <a:rPr lang="en-US" sz="2200" b="1"/>
              <a:t>alse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1207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Linked list: поняття та терміни</a:t>
            </a:r>
            <a:endParaRPr/>
          </a:p>
        </p:txBody>
      </p:sp>
      <p:sp>
        <p:nvSpPr>
          <p:cNvPr id="21019534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Linked list </a:t>
            </a:r>
            <a:r>
              <a:rPr b="1"/>
              <a:t>(зв’язний список):</a:t>
            </a:r>
            <a:r>
              <a:rPr/>
              <a:t> назва структури даних. </a:t>
            </a:r>
            <a:endParaRPr/>
          </a:p>
          <a:p>
            <a:pPr>
              <a:defRPr/>
            </a:pPr>
            <a:r>
              <a:rPr b="1"/>
              <a:t>Node (вузол): </a:t>
            </a:r>
            <a:r>
              <a:rPr b="0"/>
              <a:t>Один із </a:t>
            </a:r>
            <a:r>
              <a:rPr b="0"/>
              <a:t>елементів, які формують цілий список.</a:t>
            </a:r>
            <a:endParaRPr b="0"/>
          </a:p>
          <a:p>
            <a:pPr lvl="1">
              <a:defRPr/>
            </a:pPr>
            <a:r>
              <a:rPr b="1"/>
              <a:t>Node Structure (складові вузла): </a:t>
            </a:r>
            <a:r>
              <a:rPr b="0"/>
              <a:t>Data (Дані) та Next Pointer (Вказівник на наступний елемент).</a:t>
            </a:r>
            <a:endParaRPr b="0"/>
          </a:p>
          <a:p>
            <a:pPr lvl="0">
              <a:defRPr/>
            </a:pPr>
            <a:r>
              <a:rPr b="1"/>
              <a:t>Head node </a:t>
            </a:r>
            <a:r>
              <a:rPr b="0"/>
              <a:t>(Голова або початок) </a:t>
            </a:r>
            <a:r>
              <a:rPr b="1"/>
              <a:t>Tail node</a:t>
            </a:r>
            <a:r>
              <a:rPr b="0"/>
              <a:t> (хвіст або кінець) списку.</a:t>
            </a:r>
            <a:endParaRPr b="0"/>
          </a:p>
          <a:p>
            <a:pPr lvl="1">
              <a:defRPr/>
            </a:pPr>
            <a:r>
              <a:rPr b="0"/>
              <a:t>Head node – вузол, який вказує на початок списку. </a:t>
            </a:r>
            <a:endParaRPr b="0"/>
          </a:p>
          <a:p>
            <a:pPr lvl="1">
              <a:defRPr/>
            </a:pPr>
            <a:r>
              <a:rPr b="0"/>
              <a:t>Tail node – вузол, який вказує на кінець списку. Next pointer у кінцевому вузлі має значення NULL (nullptr).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086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Переваги зв’язного списку</a:t>
            </a:r>
            <a:endParaRPr/>
          </a:p>
        </p:txBody>
      </p:sp>
      <p:sp>
        <p:nvSpPr>
          <p:cNvPr id="94643699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Динамічна структура даних: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розмір пам’яті може бути виділений або звільнений під час виконання на основі операції вставки або видалення.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Простота вставки/видалення: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вставляти та видаляти елементи простіше, ніж масиви, оскільки жодні елементи не потрібно зміщувати після вставки та видалення, потрібно лише оновити адресу.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Ефективне використання пам’яті: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така структура даних дозволяє завжди використовувати необхідну кількість пам’яті.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908886" name="Title 1"/>
          <p:cNvSpPr>
            <a:spLocks noGrp="1"/>
          </p:cNvSpPr>
          <p:nvPr>
            <p:ph type="title"/>
          </p:nvPr>
        </p:nvSpPr>
        <p:spPr bwMode="auto">
          <a:xfrm>
            <a:off x="838197" y="37040"/>
            <a:ext cx="10515600" cy="1325561"/>
          </a:xfrm>
        </p:spPr>
        <p:txBody>
          <a:bodyPr/>
          <a:lstStyle/>
          <a:p>
            <a:pPr algn="ctr">
              <a:defRPr/>
            </a:pPr>
            <a:r>
              <a:rPr/>
              <a:t>Типи зв’язних списків</a:t>
            </a:r>
            <a:endParaRPr/>
          </a:p>
        </p:txBody>
      </p:sp>
      <p:sp>
        <p:nvSpPr>
          <p:cNvPr id="1929748732" name=""/>
          <p:cNvSpPr/>
          <p:nvPr/>
        </p:nvSpPr>
        <p:spPr bwMode="auto">
          <a:xfrm flipH="0" flipV="0">
            <a:off x="1893152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93416377" name=""/>
          <p:cNvSpPr/>
          <p:nvPr/>
        </p:nvSpPr>
        <p:spPr bwMode="auto">
          <a:xfrm flipH="0" flipV="0">
            <a:off x="2807552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9360695" name=""/>
          <p:cNvSpPr/>
          <p:nvPr/>
        </p:nvSpPr>
        <p:spPr bwMode="auto">
          <a:xfrm flipH="0" flipV="0">
            <a:off x="5247114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83468895" name=""/>
          <p:cNvSpPr/>
          <p:nvPr/>
        </p:nvSpPr>
        <p:spPr bwMode="auto">
          <a:xfrm flipH="0" flipV="0">
            <a:off x="6161514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61349716" name=""/>
          <p:cNvSpPr/>
          <p:nvPr/>
        </p:nvSpPr>
        <p:spPr bwMode="auto">
          <a:xfrm flipH="0" flipV="0">
            <a:off x="8687651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55677243" name=""/>
          <p:cNvSpPr/>
          <p:nvPr/>
        </p:nvSpPr>
        <p:spPr bwMode="auto">
          <a:xfrm flipH="0" flipV="0">
            <a:off x="9602049" y="198178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266183561" name=""/>
          <p:cNvCxnSpPr>
            <a:cxnSpLocks/>
          </p:cNvCxnSpPr>
          <p:nvPr/>
        </p:nvCxnSpPr>
        <p:spPr bwMode="auto">
          <a:xfrm flipH="0" flipV="1">
            <a:off x="4235794" y="2438985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838247" name=""/>
          <p:cNvCxnSpPr>
            <a:cxnSpLocks/>
          </p:cNvCxnSpPr>
          <p:nvPr/>
        </p:nvCxnSpPr>
        <p:spPr bwMode="auto">
          <a:xfrm flipH="0" flipV="1">
            <a:off x="7623964" y="2438985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360006" name=""/>
          <p:cNvCxnSpPr>
            <a:cxnSpLocks/>
          </p:cNvCxnSpPr>
          <p:nvPr/>
        </p:nvCxnSpPr>
        <p:spPr bwMode="auto">
          <a:xfrm flipH="0" flipV="1">
            <a:off x="10610749" y="2438986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628090" name=""/>
          <p:cNvCxnSpPr>
            <a:cxnSpLocks/>
          </p:cNvCxnSpPr>
          <p:nvPr/>
        </p:nvCxnSpPr>
        <p:spPr bwMode="auto">
          <a:xfrm flipH="0" flipV="1">
            <a:off x="947552" y="2438985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014924" name=""/>
          <p:cNvSpPr txBox="1"/>
          <p:nvPr/>
        </p:nvSpPr>
        <p:spPr bwMode="auto">
          <a:xfrm flipH="0" flipV="0">
            <a:off x="-16884" y="2225446"/>
            <a:ext cx="90330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HEAD</a:t>
            </a:r>
            <a:endParaRPr sz="2000" b="1"/>
          </a:p>
        </p:txBody>
      </p:sp>
      <p:sp>
        <p:nvSpPr>
          <p:cNvPr id="981310088" name=""/>
          <p:cNvSpPr txBox="1"/>
          <p:nvPr/>
        </p:nvSpPr>
        <p:spPr bwMode="auto">
          <a:xfrm flipH="0" flipV="0">
            <a:off x="11316805" y="2225446"/>
            <a:ext cx="860760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NULL</a:t>
            </a:r>
            <a:endParaRPr sz="2000" b="1"/>
          </a:p>
        </p:txBody>
      </p:sp>
      <p:sp>
        <p:nvSpPr>
          <p:cNvPr id="1629342887" name=""/>
          <p:cNvSpPr/>
          <p:nvPr/>
        </p:nvSpPr>
        <p:spPr bwMode="auto">
          <a:xfrm flipH="0" flipV="0">
            <a:off x="2259843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45329694" name=""/>
          <p:cNvSpPr/>
          <p:nvPr/>
        </p:nvSpPr>
        <p:spPr bwMode="auto">
          <a:xfrm flipH="0" flipV="0">
            <a:off x="3174243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485867632" name=""/>
          <p:cNvCxnSpPr>
            <a:cxnSpLocks/>
          </p:cNvCxnSpPr>
          <p:nvPr/>
        </p:nvCxnSpPr>
        <p:spPr bwMode="auto">
          <a:xfrm flipH="0" flipV="1">
            <a:off x="878972" y="4134631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2444699" name=""/>
          <p:cNvSpPr txBox="1"/>
          <p:nvPr/>
        </p:nvSpPr>
        <p:spPr bwMode="auto">
          <a:xfrm flipH="0" flipV="0">
            <a:off x="-38155" y="3808728"/>
            <a:ext cx="90330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HEAD</a:t>
            </a:r>
            <a:endParaRPr sz="2000" b="1"/>
          </a:p>
        </p:txBody>
      </p:sp>
      <p:sp>
        <p:nvSpPr>
          <p:cNvPr id="739101922" name=""/>
          <p:cNvSpPr/>
          <p:nvPr/>
        </p:nvSpPr>
        <p:spPr bwMode="auto">
          <a:xfrm flipH="0" flipV="0">
            <a:off x="1893152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80501415" name=""/>
          <p:cNvSpPr/>
          <p:nvPr/>
        </p:nvSpPr>
        <p:spPr bwMode="auto">
          <a:xfrm flipH="0" flipV="0">
            <a:off x="2807552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81208694" name=""/>
          <p:cNvSpPr/>
          <p:nvPr/>
        </p:nvSpPr>
        <p:spPr bwMode="auto">
          <a:xfrm flipH="0" flipV="0">
            <a:off x="5247114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00446415" name=""/>
          <p:cNvSpPr/>
          <p:nvPr/>
        </p:nvSpPr>
        <p:spPr bwMode="auto">
          <a:xfrm flipH="0" flipV="0">
            <a:off x="6161514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22142951" name=""/>
          <p:cNvSpPr/>
          <p:nvPr/>
        </p:nvSpPr>
        <p:spPr bwMode="auto">
          <a:xfrm flipH="0" flipV="0">
            <a:off x="8687651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61758682" name=""/>
          <p:cNvSpPr/>
          <p:nvPr/>
        </p:nvSpPr>
        <p:spPr bwMode="auto">
          <a:xfrm flipH="0" flipV="0">
            <a:off x="9602049" y="5428746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317675312" name=""/>
          <p:cNvCxnSpPr>
            <a:cxnSpLocks/>
          </p:cNvCxnSpPr>
          <p:nvPr/>
        </p:nvCxnSpPr>
        <p:spPr bwMode="auto">
          <a:xfrm flipH="0" flipV="1">
            <a:off x="4307761" y="5885946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18585" name=""/>
          <p:cNvCxnSpPr>
            <a:cxnSpLocks/>
          </p:cNvCxnSpPr>
          <p:nvPr/>
        </p:nvCxnSpPr>
        <p:spPr bwMode="auto">
          <a:xfrm flipH="0" flipV="1">
            <a:off x="7623964" y="5885946"/>
            <a:ext cx="53974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811643" name=""/>
          <p:cNvCxnSpPr>
            <a:cxnSpLocks/>
          </p:cNvCxnSpPr>
          <p:nvPr/>
        </p:nvCxnSpPr>
        <p:spPr bwMode="auto">
          <a:xfrm flipH="0" flipV="1">
            <a:off x="1345443" y="5856737"/>
            <a:ext cx="466470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1028065" name=""/>
          <p:cNvSpPr txBox="1"/>
          <p:nvPr/>
        </p:nvSpPr>
        <p:spPr bwMode="auto">
          <a:xfrm flipH="0" flipV="0">
            <a:off x="-16884" y="5687645"/>
            <a:ext cx="903304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HEAD</a:t>
            </a:r>
            <a:endParaRPr sz="2000" b="1"/>
          </a:p>
        </p:txBody>
      </p:sp>
      <p:sp>
        <p:nvSpPr>
          <p:cNvPr id="522405977" name=""/>
          <p:cNvSpPr txBox="1"/>
          <p:nvPr/>
        </p:nvSpPr>
        <p:spPr bwMode="auto">
          <a:xfrm flipH="0" flipV="0">
            <a:off x="5049356" y="1476832"/>
            <a:ext cx="2403639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/>
              <a:t>Single-linked list</a:t>
            </a:r>
            <a:endParaRPr sz="2200" b="1"/>
          </a:p>
        </p:txBody>
      </p:sp>
      <p:sp>
        <p:nvSpPr>
          <p:cNvPr id="1164834690" name=""/>
          <p:cNvSpPr txBox="1"/>
          <p:nvPr/>
        </p:nvSpPr>
        <p:spPr bwMode="auto">
          <a:xfrm flipH="0" flipV="0">
            <a:off x="4905464" y="3215458"/>
            <a:ext cx="2496682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/>
              <a:t>Double linked list</a:t>
            </a:r>
            <a:endParaRPr sz="2200" b="1"/>
          </a:p>
        </p:txBody>
      </p:sp>
      <p:sp>
        <p:nvSpPr>
          <p:cNvPr id="328883885" name=""/>
          <p:cNvSpPr/>
          <p:nvPr/>
        </p:nvSpPr>
        <p:spPr bwMode="auto">
          <a:xfrm flipH="0" flipV="0">
            <a:off x="1345443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pointer(prev)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73284920" name=""/>
          <p:cNvSpPr/>
          <p:nvPr/>
        </p:nvSpPr>
        <p:spPr bwMode="auto">
          <a:xfrm flipH="0" flipV="0">
            <a:off x="8914240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11332955" name=""/>
          <p:cNvSpPr/>
          <p:nvPr/>
        </p:nvSpPr>
        <p:spPr bwMode="auto">
          <a:xfrm flipH="0" flipV="0">
            <a:off x="9828640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00786094" name=""/>
          <p:cNvSpPr/>
          <p:nvPr/>
        </p:nvSpPr>
        <p:spPr bwMode="auto">
          <a:xfrm flipH="0" flipV="0">
            <a:off x="7999839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pointer(prev)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63646426" name=""/>
          <p:cNvSpPr/>
          <p:nvPr/>
        </p:nvSpPr>
        <p:spPr bwMode="auto">
          <a:xfrm flipH="0" flipV="0">
            <a:off x="5704314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30267892" name=""/>
          <p:cNvSpPr/>
          <p:nvPr/>
        </p:nvSpPr>
        <p:spPr bwMode="auto">
          <a:xfrm flipH="0" flipV="0">
            <a:off x="6618714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pointer(next)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09424765" name=""/>
          <p:cNvSpPr/>
          <p:nvPr/>
        </p:nvSpPr>
        <p:spPr bwMode="auto">
          <a:xfrm flipH="0" flipV="0">
            <a:off x="4789913" y="3748129"/>
            <a:ext cx="914400" cy="9143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pointer(prev)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76784552" name=""/>
          <p:cNvCxnSpPr>
            <a:cxnSpLocks/>
          </p:cNvCxnSpPr>
          <p:nvPr/>
        </p:nvCxnSpPr>
        <p:spPr bwMode="auto">
          <a:xfrm flipH="1" flipV="1">
            <a:off x="878972" y="4265865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358008" name=""/>
          <p:cNvSpPr txBox="1"/>
          <p:nvPr/>
        </p:nvSpPr>
        <p:spPr bwMode="auto">
          <a:xfrm flipH="0" flipV="0">
            <a:off x="11316805" y="4007028"/>
            <a:ext cx="860760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NULL</a:t>
            </a:r>
            <a:endParaRPr sz="2000" b="1"/>
          </a:p>
        </p:txBody>
      </p:sp>
      <p:sp>
        <p:nvSpPr>
          <p:cNvPr id="1445324693" name=""/>
          <p:cNvSpPr txBox="1"/>
          <p:nvPr/>
        </p:nvSpPr>
        <p:spPr bwMode="auto">
          <a:xfrm flipH="0" flipV="0">
            <a:off x="-16884" y="4235448"/>
            <a:ext cx="860760" cy="3965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NULL</a:t>
            </a:r>
            <a:endParaRPr sz="2000" b="1"/>
          </a:p>
        </p:txBody>
      </p:sp>
      <p:cxnSp>
        <p:nvCxnSpPr>
          <p:cNvPr id="1475436978" name=""/>
          <p:cNvCxnSpPr>
            <a:cxnSpLocks/>
          </p:cNvCxnSpPr>
          <p:nvPr/>
        </p:nvCxnSpPr>
        <p:spPr bwMode="auto">
          <a:xfrm flipH="0" flipV="1">
            <a:off x="4235794" y="4134631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446002" name=""/>
          <p:cNvCxnSpPr>
            <a:cxnSpLocks/>
          </p:cNvCxnSpPr>
          <p:nvPr/>
        </p:nvCxnSpPr>
        <p:spPr bwMode="auto">
          <a:xfrm flipH="1" flipV="1">
            <a:off x="4235794" y="4265865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785848" name=""/>
          <p:cNvCxnSpPr>
            <a:cxnSpLocks/>
          </p:cNvCxnSpPr>
          <p:nvPr/>
        </p:nvCxnSpPr>
        <p:spPr bwMode="auto">
          <a:xfrm flipH="0" flipV="1">
            <a:off x="7553563" y="4134631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421687" name=""/>
          <p:cNvCxnSpPr>
            <a:cxnSpLocks/>
          </p:cNvCxnSpPr>
          <p:nvPr/>
        </p:nvCxnSpPr>
        <p:spPr bwMode="auto">
          <a:xfrm flipH="1" flipV="1">
            <a:off x="7553563" y="4265865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627270" name=""/>
          <p:cNvCxnSpPr>
            <a:cxnSpLocks/>
          </p:cNvCxnSpPr>
          <p:nvPr/>
        </p:nvCxnSpPr>
        <p:spPr bwMode="auto">
          <a:xfrm flipH="0" flipV="1">
            <a:off x="10850334" y="4134631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2408454" name=""/>
          <p:cNvCxnSpPr>
            <a:cxnSpLocks/>
          </p:cNvCxnSpPr>
          <p:nvPr/>
        </p:nvCxnSpPr>
        <p:spPr bwMode="auto">
          <a:xfrm flipH="1" flipV="1">
            <a:off x="10850334" y="4265865"/>
            <a:ext cx="39319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373175" name=""/>
          <p:cNvSpPr txBox="1"/>
          <p:nvPr/>
        </p:nvSpPr>
        <p:spPr bwMode="auto">
          <a:xfrm flipH="0" flipV="0">
            <a:off x="4775545" y="4891860"/>
            <a:ext cx="2605818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Circular </a:t>
            </a:r>
            <a:r>
              <a:rPr sz="2200" b="1"/>
              <a:t>linked list</a:t>
            </a:r>
            <a:endParaRPr sz="2200" b="1"/>
          </a:p>
        </p:txBody>
      </p:sp>
      <p:cxnSp>
        <p:nvCxnSpPr>
          <p:cNvPr id="869174017" name=""/>
          <p:cNvCxnSpPr>
            <a:cxnSpLocks/>
          </p:cNvCxnSpPr>
          <p:nvPr/>
        </p:nvCxnSpPr>
        <p:spPr bwMode="auto">
          <a:xfrm rot="0" flipH="1" flipV="0">
            <a:off x="1811916" y="5885946"/>
            <a:ext cx="8752416" cy="89272"/>
          </a:xfrm>
          <a:prstGeom prst="bentConnector5">
            <a:avLst>
              <a:gd name="adj1" fmla="val -7013"/>
              <a:gd name="adj2" fmla="val 763337"/>
              <a:gd name="adj3" fmla="val 105395"/>
            </a:avLst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7440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28825" y="23810"/>
            <a:ext cx="8134349" cy="6810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9489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Vector</a:t>
            </a:r>
            <a:endParaRPr/>
          </a:p>
        </p:txBody>
      </p:sp>
      <p:sp>
        <p:nvSpPr>
          <p:cNvPr id="108744051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uk-UA"/>
              <a:t>Структура даних, концептуально така ж, як і </a:t>
            </a:r>
            <a:r>
              <a:rPr lang="en-US"/>
              <a:t>ArrayList.</a:t>
            </a:r>
            <a:endParaRPr lang="en-US"/>
          </a:p>
          <a:p>
            <a:pPr>
              <a:defRPr/>
            </a:pPr>
            <a:r>
              <a:rPr lang="uk-UA"/>
              <a:t>Має 2 особливі відмінності: </a:t>
            </a:r>
            <a:r>
              <a:rPr lang="en-US" b="1"/>
              <a:t>capacityIncrement</a:t>
            </a:r>
            <a:r>
              <a:rPr lang="uk-UA" b="1"/>
              <a:t> та </a:t>
            </a:r>
            <a:r>
              <a:rPr lang="en-US" b="1"/>
              <a:t>synchronized</a:t>
            </a:r>
            <a:r>
              <a:rPr lang="en-US"/>
              <a:t>.</a:t>
            </a:r>
            <a:endParaRPr lang="en-US"/>
          </a:p>
          <a:p>
            <a:pPr>
              <a:defRPr/>
            </a:pPr>
            <a:r>
              <a:rPr lang="en-US" b="0"/>
              <a:t>capacityIncrement – </a:t>
            </a:r>
            <a:r>
              <a:rPr lang="uk-UA" b="0"/>
              <a:t>значення, на яке автоматично збільшуватиметься структура при досягненні ліміту елементів.</a:t>
            </a:r>
            <a:endParaRPr lang="uk-UA" b="0"/>
          </a:p>
          <a:p>
            <a:pPr>
              <a:defRPr/>
            </a:pPr>
            <a:r>
              <a:rPr lang="en-US" b="0"/>
              <a:t>Synchronized – </a:t>
            </a:r>
            <a:r>
              <a:rPr lang="uk-UA" b="0"/>
              <a:t>кожна операція із вектором буде автоматично синхронізована між кількома потоками.</a:t>
            </a:r>
            <a:endParaRPr lang="uk-UA" b="0"/>
          </a:p>
          <a:p>
            <a:pPr>
              <a:defRPr/>
            </a:pPr>
            <a:endParaRPr lang="en-US"/>
          </a:p>
        </p:txBody>
      </p:sp>
      <p:sp>
        <p:nvSpPr>
          <p:cNvPr id="316308086" name=""/>
          <p:cNvSpPr txBox="1"/>
          <p:nvPr/>
        </p:nvSpPr>
        <p:spPr bwMode="auto">
          <a:xfrm flipH="0" flipV="0">
            <a:off x="404371" y="5668761"/>
            <a:ext cx="11383256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 b="1">
                <a:solidFill>
                  <a:srgbClr val="FF0000"/>
                </a:solidFill>
              </a:rPr>
              <a:t>Через </a:t>
            </a:r>
            <a:r>
              <a:rPr lang="en-US" sz="2200" b="1">
                <a:solidFill>
                  <a:srgbClr val="FF0000"/>
                </a:solidFill>
              </a:rPr>
              <a:t>Synchronized - </a:t>
            </a:r>
            <a:r>
              <a:rPr lang="uk-UA" sz="2200" b="1">
                <a:solidFill>
                  <a:srgbClr val="FF0000"/>
                </a:solidFill>
              </a:rPr>
              <a:t>вектор більше не використовується на сьогоднішній день.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672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Queue (Черга)</a:t>
            </a:r>
            <a:endParaRPr/>
          </a:p>
        </p:txBody>
      </p:sp>
      <p:sp>
        <p:nvSpPr>
          <p:cNvPr id="21375713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Черга — це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лінійна структура даних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яка відповідає принципу «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першим прийшов — першим вийшов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 (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FIFO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). В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она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працює як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тунель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де елементи додаються на одному кінці (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і видаляються з іншого кінця (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front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ocs.oracle.com/en/java/javase/22/docs/api/java.base/java/util/Queue.html"/>
              </a:rPr>
              <a:t>Документація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2470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Обробка виняткових ситуацій</a:t>
            </a:r>
            <a:endParaRPr/>
          </a:p>
        </p:txBody>
      </p:sp>
      <p:sp>
        <p:nvSpPr>
          <p:cNvPr id="13845884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 Keyword</a:t>
            </a:r>
            <a:endParaRPr sz="3600"/>
          </a:p>
          <a:p>
            <a:pPr>
              <a:lnSpc>
                <a:spcPct val="114999"/>
              </a:lnSpc>
              <a:defRPr/>
            </a:pPr>
            <a:r>
              <a:rPr sz="3600"/>
              <a:t>try-catch blocks</a:t>
            </a:r>
            <a:endParaRPr sz="3600"/>
          </a:p>
          <a:p>
            <a:pPr>
              <a:lnSpc>
                <a:spcPct val="114999"/>
              </a:lnSpc>
              <a:defRPr/>
            </a:pPr>
            <a:r>
              <a:rPr sz="3600"/>
              <a:t>try-with-resources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2323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Queue</a:t>
            </a:r>
            <a:endParaRPr/>
          </a:p>
        </p:txBody>
      </p:sp>
      <p:sp>
        <p:nvSpPr>
          <p:cNvPr id="1817999579" name=""/>
          <p:cNvSpPr/>
          <p:nvPr/>
        </p:nvSpPr>
        <p:spPr bwMode="auto">
          <a:xfrm flipH="0" flipV="0">
            <a:off x="1898623" y="3928801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1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1538486396" name=""/>
          <p:cNvSpPr/>
          <p:nvPr/>
        </p:nvSpPr>
        <p:spPr bwMode="auto">
          <a:xfrm flipH="0" flipV="0">
            <a:off x="2895597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2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564609212" name=""/>
          <p:cNvSpPr/>
          <p:nvPr/>
        </p:nvSpPr>
        <p:spPr bwMode="auto">
          <a:xfrm flipH="0" flipV="0">
            <a:off x="3809998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3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2103560923" name=""/>
          <p:cNvSpPr/>
          <p:nvPr/>
        </p:nvSpPr>
        <p:spPr bwMode="auto">
          <a:xfrm flipH="0" flipV="0">
            <a:off x="4724398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4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91164526" name=""/>
          <p:cNvSpPr/>
          <p:nvPr/>
        </p:nvSpPr>
        <p:spPr bwMode="auto">
          <a:xfrm flipH="0" flipV="0">
            <a:off x="5638798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5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841141216" name=""/>
          <p:cNvSpPr/>
          <p:nvPr/>
        </p:nvSpPr>
        <p:spPr bwMode="auto">
          <a:xfrm flipH="0" flipV="0">
            <a:off x="6553198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6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289067398" name=""/>
          <p:cNvSpPr/>
          <p:nvPr/>
        </p:nvSpPr>
        <p:spPr bwMode="auto">
          <a:xfrm flipH="0" flipV="0">
            <a:off x="7467598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7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1798532730" name=""/>
          <p:cNvSpPr/>
          <p:nvPr/>
        </p:nvSpPr>
        <p:spPr bwMode="auto">
          <a:xfrm flipH="0" flipV="0">
            <a:off x="8381999" y="2538928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8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1189387758" name=""/>
          <p:cNvSpPr/>
          <p:nvPr/>
        </p:nvSpPr>
        <p:spPr bwMode="auto">
          <a:xfrm flipH="0" flipV="0">
            <a:off x="9350354" y="1178214"/>
            <a:ext cx="914400" cy="914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</a:rPr>
              <a:t>9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2001939518" name=""/>
          <p:cNvSpPr txBox="1"/>
          <p:nvPr/>
        </p:nvSpPr>
        <p:spPr bwMode="auto">
          <a:xfrm flipH="0" flipV="0">
            <a:off x="2813023" y="2092614"/>
            <a:ext cx="1454175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Front / Head</a:t>
            </a:r>
            <a:endParaRPr/>
          </a:p>
        </p:txBody>
      </p:sp>
      <p:sp>
        <p:nvSpPr>
          <p:cNvPr id="327234106" name=""/>
          <p:cNvSpPr txBox="1"/>
          <p:nvPr/>
        </p:nvSpPr>
        <p:spPr bwMode="auto">
          <a:xfrm flipH="0" flipV="0">
            <a:off x="7413643" y="2092614"/>
            <a:ext cx="193671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Back / Tail / Rear</a:t>
            </a:r>
            <a:endParaRPr/>
          </a:p>
        </p:txBody>
      </p:sp>
      <p:cxnSp>
        <p:nvCxnSpPr>
          <p:cNvPr id="887415216" name=""/>
          <p:cNvCxnSpPr>
            <a:cxnSpLocks/>
          </p:cNvCxnSpPr>
          <p:nvPr/>
        </p:nvCxnSpPr>
        <p:spPr bwMode="auto">
          <a:xfrm flipH="1" flipV="0">
            <a:off x="9420076" y="1690686"/>
            <a:ext cx="1039973" cy="1305441"/>
          </a:xfrm>
          <a:prstGeom prst="curvedConnector3">
            <a:avLst>
              <a:gd name="adj1" fmla="val -22429"/>
            </a:avLst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435341" name=""/>
          <p:cNvCxnSpPr>
            <a:cxnSpLocks/>
          </p:cNvCxnSpPr>
          <p:nvPr/>
        </p:nvCxnSpPr>
        <p:spPr bwMode="auto">
          <a:xfrm flipH="1" flipV="0">
            <a:off x="2355823" y="2977047"/>
            <a:ext cx="388774" cy="903901"/>
          </a:xfrm>
          <a:prstGeom prst="curvedConnector3">
            <a:avLst>
              <a:gd name="adj1" fmla="val 112500"/>
            </a:avLst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4842338" name=""/>
          <p:cNvSpPr txBox="1"/>
          <p:nvPr/>
        </p:nvSpPr>
        <p:spPr bwMode="auto">
          <a:xfrm flipH="0" flipV="0">
            <a:off x="1112130" y="3087208"/>
            <a:ext cx="1111501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Dequeue</a:t>
            </a:r>
            <a:endParaRPr/>
          </a:p>
        </p:txBody>
      </p:sp>
      <p:sp>
        <p:nvSpPr>
          <p:cNvPr id="1116380352" name=""/>
          <p:cNvSpPr txBox="1"/>
          <p:nvPr/>
        </p:nvSpPr>
        <p:spPr bwMode="auto">
          <a:xfrm flipH="0" flipV="0">
            <a:off x="10804354" y="2538928"/>
            <a:ext cx="1098887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Enqueue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8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43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99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3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43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7287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Queue: Базові операції</a:t>
            </a:r>
            <a:endParaRPr/>
          </a:p>
        </p:txBody>
      </p:sp>
      <p:sp>
        <p:nvSpPr>
          <p:cNvPr id="74519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Enqueue (Insert): Метод, що додає елемент до черги.</a:t>
            </a:r>
            <a:endParaRPr/>
          </a:p>
          <a:p>
            <a:pPr>
              <a:defRPr/>
            </a:pPr>
            <a:r>
              <a:rPr/>
              <a:t>Dequeue (Delete): Видаляє та повертає елемент з початку черги.</a:t>
            </a:r>
            <a:endParaRPr/>
          </a:p>
          <a:p>
            <a:pPr>
              <a:defRPr/>
            </a:pPr>
            <a:r>
              <a:rPr/>
              <a:t>Peek: Повертає елемент із початку черги не видаляючи його.</a:t>
            </a:r>
            <a:endParaRPr/>
          </a:p>
          <a:p>
            <a:pPr>
              <a:defRPr/>
            </a:pPr>
            <a:r>
              <a:rPr/>
              <a:t>isEmpty/isFull: Перевірка на наявність вмісту черги.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79205" name="Title 1"/>
          <p:cNvSpPr>
            <a:spLocks noGrp="1"/>
          </p:cNvSpPr>
          <p:nvPr>
            <p:ph type="title"/>
          </p:nvPr>
        </p:nvSpPr>
        <p:spPr bwMode="auto">
          <a:xfrm>
            <a:off x="838198" y="32212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Queue</a:t>
            </a:r>
            <a:r>
              <a:rPr lang="uk-UA"/>
              <a:t> – </a:t>
            </a:r>
            <a:r>
              <a:rPr lang="uk-UA"/>
              <a:t>базові операції</a:t>
            </a:r>
            <a:endParaRPr/>
          </a:p>
        </p:txBody>
      </p:sp>
      <p:sp>
        <p:nvSpPr>
          <p:cNvPr id="810935422" name=""/>
          <p:cNvSpPr/>
          <p:nvPr/>
        </p:nvSpPr>
        <p:spPr bwMode="auto">
          <a:xfrm flipH="0" flipV="0">
            <a:off x="838198" y="1284598"/>
            <a:ext cx="7689728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lang="en-US" sz="2200" b="0" i="0" u="none" strike="noStrike" cap="none" spc="0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 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lang="en-US" sz="2200" b="0" i="0" u="none" strike="noStrike" cap="none" spc="0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LinkedList&lt;&gt;();</a:t>
            </a:r>
            <a:endParaRPr/>
          </a:p>
        </p:txBody>
      </p:sp>
      <p:sp>
        <p:nvSpPr>
          <p:cNvPr id="26786197" name=""/>
          <p:cNvSpPr/>
          <p:nvPr/>
        </p:nvSpPr>
        <p:spPr bwMode="auto">
          <a:xfrm flipH="0" flipV="0">
            <a:off x="838198" y="1834422"/>
            <a:ext cx="8670331" cy="44504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"Removing item: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.remove());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649568954" name=""/>
          <p:cNvSpPr txBox="1"/>
          <p:nvPr/>
        </p:nvSpPr>
        <p:spPr bwMode="auto">
          <a:xfrm flipH="0" flipV="0">
            <a:off x="8659286" y="5074106"/>
            <a:ext cx="310529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uk-UA" b="1"/>
              <a:t>Результат:</a:t>
            </a:r>
            <a:endParaRPr b="1"/>
          </a:p>
          <a:p>
            <a:pPr algn="l">
              <a:defRPr/>
            </a:pPr>
            <a:r>
              <a:rPr b="1"/>
              <a:t>Removing item: Apple</a:t>
            </a:r>
            <a:endParaRPr b="1"/>
          </a:p>
          <a:p>
            <a:pPr algn="l">
              <a:defRPr/>
            </a:pPr>
            <a:r>
              <a:rPr b="1"/>
              <a:t>Banana</a:t>
            </a:r>
            <a:endParaRPr b="1"/>
          </a:p>
          <a:p>
            <a:pPr algn="l">
              <a:defRPr/>
            </a:pPr>
            <a:r>
              <a:rPr b="1"/>
              <a:t>Orange</a:t>
            </a:r>
            <a:endParaRPr b="1"/>
          </a:p>
          <a:p>
            <a:pPr algn="l">
              <a:defRPr/>
            </a:pPr>
            <a:r>
              <a:rPr b="1"/>
              <a:t>Pear</a:t>
            </a:r>
            <a:endParaRPr b="1"/>
          </a:p>
          <a:p>
            <a:pPr algn="l">
              <a:defRPr/>
            </a:pPr>
            <a:r>
              <a:rPr b="1"/>
              <a:t>Grape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3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04527" name="Title 1"/>
          <p:cNvSpPr>
            <a:spLocks noGrp="1"/>
          </p:cNvSpPr>
          <p:nvPr>
            <p:ph type="title"/>
          </p:nvPr>
        </p:nvSpPr>
        <p:spPr bwMode="auto">
          <a:xfrm>
            <a:off x="838198" y="3221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Queue</a:t>
            </a:r>
            <a:r>
              <a:rPr lang="uk-UA"/>
              <a:t> – </a:t>
            </a:r>
            <a:r>
              <a:rPr lang="uk-UA"/>
              <a:t>метод </a:t>
            </a:r>
            <a:r>
              <a:rPr lang="en-US"/>
              <a:t>element()</a:t>
            </a:r>
            <a:endParaRPr/>
          </a:p>
        </p:txBody>
      </p:sp>
      <p:sp>
        <p:nvSpPr>
          <p:cNvPr id="1990317891" name=""/>
          <p:cNvSpPr/>
          <p:nvPr/>
        </p:nvSpPr>
        <p:spPr bwMode="auto">
          <a:xfrm flipH="0" flipV="0">
            <a:off x="838198" y="1357774"/>
            <a:ext cx="8671411" cy="411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LinkedList&lt;&gt;();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"Removing item: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.element());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988430276" name=""/>
          <p:cNvSpPr txBox="1"/>
          <p:nvPr/>
        </p:nvSpPr>
        <p:spPr bwMode="auto">
          <a:xfrm flipH="0" flipV="0">
            <a:off x="8659285" y="5074105"/>
            <a:ext cx="310565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Removing item: Apple</a:t>
            </a:r>
            <a:endParaRPr lang="en-US"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</a:t>
            </a:r>
            <a:endParaRPr lang="en-US"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Banana</a:t>
            </a:r>
            <a:endParaRPr lang="en-US"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Orange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31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3318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PriorityQueue</a:t>
            </a:r>
            <a:endParaRPr/>
          </a:p>
        </p:txBody>
      </p:sp>
      <p:sp>
        <p:nvSpPr>
          <p:cNvPr id="14393348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Схожа на звичайну чергу, але не являється </a:t>
            </a:r>
            <a:r>
              <a:rPr lang="en-US"/>
              <a:t>FIFO</a:t>
            </a:r>
            <a:r>
              <a:rPr lang="uk-UA"/>
              <a:t>.</a:t>
            </a:r>
            <a:endParaRPr lang="uk-UA"/>
          </a:p>
          <a:p>
            <a:pPr>
              <a:defRPr/>
            </a:pPr>
            <a:r>
              <a:rPr lang="uk-UA"/>
              <a:t>Елементи розташовуються у черзі за допомогою пріоритетності.</a:t>
            </a:r>
            <a:endParaRPr lang="uk-UA"/>
          </a:p>
          <a:p>
            <a:pPr>
              <a:defRPr/>
            </a:pPr>
            <a:r>
              <a:rPr lang="uk-UA" u="sng">
                <a:hlinkClick r:id="rId3" tooltip="https://docs.oracle.com/en/java/javase/22/docs/api/java.base/java/util/PriorityQueue.html"/>
              </a:rPr>
              <a:t>Документація</a:t>
            </a:r>
            <a:endParaRPr lang="uk-UA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406016" name="Title 1"/>
          <p:cNvSpPr>
            <a:spLocks noGrp="1"/>
          </p:cNvSpPr>
          <p:nvPr>
            <p:ph type="title"/>
          </p:nvPr>
        </p:nvSpPr>
        <p:spPr bwMode="auto">
          <a:xfrm>
            <a:off x="838198" y="-477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PriorityQueue - </a:t>
            </a:r>
            <a:r>
              <a:rPr lang="uk-UA"/>
              <a:t>приклад</a:t>
            </a:r>
            <a:endParaRPr/>
          </a:p>
        </p:txBody>
      </p:sp>
      <p:sp>
        <p:nvSpPr>
          <p:cNvPr id="1421617308" name=""/>
          <p:cNvSpPr/>
          <p:nvPr/>
        </p:nvSpPr>
        <p:spPr bwMode="auto">
          <a:xfrm flipH="0" flipV="0">
            <a:off x="838198" y="1102384"/>
            <a:ext cx="5757427" cy="5791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class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int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getName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setName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...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580654" name="Title 1"/>
          <p:cNvSpPr>
            <a:spLocks noGrp="1"/>
          </p:cNvSpPr>
          <p:nvPr>
            <p:ph type="title"/>
          </p:nvPr>
        </p:nvSpPr>
        <p:spPr bwMode="auto">
          <a:xfrm>
            <a:off x="838198" y="-477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PriorityQueue - </a:t>
            </a:r>
            <a:r>
              <a:rPr lang="uk-UA"/>
              <a:t>приклад</a:t>
            </a:r>
            <a:endParaRPr/>
          </a:p>
        </p:txBody>
      </p:sp>
      <p:sp>
        <p:nvSpPr>
          <p:cNvPr id="1579869825" name=""/>
          <p:cNvSpPr/>
          <p:nvPr/>
        </p:nvSpPr>
        <p:spPr bwMode="auto">
          <a:xfrm flipH="0" flipV="0">
            <a:off x="838198" y="1539059"/>
            <a:ext cx="8054614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PriorityQueue&lt;&gt;();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"Bob"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17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"Jack"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"Anna"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person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794005141" name=""/>
          <p:cNvSpPr txBox="1"/>
          <p:nvPr/>
        </p:nvSpPr>
        <p:spPr bwMode="auto">
          <a:xfrm flipH="0" flipV="0">
            <a:off x="838198" y="5502305"/>
            <a:ext cx="7583555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>
                <a:solidFill>
                  <a:schemeClr val="tx1"/>
                </a:solidFill>
              </a:rPr>
              <a:t>Такий код не спрацює, оскільки є одна проблема:</a:t>
            </a:r>
            <a:br>
              <a:rPr lang="uk-UA" sz="2200">
                <a:solidFill>
                  <a:srgbClr val="FF0000"/>
                </a:solidFill>
              </a:rPr>
            </a:br>
            <a:r>
              <a:rPr lang="uk-UA" sz="2200">
                <a:solidFill>
                  <a:srgbClr val="FF0000"/>
                </a:solidFill>
              </a:rPr>
              <a:t>об’єкти всередині </a:t>
            </a:r>
            <a:r>
              <a:rPr lang="en-US" sz="2200">
                <a:solidFill>
                  <a:srgbClr val="FF0000"/>
                </a:solidFill>
              </a:rPr>
              <a:t>PriorityQueue </a:t>
            </a:r>
            <a:r>
              <a:rPr lang="uk-UA" sz="2200">
                <a:solidFill>
                  <a:srgbClr val="FF0000"/>
                </a:solidFill>
              </a:rPr>
              <a:t>повинні бути </a:t>
            </a:r>
            <a:r>
              <a:rPr lang="en-US" sz="2200">
                <a:solidFill>
                  <a:srgbClr val="FF0000"/>
                </a:solidFill>
              </a:rPr>
              <a:t>Comparable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7174075" name="Title 1"/>
          <p:cNvSpPr>
            <a:spLocks noGrp="1"/>
          </p:cNvSpPr>
          <p:nvPr>
            <p:ph type="title"/>
          </p:nvPr>
        </p:nvSpPr>
        <p:spPr bwMode="auto">
          <a:xfrm>
            <a:off x="838198" y="8769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PriorityQueue - </a:t>
            </a:r>
            <a:r>
              <a:rPr lang="uk-UA"/>
              <a:t>приклад</a:t>
            </a:r>
            <a:endParaRPr/>
          </a:p>
        </p:txBody>
      </p:sp>
      <p:sp>
        <p:nvSpPr>
          <p:cNvPr id="1521847679" name=""/>
          <p:cNvSpPr/>
          <p:nvPr/>
        </p:nvSpPr>
        <p:spPr bwMode="auto">
          <a:xfrm flipH="0" flipV="0">
            <a:off x="943846" y="1528216"/>
            <a:ext cx="10195497" cy="47857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class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implements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Comparable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int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  <a:t>@Override</a:t>
            </a:r>
            <a:b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int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compareTo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compare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523114" name="Title 1"/>
          <p:cNvSpPr>
            <a:spLocks noGrp="1"/>
          </p:cNvSpPr>
          <p:nvPr>
            <p:ph type="title"/>
          </p:nvPr>
        </p:nvSpPr>
        <p:spPr bwMode="auto">
          <a:xfrm>
            <a:off x="838198" y="-477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PriorityQueue - </a:t>
            </a:r>
            <a:r>
              <a:rPr lang="uk-UA"/>
              <a:t>приклад</a:t>
            </a:r>
            <a:endParaRPr/>
          </a:p>
        </p:txBody>
      </p:sp>
      <p:sp>
        <p:nvSpPr>
          <p:cNvPr id="112807782" name=""/>
          <p:cNvSpPr/>
          <p:nvPr/>
        </p:nvSpPr>
        <p:spPr bwMode="auto">
          <a:xfrm flipH="0" flipV="0">
            <a:off x="838198" y="1539059"/>
            <a:ext cx="8054614" cy="377987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PriorityQueue&lt;&gt;();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"Bob"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17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"Jack"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Person(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"Anna"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person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people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404330439" name=""/>
          <p:cNvSpPr txBox="1"/>
          <p:nvPr/>
        </p:nvSpPr>
        <p:spPr bwMode="auto">
          <a:xfrm flipH="0" flipV="0">
            <a:off x="2422245" y="5318938"/>
            <a:ext cx="4886520" cy="14329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Результат:</a:t>
            </a:r>
            <a:b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Person{name='Jack', age=13}</a:t>
            </a:r>
            <a:endParaRPr lang="uk-UA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Person{name='Bob', age=17}</a:t>
            </a:r>
            <a:endParaRPr lang="uk-UA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Person{name='Anna', age=25}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2563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ArrayDeque</a:t>
            </a:r>
            <a:endParaRPr/>
          </a:p>
        </p:txBody>
      </p:sp>
      <p:sp>
        <p:nvSpPr>
          <p:cNvPr id="18318511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Double-ended queue (Deque), </a:t>
            </a:r>
            <a:r>
              <a:rPr lang="uk-UA"/>
              <a:t>читається Дек.</a:t>
            </a:r>
            <a:endParaRPr lang="uk-UA"/>
          </a:p>
          <a:p>
            <a:pPr>
              <a:defRPr/>
            </a:pPr>
            <a:r>
              <a:rPr lang="uk-UA"/>
              <a:t>Реалізована із використанням масивів.</a:t>
            </a:r>
            <a:endParaRPr lang="uk-UA"/>
          </a:p>
          <a:p>
            <a:pPr>
              <a:defRPr/>
            </a:pPr>
            <a:r>
              <a:rPr lang="uk-UA" u="sng">
                <a:hlinkClick r:id="rId3" tooltip="https://docs.oracle.com/en/java/javase/22/docs/api/java.base/java/util/ArrayDeque.html"/>
              </a:rPr>
              <a:t>Документація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9781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Ключове слово </a:t>
            </a:r>
            <a:r>
              <a:rPr/>
              <a:t>throws</a:t>
            </a:r>
            <a:r>
              <a:rPr lang="uk-UA"/>
              <a:t>. Синтаксис</a:t>
            </a:r>
            <a:endParaRPr/>
          </a:p>
        </p:txBody>
      </p:sp>
      <p:sp>
        <p:nvSpPr>
          <p:cNvPr id="1658366480" name=""/>
          <p:cNvSpPr txBox="1"/>
          <p:nvPr/>
        </p:nvSpPr>
        <p:spPr bwMode="auto">
          <a:xfrm flipH="0" flipV="0">
            <a:off x="740751" y="2395120"/>
            <a:ext cx="9784571" cy="15639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14999"/>
              </a:lnSpc>
              <a:defRPr/>
            </a:pPr>
            <a:r>
              <a:rPr sz="28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public void </a:t>
            </a:r>
            <a:r>
              <a:rPr sz="2800" b="0" i="0" u="none">
                <a:solidFill>
                  <a:srgbClr val="00627A"/>
                </a:solidFill>
                <a:latin typeface="Noto Sans Mono"/>
                <a:ea typeface="Noto Sans Mono"/>
                <a:cs typeface="Noto Sans Mono"/>
              </a:rPr>
              <a:t>testMethod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() </a:t>
            </a:r>
            <a:r>
              <a:rPr sz="28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throws </a:t>
            </a:r>
            <a:r>
              <a:rPr sz="2800" b="0" i="0" u="none">
                <a:solidFill>
                  <a:srgbClr val="000000"/>
                </a:solidFill>
                <a:latin typeface="Noto Sans Mono"/>
                <a:ea typeface="Noto Sans Mono"/>
                <a:cs typeface="Noto Sans Mono"/>
              </a:rPr>
              <a:t>IOException </a:t>
            </a: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{</a:t>
            </a:r>
            <a:b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Код, який може згенерувати помилку</a:t>
            </a:r>
            <a:br>
              <a:rPr sz="28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8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</a:t>
            </a:r>
            <a:endParaRPr sz="28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9353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ArrayDeque </a:t>
            </a:r>
            <a:r>
              <a:rPr lang="uk-UA"/>
              <a:t>у вигляді черги</a:t>
            </a:r>
            <a:endParaRPr/>
          </a:p>
        </p:txBody>
      </p:sp>
      <p:sp>
        <p:nvSpPr>
          <p:cNvPr id="2147099425" name=""/>
          <p:cNvSpPr/>
          <p:nvPr/>
        </p:nvSpPr>
        <p:spPr bwMode="auto">
          <a:xfrm flipH="0" flipV="0">
            <a:off x="943479" y="1887435"/>
            <a:ext cx="10411400" cy="411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Deque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ArrayDeque&lt;&gt;();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.offer(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.offer(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.offer(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.offer(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1000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while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(!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.isEmpty())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queue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.poll());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3373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ArrayDeque </a:t>
            </a:r>
            <a:r>
              <a:rPr lang="uk-UA"/>
              <a:t>у вигляді стеку</a:t>
            </a:r>
            <a:endParaRPr/>
          </a:p>
        </p:txBody>
      </p:sp>
      <p:sp>
        <p:nvSpPr>
          <p:cNvPr id="831302809" name=""/>
          <p:cNvSpPr/>
          <p:nvPr/>
        </p:nvSpPr>
        <p:spPr bwMode="auto">
          <a:xfrm flipH="0" flipV="0">
            <a:off x="943479" y="1887435"/>
            <a:ext cx="10412480" cy="411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Deque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ArrayDeque&lt;&gt;();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.push(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.push(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.push(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.push(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1000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while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(!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.isEmpty())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stack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.pop());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6434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соціативн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і масиви</a:t>
            </a:r>
            <a:endParaRPr/>
          </a:p>
        </p:txBody>
      </p:sp>
      <p:sp>
        <p:nvSpPr>
          <p:cNvPr id="13699497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Асоціативні масиви (</a:t>
            </a:r>
            <a:r>
              <a:rPr lang="en-US"/>
              <a:t>map, dictionary) – </a:t>
            </a:r>
            <a:r>
              <a:rPr lang="uk-UA"/>
              <a:t>абстрактні типи даних.</a:t>
            </a:r>
            <a:endParaRPr lang="uk-UA"/>
          </a:p>
          <a:p>
            <a:pPr>
              <a:defRPr/>
            </a:pPr>
            <a:r>
              <a:rPr lang="uk-UA"/>
              <a:t>Являються </a:t>
            </a:r>
            <a:r>
              <a:rPr lang="uk-UA" b="1"/>
              <a:t>колекціями пар ключ-значення, </a:t>
            </a:r>
            <a:r>
              <a:rPr lang="uk-UA" b="0"/>
              <a:t>де кожен ключ може повторюватися лише 1 раз.</a:t>
            </a:r>
            <a:endParaRPr lang="uk-UA" b="0"/>
          </a:p>
          <a:p>
            <a:pPr>
              <a:defRPr/>
            </a:pPr>
            <a:r>
              <a:rPr lang="uk-UA" b="0"/>
              <a:t>Для імплементації можуть використовуватися або хеш-таблиці або бінарні дерева.</a:t>
            </a:r>
            <a:endParaRPr lang="uk-UA" b="0"/>
          </a:p>
          <a:p>
            <a:pPr>
              <a:defRPr/>
            </a:pPr>
            <a:r>
              <a:rPr lang="uk-UA" b="0"/>
              <a:t>Основна ідея таких імплементацій – досягти максимальної швидкості для більшості операцій.</a:t>
            </a:r>
            <a:endParaRPr lang="uk-UA" b="0"/>
          </a:p>
          <a:p>
            <a:pPr>
              <a:defRPr/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4395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Hashtable </a:t>
            </a:r>
            <a:r>
              <a:rPr/>
              <a:t>(</a:t>
            </a:r>
            <a:r>
              <a:rPr lang="uk-UA"/>
              <a:t>Хеш-таблиця)</a:t>
            </a:r>
            <a:endParaRPr/>
          </a:p>
        </p:txBody>
      </p:sp>
      <p:sp>
        <p:nvSpPr>
          <p:cNvPr id="4885284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Ідея полягає в тому, що необхідно мати можливість максимально ефективно додавати нові елементи та видаляти існуючі з колекції.</a:t>
            </a:r>
            <a:endParaRPr lang="uk-UA"/>
          </a:p>
          <a:p>
            <a:pPr>
              <a:defRPr/>
            </a:pPr>
            <a:endParaRPr/>
          </a:p>
        </p:txBody>
      </p:sp>
      <p:graphicFrame>
        <p:nvGraphicFramePr>
          <p:cNvPr id="1047739667" name=""/>
          <p:cNvGraphicFramePr>
            <a:graphicFrameLocks xmlns:a="http://schemas.openxmlformats.org/drawingml/2006/main"/>
          </p:cNvGraphicFramePr>
          <p:nvPr/>
        </p:nvGraphicFramePr>
        <p:xfrm>
          <a:off x="838198" y="3452653"/>
          <a:ext cx="8127999" cy="14630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5257800"/>
                <a:gridCol w="5257800"/>
              </a:tblGrid>
              <a:tr h="713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uk-UA"/>
                        <a:t>Ключі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uk-UA"/>
                        <a:t>Значення</a:t>
                      </a:r>
                      <a:endParaRPr/>
                    </a:p>
                  </a:txBody>
                  <a:tcPr/>
                </a:tc>
              </a:tr>
              <a:tr h="713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JohnDough@mail.com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User(John, 21)</a:t>
                      </a:r>
                      <a:endParaRPr/>
                    </a:p>
                  </a:txBody>
                  <a:tcPr/>
                </a:tc>
              </a:tr>
              <a:tr h="713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BobSmith@mail.com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User(Bob, 26)</a:t>
                      </a:r>
                      <a:endParaRPr/>
                    </a:p>
                  </a:txBody>
                  <a:tcPr/>
                </a:tc>
              </a:tr>
              <a:tr h="71354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Adam@mail.com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User(Adam, 31)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70082216" name=""/>
          <p:cNvGraphicFramePr>
            <a:graphicFrameLocks xmlns:a="http://schemas.openxmlformats.org/drawingml/2006/main"/>
          </p:cNvGraphicFramePr>
          <p:nvPr/>
        </p:nvGraphicFramePr>
        <p:xfrm>
          <a:off x="486360" y="2622536"/>
          <a:ext cx="3102212" cy="294856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{9D7B26C5-4107-4FEC-AEDC-1716B250A1EF}</a:tableStyleId>
              </a:tblPr>
              <a:tblGrid>
                <a:gridCol w="3102212"/>
              </a:tblGrid>
              <a:tr h="37065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/>
                </a:tc>
              </a:tr>
              <a:tr h="370653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2</a:t>
                      </a:r>
                      <a:r>
                        <a:rPr lang="uk-UA" b="1"/>
                        <a:t>               </a:t>
                      </a:r>
                      <a:r>
                        <a:rPr lang="en-US" b="1"/>
                        <a:t>John Dough - 21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3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4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5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6               Adam - 31</a:t>
                      </a:r>
                      <a:endParaRPr b="1"/>
                    </a:p>
                  </a:txBody>
                  <a:tcPr/>
                </a:tc>
              </a:tr>
              <a:tr h="350245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7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8082532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Hashtable </a:t>
            </a:r>
            <a:r>
              <a:rPr/>
              <a:t>(</a:t>
            </a:r>
            <a:r>
              <a:rPr lang="uk-UA"/>
              <a:t>Хеш-таблиця)</a:t>
            </a:r>
            <a:endParaRPr/>
          </a:p>
        </p:txBody>
      </p:sp>
      <p:sp>
        <p:nvSpPr>
          <p:cNvPr id="1001076509" name=""/>
          <p:cNvSpPr txBox="1"/>
          <p:nvPr/>
        </p:nvSpPr>
        <p:spPr bwMode="auto">
          <a:xfrm flipH="0" flipV="0">
            <a:off x="88079" y="2071456"/>
            <a:ext cx="389877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Використовує одновимірний масив</a:t>
            </a:r>
            <a:endParaRPr/>
          </a:p>
        </p:txBody>
      </p:sp>
      <p:sp>
        <p:nvSpPr>
          <p:cNvPr id="1039738618" name=""/>
          <p:cNvSpPr txBox="1"/>
          <p:nvPr/>
        </p:nvSpPr>
        <p:spPr bwMode="auto">
          <a:xfrm flipH="0" flipV="0">
            <a:off x="5628476" y="3545739"/>
            <a:ext cx="572532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Як досягти константного часу для операції вставки?</a:t>
            </a:r>
            <a:endParaRPr/>
          </a:p>
        </p:txBody>
      </p:sp>
      <p:sp>
        <p:nvSpPr>
          <p:cNvPr id="950417789" name=""/>
          <p:cNvSpPr txBox="1"/>
          <p:nvPr/>
        </p:nvSpPr>
        <p:spPr bwMode="auto">
          <a:xfrm flipH="0" flipV="0">
            <a:off x="5059368" y="3913760"/>
            <a:ext cx="7061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Необхідно перетворити ключ, на представлення індексу масиву.</a:t>
            </a:r>
            <a:endParaRPr lang="uk-UA"/>
          </a:p>
        </p:txBody>
      </p:sp>
      <p:sp>
        <p:nvSpPr>
          <p:cNvPr id="2122671863" name=""/>
          <p:cNvSpPr txBox="1"/>
          <p:nvPr/>
        </p:nvSpPr>
        <p:spPr bwMode="auto">
          <a:xfrm flipH="0" flipV="0">
            <a:off x="4632355" y="4429587"/>
            <a:ext cx="748859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/>
              <a:t>Через це, ключі і повинні бути унікальними, щоб не використовувати</a:t>
            </a:r>
            <a:endParaRPr lang="uk-UA"/>
          </a:p>
          <a:p>
            <a:pPr algn="ctr">
              <a:defRPr/>
            </a:pPr>
            <a:r>
              <a:rPr lang="uk-UA"/>
              <a:t>ті ж самі індекси кілька разів.</a:t>
            </a:r>
            <a:endParaRPr/>
          </a:p>
        </p:txBody>
      </p:sp>
      <p:sp>
        <p:nvSpPr>
          <p:cNvPr id="1440751911" name=""/>
          <p:cNvSpPr txBox="1"/>
          <p:nvPr/>
        </p:nvSpPr>
        <p:spPr bwMode="auto">
          <a:xfrm flipH="0" flipV="0">
            <a:off x="5238431" y="5511553"/>
            <a:ext cx="670345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/>
              <a:t>Таке перетворення здійснюється за допомогою хеш-функцій.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5703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Hashtable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Хеш-таблиця)</a:t>
            </a:r>
            <a:endParaRPr sz="4400"/>
          </a:p>
        </p:txBody>
      </p:sp>
      <p:sp>
        <p:nvSpPr>
          <p:cNvPr id="915491118" name=""/>
          <p:cNvSpPr txBox="1"/>
          <p:nvPr/>
        </p:nvSpPr>
        <p:spPr bwMode="auto">
          <a:xfrm flipH="0" flipV="0">
            <a:off x="3512010" y="2460372"/>
            <a:ext cx="5170138" cy="162168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H(x) - х</a:t>
            </a:r>
            <a:r>
              <a:rPr lang="uk-UA"/>
              <a:t>еш-функція. </a:t>
            </a:r>
            <a:endParaRPr lang="uk-UA"/>
          </a:p>
          <a:p>
            <a:pPr algn="ctr">
              <a:defRPr/>
            </a:pPr>
            <a:r>
              <a:rPr lang="uk-UA"/>
              <a:t>Перетворює ключ на індекс масиву для того, </a:t>
            </a:r>
            <a:endParaRPr lang="uk-UA"/>
          </a:p>
          <a:p>
            <a:pPr algn="ctr">
              <a:defRPr/>
            </a:pPr>
            <a:r>
              <a:rPr lang="uk-UA"/>
              <a:t>щоб надати можливість</a:t>
            </a:r>
            <a:endParaRPr lang="uk-UA"/>
          </a:p>
          <a:p>
            <a:pPr algn="ctr">
              <a:defRPr/>
            </a:pPr>
            <a:r>
              <a:rPr lang="uk-UA" b="1"/>
              <a:t>доступу до елементів за індексом масиву</a:t>
            </a:r>
            <a:r>
              <a:rPr lang="uk-UA"/>
              <a:t>, </a:t>
            </a:r>
            <a:endParaRPr lang="uk-UA"/>
          </a:p>
          <a:p>
            <a:pPr algn="ctr">
              <a:defRPr/>
            </a:pPr>
            <a:r>
              <a:rPr lang="uk-UA"/>
              <a:t>а отже операції із </a:t>
            </a:r>
            <a:r>
              <a:rPr lang="uk-UA" b="1"/>
              <a:t>константним часом. </a:t>
            </a:r>
            <a:r>
              <a:rPr lang="en-US" b="1"/>
              <a:t>O(1).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470794437" name=""/>
          <p:cNvGraphicFramePr>
            <a:graphicFrameLocks xmlns:a="http://schemas.openxmlformats.org/drawingml/2006/main"/>
          </p:cNvGraphicFramePr>
          <p:nvPr/>
        </p:nvGraphicFramePr>
        <p:xfrm>
          <a:off x="9854235" y="2880360"/>
          <a:ext cx="1457087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{E8B1032C-EA38-4F05-BA0D-38AFFFC7BED3}</a:tableStyleId>
              </a:tblPr>
              <a:tblGrid>
                <a:gridCol w="1457087"/>
              </a:tblGrid>
              <a:tr h="360000"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0"/>
                        <a:t>0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0457663" name=""/>
          <p:cNvGraphicFramePr>
            <a:graphicFrameLocks xmlns:a="http://schemas.openxmlformats.org/drawingml/2006/main"/>
          </p:cNvGraphicFramePr>
          <p:nvPr/>
        </p:nvGraphicFramePr>
        <p:xfrm>
          <a:off x="9900473" y="4690992"/>
          <a:ext cx="1423549" cy="11099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{E8B1032C-EA38-4F05-BA0D-38AFFFC7BED3}</a:tableStyleId>
              </a:tblPr>
              <a:tblGrid>
                <a:gridCol w="1410849"/>
              </a:tblGrid>
              <a:tr h="365760">
                <a:tc>
                  <a:txBody>
                    <a:bodyPr/>
                    <a:p>
                      <a:pPr algn="r"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m-2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m-1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04393925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Hashtable </a:t>
            </a:r>
            <a:r>
              <a:rPr/>
              <a:t>(</a:t>
            </a:r>
            <a:r>
              <a:rPr lang="uk-UA"/>
              <a:t>Хеш-таблиця)</a:t>
            </a:r>
            <a:endParaRPr/>
          </a:p>
        </p:txBody>
      </p:sp>
      <p:sp>
        <p:nvSpPr>
          <p:cNvPr id="745053987" name=""/>
          <p:cNvSpPr txBox="1"/>
          <p:nvPr/>
        </p:nvSpPr>
        <p:spPr bwMode="auto">
          <a:xfrm flipH="0" flipV="0">
            <a:off x="9255497" y="1846258"/>
            <a:ext cx="2655644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accent6">
                    <a:lumMod val="75000"/>
                  </a:schemeClr>
                </a:solidFill>
              </a:rPr>
              <a:t>Buckets</a:t>
            </a:r>
            <a:br>
              <a:rPr sz="220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uk-UA" sz="2200" b="1">
                <a:solidFill>
                  <a:schemeClr val="accent6">
                    <a:lumMod val="75000"/>
                  </a:schemeClr>
                </a:solidFill>
              </a:rPr>
              <a:t>(місця в масиві)</a:t>
            </a:r>
            <a:r>
              <a:rPr sz="2200" b="1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964534" name=""/>
          <p:cNvSpPr txBox="1"/>
          <p:nvPr/>
        </p:nvSpPr>
        <p:spPr bwMode="auto">
          <a:xfrm flipH="0" flipV="0">
            <a:off x="603764" y="1846258"/>
            <a:ext cx="121042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1">
                <a:solidFill>
                  <a:schemeClr val="accent6">
                    <a:lumMod val="75000"/>
                  </a:schemeClr>
                </a:solidFill>
              </a:rPr>
              <a:t>Keys</a:t>
            </a:r>
            <a:br>
              <a:rPr lang="uk-UA" sz="2200" b="1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200" b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uk-UA" sz="2200" b="1">
                <a:solidFill>
                  <a:schemeClr val="accent6">
                    <a:lumMod val="75000"/>
                  </a:schemeClr>
                </a:solidFill>
              </a:rPr>
              <a:t>Ключі</a:t>
            </a:r>
            <a:r>
              <a:rPr lang="en-US" sz="2200" b="1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sz="2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16138506" name=""/>
          <p:cNvSpPr txBox="1"/>
          <p:nvPr/>
        </p:nvSpPr>
        <p:spPr bwMode="auto">
          <a:xfrm flipH="0" flipV="0">
            <a:off x="629106" y="3617090"/>
            <a:ext cx="141645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John Dough</a:t>
            </a:r>
            <a:endParaRPr/>
          </a:p>
        </p:txBody>
      </p:sp>
      <p:sp>
        <p:nvSpPr>
          <p:cNvPr id="49565437" name=""/>
          <p:cNvSpPr txBox="1"/>
          <p:nvPr/>
        </p:nvSpPr>
        <p:spPr bwMode="auto">
          <a:xfrm flipH="0" flipV="0">
            <a:off x="718237" y="4324872"/>
            <a:ext cx="123818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Bob Smith</a:t>
            </a:r>
            <a:endParaRPr/>
          </a:p>
        </p:txBody>
      </p:sp>
      <p:sp>
        <p:nvSpPr>
          <p:cNvPr id="1155960045" name=""/>
          <p:cNvSpPr txBox="1"/>
          <p:nvPr/>
        </p:nvSpPr>
        <p:spPr bwMode="auto">
          <a:xfrm flipH="0" flipV="0">
            <a:off x="946947" y="5003126"/>
            <a:ext cx="78076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Adam</a:t>
            </a:r>
            <a:endParaRPr/>
          </a:p>
        </p:txBody>
      </p:sp>
      <p:cxnSp>
        <p:nvCxnSpPr>
          <p:cNvPr id="0" name=""/>
          <p:cNvCxnSpPr>
            <a:cxnSpLocks/>
            <a:stCxn id="1155960045" idx="3"/>
          </p:cNvCxnSpPr>
          <p:nvPr/>
        </p:nvCxnSpPr>
        <p:spPr bwMode="auto">
          <a:xfrm rot="0" flipH="0" flipV="1">
            <a:off x="1727716" y="3458592"/>
            <a:ext cx="8075657" cy="172759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414974" name=""/>
          <p:cNvCxnSpPr>
            <a:cxnSpLocks/>
            <a:stCxn id="49565437" idx="3"/>
          </p:cNvCxnSpPr>
          <p:nvPr/>
        </p:nvCxnSpPr>
        <p:spPr bwMode="auto">
          <a:xfrm rot="0" flipH="0" flipV="0">
            <a:off x="1956426" y="4507932"/>
            <a:ext cx="7939422" cy="67070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634383" name=""/>
          <p:cNvCxnSpPr>
            <a:cxnSpLocks/>
            <a:stCxn id="916138506" idx="3"/>
          </p:cNvCxnSpPr>
          <p:nvPr/>
        </p:nvCxnSpPr>
        <p:spPr bwMode="auto">
          <a:xfrm rot="0" flipH="0" flipV="1">
            <a:off x="2045557" y="3794315"/>
            <a:ext cx="7757816" cy="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752316" name=""/>
          <p:cNvSpPr txBox="1"/>
          <p:nvPr/>
        </p:nvSpPr>
        <p:spPr bwMode="auto">
          <a:xfrm flipH="0" flipV="0">
            <a:off x="4449029" y="3428195"/>
            <a:ext cx="6026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accent6">
                    <a:lumMod val="75000"/>
                  </a:schemeClr>
                </a:solidFill>
              </a:rPr>
              <a:t>h(x)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1294155" name=""/>
          <p:cNvSpPr txBox="1"/>
          <p:nvPr/>
        </p:nvSpPr>
        <p:spPr bwMode="auto">
          <a:xfrm flipH="0" flipV="0">
            <a:off x="5493378" y="3876517"/>
            <a:ext cx="6026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accent6">
                    <a:lumMod val="75000"/>
                  </a:schemeClr>
                </a:solidFill>
              </a:rPr>
              <a:t>h(x)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139966" name=""/>
          <p:cNvSpPr txBox="1"/>
          <p:nvPr/>
        </p:nvSpPr>
        <p:spPr bwMode="auto">
          <a:xfrm flipH="0" flipV="0">
            <a:off x="6353659" y="4477166"/>
            <a:ext cx="6026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accent6">
                    <a:lumMod val="75000"/>
                  </a:schemeClr>
                </a:solidFill>
              </a:rPr>
              <a:t>h(x)</a:t>
            </a:r>
            <a:endParaRPr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4439037" name=""/>
          <p:cNvSpPr txBox="1"/>
          <p:nvPr/>
        </p:nvSpPr>
        <p:spPr bwMode="auto">
          <a:xfrm flipH="0" flipV="0">
            <a:off x="11106687" y="3800150"/>
            <a:ext cx="247111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</a:t>
            </a:r>
            <a:br>
              <a:rPr/>
            </a:br>
            <a:r>
              <a:rPr/>
              <a:t>.</a:t>
            </a:r>
            <a:br>
              <a:rPr/>
            </a:br>
            <a:r>
              <a:rPr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128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uk-UA"/>
              <a:t>Хеш-функція</a:t>
            </a:r>
            <a:endParaRPr/>
          </a:p>
        </p:txBody>
      </p:sp>
      <p:graphicFrame>
        <p:nvGraphicFramePr>
          <p:cNvPr id="1778237315" name=""/>
          <p:cNvGraphicFramePr>
            <a:graphicFrameLocks xmlns:a="http://schemas.openxmlformats.org/drawingml/2006/main"/>
          </p:cNvGraphicFramePr>
          <p:nvPr/>
        </p:nvGraphicFramePr>
        <p:xfrm>
          <a:off x="8920592" y="2522389"/>
          <a:ext cx="1469786" cy="29387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{E8B1032C-EA38-4F05-BA0D-38AFFFC7BED3}</a:tableStyleId>
              </a:tblPr>
              <a:tblGrid>
                <a:gridCol w="1457086"/>
              </a:tblGrid>
              <a:tr h="360000"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0"/>
                        <a:t>0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2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uk-UA"/>
                        <a:t>3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uk-UA"/>
                        <a:t>4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uk-UA"/>
                        <a:t>5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uk-UA"/>
                        <a:t>6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uk-UA"/>
                        <a:t>7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4664233" name=""/>
          <p:cNvSpPr txBox="1"/>
          <p:nvPr/>
        </p:nvSpPr>
        <p:spPr bwMode="auto">
          <a:xfrm flipH="0" flipV="0">
            <a:off x="9228049" y="1963170"/>
            <a:ext cx="86459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Масив</a:t>
            </a:r>
            <a:endParaRPr/>
          </a:p>
        </p:txBody>
      </p:sp>
      <p:sp>
        <p:nvSpPr>
          <p:cNvPr id="1190102147" name=""/>
          <p:cNvSpPr txBox="1"/>
          <p:nvPr/>
        </p:nvSpPr>
        <p:spPr bwMode="auto">
          <a:xfrm flipH="0" flipV="0">
            <a:off x="1230156" y="1528277"/>
            <a:ext cx="1054497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A</a:t>
            </a:r>
            <a:endParaRPr sz="4800"/>
          </a:p>
        </p:txBody>
      </p:sp>
      <p:sp>
        <p:nvSpPr>
          <p:cNvPr id="1917474190" name=""/>
          <p:cNvSpPr txBox="1"/>
          <p:nvPr/>
        </p:nvSpPr>
        <p:spPr bwMode="auto">
          <a:xfrm flipH="0" flipV="0">
            <a:off x="2384867" y="1506991"/>
            <a:ext cx="1114535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D</a:t>
            </a:r>
            <a:endParaRPr sz="4800"/>
          </a:p>
        </p:txBody>
      </p:sp>
      <p:sp>
        <p:nvSpPr>
          <p:cNvPr id="1387583924" name=""/>
          <p:cNvSpPr txBox="1"/>
          <p:nvPr/>
        </p:nvSpPr>
        <p:spPr bwMode="auto">
          <a:xfrm flipH="0" flipV="0">
            <a:off x="3608124" y="1528277"/>
            <a:ext cx="1054497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A</a:t>
            </a:r>
            <a:endParaRPr sz="4800"/>
          </a:p>
        </p:txBody>
      </p:sp>
      <p:sp>
        <p:nvSpPr>
          <p:cNvPr id="857589029" name=""/>
          <p:cNvSpPr txBox="1"/>
          <p:nvPr/>
        </p:nvSpPr>
        <p:spPr bwMode="auto">
          <a:xfrm flipH="0" flipV="0">
            <a:off x="4737376" y="1528277"/>
            <a:ext cx="1235142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M</a:t>
            </a:r>
            <a:endParaRPr sz="4800"/>
          </a:p>
        </p:txBody>
      </p:sp>
      <p:sp>
        <p:nvSpPr>
          <p:cNvPr id="300351986" name=""/>
          <p:cNvSpPr txBox="1"/>
          <p:nvPr/>
        </p:nvSpPr>
        <p:spPr bwMode="auto">
          <a:xfrm flipH="0" flipV="0">
            <a:off x="1230156" y="2978642"/>
            <a:ext cx="1055576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65</a:t>
            </a:r>
            <a:endParaRPr sz="4800"/>
          </a:p>
        </p:txBody>
      </p:sp>
      <p:sp>
        <p:nvSpPr>
          <p:cNvPr id="1572021373" name=""/>
          <p:cNvSpPr txBox="1"/>
          <p:nvPr/>
        </p:nvSpPr>
        <p:spPr bwMode="auto">
          <a:xfrm flipH="0" flipV="0">
            <a:off x="2384866" y="2978642"/>
            <a:ext cx="1115614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68</a:t>
            </a:r>
            <a:endParaRPr sz="4800"/>
          </a:p>
        </p:txBody>
      </p:sp>
      <p:sp>
        <p:nvSpPr>
          <p:cNvPr id="1212057688" name=""/>
          <p:cNvSpPr txBox="1"/>
          <p:nvPr/>
        </p:nvSpPr>
        <p:spPr bwMode="auto">
          <a:xfrm flipH="0" flipV="0">
            <a:off x="3608123" y="2999928"/>
            <a:ext cx="1055576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65</a:t>
            </a:r>
            <a:endParaRPr sz="4800"/>
          </a:p>
        </p:txBody>
      </p:sp>
      <p:sp>
        <p:nvSpPr>
          <p:cNvPr id="59864556" name=""/>
          <p:cNvSpPr txBox="1"/>
          <p:nvPr/>
        </p:nvSpPr>
        <p:spPr bwMode="auto">
          <a:xfrm flipH="0" flipV="0">
            <a:off x="4737375" y="2999928"/>
            <a:ext cx="1236221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/>
              <a:t>77</a:t>
            </a:r>
            <a:endParaRPr sz="4800"/>
          </a:p>
        </p:txBody>
      </p:sp>
      <p:sp>
        <p:nvSpPr>
          <p:cNvPr id="1370602820" name=""/>
          <p:cNvSpPr txBox="1"/>
          <p:nvPr/>
        </p:nvSpPr>
        <p:spPr bwMode="auto">
          <a:xfrm flipH="0" flipV="0">
            <a:off x="2470712" y="2563151"/>
            <a:ext cx="219298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за таблицею </a:t>
            </a:r>
            <a:r>
              <a:rPr lang="en-US"/>
              <a:t>ASCII</a:t>
            </a:r>
            <a:endParaRPr/>
          </a:p>
        </p:txBody>
      </p:sp>
      <p:sp>
        <p:nvSpPr>
          <p:cNvPr id="863286466" name=""/>
          <p:cNvSpPr txBox="1"/>
          <p:nvPr/>
        </p:nvSpPr>
        <p:spPr bwMode="auto">
          <a:xfrm flipH="0" flipV="0">
            <a:off x="1193883" y="4143767"/>
            <a:ext cx="49437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Додамо всі значення і отримаємо результат:</a:t>
            </a:r>
            <a:endParaRPr/>
          </a:p>
        </p:txBody>
      </p:sp>
      <p:sp>
        <p:nvSpPr>
          <p:cNvPr id="860326113" name=""/>
          <p:cNvSpPr txBox="1"/>
          <p:nvPr/>
        </p:nvSpPr>
        <p:spPr bwMode="auto">
          <a:xfrm flipH="0" flipV="0">
            <a:off x="1913217" y="4694201"/>
            <a:ext cx="1401262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sz="4800"/>
              <a:t>275</a:t>
            </a:r>
            <a:endParaRPr sz="4800"/>
          </a:p>
        </p:txBody>
      </p:sp>
      <p:sp>
        <p:nvSpPr>
          <p:cNvPr id="901440597" name=""/>
          <p:cNvSpPr txBox="1"/>
          <p:nvPr/>
        </p:nvSpPr>
        <p:spPr bwMode="auto">
          <a:xfrm flipH="0" flipV="0">
            <a:off x="3500481" y="4921599"/>
            <a:ext cx="708812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400"/>
              <a:t>% 8</a:t>
            </a:r>
            <a:endParaRPr sz="2400"/>
          </a:p>
        </p:txBody>
      </p:sp>
      <p:sp>
        <p:nvSpPr>
          <p:cNvPr id="850347273" name=""/>
          <p:cNvSpPr txBox="1"/>
          <p:nvPr/>
        </p:nvSpPr>
        <p:spPr bwMode="auto">
          <a:xfrm flipH="0" flipV="0">
            <a:off x="4737376" y="4694201"/>
            <a:ext cx="1236940" cy="912357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sz="4800"/>
              <a:t>3</a:t>
            </a:r>
            <a:endParaRPr sz="4800"/>
          </a:p>
        </p:txBody>
      </p:sp>
      <p:sp>
        <p:nvSpPr>
          <p:cNvPr id="643696445" name=""/>
          <p:cNvSpPr txBox="1"/>
          <p:nvPr/>
        </p:nvSpPr>
        <p:spPr bwMode="auto">
          <a:xfrm flipH="0" flipV="0">
            <a:off x="4209294" y="4921599"/>
            <a:ext cx="361598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400"/>
              <a:t>=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2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1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4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8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58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6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02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05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8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69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2509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Колізії хеш-функцій</a:t>
            </a:r>
            <a:endParaRPr/>
          </a:p>
        </p:txBody>
      </p:sp>
      <p:sp>
        <p:nvSpPr>
          <p:cNvPr id="191393918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Колізія – це ситуація, в якій одна і та ж сама хеш-функція повертає однаковий результат (індекс масиву) для абсолютно різних ключів.</a:t>
            </a:r>
            <a:endParaRPr lang="uk-UA"/>
          </a:p>
          <a:p>
            <a:pPr>
              <a:defRPr/>
            </a:pPr>
            <a:r>
              <a:rPr lang="uk-UA"/>
              <a:t>Є 2 варіанти обробки колізій:</a:t>
            </a:r>
            <a:endParaRPr lang="uk-UA"/>
          </a:p>
          <a:p>
            <a:pPr lvl="1">
              <a:defRPr/>
            </a:pPr>
            <a:r>
              <a:rPr lang="en-US"/>
              <a:t>Chaining</a:t>
            </a:r>
            <a:endParaRPr lang="en-US"/>
          </a:p>
          <a:p>
            <a:pPr lvl="1">
              <a:defRPr/>
            </a:pPr>
            <a:r>
              <a:rPr lang="en-US"/>
              <a:t>Open Addressing</a:t>
            </a:r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7160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Колізії хеш-функцій</a:t>
            </a:r>
            <a:endParaRPr/>
          </a:p>
        </p:txBody>
      </p:sp>
      <p:sp>
        <p:nvSpPr>
          <p:cNvPr id="979892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Chaining</a:t>
            </a:r>
            <a:endParaRPr lang="en-US"/>
          </a:p>
          <a:p>
            <a:pPr lvl="1">
              <a:defRPr/>
            </a:pPr>
            <a:r>
              <a:rPr lang="en-US"/>
              <a:t> </a:t>
            </a:r>
            <a:r>
              <a:rPr lang="uk-UA"/>
              <a:t>При виявленні однакових індексів для різних значень значення додаються у </a:t>
            </a:r>
            <a:r>
              <a:rPr lang="en-US"/>
              <a:t>LinkedList. </a:t>
            </a:r>
            <a:endParaRPr lang="en-US"/>
          </a:p>
          <a:p>
            <a:pPr lvl="1">
              <a:defRPr/>
            </a:pPr>
            <a:r>
              <a:rPr lang="uk-UA"/>
              <a:t>Таке рішення має право на існування, але воно перетворить концептуальну ідею із константним часом доступу О(1) </a:t>
            </a:r>
            <a:r>
              <a:rPr lang="uk-UA"/>
              <a:t>в лінійну залежність </a:t>
            </a:r>
            <a:r>
              <a:rPr lang="en-US"/>
              <a:t>O(n).</a:t>
            </a:r>
            <a:endParaRPr lang="en-US"/>
          </a:p>
          <a:p>
            <a:pPr lvl="0">
              <a:defRPr/>
            </a:pPr>
            <a:endParaRPr lang="en-US"/>
          </a:p>
          <a:p>
            <a:pPr marL="457200" lvl="1" indent="0">
              <a:buFont typeface="Arial"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8376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Ключове слово </a:t>
            </a:r>
            <a:r>
              <a:rPr lang="en-US"/>
              <a:t>throws. </a:t>
            </a:r>
            <a:r>
              <a:rPr lang="uk-UA"/>
              <a:t>Приклад</a:t>
            </a:r>
            <a:endParaRPr/>
          </a:p>
        </p:txBody>
      </p:sp>
      <p:sp>
        <p:nvSpPr>
          <p:cNvPr id="4214266" name=""/>
          <p:cNvSpPr/>
          <p:nvPr/>
        </p:nvSpPr>
        <p:spPr bwMode="auto">
          <a:xfrm flipH="0" flipV="0">
            <a:off x="838198" y="1970028"/>
            <a:ext cx="10779498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methodThatThrowsException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Exception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throw 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Exception(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"This is a custom exception"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970509009" name=""/>
          <p:cNvSpPr txBox="1"/>
          <p:nvPr/>
        </p:nvSpPr>
        <p:spPr bwMode="auto">
          <a:xfrm flipH="0" flipV="0">
            <a:off x="838198" y="3478936"/>
            <a:ext cx="10029364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methodThatThrowsException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"Caught exception: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.getMessage());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50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2641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Колізії хеш-функцій</a:t>
            </a:r>
            <a:endParaRPr/>
          </a:p>
        </p:txBody>
      </p:sp>
      <p:sp>
        <p:nvSpPr>
          <p:cNvPr id="11221631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Open Addressing</a:t>
            </a:r>
            <a:endParaRPr lang="en-US"/>
          </a:p>
          <a:p>
            <a:pPr>
              <a:defRPr/>
            </a:pPr>
            <a:r>
              <a:rPr lang="en-US" b="1"/>
              <a:t>Linear probing</a:t>
            </a:r>
            <a:endParaRPr lang="en-US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виявленні однакових індексів для різних значень</a:t>
            </a:r>
            <a:r>
              <a:rPr lang="uk-UA"/>
              <a:t>, то йде спроба використати будь-який із сусідніх </a:t>
            </a:r>
            <a:r>
              <a:rPr lang="uk-UA" b="1"/>
              <a:t>вільних </a:t>
            </a:r>
            <a:r>
              <a:rPr lang="uk-UA" b="0"/>
              <a:t>індексів.</a:t>
            </a:r>
            <a:endParaRPr lang="uk-UA" b="0"/>
          </a:p>
          <a:p>
            <a:pPr lvl="1">
              <a:defRPr/>
            </a:pPr>
            <a:r>
              <a:rPr lang="uk-UA" b="0"/>
              <a:t>Недоліком такого підходу буде те, що дані заповнюватимуться кластерами, але продуктивність такого кешу буде набагато вища, ніж у варіанту із </a:t>
            </a:r>
            <a:r>
              <a:rPr lang="en-US" b="0"/>
              <a:t>Linked List.</a:t>
            </a:r>
            <a:endParaRPr lang="uk-UA" b="0"/>
          </a:p>
          <a:p>
            <a:pPr lvl="0">
              <a:defRPr/>
            </a:pPr>
            <a:endParaRPr lang="en-US"/>
          </a:p>
          <a:p>
            <a:pPr marL="457200" lvl="1" indent="0">
              <a:buFont typeface="Arial"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3907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Колізії хеш-функцій</a:t>
            </a:r>
            <a:endParaRPr/>
          </a:p>
        </p:txBody>
      </p:sp>
      <p:sp>
        <p:nvSpPr>
          <p:cNvPr id="17528013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Open Addressing</a:t>
            </a:r>
            <a:endParaRPr lang="en-US"/>
          </a:p>
          <a:p>
            <a:pPr>
              <a:defRPr/>
            </a:pPr>
            <a:r>
              <a:rPr lang="en-US" b="1"/>
              <a:t>Rehashing</a:t>
            </a:r>
            <a:endParaRPr lang="en-US"/>
          </a:p>
          <a:p>
            <a:pPr lvl="1">
              <a:defRPr/>
            </a:pPr>
            <a:r>
              <a:rPr lang="uk-UA" b="0"/>
              <a:t>При виявленні колізії хеш-функція викликається заново, щоб згенерувати новий хеш.</a:t>
            </a:r>
            <a:endParaRPr lang="uk-UA" b="0"/>
          </a:p>
          <a:p>
            <a:pPr lvl="0">
              <a:defRPr/>
            </a:pPr>
            <a:endParaRPr lang="en-US"/>
          </a:p>
          <a:p>
            <a:pPr marL="457200" lvl="1" indent="0">
              <a:buFont typeface="Arial"/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88670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96984" y="65367"/>
            <a:ext cx="6721125" cy="6754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4989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28825" y="23809"/>
            <a:ext cx="8134349" cy="6810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7385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</a:t>
            </a:r>
            <a:endParaRPr/>
          </a:p>
        </p:txBody>
      </p:sp>
      <p:sp>
        <p:nvSpPr>
          <p:cNvPr id="16890560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>
                <a:hlinkClick r:id="rId3" tooltip="https://docs.oracle.com/javase/8/docs/api/java/util/Map.html"/>
              </a:rPr>
              <a:t>Map </a:t>
            </a:r>
            <a:r>
              <a:rPr u="sng">
                <a:hlinkClick r:id="rId3" tooltip="https://docs.oracle.com/javase/8/docs/api/java/util/Map.html"/>
              </a:rPr>
              <a:t>документація</a:t>
            </a:r>
            <a:endParaRPr lang="uk-UA"/>
          </a:p>
          <a:p>
            <a:pPr>
              <a:defRPr/>
            </a:pPr>
            <a:r>
              <a:rPr lang="en-US" u="sng">
                <a:hlinkClick r:id="rId4" tooltip="https://docs.oracle.com/javase/8/docs/api/java/util/HashMap.html"/>
              </a:rPr>
              <a:t>HashMap </a:t>
            </a:r>
            <a:r>
              <a:rPr lang="en-US" u="sng">
                <a:hlinkClick r:id="rId4" tooltip="https://docs.oracle.com/javase/8/docs/api/java/util/HashMap.html"/>
              </a:rPr>
              <a:t>документація</a:t>
            </a:r>
            <a:endParaRPr lang="uk-UA"/>
          </a:p>
          <a:p>
            <a:pPr>
              <a:defRPr/>
            </a:pPr>
            <a:r>
              <a:rPr lang="en-US" u="sng">
                <a:hlinkClick r:id="rId5" tooltip="https://docs.oracle.com/javase/8/docs/api/java/util/LinkedHashMap.html"/>
              </a:rPr>
              <a:t>LinkedHashMap д</a:t>
            </a:r>
            <a:r>
              <a:rPr lang="en-US" u="sng">
                <a:hlinkClick r:id="rId5" tooltip="https://docs.oracle.com/javase/8/docs/api/java/util/LinkedHashMap.html"/>
              </a:rPr>
              <a:t>окументація</a:t>
            </a:r>
            <a:endParaRPr lang="uk-UA"/>
          </a:p>
          <a:p>
            <a:pPr>
              <a:defRPr/>
            </a:pPr>
            <a:r>
              <a:rPr lang="en-US" u="sng">
                <a:hlinkClick r:id="rId6" tooltip="https://docs.oracle.com/javase/8/docs/api/java/util/SortedMap.html"/>
              </a:rPr>
              <a:t>SortedMap </a:t>
            </a:r>
            <a:r>
              <a:rPr lang="en-US" u="sng">
                <a:hlinkClick r:id="rId6" tooltip="https://docs.oracle.com/javase/8/docs/api/java/util/SortedMap.html"/>
              </a:rPr>
              <a:t>документація</a:t>
            </a:r>
            <a:endParaRPr lang="uk-UA"/>
          </a:p>
          <a:p>
            <a:pPr>
              <a:defRPr/>
            </a:pPr>
            <a:r>
              <a:rPr lang="en-US" u="sng">
                <a:hlinkClick r:id="rId7" tooltip="https://docs.oracle.com/javase/8/docs/api/java/util/TreeMap.html"/>
              </a:rPr>
              <a:t>TreeMap д</a:t>
            </a:r>
            <a:r>
              <a:rPr lang="en-US" u="sng">
                <a:hlinkClick r:id="rId7" tooltip="https://docs.oracle.com/javase/8/docs/api/java/util/TreeMap.html"/>
              </a:rPr>
              <a:t>окументація</a:t>
            </a:r>
            <a:endParaRPr lang="uk-UA"/>
          </a:p>
          <a:p>
            <a:pPr>
              <a:defRPr/>
            </a:pPr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4881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Load factor (</a:t>
            </a:r>
            <a:r>
              <a:rPr lang="uk-UA"/>
              <a:t>коефіцієнт завантаження)</a:t>
            </a:r>
            <a:endParaRPr/>
          </a:p>
        </p:txBody>
      </p:sp>
      <p:sp>
        <p:nvSpPr>
          <p:cNvPr id="99996402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 частка, яка вказує на максимальне відношення кількості елементів до ємності хеш-таблиці до того, як розмір таблиці буде змінено.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Нижчий коефіцієнт завантаження призводить до збільшення простору(вільних комірок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всередині масиву)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та покращує продуктивність, оскільки буде менше колізій, що призведе до швидшого пошуку, вставки та видалення нових елементів. </a:t>
            </a:r>
            <a:endParaRPr lang="uk-UA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Вищий коефіцієнт завантаження означає менше використання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пам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’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яті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але може призвести до більшої кількості колізій, сповільнюючи роботу.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8196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Load factor (</a:t>
            </a:r>
            <a:r>
              <a:rPr lang="uk-UA"/>
              <a:t>коефіцієнт завантаження)</a:t>
            </a:r>
            <a:endParaRPr/>
          </a:p>
        </p:txBody>
      </p:sp>
      <p:sp>
        <p:nvSpPr>
          <p:cNvPr id="122109204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Значення за замовчуванням: у Java HashMap коефіцієнт завантаження за замовчуванням становить 0,75. Це хороший компроміс між витратами часу та місця. Це означає, що розмір хеш-таблиці зміниться, коли буде заповнено 75%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вільних комірок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Зміна розміру: коли кількість елементів перевищує порогове значення (розраховане як ємність * коефіцієнт завантаження), розмір хеш-таблиці змінюється (зазвичай подвоюється), щоб зменшити ймовірність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колізій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і розподілити записи рівномірніше.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7512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приклади. Базові операції.</a:t>
            </a:r>
            <a:endParaRPr/>
          </a:p>
        </p:txBody>
      </p:sp>
      <p:sp>
        <p:nvSpPr>
          <p:cNvPr id="1781587811" name=""/>
          <p:cNvSpPr/>
          <p:nvPr/>
        </p:nvSpPr>
        <p:spPr bwMode="auto">
          <a:xfrm flipH="0" flipV="0">
            <a:off x="583340" y="2286000"/>
            <a:ext cx="7697874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1139061009" name=""/>
          <p:cNvSpPr txBox="1"/>
          <p:nvPr/>
        </p:nvSpPr>
        <p:spPr bwMode="auto">
          <a:xfrm flipH="0" flipV="0">
            <a:off x="583340" y="1645920"/>
            <a:ext cx="8207592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859775565" name=""/>
          <p:cNvSpPr/>
          <p:nvPr/>
        </p:nvSpPr>
        <p:spPr bwMode="auto">
          <a:xfrm flipH="0" flipV="0">
            <a:off x="903232" y="3989466"/>
            <a:ext cx="5094933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fruitByKey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1556159576" name=""/>
          <p:cNvSpPr/>
          <p:nvPr/>
        </p:nvSpPr>
        <p:spPr bwMode="auto">
          <a:xfrm flipH="0" flipV="0">
            <a:off x="903232" y="4502754"/>
            <a:ext cx="4203813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239827964" name=""/>
          <p:cNvSpPr txBox="1"/>
          <p:nvPr/>
        </p:nvSpPr>
        <p:spPr bwMode="auto">
          <a:xfrm flipH="0" flipV="0">
            <a:off x="6401706" y="4502754"/>
            <a:ext cx="272983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200" b="0" i="0" u="none" strike="noStrike" cap="none" spc="0">
                <a:solidFill/>
                <a:latin typeface="Arial"/>
                <a:ea typeface="Arial"/>
                <a:cs typeface="Arial"/>
              </a:rPr>
              <a:t>// 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Результат: </a:t>
            </a:r>
            <a:r>
              <a:rPr lang="en-US" sz="2200" b="0" i="0" u="none" strike="noStrike" cap="none" spc="0">
                <a:solidFill/>
                <a:latin typeface="Arial"/>
                <a:ea typeface="Arial"/>
                <a:cs typeface="Arial"/>
              </a:rPr>
              <a:t>Apple</a:t>
            </a:r>
            <a:endParaRPr sz="2200" b="0" i="0" u="none" strike="noStrike" cap="none" spc="0">
              <a:solidFill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5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7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5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2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32744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приклади.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Базові операції.</a:t>
            </a:r>
            <a:endParaRPr/>
          </a:p>
        </p:txBody>
      </p:sp>
      <p:sp>
        <p:nvSpPr>
          <p:cNvPr id="1045440037" name=""/>
          <p:cNvSpPr/>
          <p:nvPr/>
        </p:nvSpPr>
        <p:spPr bwMode="auto">
          <a:xfrm flipH="0" flipV="0">
            <a:off x="583339" y="2286000"/>
            <a:ext cx="7698233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2008406254" name=""/>
          <p:cNvSpPr txBox="1"/>
          <p:nvPr/>
        </p:nvSpPr>
        <p:spPr bwMode="auto">
          <a:xfrm flipH="0" flipV="0">
            <a:off x="583339" y="1645920"/>
            <a:ext cx="82079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754514758" name=""/>
          <p:cNvSpPr/>
          <p:nvPr/>
        </p:nvSpPr>
        <p:spPr bwMode="auto">
          <a:xfrm flipH="0" flipV="0">
            <a:off x="903231" y="4538286"/>
            <a:ext cx="5636468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 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lang="en-US" sz="2200" b="0" i="0" u="none" strike="noStrike" cap="none" spc="0">
                <a:solidFill>
                  <a:srgbClr val="1750EB"/>
                </a:solidFill>
                <a:latin typeface="Arial"/>
                <a:ea typeface="Arial"/>
                <a:cs typeface="Arial"/>
              </a:rPr>
              <a:t>85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2200" b="0" i="1" u="none" strike="noStrike" cap="none" spc="0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  <a:p>
            <a:pPr>
              <a:defRPr/>
            </a:pPr>
            <a:endParaRPr sz="2200"/>
          </a:p>
        </p:txBody>
      </p:sp>
      <p:sp>
        <p:nvSpPr>
          <p:cNvPr id="1127500254" name=""/>
          <p:cNvSpPr txBox="1"/>
          <p:nvPr/>
        </p:nvSpPr>
        <p:spPr bwMode="auto">
          <a:xfrm flipH="0" flipV="0">
            <a:off x="6399805" y="4873565"/>
            <a:ext cx="287789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200" b="0" i="0" u="none" strike="noStrike" cap="none" spc="0">
                <a:solidFill/>
                <a:latin typeface="Arial"/>
                <a:ea typeface="Arial"/>
                <a:cs typeface="Arial"/>
              </a:rPr>
              <a:t>// 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Ре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зультат: </a:t>
            </a:r>
            <a:r>
              <a:rPr sz="2200"/>
              <a:t>null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5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0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5572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приклади.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Базові операції.</a:t>
            </a:r>
            <a:endParaRPr/>
          </a:p>
        </p:txBody>
      </p:sp>
      <p:sp>
        <p:nvSpPr>
          <p:cNvPr id="457022258" name=""/>
          <p:cNvSpPr/>
          <p:nvPr/>
        </p:nvSpPr>
        <p:spPr bwMode="auto">
          <a:xfrm flipH="0" flipV="0">
            <a:off x="583339" y="2286000"/>
            <a:ext cx="7700753" cy="21034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"Cantaloupe"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834996182" name=""/>
          <p:cNvSpPr txBox="1"/>
          <p:nvPr/>
        </p:nvSpPr>
        <p:spPr bwMode="auto">
          <a:xfrm flipH="0" flipV="0">
            <a:off x="583339" y="1645920"/>
            <a:ext cx="82079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1310316637" name=""/>
          <p:cNvSpPr/>
          <p:nvPr/>
        </p:nvSpPr>
        <p:spPr bwMode="auto">
          <a:xfrm flipH="0" flipV="0">
            <a:off x="903231" y="4538286"/>
            <a:ext cx="5637187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 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lang="en-US" sz="2200" b="0" i="0" u="none" strike="noStrike" cap="none" spc="0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sz="2200" b="0" i="1" u="none" strike="noStrike" cap="none" spc="0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  <a:p>
            <a:pPr>
              <a:defRPr/>
            </a:pPr>
            <a:endParaRPr sz="2200"/>
          </a:p>
        </p:txBody>
      </p:sp>
      <p:sp>
        <p:nvSpPr>
          <p:cNvPr id="1786327297" name=""/>
          <p:cNvSpPr txBox="1"/>
          <p:nvPr/>
        </p:nvSpPr>
        <p:spPr bwMode="auto">
          <a:xfrm flipH="0" flipV="0">
            <a:off x="6399804" y="4873565"/>
            <a:ext cx="339504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200" b="0" i="0" u="none" strike="noStrike" cap="none" spc="0">
                <a:solidFill/>
                <a:latin typeface="Arial"/>
                <a:ea typeface="Arial"/>
                <a:cs typeface="Arial"/>
              </a:rPr>
              <a:t>// 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Ре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зультат: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Cantaloupe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31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32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7187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Блок </a:t>
            </a:r>
            <a:r>
              <a:rPr/>
              <a:t>try-catch</a:t>
            </a:r>
            <a:r>
              <a:rPr lang="uk-UA"/>
              <a:t>. Синтаксис</a:t>
            </a:r>
            <a:endParaRPr/>
          </a:p>
        </p:txBody>
      </p:sp>
      <p:sp>
        <p:nvSpPr>
          <p:cNvPr id="1958960775" name=""/>
          <p:cNvSpPr txBox="1"/>
          <p:nvPr/>
        </p:nvSpPr>
        <p:spPr bwMode="auto">
          <a:xfrm flipH="0" flipV="0">
            <a:off x="791960" y="1865271"/>
            <a:ext cx="11250763" cy="361223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2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Код, під час якого може відбутися вийняткова ситуація</a:t>
            </a:r>
            <a:b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r>
              <a:rPr sz="22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(ExceptionType1 e1) {</a:t>
            </a:r>
            <a:b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Обробити першу вийняткову ситуацію</a:t>
            </a:r>
            <a:b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r>
              <a:rPr sz="22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(ExceptionType2 e2) {</a:t>
            </a:r>
            <a:b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Обробити другу вийняткову ситуацію</a:t>
            </a:r>
            <a:br>
              <a:rPr sz="22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2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endParaRPr sz="22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5786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приклади.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Базові операції.</a:t>
            </a:r>
            <a:endParaRPr/>
          </a:p>
        </p:txBody>
      </p:sp>
      <p:sp>
        <p:nvSpPr>
          <p:cNvPr id="1989938059" name=""/>
          <p:cNvSpPr/>
          <p:nvPr/>
        </p:nvSpPr>
        <p:spPr bwMode="auto">
          <a:xfrm flipH="0" flipV="0">
            <a:off x="583339" y="2286000"/>
            <a:ext cx="7698233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668119909" name=""/>
          <p:cNvSpPr txBox="1"/>
          <p:nvPr/>
        </p:nvSpPr>
        <p:spPr bwMode="auto">
          <a:xfrm flipH="0" flipV="0">
            <a:off x="583339" y="1645920"/>
            <a:ext cx="82079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1040431897" name=""/>
          <p:cNvSpPr/>
          <p:nvPr/>
        </p:nvSpPr>
        <p:spPr bwMode="auto">
          <a:xfrm flipH="0" flipV="0">
            <a:off x="838198" y="4234574"/>
            <a:ext cx="4795238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"Watermelon"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1615359648" name=""/>
          <p:cNvSpPr/>
          <p:nvPr/>
        </p:nvSpPr>
        <p:spPr bwMode="auto">
          <a:xfrm flipH="0" flipV="0">
            <a:off x="838198" y="4734979"/>
            <a:ext cx="5652043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fruitByKey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fruitByKey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448765577" name=""/>
          <p:cNvSpPr txBox="1"/>
          <p:nvPr/>
        </p:nvSpPr>
        <p:spPr bwMode="auto">
          <a:xfrm flipH="0" flipV="0">
            <a:off x="6544181" y="5070259"/>
            <a:ext cx="399971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200" b="0" i="0" u="none" strike="noStrike" cap="none" spc="0">
                <a:solidFill/>
                <a:latin typeface="Arial"/>
                <a:ea typeface="Arial"/>
                <a:cs typeface="Arial"/>
              </a:rPr>
              <a:t>// </a:t>
            </a:r>
            <a:r>
              <a:rPr lang="uk-UA" sz="2200" b="0" i="0" u="none" strike="noStrike" cap="none" spc="0">
                <a:solidFill/>
                <a:latin typeface="Arial"/>
                <a:ea typeface="Arial"/>
                <a:cs typeface="Arial"/>
              </a:rPr>
              <a:t>Результат: </a:t>
            </a:r>
            <a:r>
              <a:rPr sz="2200"/>
              <a:t>Watermelon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3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35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1229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</a:t>
            </a:r>
            <a:r>
              <a:rPr lang="uk-UA"/>
              <a:t>. </a:t>
            </a:r>
            <a:r>
              <a:rPr lang="uk-UA"/>
              <a:t>Ітерація</a:t>
            </a:r>
            <a:endParaRPr/>
          </a:p>
        </p:txBody>
      </p:sp>
      <p:sp>
        <p:nvSpPr>
          <p:cNvPr id="2078070589" name=""/>
          <p:cNvSpPr/>
          <p:nvPr/>
        </p:nvSpPr>
        <p:spPr bwMode="auto">
          <a:xfrm flipH="0" flipV="0">
            <a:off x="583339" y="2286000"/>
            <a:ext cx="7698233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981574638" name=""/>
          <p:cNvSpPr txBox="1"/>
          <p:nvPr/>
        </p:nvSpPr>
        <p:spPr bwMode="auto">
          <a:xfrm flipH="0" flipV="0">
            <a:off x="583339" y="1645920"/>
            <a:ext cx="82079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1010127330" name=""/>
          <p:cNvSpPr/>
          <p:nvPr/>
        </p:nvSpPr>
        <p:spPr bwMode="auto">
          <a:xfrm flipH="0" flipV="0">
            <a:off x="838198" y="4208903"/>
            <a:ext cx="6469048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 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.keySet())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810241399" name=""/>
          <p:cNvSpPr txBox="1"/>
          <p:nvPr/>
        </p:nvSpPr>
        <p:spPr bwMode="auto">
          <a:xfrm flipH="0" flipV="0">
            <a:off x="9309332" y="4575023"/>
            <a:ext cx="971392" cy="1463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Apple</a:t>
            </a:r>
            <a:endParaRPr/>
          </a:p>
          <a:p>
            <a:pPr algn="l">
              <a:defRPr/>
            </a:pPr>
            <a:r>
              <a:rPr/>
              <a:t>Banana</a:t>
            </a:r>
            <a:endParaRPr/>
          </a:p>
          <a:p>
            <a:pPr algn="l">
              <a:defRPr/>
            </a:pPr>
            <a:r>
              <a:rPr/>
              <a:t>Grape</a:t>
            </a:r>
            <a:endParaRPr/>
          </a:p>
          <a:p>
            <a:pPr algn="l">
              <a:defRPr/>
            </a:pPr>
            <a:r>
              <a:rPr/>
              <a:t>Orange</a:t>
            </a:r>
            <a:endParaRPr/>
          </a:p>
          <a:p>
            <a:pPr algn="l">
              <a:defRPr/>
            </a:pPr>
            <a:r>
              <a:rPr/>
              <a:t>Pear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1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2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3631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Map </a:t>
            </a:r>
            <a:r>
              <a:rPr lang="uk-UA"/>
              <a:t>приклади</a:t>
            </a:r>
            <a:r>
              <a:rPr lang="uk-UA"/>
              <a:t>. </a:t>
            </a:r>
            <a:r>
              <a:rPr lang="uk-UA"/>
              <a:t>Ітерація</a:t>
            </a:r>
            <a:endParaRPr/>
          </a:p>
        </p:txBody>
      </p:sp>
      <p:sp>
        <p:nvSpPr>
          <p:cNvPr id="1528428064" name=""/>
          <p:cNvSpPr/>
          <p:nvPr/>
        </p:nvSpPr>
        <p:spPr bwMode="auto">
          <a:xfrm flipH="0" flipV="0">
            <a:off x="583339" y="2286000"/>
            <a:ext cx="7698233" cy="1768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endParaRPr sz="2200"/>
          </a:p>
        </p:txBody>
      </p:sp>
      <p:sp>
        <p:nvSpPr>
          <p:cNvPr id="71515261" name=""/>
          <p:cNvSpPr txBox="1"/>
          <p:nvPr/>
        </p:nvSpPr>
        <p:spPr bwMode="auto">
          <a:xfrm flipH="0" flipV="0">
            <a:off x="583339" y="1645920"/>
            <a:ext cx="82079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endParaRPr sz="2200"/>
          </a:p>
        </p:txBody>
      </p:sp>
      <p:sp>
        <p:nvSpPr>
          <p:cNvPr id="932565316" name=""/>
          <p:cNvSpPr txBox="1"/>
          <p:nvPr/>
        </p:nvSpPr>
        <p:spPr bwMode="auto">
          <a:xfrm flipH="0" flipV="0">
            <a:off x="838198" y="4257646"/>
            <a:ext cx="9039874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mapOfFruits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.entrySet())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.getKey() 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.getValue());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309911148" name=""/>
          <p:cNvSpPr txBox="1"/>
          <p:nvPr/>
        </p:nvSpPr>
        <p:spPr bwMode="auto">
          <a:xfrm flipH="0" flipV="0">
            <a:off x="10499421" y="4623766"/>
            <a:ext cx="1162040" cy="1463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1 Apple</a:t>
            </a:r>
            <a:endParaRPr/>
          </a:p>
          <a:p>
            <a:pPr algn="l">
              <a:defRPr/>
            </a:pPr>
            <a:r>
              <a:rPr/>
              <a:t>2 Banana</a:t>
            </a:r>
            <a:endParaRPr/>
          </a:p>
          <a:p>
            <a:pPr algn="l">
              <a:defRPr/>
            </a:pPr>
            <a:r>
              <a:rPr/>
              <a:t>50 Grape</a:t>
            </a:r>
            <a:endParaRPr/>
          </a:p>
          <a:p>
            <a:pPr algn="l">
              <a:defRPr/>
            </a:pPr>
            <a:r>
              <a:rPr/>
              <a:t>3 Orange</a:t>
            </a:r>
            <a:endParaRPr/>
          </a:p>
          <a:p>
            <a:pPr algn="l">
              <a:defRPr/>
            </a:pPr>
            <a:r>
              <a:rPr/>
              <a:t>4 Pear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1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1096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</a:t>
            </a:r>
            <a:endParaRPr/>
          </a:p>
        </p:txBody>
      </p:sp>
      <p:sp>
        <p:nvSpPr>
          <p:cNvPr id="12731286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Узгодженість: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equals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hashCode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повинні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бути узгодженими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Якщо два об’єкти вважаються рівними методом equals, вони повинні повертати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однаковий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хеш-код.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Колекції на основі хешу: ці методи необхідні для об’єктів, що зберігаються в колекціях на основі хешу, таких як HashMap, HashSet і Hashtable. Правильна реалізація гарантує, що об’єкти правильно зберігаються та витягуються, запобігаючи помилкам і проблемам продуктивності.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562244" name=""/>
          <p:cNvSpPr/>
          <p:nvPr/>
        </p:nvSpPr>
        <p:spPr bwMode="auto">
          <a:xfrm flipH="0" flipV="0">
            <a:off x="838197" y="1102383"/>
            <a:ext cx="5757786" cy="5791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class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private int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  <a:p>
            <a:pPr>
              <a:defRPr/>
            </a:pP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getName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setName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...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2910023" name="Title 1"/>
          <p:cNvSpPr>
            <a:spLocks noGrp="1"/>
          </p:cNvSpPr>
          <p:nvPr>
            <p:ph type="title"/>
          </p:nvPr>
        </p:nvSpPr>
        <p:spPr bwMode="auto">
          <a:xfrm>
            <a:off x="838198" y="8769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3061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</a:t>
            </a:r>
            <a:endParaRPr/>
          </a:p>
        </p:txBody>
      </p:sp>
      <p:sp>
        <p:nvSpPr>
          <p:cNvPr id="1587228060" name=""/>
          <p:cNvSpPr/>
          <p:nvPr/>
        </p:nvSpPr>
        <p:spPr bwMode="auto">
          <a:xfrm flipH="0" flipV="0">
            <a:off x="838198" y="2880180"/>
            <a:ext cx="6696222" cy="10976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boolean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equals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 obj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452450880" name=""/>
          <p:cNvSpPr txBox="1"/>
          <p:nvPr/>
        </p:nvSpPr>
        <p:spPr bwMode="auto">
          <a:xfrm flipH="0" flipV="0">
            <a:off x="722257" y="1690687"/>
            <a:ext cx="7977144" cy="10976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 буде, якщо не перевантажити ці методи у своєму класі?</a:t>
            </a:r>
            <a:endParaRPr lang="uk-UA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Використається стандартний метод із класу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Object.</a:t>
            </a:r>
            <a:endParaRPr sz="2200"/>
          </a:p>
          <a:p>
            <a:pPr lvl="1"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Стандартний метод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200" b="1"/>
          </a:p>
        </p:txBody>
      </p:sp>
      <p:sp>
        <p:nvSpPr>
          <p:cNvPr id="918210249" name=""/>
          <p:cNvSpPr txBox="1"/>
          <p:nvPr/>
        </p:nvSpPr>
        <p:spPr bwMode="auto">
          <a:xfrm flipH="0" flipV="0">
            <a:off x="773466" y="4036824"/>
            <a:ext cx="9841757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uk-UA" sz="2200"/>
              <a:t>С</a:t>
            </a:r>
            <a:r>
              <a:rPr sz="2200"/>
              <a:t>тандартний метод </a:t>
            </a:r>
            <a:r>
              <a:rPr sz="2200" b="1"/>
              <a:t>equals </a:t>
            </a:r>
            <a:r>
              <a:rPr sz="2200"/>
              <a:t>в Object перевіряє </a:t>
            </a:r>
            <a:r>
              <a:rPr sz="2200" b="1"/>
              <a:t>reference equality</a:t>
            </a:r>
            <a:r>
              <a:rPr sz="2200"/>
              <a:t>. Це означає, що два об’єкти вважаються рівними, лише якщо вони є одним екземпляром у пам’яті.</a:t>
            </a:r>
            <a:endParaRPr sz="2200"/>
          </a:p>
        </p:txBody>
      </p:sp>
      <p:sp>
        <p:nvSpPr>
          <p:cNvPr id="1534799459" name=""/>
          <p:cNvSpPr txBox="1"/>
          <p:nvPr/>
        </p:nvSpPr>
        <p:spPr bwMode="auto">
          <a:xfrm flipH="0" flipV="0">
            <a:off x="722257" y="5217692"/>
            <a:ext cx="11055349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uk-UA" sz="2200"/>
              <a:t>Я</a:t>
            </a:r>
            <a:r>
              <a:rPr sz="2200"/>
              <a:t>кщо не перевизначит</a:t>
            </a:r>
            <a:r>
              <a:rPr lang="uk-UA" sz="2200"/>
              <a:t>и</a:t>
            </a:r>
            <a:r>
              <a:rPr sz="2200"/>
              <a:t> equals, </a:t>
            </a:r>
            <a:r>
              <a:rPr lang="uk-UA" sz="2200"/>
              <a:t>то</a:t>
            </a:r>
            <a:r>
              <a:rPr sz="2200"/>
              <a:t> два об’єкти Person з однаков</a:t>
            </a:r>
            <a:r>
              <a:rPr lang="uk-UA" sz="2200"/>
              <a:t>ими</a:t>
            </a:r>
            <a:r>
              <a:rPr sz="2200"/>
              <a:t> </a:t>
            </a:r>
            <a:r>
              <a:rPr lang="uk-UA" sz="2200"/>
              <a:t>іменем </a:t>
            </a:r>
            <a:r>
              <a:rPr sz="2200"/>
              <a:t>та віком, але різними розташуваннями </a:t>
            </a:r>
            <a:r>
              <a:rPr lang="uk-UA" sz="2200"/>
              <a:t>у </a:t>
            </a:r>
            <a:r>
              <a:rPr sz="2200"/>
              <a:t>пам’яті вважатимуться нерівними. </a:t>
            </a:r>
            <a:endParaRPr sz="2200"/>
          </a:p>
          <a:p>
            <a:pPr algn="l">
              <a:defRPr/>
            </a:pPr>
            <a:r>
              <a:rPr sz="2200"/>
              <a:t>Це часто </a:t>
            </a:r>
            <a:r>
              <a:rPr sz="2200" b="1"/>
              <a:t>не бажана </a:t>
            </a:r>
            <a:r>
              <a:rPr sz="2200"/>
              <a:t>поведінка, коли </a:t>
            </a:r>
            <a:r>
              <a:rPr lang="uk-UA" sz="2200"/>
              <a:t>потрібно </a:t>
            </a:r>
            <a:r>
              <a:rPr sz="2200"/>
              <a:t>вважати об’єкти рівними на основі їх вмісту.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2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2779994" name="Titl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</a:t>
            </a:r>
            <a:endParaRPr/>
          </a:p>
        </p:txBody>
      </p:sp>
      <p:sp>
        <p:nvSpPr>
          <p:cNvPr id="4658256" name=""/>
          <p:cNvSpPr txBox="1"/>
          <p:nvPr/>
        </p:nvSpPr>
        <p:spPr bwMode="auto">
          <a:xfrm flipH="0" flipV="0">
            <a:off x="722256" y="1690687"/>
            <a:ext cx="7977144" cy="10976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Що буде, якщо не перевантажити ці методи у своєму класі?</a:t>
            </a:r>
            <a:endParaRPr lang="uk-UA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Використається стандартний метод із класу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Object.</a:t>
            </a:r>
            <a:endParaRPr sz="2200"/>
          </a:p>
          <a:p>
            <a:pPr lvl="1"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Стандартний метод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hashcode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200" b="1"/>
          </a:p>
        </p:txBody>
      </p:sp>
      <p:sp>
        <p:nvSpPr>
          <p:cNvPr id="885747744" name=""/>
          <p:cNvSpPr txBox="1"/>
          <p:nvPr/>
        </p:nvSpPr>
        <p:spPr bwMode="auto">
          <a:xfrm flipH="0" flipV="0">
            <a:off x="1272879" y="2819039"/>
            <a:ext cx="409237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native int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hashCode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();</a:t>
            </a:r>
            <a:endParaRPr sz="2200"/>
          </a:p>
        </p:txBody>
      </p:sp>
      <p:sp>
        <p:nvSpPr>
          <p:cNvPr id="1822164950" name=""/>
          <p:cNvSpPr txBox="1"/>
          <p:nvPr/>
        </p:nvSpPr>
        <p:spPr bwMode="auto">
          <a:xfrm flipH="0" flipV="0">
            <a:off x="838198" y="3428999"/>
            <a:ext cx="1032636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/>
              <a:t>Memory Address-Based</a:t>
            </a:r>
            <a:r>
              <a:rPr sz="2200"/>
              <a:t>: метод </a:t>
            </a:r>
            <a:r>
              <a:rPr sz="2200" b="1"/>
              <a:t>hashCode </a:t>
            </a:r>
            <a:r>
              <a:rPr sz="2200"/>
              <a:t>за </a:t>
            </a:r>
            <a:r>
              <a:rPr lang="uk-UA" sz="2200"/>
              <a:t>за</a:t>
            </a:r>
            <a:r>
              <a:rPr sz="2200"/>
              <a:t>мовчанням в </a:t>
            </a:r>
            <a:r>
              <a:rPr sz="2200" b="1"/>
              <a:t>Object </a:t>
            </a:r>
            <a:r>
              <a:rPr sz="2200"/>
              <a:t>повертає ціле число, яке зазвичай отримується з адреси пам’яті об’єкта.</a:t>
            </a:r>
            <a:endParaRPr sz="2200"/>
          </a:p>
        </p:txBody>
      </p:sp>
      <p:sp>
        <p:nvSpPr>
          <p:cNvPr id="1929460569" name=""/>
          <p:cNvSpPr txBox="1"/>
          <p:nvPr/>
        </p:nvSpPr>
        <p:spPr bwMode="auto">
          <a:xfrm flipH="0" flipV="0">
            <a:off x="838198" y="4288062"/>
            <a:ext cx="10964809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uk-UA" sz="2200"/>
              <a:t>Б</a:t>
            </a:r>
            <a:r>
              <a:rPr sz="2200"/>
              <a:t>ез перевизначення </a:t>
            </a:r>
            <a:r>
              <a:rPr sz="2200" b="1"/>
              <a:t>hashCode </a:t>
            </a:r>
            <a:r>
              <a:rPr sz="2200"/>
              <a:t>кожен екземпляр об’єкта матиме унікальний хеш-код на основі адреси пам’яті. Навіть якщо два об’єкти Person мають ідентичні поля імені та віку, вони матимуть різні хеш-коди, якщо це різні екземпляри.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16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5175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95144" y="365124"/>
            <a:ext cx="11596456" cy="1325562"/>
          </a:xfrm>
        </p:spPr>
        <p:txBody>
          <a:bodyPr/>
          <a:lstStyle/>
          <a:p>
            <a:pPr algn="ctr"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Equals </a:t>
            </a:r>
            <a:r>
              <a:rPr lang="uk-UA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та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Hashcode. </a:t>
            </a:r>
            <a:r>
              <a:rPr lang="uk-UA"/>
              <a:t>Наслідки відсутності</a:t>
            </a:r>
            <a:endParaRPr sz="4400"/>
          </a:p>
        </p:txBody>
      </p:sp>
      <p:sp>
        <p:nvSpPr>
          <p:cNvPr id="17282850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62839"/>
            <a:ext cx="10515600" cy="50857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Нестабільна поведінка в колекціях: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Наприклад,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дода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ванні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б’єкт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ів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Person з однаковими даними до HashSet, об’єкти вважатимуться різними через різні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equals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</a:t>
            </a:r>
            <a:r>
              <a:rPr lang="uk-UA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hashCode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Потенційні помилки: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Неочікувано,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що два об’єкти з однаковими даними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трактуватимуться,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як рівні.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Неузгоджена поведінка також може призвести до логічних помилок, які важко відстежити, особливо коли клас використовується в складних структурах даних або алгоритмах, які покладаються на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equals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hashCode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Проблеми продуктивності:</a:t>
            </a: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Погано реалізовані або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стандартні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методи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equals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та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hashCode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також можуть призвести до зниження продуктивності. Наприклад, </a:t>
            </a:r>
            <a:r>
              <a:rPr lang="uk-UA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колізії хешів.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872643" name="Title 1"/>
          <p:cNvSpPr>
            <a:spLocks noGrp="1"/>
          </p:cNvSpPr>
          <p:nvPr>
            <p:ph type="title"/>
          </p:nvPr>
        </p:nvSpPr>
        <p:spPr bwMode="auto">
          <a:xfrm>
            <a:off x="838198" y="1259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hashCode. </a:t>
            </a:r>
            <a:r>
              <a:rPr lang="uk-UA"/>
              <a:t>Приклад</a:t>
            </a:r>
            <a:endParaRPr/>
          </a:p>
        </p:txBody>
      </p:sp>
      <p:sp>
        <p:nvSpPr>
          <p:cNvPr id="1086180247" name=""/>
          <p:cNvSpPr/>
          <p:nvPr/>
        </p:nvSpPr>
        <p:spPr bwMode="auto">
          <a:xfrm flipH="0" flipV="0">
            <a:off x="648426" y="1060733"/>
            <a:ext cx="10422584" cy="57915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  <a:t>@Override</a:t>
            </a:r>
            <a:b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boolean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equals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Object 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if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this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true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if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|| getClass() !=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.getClass())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false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 person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if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!=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false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!=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?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.equals(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person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778874" name="Title 1"/>
          <p:cNvSpPr>
            <a:spLocks noGrp="1"/>
          </p:cNvSpPr>
          <p:nvPr>
            <p:ph type="title"/>
          </p:nvPr>
        </p:nvSpPr>
        <p:spPr bwMode="auto">
          <a:xfrm>
            <a:off x="838198" y="1259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Equals </a:t>
            </a:r>
            <a:r>
              <a:rPr lang="uk-UA"/>
              <a:t>та </a:t>
            </a:r>
            <a:r>
              <a:rPr lang="en-US"/>
              <a:t>hashCode. </a:t>
            </a:r>
            <a:r>
              <a:rPr lang="uk-UA"/>
              <a:t>Приклад</a:t>
            </a:r>
            <a:endParaRPr/>
          </a:p>
        </p:txBody>
      </p:sp>
      <p:sp>
        <p:nvSpPr>
          <p:cNvPr id="274399939" name=""/>
          <p:cNvSpPr/>
          <p:nvPr/>
        </p:nvSpPr>
        <p:spPr bwMode="auto">
          <a:xfrm flipH="0" flipV="0">
            <a:off x="786990" y="2650015"/>
            <a:ext cx="10423663" cy="24387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  <a:t>@Override</a:t>
            </a:r>
            <a:br>
              <a:rPr sz="2200" b="0" i="0" u="none">
                <a:solidFill>
                  <a:srgbClr val="9E880D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int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hashCode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17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31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*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(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!=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null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?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.hashCode() :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31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*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age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return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result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569630392" name=""/>
          <p:cNvSpPr txBox="1"/>
          <p:nvPr/>
        </p:nvSpPr>
        <p:spPr bwMode="auto">
          <a:xfrm flipH="0" flipV="0">
            <a:off x="786990" y="1738543"/>
            <a:ext cx="7602249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Хеш обчислюється із використанням двох простих чисел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8102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Блок </a:t>
            </a:r>
            <a:r>
              <a:rPr/>
              <a:t>try-catch</a:t>
            </a:r>
            <a:r>
              <a:rPr lang="uk-UA"/>
              <a:t>. Приклад</a:t>
            </a:r>
            <a:endParaRPr/>
          </a:p>
        </p:txBody>
      </p:sp>
      <p:sp>
        <p:nvSpPr>
          <p:cNvPr id="1445481679" name=""/>
          <p:cNvSpPr/>
          <p:nvPr/>
        </p:nvSpPr>
        <p:spPr bwMode="auto">
          <a:xfrm flipH="0" flipV="0">
            <a:off x="457106" y="1519486"/>
            <a:ext cx="11277786" cy="44504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FileReader reader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FileReader(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"nonexistentfile.txt"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while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.read()) != -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char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character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.close(); 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catch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IOException 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"An error occurred while reading the file: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.getMessage());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462586" name="Title 1"/>
          <p:cNvSpPr>
            <a:spLocks noGrp="1"/>
          </p:cNvSpPr>
          <p:nvPr>
            <p:ph type="title"/>
          </p:nvPr>
        </p:nvSpPr>
        <p:spPr bwMode="auto">
          <a:xfrm>
            <a:off x="838199" y="113770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LinkedHashMap</a:t>
            </a:r>
            <a:endParaRPr/>
          </a:p>
        </p:txBody>
      </p:sp>
      <p:sp>
        <p:nvSpPr>
          <p:cNvPr id="354936697" name=""/>
          <p:cNvSpPr/>
          <p:nvPr/>
        </p:nvSpPr>
        <p:spPr bwMode="auto">
          <a:xfrm flipH="0" flipV="0">
            <a:off x="428095" y="1439333"/>
            <a:ext cx="6616055" cy="51210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HashMap&lt;&gt;();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"aaa"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"bbb"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"ccc"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 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"ddd"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"eee"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"fff"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  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6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"ggg"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7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"hhh"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8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"iii"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   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9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.keySet())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-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454018749" name=""/>
          <p:cNvSpPr txBox="1"/>
          <p:nvPr/>
        </p:nvSpPr>
        <p:spPr bwMode="auto">
          <a:xfrm flipH="0" flipV="0">
            <a:off x="10906333" y="3723110"/>
            <a:ext cx="894931" cy="2560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aaa - 1</a:t>
            </a:r>
            <a:endParaRPr/>
          </a:p>
          <a:p>
            <a:pPr algn="l">
              <a:defRPr/>
            </a:pPr>
            <a:r>
              <a:rPr/>
              <a:t>ccc - 3</a:t>
            </a:r>
            <a:endParaRPr/>
          </a:p>
          <a:p>
            <a:pPr algn="l">
              <a:defRPr/>
            </a:pPr>
            <a:r>
              <a:rPr/>
              <a:t>bbb - 2</a:t>
            </a:r>
            <a:endParaRPr/>
          </a:p>
          <a:p>
            <a:pPr algn="l">
              <a:defRPr/>
            </a:pPr>
            <a:r>
              <a:rPr/>
              <a:t>eee - 5</a:t>
            </a:r>
            <a:endParaRPr/>
          </a:p>
          <a:p>
            <a:pPr algn="l">
              <a:defRPr/>
            </a:pPr>
            <a:r>
              <a:rPr/>
              <a:t>ddd - 4</a:t>
            </a:r>
            <a:endParaRPr/>
          </a:p>
          <a:p>
            <a:pPr algn="l">
              <a:defRPr/>
            </a:pPr>
            <a:r>
              <a:rPr/>
              <a:t>ggg - 7</a:t>
            </a:r>
            <a:endParaRPr/>
          </a:p>
          <a:p>
            <a:pPr algn="l">
              <a:defRPr/>
            </a:pPr>
            <a:r>
              <a:rPr/>
              <a:t>fff - 6</a:t>
            </a:r>
            <a:endParaRPr/>
          </a:p>
          <a:p>
            <a:pPr algn="l">
              <a:defRPr/>
            </a:pPr>
            <a:r>
              <a:rPr/>
              <a:t>iii - 9</a:t>
            </a:r>
            <a:endParaRPr/>
          </a:p>
          <a:p>
            <a:pPr algn="l">
              <a:defRPr/>
            </a:pPr>
            <a:r>
              <a:rPr/>
              <a:t>hhh - 8</a:t>
            </a:r>
            <a:endParaRPr/>
          </a:p>
        </p:txBody>
      </p:sp>
      <p:sp>
        <p:nvSpPr>
          <p:cNvPr id="2093624037" name=""/>
          <p:cNvSpPr txBox="1"/>
          <p:nvPr/>
        </p:nvSpPr>
        <p:spPr bwMode="auto">
          <a:xfrm flipH="0" flipV="0">
            <a:off x="10704419" y="3356990"/>
            <a:ext cx="127133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Результат</a:t>
            </a:r>
            <a:endParaRPr/>
          </a:p>
        </p:txBody>
      </p:sp>
      <p:sp>
        <p:nvSpPr>
          <p:cNvPr id="533924336" name=""/>
          <p:cNvSpPr txBox="1"/>
          <p:nvPr/>
        </p:nvSpPr>
        <p:spPr bwMode="auto">
          <a:xfrm flipH="0" flipV="0">
            <a:off x="4049479" y="2539999"/>
            <a:ext cx="6118341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HashMap</a:t>
            </a:r>
            <a:r>
              <a:rPr b="1"/>
              <a:t> </a:t>
            </a:r>
            <a:r>
              <a:rPr lang="uk-UA" b="1"/>
              <a:t>не підтримує</a:t>
            </a:r>
            <a:r>
              <a:rPr lang="uk-UA" b="0"/>
              <a:t> порядок вставки, а отже </a:t>
            </a:r>
            <a:endParaRPr b="0"/>
          </a:p>
          <a:p>
            <a:pPr>
              <a:defRPr/>
            </a:pPr>
            <a:r>
              <a:rPr lang="uk-UA" b="0"/>
              <a:t>ітерація по елементах не дасть очікуваного результату,</a:t>
            </a:r>
            <a:endParaRPr b="0"/>
          </a:p>
          <a:p>
            <a:pPr>
              <a:defRPr/>
            </a:pPr>
            <a:r>
              <a:rPr lang="uk-UA" b="0"/>
              <a:t>там де він може бути потрібен.</a:t>
            </a:r>
            <a:endParaRPr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62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0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707944" name="Title 1"/>
          <p:cNvSpPr>
            <a:spLocks noGrp="1"/>
          </p:cNvSpPr>
          <p:nvPr>
            <p:ph type="title"/>
          </p:nvPr>
        </p:nvSpPr>
        <p:spPr bwMode="auto">
          <a:xfrm>
            <a:off x="838199" y="113769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LinkedHashMap</a:t>
            </a:r>
            <a:endParaRPr/>
          </a:p>
        </p:txBody>
      </p:sp>
      <p:sp>
        <p:nvSpPr>
          <p:cNvPr id="614782503" name=""/>
          <p:cNvSpPr/>
          <p:nvPr/>
        </p:nvSpPr>
        <p:spPr bwMode="auto">
          <a:xfrm flipH="0" flipV="0">
            <a:off x="428094" y="1439332"/>
            <a:ext cx="7180749" cy="51210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LinkedHashMap&lt;&gt;();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"aaa"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"bbb"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"ccc"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"ddd"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"eee"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"fff"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6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"ggg"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7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"hhh"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8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"iii"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9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.keySet())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-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64336717" name=""/>
          <p:cNvSpPr txBox="1"/>
          <p:nvPr/>
        </p:nvSpPr>
        <p:spPr bwMode="auto">
          <a:xfrm flipH="0" flipV="0">
            <a:off x="10906333" y="3723109"/>
            <a:ext cx="899971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aaa - 1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bbb - 2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ccc - 3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ddd - 4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eee - 5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fff - </a:t>
            </a:r>
            <a:r>
              <a:rPr lang="uk-UA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ggg - 7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hhh - 8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iii -</a:t>
            </a:r>
            <a:r>
              <a:rPr lang="uk-UA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</a:t>
            </a:r>
            <a:endParaRPr/>
          </a:p>
        </p:txBody>
      </p:sp>
      <p:sp>
        <p:nvSpPr>
          <p:cNvPr id="1978812399" name=""/>
          <p:cNvSpPr txBox="1"/>
          <p:nvPr/>
        </p:nvSpPr>
        <p:spPr bwMode="auto">
          <a:xfrm flipH="0" flipV="0">
            <a:off x="10704418" y="3356989"/>
            <a:ext cx="1271337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/>
              <a:t>Результат</a:t>
            </a:r>
            <a:endParaRPr/>
          </a:p>
        </p:txBody>
      </p:sp>
      <p:sp>
        <p:nvSpPr>
          <p:cNvPr id="880874440" name=""/>
          <p:cNvSpPr txBox="1"/>
          <p:nvPr/>
        </p:nvSpPr>
        <p:spPr bwMode="auto">
          <a:xfrm flipH="0" flipV="0">
            <a:off x="4018469" y="2116666"/>
            <a:ext cx="574999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b="0"/>
              <a:t>Якщо потрібно зберегти порядок вставки елементів, </a:t>
            </a:r>
            <a:endParaRPr lang="uk-UA" b="0"/>
          </a:p>
          <a:p>
            <a:pPr>
              <a:defRPr/>
            </a:pPr>
            <a:r>
              <a:rPr lang="uk-UA" b="0"/>
              <a:t>то використовуємо </a:t>
            </a:r>
            <a:r>
              <a:rPr lang="en-US" b="0"/>
              <a:t>LinkedHashMap.</a:t>
            </a:r>
            <a:endParaRPr b="0"/>
          </a:p>
        </p:txBody>
      </p:sp>
      <p:sp>
        <p:nvSpPr>
          <p:cNvPr id="1687590888" name=""/>
          <p:cNvSpPr txBox="1"/>
          <p:nvPr/>
        </p:nvSpPr>
        <p:spPr bwMode="auto">
          <a:xfrm flipH="0" flipV="0">
            <a:off x="4155312" y="3095624"/>
            <a:ext cx="61619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b="1"/>
              <a:t>Важливо!</a:t>
            </a:r>
            <a:r>
              <a:rPr lang="uk-UA"/>
              <a:t> </a:t>
            </a:r>
            <a:r>
              <a:rPr lang="en-US"/>
              <a:t>LinkedHashMap </a:t>
            </a:r>
            <a:r>
              <a:rPr lang="uk-UA"/>
              <a:t>використовує більше пам</a:t>
            </a:r>
            <a:r>
              <a:rPr lang="en-US"/>
              <a:t>’</a:t>
            </a:r>
            <a:r>
              <a:rPr lang="uk-UA"/>
              <a:t>яті.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8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3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02897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TreeMap</a:t>
            </a:r>
            <a:endParaRPr/>
          </a:p>
        </p:txBody>
      </p:sp>
      <p:sp>
        <p:nvSpPr>
          <p:cNvPr id="21312046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 u="sng">
                <a:hlinkClick r:id="rId3" tooltip="https://docs.oracle.com/javase/8/docs/api/java/util/TreeMap.html"/>
              </a:rPr>
              <a:t>Документація</a:t>
            </a:r>
            <a:endParaRPr lang="uk-UA"/>
          </a:p>
          <a:p>
            <a:pPr>
              <a:defRPr/>
            </a:pPr>
            <a:r>
              <a:rPr lang="uk-UA"/>
              <a:t>Структура даних, яка містить </a:t>
            </a:r>
            <a:r>
              <a:rPr lang="en-US"/>
              <a:t>Red-Black</a:t>
            </a:r>
            <a:r>
              <a:rPr lang="uk-UA"/>
              <a:t> дерево всередині.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7282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TreeMap</a:t>
            </a:r>
            <a:endParaRPr/>
          </a:p>
        </p:txBody>
      </p:sp>
      <p:sp>
        <p:nvSpPr>
          <p:cNvPr id="734984960" name=""/>
          <p:cNvSpPr/>
          <p:nvPr/>
        </p:nvSpPr>
        <p:spPr bwMode="auto">
          <a:xfrm flipH="0" flipV="0">
            <a:off x="838199" y="1640310"/>
            <a:ext cx="8609499" cy="3109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TreeMap&lt;&gt;();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"ten"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"five"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"one"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8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"eight"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.entrySet())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.getKey() 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.getValue());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025134376" name=""/>
          <p:cNvSpPr txBox="1"/>
          <p:nvPr/>
        </p:nvSpPr>
        <p:spPr bwMode="auto">
          <a:xfrm flipH="0" flipV="0">
            <a:off x="10212035" y="5215889"/>
            <a:ext cx="1325871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/>
              <a:t>1 one</a:t>
            </a:r>
            <a:endParaRPr sz="2200"/>
          </a:p>
          <a:p>
            <a:pPr algn="l">
              <a:defRPr/>
            </a:pPr>
            <a:r>
              <a:rPr sz="2200"/>
              <a:t>5 five</a:t>
            </a:r>
            <a:endParaRPr sz="2200"/>
          </a:p>
          <a:p>
            <a:pPr algn="l">
              <a:defRPr/>
            </a:pPr>
            <a:r>
              <a:rPr sz="2200"/>
              <a:t>8 eight</a:t>
            </a:r>
            <a:endParaRPr sz="2200"/>
          </a:p>
          <a:p>
            <a:pPr algn="l">
              <a:defRPr/>
            </a:pPr>
            <a:r>
              <a:rPr sz="2200"/>
              <a:t>10 ten</a:t>
            </a:r>
            <a:endParaRPr sz="2200"/>
          </a:p>
        </p:txBody>
      </p:sp>
      <p:sp>
        <p:nvSpPr>
          <p:cNvPr id="708888185" name=""/>
          <p:cNvSpPr txBox="1"/>
          <p:nvPr/>
        </p:nvSpPr>
        <p:spPr bwMode="auto">
          <a:xfrm flipH="0" flipV="0">
            <a:off x="8537353" y="5215889"/>
            <a:ext cx="1590687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Результат: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6649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TreeMap</a:t>
            </a:r>
            <a:endParaRPr/>
          </a:p>
        </p:txBody>
      </p:sp>
      <p:sp>
        <p:nvSpPr>
          <p:cNvPr id="764358219" name=""/>
          <p:cNvSpPr/>
          <p:nvPr/>
        </p:nvSpPr>
        <p:spPr bwMode="auto">
          <a:xfrm flipH="0" flipV="0">
            <a:off x="838198" y="1640309"/>
            <a:ext cx="9840532" cy="3109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TreeMap&lt;&gt;(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Comparator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reverseOrder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"ten"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"five"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"one"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.put(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8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"eight"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map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.entrySet())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.getKey() 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entry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.getValue());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085942297" name=""/>
          <p:cNvSpPr txBox="1"/>
          <p:nvPr/>
        </p:nvSpPr>
        <p:spPr bwMode="auto">
          <a:xfrm flipH="0" flipV="0">
            <a:off x="10212035" y="5215889"/>
            <a:ext cx="1326231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 ten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 eight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five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one</a:t>
            </a:r>
            <a:endParaRPr sz="2200"/>
          </a:p>
        </p:txBody>
      </p:sp>
      <p:sp>
        <p:nvSpPr>
          <p:cNvPr id="128937377" name=""/>
          <p:cNvSpPr txBox="1"/>
          <p:nvPr/>
        </p:nvSpPr>
        <p:spPr bwMode="auto">
          <a:xfrm flipH="0" flipV="0">
            <a:off x="8537352" y="5215889"/>
            <a:ext cx="1590687" cy="427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Результат: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72123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28825" y="23808"/>
            <a:ext cx="8134349" cy="6810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50475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Set</a:t>
            </a:r>
            <a:endParaRPr/>
          </a:p>
        </p:txBody>
      </p:sp>
      <p:sp>
        <p:nvSpPr>
          <p:cNvPr id="49447670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uk-UA" u="sng">
                <a:hlinkClick r:id="rId3" tooltip="https://docs.oracle.com/javase/8/docs/api/java/util/Set.html"/>
              </a:rPr>
              <a:t>Документація</a:t>
            </a:r>
            <a:endParaRPr lang="uk-UA"/>
          </a:p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Set — це колекція, яка не допускає повторюваних елементів.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Якщо ви спробуєте додати повторюваний елемент, то колекція не зміниться.</a:t>
            </a:r>
            <a:endParaRPr lang="uk-UA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 замовчуванням, </a:t>
            </a: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більшість реалізацій Set не гарантують певного порядку елементів (є невпорядкованими).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4599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HashSet</a:t>
            </a:r>
            <a:endParaRPr/>
          </a:p>
        </p:txBody>
      </p:sp>
      <p:sp>
        <p:nvSpPr>
          <p:cNvPr id="1821222629" name=""/>
          <p:cNvSpPr/>
          <p:nvPr/>
        </p:nvSpPr>
        <p:spPr bwMode="auto">
          <a:xfrm flipH="0" flipV="0">
            <a:off x="838199" y="2255159"/>
            <a:ext cx="6675654" cy="3779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HashSet&lt;&gt;();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"grape"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"pineapple"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655814678" name=""/>
          <p:cNvSpPr txBox="1"/>
          <p:nvPr/>
        </p:nvSpPr>
        <p:spPr bwMode="auto">
          <a:xfrm flipH="0" flipV="0">
            <a:off x="10257887" y="4297680"/>
            <a:ext cx="1174766" cy="1737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orange</a:t>
            </a:r>
            <a:endParaRPr/>
          </a:p>
          <a:p>
            <a:pPr algn="l">
              <a:defRPr/>
            </a:pPr>
            <a:r>
              <a:rPr/>
              <a:t>banana</a:t>
            </a:r>
            <a:endParaRPr/>
          </a:p>
          <a:p>
            <a:pPr algn="l">
              <a:defRPr/>
            </a:pPr>
            <a:r>
              <a:rPr/>
              <a:t>apple</a:t>
            </a:r>
            <a:endParaRPr/>
          </a:p>
          <a:p>
            <a:pPr algn="l">
              <a:defRPr/>
            </a:pPr>
            <a:r>
              <a:rPr/>
              <a:t>pear</a:t>
            </a:r>
            <a:endParaRPr/>
          </a:p>
          <a:p>
            <a:pPr algn="l">
              <a:defRPr/>
            </a:pPr>
            <a:r>
              <a:rPr/>
              <a:t>pineapple</a:t>
            </a:r>
            <a:endParaRPr/>
          </a:p>
          <a:p>
            <a:pPr algn="l">
              <a:defRPr/>
            </a:pPr>
            <a:r>
              <a:rPr/>
              <a:t>grape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451092" name="Title 1"/>
          <p:cNvSpPr>
            <a:spLocks noGrp="1"/>
          </p:cNvSpPr>
          <p:nvPr>
            <p:ph type="title"/>
          </p:nvPr>
        </p:nvSpPr>
        <p:spPr bwMode="auto">
          <a:xfrm>
            <a:off x="838199" y="83607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HashSet</a:t>
            </a:r>
            <a:endParaRPr/>
          </a:p>
        </p:txBody>
      </p:sp>
      <p:sp>
        <p:nvSpPr>
          <p:cNvPr id="2027838050" name=""/>
          <p:cNvSpPr/>
          <p:nvPr/>
        </p:nvSpPr>
        <p:spPr bwMode="auto">
          <a:xfrm flipH="0" flipV="0">
            <a:off x="429611" y="1409170"/>
            <a:ext cx="7192462" cy="51210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HashSet&lt;&gt;();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"banana"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"pear"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fruits2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HashSet&lt;&gt;();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"apple"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.add(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"orange"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.retainAll(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fruit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.println(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fruit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2039931183" name=""/>
          <p:cNvSpPr txBox="1"/>
          <p:nvPr/>
        </p:nvSpPr>
        <p:spPr bwMode="auto">
          <a:xfrm flipH="0" flipV="0">
            <a:off x="6095999" y="5596043"/>
            <a:ext cx="181484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/>
              <a:t>orange</a:t>
            </a:r>
            <a:endParaRPr sz="2200"/>
          </a:p>
          <a:p>
            <a:pPr algn="l">
              <a:defRPr/>
            </a:pPr>
            <a:r>
              <a:rPr sz="2200"/>
              <a:t>apple</a:t>
            </a:r>
            <a:endParaRPr sz="2200"/>
          </a:p>
        </p:txBody>
      </p:sp>
      <p:sp>
        <p:nvSpPr>
          <p:cNvPr id="1140030341" name=""/>
          <p:cNvSpPr txBox="1"/>
          <p:nvPr/>
        </p:nvSpPr>
        <p:spPr bwMode="auto">
          <a:xfrm flipH="0" flipV="0">
            <a:off x="4724166" y="4150211"/>
            <a:ext cx="7390510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sz="2200"/>
              <a:t>Залишає тільки ті елементи, які збігаються із наданими</a:t>
            </a:r>
            <a:endParaRPr sz="22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1946041" y="4359010"/>
            <a:ext cx="2778124" cy="436562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4896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Сортування колекцій та масивів</a:t>
            </a:r>
            <a:endParaRPr/>
          </a:p>
        </p:txBody>
      </p:sp>
      <p:sp>
        <p:nvSpPr>
          <p:cNvPr id="700846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Java </a:t>
            </a:r>
            <a:r>
              <a:rPr lang="uk-UA"/>
              <a:t>використовує 2 алгоритми для сортування даних:</a:t>
            </a:r>
            <a:endParaRPr lang="uk-UA"/>
          </a:p>
          <a:p>
            <a:pPr lvl="1">
              <a:defRPr/>
            </a:pPr>
            <a:r>
              <a:rPr lang="en-US"/>
              <a:t>QuickSort – </a:t>
            </a:r>
            <a:r>
              <a:rPr lang="uk-UA"/>
              <a:t>для примітивних типів даних.</a:t>
            </a:r>
            <a:endParaRPr lang="uk-UA"/>
          </a:p>
          <a:p>
            <a:pPr lvl="1">
              <a:defRPr/>
            </a:pPr>
            <a:r>
              <a:rPr lang="en-US"/>
              <a:t>MergeSort – </a:t>
            </a:r>
            <a:r>
              <a:rPr lang="uk-UA"/>
              <a:t>для не примітивних (</a:t>
            </a:r>
            <a:r>
              <a:rPr lang="en-US"/>
              <a:t>reference)</a:t>
            </a:r>
            <a:endParaRPr lang="en-US"/>
          </a:p>
          <a:p>
            <a:pPr lvl="0">
              <a:defRPr/>
            </a:pPr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3011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Блок </a:t>
            </a:r>
            <a:r>
              <a:rPr/>
              <a:t>finally</a:t>
            </a:r>
            <a:r>
              <a:rPr lang="uk-UA"/>
              <a:t>. </a:t>
            </a:r>
            <a:r>
              <a:rPr lang="uk-UA"/>
              <a:t>Синтаксис</a:t>
            </a:r>
            <a:endParaRPr/>
          </a:p>
        </p:txBody>
      </p:sp>
      <p:sp>
        <p:nvSpPr>
          <p:cNvPr id="1457328225" name=""/>
          <p:cNvSpPr txBox="1"/>
          <p:nvPr/>
        </p:nvSpPr>
        <p:spPr bwMode="auto">
          <a:xfrm flipH="0" flipV="0">
            <a:off x="971940" y="1766286"/>
            <a:ext cx="8900665" cy="42523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6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try </a:t>
            </a: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{</a:t>
            </a:r>
            <a:b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Код, який може згенерувати виключення</a:t>
            </a:r>
            <a:b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r>
              <a:rPr sz="26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catch </a:t>
            </a: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(</a:t>
            </a:r>
            <a:r>
              <a:rPr sz="2600" b="0" i="0" u="none">
                <a:solidFill>
                  <a:srgbClr val="000000"/>
                </a:solidFill>
                <a:latin typeface="Noto Sans Mono"/>
                <a:ea typeface="Noto Sans Mono"/>
                <a:cs typeface="Noto Sans Mono"/>
              </a:rPr>
              <a:t>Exception </a:t>
            </a: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e) {</a:t>
            </a:r>
            <a:b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Обробка виключення</a:t>
            </a:r>
            <a:b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 </a:t>
            </a:r>
            <a:r>
              <a:rPr sz="2600" b="0" i="0" u="none">
                <a:solidFill>
                  <a:srgbClr val="0033B3"/>
                </a:solidFill>
                <a:latin typeface="Noto Sans Mono"/>
                <a:ea typeface="Noto Sans Mono"/>
                <a:cs typeface="Noto Sans Mono"/>
              </a:rPr>
              <a:t>finally </a:t>
            </a: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{</a:t>
            </a:r>
            <a:b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    </a:t>
            </a:r>
            <a: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  <a:t>// Код очищення</a:t>
            </a:r>
            <a:br>
              <a:rPr sz="2600" b="0" i="0" u="none">
                <a:solidFill>
                  <a:srgbClr val="8C8C8C"/>
                </a:solidFill>
                <a:latin typeface="Noto Sans Mono"/>
                <a:ea typeface="Noto Sans Mono"/>
                <a:cs typeface="Noto Sans Mono"/>
              </a:rPr>
            </a:br>
            <a:r>
              <a:rPr sz="2600" b="0" i="0" u="none">
                <a:solidFill>
                  <a:srgbClr val="080808"/>
                </a:solidFill>
                <a:latin typeface="Noto Sans Mono"/>
                <a:ea typeface="Noto Sans Mono"/>
                <a:cs typeface="Noto Sans Mono"/>
              </a:rPr>
              <a:t>}</a:t>
            </a:r>
            <a:endParaRPr sz="26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604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Arrays </a:t>
            </a:r>
            <a:r>
              <a:rPr lang="uk-UA"/>
              <a:t>клас</a:t>
            </a:r>
            <a:endParaRPr/>
          </a:p>
        </p:txBody>
      </p:sp>
      <p:sp>
        <p:nvSpPr>
          <p:cNvPr id="1257211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 службовий клас, який надає набір статичних методів для роботи з масивами. Ці методи призначені для полегшення виконання різноманітних операцій над масивами, таких як сортування, пошук, заповнення та порівняння.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Клас є частиною пакета java.util і може обробляти масиви примітивів і об’єктів.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082928" name="Title 1"/>
          <p:cNvSpPr>
            <a:spLocks noGrp="1"/>
          </p:cNvSpPr>
          <p:nvPr>
            <p:ph type="title"/>
          </p:nvPr>
        </p:nvSpPr>
        <p:spPr bwMode="auto">
          <a:xfrm>
            <a:off x="838199" y="347528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Arrays.sort()</a:t>
            </a:r>
            <a:endParaRPr/>
          </a:p>
        </p:txBody>
      </p:sp>
      <p:sp>
        <p:nvSpPr>
          <p:cNvPr id="1799196689" name=""/>
          <p:cNvSpPr/>
          <p:nvPr/>
        </p:nvSpPr>
        <p:spPr bwMode="auto">
          <a:xfrm flipH="0" flipV="0">
            <a:off x="838199" y="1874340"/>
            <a:ext cx="6781304" cy="21034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{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2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13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100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54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-</a:t>
            </a:r>
            <a:r>
              <a:rPr sz="2200" b="0" i="0" u="none">
                <a:solidFill>
                  <a:srgbClr val="1750EB"/>
                </a:solidFill>
                <a:latin typeface="Arial"/>
                <a:ea typeface="Arial"/>
                <a:cs typeface="Arial"/>
              </a:rPr>
              <a:t>121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Arrays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sort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int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777809592" name=""/>
          <p:cNvSpPr txBox="1"/>
          <p:nvPr/>
        </p:nvSpPr>
        <p:spPr bwMode="auto">
          <a:xfrm flipH="0" flipV="0">
            <a:off x="6719386" y="3173168"/>
            <a:ext cx="405122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/>
              <a:t>-121 0 1 2 4 13 54 100 </a:t>
            </a:r>
            <a:endParaRPr sz="2200"/>
          </a:p>
        </p:txBody>
      </p:sp>
      <p:sp>
        <p:nvSpPr>
          <p:cNvPr id="1291195292" name=""/>
          <p:cNvSpPr txBox="1"/>
          <p:nvPr/>
        </p:nvSpPr>
        <p:spPr bwMode="auto">
          <a:xfrm flipH="0" flipV="0">
            <a:off x="1852013" y="4438194"/>
            <a:ext cx="8488332" cy="10976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 sz="2200"/>
              <a:t>Немає можливості відсортувати масив у порядку за спаданням. </a:t>
            </a:r>
            <a:endParaRPr sz="2200"/>
          </a:p>
          <a:p>
            <a:pPr algn="ctr">
              <a:defRPr/>
            </a:pPr>
            <a:r>
              <a:rPr lang="uk-UA" sz="2200"/>
              <a:t>Для цього, доведеться ітеруватися</a:t>
            </a:r>
            <a:endParaRPr sz="2200"/>
          </a:p>
          <a:p>
            <a:pPr algn="ctr">
              <a:defRPr/>
            </a:pPr>
            <a:r>
              <a:rPr lang="uk-UA" sz="2200"/>
              <a:t>у зворотньому порядку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980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Arrays.sort()</a:t>
            </a:r>
            <a:endParaRPr/>
          </a:p>
        </p:txBody>
      </p:sp>
      <p:sp>
        <p:nvSpPr>
          <p:cNvPr id="306825091" name=""/>
          <p:cNvSpPr/>
          <p:nvPr/>
        </p:nvSpPr>
        <p:spPr bwMode="auto">
          <a:xfrm flipH="0" flipV="0">
            <a:off x="838199" y="1874340"/>
            <a:ext cx="8262510" cy="3109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public static void </a:t>
            </a:r>
            <a:r>
              <a:rPr sz="2200" b="0" i="0" u="none">
                <a:solidFill>
                  <a:srgbClr val="00627A"/>
                </a:solidFill>
                <a:latin typeface="Arial"/>
                <a:ea typeface="Arial"/>
                <a:cs typeface="Arial"/>
              </a:rPr>
              <a:t>main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args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{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"Bob"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"Carla"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"Alex"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"John"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"Balto"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"Chris"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Arrays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sort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for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 name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: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 {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System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871094"/>
                </a:solidFill>
                <a:latin typeface="Arial"/>
                <a:ea typeface="Arial"/>
                <a:cs typeface="Arial"/>
              </a:rPr>
              <a:t>out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.print(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+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 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}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</a:t>
            </a:r>
            <a:endParaRPr sz="2200"/>
          </a:p>
        </p:txBody>
      </p:sp>
      <p:sp>
        <p:nvSpPr>
          <p:cNvPr id="1022914646" name=""/>
          <p:cNvSpPr txBox="1"/>
          <p:nvPr/>
        </p:nvSpPr>
        <p:spPr bwMode="auto">
          <a:xfrm flipH="0" flipV="0">
            <a:off x="922953" y="5595003"/>
            <a:ext cx="3448697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Alex Balto Bob Carla Chris John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5805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Collections </a:t>
            </a:r>
            <a:r>
              <a:rPr lang="uk-UA"/>
              <a:t>клас</a:t>
            </a:r>
            <a:endParaRPr/>
          </a:p>
        </p:txBody>
      </p:sp>
      <p:sp>
        <p:nvSpPr>
          <p:cNvPr id="554135629" name=""/>
          <p:cNvSpPr/>
          <p:nvPr/>
        </p:nvSpPr>
        <p:spPr bwMode="auto">
          <a:xfrm flipH="0" flipV="0">
            <a:off x="195145" y="1747241"/>
            <a:ext cx="11927681" cy="27740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[]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{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"Bob"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"Carla"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"Alex"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"John"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"Balto"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67D17"/>
                </a:solidFill>
                <a:latin typeface="Arial"/>
                <a:ea typeface="Arial"/>
                <a:cs typeface="Arial"/>
              </a:rPr>
              <a:t>"Chris"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};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//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Створення нового списку елементів із існуючого масиву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&lt;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String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&gt;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namesList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= </a:t>
            </a:r>
            <a:r>
              <a:rPr sz="2200" b="0" i="0" u="none">
                <a:solidFill>
                  <a:srgbClr val="0033B3"/>
                </a:solidFill>
                <a:latin typeface="Arial"/>
                <a:ea typeface="Arial"/>
                <a:cs typeface="Arial"/>
              </a:rPr>
              <a:t>new 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ArrayList&lt;&gt;(</a:t>
            </a: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Arrays</a:t>
            </a:r>
            <a:r>
              <a:rPr sz="2200" b="1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1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asList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));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sort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);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					/</a:t>
            </a:r>
            <a:r>
              <a:rPr lang="en-US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/с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ортування у порядку зростання</a:t>
            </a:r>
            <a:b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</a:b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sort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namesList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, 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Collections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.</a:t>
            </a:r>
            <a:r>
              <a:rPr sz="2200" b="0" i="1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reverseOrder</a:t>
            </a:r>
            <a:r>
              <a:rPr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());</a:t>
            </a:r>
            <a:r>
              <a:rPr lang="uk-UA" sz="2200" b="0" i="0" u="none">
                <a:solidFill>
                  <a:srgbClr val="080808"/>
                </a:solidFill>
                <a:latin typeface="Arial"/>
                <a:ea typeface="Arial"/>
                <a:cs typeface="Arial"/>
              </a:rPr>
              <a:t>     </a:t>
            </a:r>
            <a:r>
              <a:rPr lang="uk-UA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/</a:t>
            </a:r>
            <a:r>
              <a:rPr lang="en-US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/с</a:t>
            </a:r>
            <a:r>
              <a:rPr lang="uk-UA" sz="2200" b="0" i="0" u="none" strike="noStrike" cap="none" spc="0">
                <a:solidFill>
                  <a:srgbClr val="080808"/>
                </a:solidFill>
                <a:latin typeface="Arial"/>
                <a:ea typeface="Arial"/>
                <a:cs typeface="Arial"/>
              </a:rPr>
              <a:t>ортування у порядку спадання</a:t>
            </a:r>
            <a:endParaRPr sz="2200" b="0" i="0" u="none">
              <a:solidFill>
                <a:srgbClr val="080808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08379005" name=""/>
          <p:cNvSpPr txBox="1"/>
          <p:nvPr/>
        </p:nvSpPr>
        <p:spPr bwMode="auto">
          <a:xfrm flipH="0" flipV="0">
            <a:off x="1878203" y="6380825"/>
            <a:ext cx="683628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uk-UA" b="1"/>
              <a:t>Важливо! </a:t>
            </a:r>
            <a:r>
              <a:rPr lang="uk-UA" b="0"/>
              <a:t>Не на всіх колекціях можна використати </a:t>
            </a:r>
            <a:r>
              <a:rPr lang="en-US" b="0" i="1"/>
              <a:t>sort </a:t>
            </a:r>
            <a:r>
              <a:rPr lang="en-US" b="0"/>
              <a:t>м</a:t>
            </a:r>
            <a:r>
              <a:rPr lang="uk-UA" b="0"/>
              <a:t>етод!</a:t>
            </a:r>
            <a:endParaRPr b="0"/>
          </a:p>
        </p:txBody>
      </p:sp>
      <p:sp>
        <p:nvSpPr>
          <p:cNvPr id="1505894414" name=""/>
          <p:cNvSpPr txBox="1"/>
          <p:nvPr/>
        </p:nvSpPr>
        <p:spPr bwMode="auto">
          <a:xfrm flipH="0" flipV="0">
            <a:off x="1157073" y="4864223"/>
            <a:ext cx="997371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uk-UA"/>
              <a:t>Для того, щоб сортувати колекції із об</a:t>
            </a:r>
            <a:r>
              <a:rPr lang="en-US"/>
              <a:t>’є</a:t>
            </a:r>
            <a:r>
              <a:rPr lang="uk-UA"/>
              <a:t>ктами класів, що не вбудовані в мову </a:t>
            </a:r>
            <a:r>
              <a:rPr lang="en-US"/>
              <a:t>Java, </a:t>
            </a:r>
            <a:r>
              <a:rPr lang="uk-UA"/>
              <a:t>потрібно </a:t>
            </a:r>
            <a:endParaRPr lang="uk-UA"/>
          </a:p>
          <a:p>
            <a:pPr algn="ctr">
              <a:defRPr/>
            </a:pPr>
            <a:r>
              <a:rPr lang="uk-UA"/>
              <a:t>імплементувати інтерфейс </a:t>
            </a:r>
            <a:r>
              <a:rPr lang="en-US"/>
              <a:t>Comparable, п</a:t>
            </a:r>
            <a:r>
              <a:rPr lang="uk-UA"/>
              <a:t>ро який було сказано в частині із </a:t>
            </a:r>
            <a:r>
              <a:rPr lang="en-US"/>
              <a:t>PriorityQueue.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93</Slides>
  <Notes>93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modified xsi:type="dcterms:W3CDTF">2024-08-28T20:42:40Z</dcterms:modified>
  <cp:category/>
  <cp:contentStatus/>
  <cp:version/>
</cp:coreProperties>
</file>