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62" r:id="rId2"/>
    <p:sldId id="282" r:id="rId3"/>
    <p:sldId id="265" r:id="rId4"/>
    <p:sldId id="263" r:id="rId5"/>
    <p:sldId id="264" r:id="rId6"/>
    <p:sldId id="269" r:id="rId7"/>
    <p:sldId id="280" r:id="rId8"/>
    <p:sldId id="271" r:id="rId9"/>
    <p:sldId id="28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AD7"/>
    <a:srgbClr val="0975CE"/>
    <a:srgbClr val="006ECC"/>
    <a:srgbClr val="F1F5FB"/>
    <a:srgbClr val="F2F2F2"/>
    <a:srgbClr val="03A6FF"/>
    <a:srgbClr val="DDEEFC"/>
    <a:srgbClr val="B8DBF6"/>
    <a:srgbClr val="F6F6F6"/>
    <a:srgbClr val="007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379" autoAdjust="0"/>
  </p:normalViewPr>
  <p:slideViewPr>
    <p:cSldViewPr snapToGrid="0" showGuides="1">
      <p:cViewPr varScale="1">
        <p:scale>
          <a:sx n="112" d="100"/>
          <a:sy n="112" d="100"/>
        </p:scale>
        <p:origin x="51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2B93-D878-4220-82A0-3D8A37C6481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396F-7CC6-42E5-83BE-72592AAF9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659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5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7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68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45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7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4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8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1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3DB7C-2D6B-4C00-98DC-0DA6EC76AE3B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07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A8%8B%E5%BA%8F%E5%91%9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58"/>
          <p:cNvSpPr/>
          <p:nvPr/>
        </p:nvSpPr>
        <p:spPr>
          <a:xfrm>
            <a:off x="3852971" y="5941340"/>
            <a:ext cx="1162051" cy="130722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  <a:gd name="connsiteX0" fmla="*/ 452437 w 1600201"/>
              <a:gd name="connsiteY0" fmla="*/ 181691 h 732554"/>
              <a:gd name="connsiteX1" fmla="*/ 1600201 w 1600201"/>
              <a:gd name="connsiteY1" fmla="*/ 0 h 732554"/>
              <a:gd name="connsiteX2" fmla="*/ 0 w 1600201"/>
              <a:gd name="connsiteY2" fmla="*/ 732554 h 732554"/>
              <a:gd name="connsiteX3" fmla="*/ 452437 w 1600201"/>
              <a:gd name="connsiteY3" fmla="*/ 181691 h 732554"/>
              <a:gd name="connsiteX0" fmla="*/ 547687 w 1600201"/>
              <a:gd name="connsiteY0" fmla="*/ 0 h 957263"/>
              <a:gd name="connsiteX1" fmla="*/ 1600201 w 1600201"/>
              <a:gd name="connsiteY1" fmla="*/ 224709 h 957263"/>
              <a:gd name="connsiteX2" fmla="*/ 0 w 1600201"/>
              <a:gd name="connsiteY2" fmla="*/ 957263 h 957263"/>
              <a:gd name="connsiteX3" fmla="*/ 547687 w 1600201"/>
              <a:gd name="connsiteY3" fmla="*/ 0 h 957263"/>
              <a:gd name="connsiteX0" fmla="*/ 547687 w 1162051"/>
              <a:gd name="connsiteY0" fmla="*/ 349966 h 1307229"/>
              <a:gd name="connsiteX1" fmla="*/ 1162051 w 1162051"/>
              <a:gd name="connsiteY1" fmla="*/ 0 h 1307229"/>
              <a:gd name="connsiteX2" fmla="*/ 0 w 1162051"/>
              <a:gd name="connsiteY2" fmla="*/ 1307229 h 1307229"/>
              <a:gd name="connsiteX3" fmla="*/ 547687 w 1162051"/>
              <a:gd name="connsiteY3" fmla="*/ 349966 h 13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1" h="1307229">
                <a:moveTo>
                  <a:pt x="547687" y="349966"/>
                </a:moveTo>
                <a:lnTo>
                  <a:pt x="1162051" y="0"/>
                </a:lnTo>
                <a:lnTo>
                  <a:pt x="0" y="1307229"/>
                </a:lnTo>
                <a:lnTo>
                  <a:pt x="547687" y="349966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"/>
          <p:cNvSpPr/>
          <p:nvPr/>
        </p:nvSpPr>
        <p:spPr>
          <a:xfrm>
            <a:off x="5022140" y="5375663"/>
            <a:ext cx="1474792" cy="557087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792" h="557087">
                <a:moveTo>
                  <a:pt x="0" y="557087"/>
                </a:moveTo>
                <a:lnTo>
                  <a:pt x="211934" y="0"/>
                </a:lnTo>
                <a:lnTo>
                  <a:pt x="1474792" y="433262"/>
                </a:lnTo>
                <a:lnTo>
                  <a:pt x="0" y="557087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58"/>
          <p:cNvSpPr/>
          <p:nvPr/>
        </p:nvSpPr>
        <p:spPr>
          <a:xfrm>
            <a:off x="5241892" y="5165173"/>
            <a:ext cx="1245394" cy="641273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394" h="641273">
                <a:moveTo>
                  <a:pt x="0" y="203123"/>
                </a:moveTo>
                <a:lnTo>
                  <a:pt x="250032" y="0"/>
                </a:lnTo>
                <a:lnTo>
                  <a:pt x="1245394" y="641273"/>
                </a:lnTo>
                <a:lnTo>
                  <a:pt x="0" y="203123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34"/>
          <p:cNvSpPr/>
          <p:nvPr/>
        </p:nvSpPr>
        <p:spPr>
          <a:xfrm rot="7233140">
            <a:off x="3761347" y="5141123"/>
            <a:ext cx="1793112" cy="804826"/>
          </a:xfrm>
          <a:custGeom>
            <a:avLst/>
            <a:gdLst>
              <a:gd name="connsiteX0" fmla="*/ 0 w 1634073"/>
              <a:gd name="connsiteY0" fmla="*/ 702844 h 702844"/>
              <a:gd name="connsiteX1" fmla="*/ 412538 w 1634073"/>
              <a:gd name="connsiteY1" fmla="*/ 0 h 702844"/>
              <a:gd name="connsiteX2" fmla="*/ 1634073 w 1634073"/>
              <a:gd name="connsiteY2" fmla="*/ 702844 h 702844"/>
              <a:gd name="connsiteX3" fmla="*/ 0 w 1634073"/>
              <a:gd name="connsiteY3" fmla="*/ 702844 h 702844"/>
              <a:gd name="connsiteX0" fmla="*/ 0 w 1767688"/>
              <a:gd name="connsiteY0" fmla="*/ 807522 h 807522"/>
              <a:gd name="connsiteX1" fmla="*/ 546153 w 1767688"/>
              <a:gd name="connsiteY1" fmla="*/ 0 h 807522"/>
              <a:gd name="connsiteX2" fmla="*/ 1767688 w 1767688"/>
              <a:gd name="connsiteY2" fmla="*/ 702844 h 807522"/>
              <a:gd name="connsiteX3" fmla="*/ 0 w 1767688"/>
              <a:gd name="connsiteY3" fmla="*/ 807522 h 807522"/>
              <a:gd name="connsiteX0" fmla="*/ 0 w 1793112"/>
              <a:gd name="connsiteY0" fmla="*/ 807522 h 807522"/>
              <a:gd name="connsiteX1" fmla="*/ 546153 w 1793112"/>
              <a:gd name="connsiteY1" fmla="*/ 0 h 807522"/>
              <a:gd name="connsiteX2" fmla="*/ 1793112 w 1793112"/>
              <a:gd name="connsiteY2" fmla="*/ 802128 h 807522"/>
              <a:gd name="connsiteX3" fmla="*/ 0 w 1793112"/>
              <a:gd name="connsiteY3" fmla="*/ 807522 h 807522"/>
              <a:gd name="connsiteX0" fmla="*/ 0 w 1793112"/>
              <a:gd name="connsiteY0" fmla="*/ 804826 h 804826"/>
              <a:gd name="connsiteX1" fmla="*/ 466633 w 1793112"/>
              <a:gd name="connsiteY1" fmla="*/ 0 h 804826"/>
              <a:gd name="connsiteX2" fmla="*/ 1793112 w 1793112"/>
              <a:gd name="connsiteY2" fmla="*/ 799432 h 804826"/>
              <a:gd name="connsiteX3" fmla="*/ 0 w 1793112"/>
              <a:gd name="connsiteY3" fmla="*/ 804826 h 8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3112" h="804826">
                <a:moveTo>
                  <a:pt x="0" y="804826"/>
                </a:moveTo>
                <a:lnTo>
                  <a:pt x="466633" y="0"/>
                </a:lnTo>
                <a:lnTo>
                  <a:pt x="1793112" y="799432"/>
                </a:lnTo>
                <a:lnTo>
                  <a:pt x="0" y="804826"/>
                </a:lnTo>
                <a:close/>
              </a:path>
            </a:pathLst>
          </a:custGeom>
          <a:solidFill>
            <a:srgbClr val="EE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33824" y="459561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6" idx="7"/>
          </p:cNvCxnSpPr>
          <p:nvPr/>
        </p:nvCxnSpPr>
        <p:spPr>
          <a:xfrm flipV="1">
            <a:off x="3372848" y="4290821"/>
            <a:ext cx="1232563" cy="31149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584932" y="4272723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867149" y="4584996"/>
            <a:ext cx="889220" cy="1524954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0" idx="1"/>
          </p:cNvCxnSpPr>
          <p:nvPr/>
        </p:nvCxnSpPr>
        <p:spPr>
          <a:xfrm flipH="1" flipV="1">
            <a:off x="3515359" y="4917416"/>
            <a:ext cx="330288" cy="1187970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3538220" y="4894557"/>
            <a:ext cx="1692139" cy="475776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6" idx="1"/>
            <a:endCxn id="18" idx="5"/>
          </p:cNvCxnSpPr>
          <p:nvPr/>
        </p:nvCxnSpPr>
        <p:spPr>
          <a:xfrm flipH="1" flipV="1">
            <a:off x="4623956" y="4311747"/>
            <a:ext cx="588881" cy="104242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0" idx="7"/>
            <a:endCxn id="26" idx="3"/>
          </p:cNvCxnSpPr>
          <p:nvPr/>
        </p:nvCxnSpPr>
        <p:spPr>
          <a:xfrm flipV="1">
            <a:off x="3877976" y="5386499"/>
            <a:ext cx="1334861" cy="718887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999835" y="5918019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76857" y="5153904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206142" y="5347475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1"/>
          <p:cNvSpPr/>
          <p:nvPr/>
        </p:nvSpPr>
        <p:spPr>
          <a:xfrm>
            <a:off x="3846920" y="6116559"/>
            <a:ext cx="560392" cy="1135731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  <a:gd name="connsiteX0" fmla="*/ 0 w 579442"/>
              <a:gd name="connsiteY0" fmla="*/ 557087 h 557087"/>
              <a:gd name="connsiteX1" fmla="*/ 211934 w 579442"/>
              <a:gd name="connsiteY1" fmla="*/ 0 h 557087"/>
              <a:gd name="connsiteX2" fmla="*/ 579442 w 579442"/>
              <a:gd name="connsiteY2" fmla="*/ 273719 h 557087"/>
              <a:gd name="connsiteX3" fmla="*/ 0 w 579442"/>
              <a:gd name="connsiteY3" fmla="*/ 557087 h 557087"/>
              <a:gd name="connsiteX0" fmla="*/ 0 w 758036"/>
              <a:gd name="connsiteY0" fmla="*/ 557087 h 557087"/>
              <a:gd name="connsiteX1" fmla="*/ 211934 w 758036"/>
              <a:gd name="connsiteY1" fmla="*/ 0 h 557087"/>
              <a:gd name="connsiteX2" fmla="*/ 758036 w 758036"/>
              <a:gd name="connsiteY2" fmla="*/ 164181 h 557087"/>
              <a:gd name="connsiteX3" fmla="*/ 0 w 758036"/>
              <a:gd name="connsiteY3" fmla="*/ 557087 h 557087"/>
              <a:gd name="connsiteX0" fmla="*/ 0 w 569917"/>
              <a:gd name="connsiteY0" fmla="*/ 1145256 h 1145256"/>
              <a:gd name="connsiteX1" fmla="*/ 23815 w 569917"/>
              <a:gd name="connsiteY1" fmla="*/ 0 h 1145256"/>
              <a:gd name="connsiteX2" fmla="*/ 569917 w 569917"/>
              <a:gd name="connsiteY2" fmla="*/ 164181 h 1145256"/>
              <a:gd name="connsiteX3" fmla="*/ 0 w 569917"/>
              <a:gd name="connsiteY3" fmla="*/ 1145256 h 1145256"/>
              <a:gd name="connsiteX0" fmla="*/ 0 w 560392"/>
              <a:gd name="connsiteY0" fmla="*/ 1135731 h 1135731"/>
              <a:gd name="connsiteX1" fmla="*/ 14290 w 560392"/>
              <a:gd name="connsiteY1" fmla="*/ 0 h 1135731"/>
              <a:gd name="connsiteX2" fmla="*/ 560392 w 560392"/>
              <a:gd name="connsiteY2" fmla="*/ 164181 h 1135731"/>
              <a:gd name="connsiteX3" fmla="*/ 0 w 560392"/>
              <a:gd name="connsiteY3" fmla="*/ 1135731 h 1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392" h="1135731">
                <a:moveTo>
                  <a:pt x="0" y="1135731"/>
                </a:moveTo>
                <a:lnTo>
                  <a:pt x="14290" y="0"/>
                </a:lnTo>
                <a:lnTo>
                  <a:pt x="560392" y="164181"/>
                </a:lnTo>
                <a:lnTo>
                  <a:pt x="0" y="1135731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32756" y="723603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58"/>
          <p:cNvSpPr/>
          <p:nvPr/>
        </p:nvSpPr>
        <p:spPr>
          <a:xfrm>
            <a:off x="3866500" y="5939814"/>
            <a:ext cx="1147764" cy="34837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764" h="348379">
                <a:moveTo>
                  <a:pt x="0" y="181691"/>
                </a:moveTo>
                <a:lnTo>
                  <a:pt x="1147764" y="0"/>
                </a:lnTo>
                <a:lnTo>
                  <a:pt x="547688" y="348379"/>
                </a:lnTo>
                <a:lnTo>
                  <a:pt x="0" y="181691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838952" y="6098691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384289" y="6274857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91063" y="5794987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9540"/>
            <a:ext cx="12192000" cy="353060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6350" y="1070610"/>
            <a:ext cx="12204700" cy="4019550"/>
            <a:chOff x="-12700" y="1539875"/>
            <a:chExt cx="12204700" cy="40195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" r="17638"/>
            <a:stretch/>
          </p:blipFill>
          <p:spPr>
            <a:xfrm>
              <a:off x="-12700" y="1539875"/>
              <a:ext cx="12204700" cy="40195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578100" y="2501900"/>
              <a:ext cx="5105400" cy="2362200"/>
            </a:xfrm>
            <a:prstGeom prst="rect">
              <a:avLst/>
            </a:prstGeom>
            <a:solidFill>
              <a:srgbClr val="206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545406" y="1791022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err="1" smtClean="0">
                <a:solidFill>
                  <a:schemeClr val="bg1"/>
                </a:solidFill>
                <a:latin typeface="Times New Roman" panose="02020603050405020304" pitchFamily="18" charset="0"/>
                <a:ea typeface="思源黑体 CN Heavy" panose="020B0A00000000000000" pitchFamily="34" charset="-122"/>
                <a:cs typeface="Times New Roman" panose="02020603050405020304" pitchFamily="18" charset="0"/>
              </a:rPr>
              <a:t>Junit</a:t>
            </a:r>
            <a:r>
              <a:rPr lang="zh-CN" altLang="en-US" sz="360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单元测试</a:t>
            </a:r>
            <a:endParaRPr lang="zh-CN" altLang="en-US" sz="360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97800" y="1566333"/>
            <a:ext cx="4055533" cy="3328224"/>
          </a:xfrm>
          <a:prstGeom prst="rect">
            <a:avLst/>
          </a:prstGeom>
          <a:solidFill>
            <a:srgbClr val="206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137150" y="3431756"/>
            <a:ext cx="402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制作人：胡隆健</a:t>
            </a:r>
            <a:endParaRPr lang="zh-CN" altLang="en-US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0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03250" y="46180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目录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3250" y="1037411"/>
            <a:ext cx="1228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Contents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710406" y="1006455"/>
            <a:ext cx="129256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/>
          <p:cNvGrpSpPr/>
          <p:nvPr/>
        </p:nvGrpSpPr>
        <p:grpSpPr>
          <a:xfrm>
            <a:off x="807391" y="1970964"/>
            <a:ext cx="3671520" cy="1740550"/>
            <a:chOff x="913606" y="2466975"/>
            <a:chExt cx="2413794" cy="1343025"/>
          </a:xfrm>
        </p:grpSpPr>
        <p:sp>
          <p:nvSpPr>
            <p:cNvPr id="87" name="矩形 86"/>
            <p:cNvSpPr/>
            <p:nvPr/>
          </p:nvSpPr>
          <p:spPr>
            <a:xfrm>
              <a:off x="913606" y="2466975"/>
              <a:ext cx="2413794" cy="1343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27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455" y="2604710"/>
              <a:ext cx="762000" cy="762000"/>
            </a:xfrm>
            <a:prstGeom prst="rect">
              <a:avLst/>
            </a:prstGeom>
          </p:spPr>
        </p:pic>
        <p:sp>
          <p:nvSpPr>
            <p:cNvPr id="103" name="矩形 102"/>
            <p:cNvSpPr/>
            <p:nvPr/>
          </p:nvSpPr>
          <p:spPr>
            <a:xfrm>
              <a:off x="2232227" y="2973319"/>
              <a:ext cx="826887" cy="249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2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单元测试</a:t>
              </a:r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104" name="直接连接符 103"/>
            <p:cNvCxnSpPr/>
            <p:nvPr/>
          </p:nvCxnSpPr>
          <p:spPr>
            <a:xfrm>
              <a:off x="2033165" y="2645618"/>
              <a:ext cx="0" cy="106193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/>
            <p:cNvSpPr txBox="1"/>
            <p:nvPr/>
          </p:nvSpPr>
          <p:spPr>
            <a:xfrm>
              <a:off x="2084478" y="2572139"/>
              <a:ext cx="184731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20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805945" y="4571161"/>
            <a:ext cx="3674411" cy="1740549"/>
            <a:chOff x="3529806" y="2466974"/>
            <a:chExt cx="2413794" cy="1343025"/>
          </a:xfrm>
        </p:grpSpPr>
        <p:sp>
          <p:nvSpPr>
            <p:cNvPr id="88" name="矩形 87"/>
            <p:cNvSpPr/>
            <p:nvPr/>
          </p:nvSpPr>
          <p:spPr>
            <a:xfrm>
              <a:off x="3529806" y="2466974"/>
              <a:ext cx="2413794" cy="1343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27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3371" y="2604710"/>
              <a:ext cx="762000" cy="762000"/>
            </a:xfrm>
            <a:prstGeom prst="rect">
              <a:avLst/>
            </a:prstGeom>
          </p:spPr>
        </p:pic>
        <p:sp>
          <p:nvSpPr>
            <p:cNvPr id="106" name="矩形 105"/>
            <p:cNvSpPr/>
            <p:nvPr/>
          </p:nvSpPr>
          <p:spPr>
            <a:xfrm>
              <a:off x="4884756" y="2943790"/>
              <a:ext cx="826887" cy="252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2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</a:rPr>
                <a:t>JMock</a:t>
              </a:r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7" name="直接连接符 106"/>
            <p:cNvCxnSpPr/>
            <p:nvPr/>
          </p:nvCxnSpPr>
          <p:spPr>
            <a:xfrm>
              <a:off x="4652799" y="2651774"/>
              <a:ext cx="0" cy="106193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组合 133"/>
          <p:cNvGrpSpPr/>
          <p:nvPr/>
        </p:nvGrpSpPr>
        <p:grpSpPr>
          <a:xfrm>
            <a:off x="6025672" y="1970964"/>
            <a:ext cx="3670953" cy="1739787"/>
            <a:chOff x="6146006" y="2500930"/>
            <a:chExt cx="2413794" cy="1343025"/>
          </a:xfrm>
        </p:grpSpPr>
        <p:sp>
          <p:nvSpPr>
            <p:cNvPr id="89" name="矩形 88"/>
            <p:cNvSpPr/>
            <p:nvPr/>
          </p:nvSpPr>
          <p:spPr>
            <a:xfrm>
              <a:off x="6146006" y="2500930"/>
              <a:ext cx="2413794" cy="1343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27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8117" y="2604710"/>
              <a:ext cx="762000" cy="762000"/>
            </a:xfrm>
            <a:prstGeom prst="rect">
              <a:avLst/>
            </a:prstGeom>
          </p:spPr>
        </p:pic>
        <p:sp>
          <p:nvSpPr>
            <p:cNvPr id="109" name="矩形 108"/>
            <p:cNvSpPr/>
            <p:nvPr/>
          </p:nvSpPr>
          <p:spPr>
            <a:xfrm>
              <a:off x="7517529" y="2978447"/>
              <a:ext cx="1013839" cy="2524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2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思源黑体 CN Light" panose="020B0300000000000000"/>
                  <a:cs typeface="Times New Roman" panose="02020603050405020304" pitchFamily="18" charset="0"/>
                </a:rPr>
                <a:t>JUit</a:t>
              </a:r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黑体 CN Light" panose="020B0300000000000000"/>
                <a:cs typeface="Times New Roman" panose="02020603050405020304" pitchFamily="18" charset="0"/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>
            <a:xfrm>
              <a:off x="7265603" y="2651774"/>
              <a:ext cx="0" cy="106193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/>
          <p:cNvGrpSpPr/>
          <p:nvPr/>
        </p:nvGrpSpPr>
        <p:grpSpPr>
          <a:xfrm>
            <a:off x="6025672" y="4544400"/>
            <a:ext cx="3670953" cy="1738308"/>
            <a:chOff x="8762206" y="2494224"/>
            <a:chExt cx="2413794" cy="1343025"/>
          </a:xfrm>
        </p:grpSpPr>
        <p:sp>
          <p:nvSpPr>
            <p:cNvPr id="90" name="矩形 89"/>
            <p:cNvSpPr/>
            <p:nvPr/>
          </p:nvSpPr>
          <p:spPr>
            <a:xfrm>
              <a:off x="8762206" y="2494224"/>
              <a:ext cx="2413794" cy="1343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27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300" y="2604710"/>
              <a:ext cx="762000" cy="762000"/>
            </a:xfrm>
            <a:prstGeom prst="rect">
              <a:avLst/>
            </a:prstGeom>
          </p:spPr>
        </p:pic>
        <p:sp>
          <p:nvSpPr>
            <p:cNvPr id="112" name="矩形 111"/>
            <p:cNvSpPr/>
            <p:nvPr/>
          </p:nvSpPr>
          <p:spPr>
            <a:xfrm>
              <a:off x="10087275" y="2934626"/>
              <a:ext cx="640750" cy="252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113" name="直接连接符 112"/>
            <p:cNvCxnSpPr/>
            <p:nvPr/>
          </p:nvCxnSpPr>
          <p:spPr>
            <a:xfrm>
              <a:off x="9878790" y="2634770"/>
              <a:ext cx="0" cy="106193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355109" y="3020454"/>
            <a:ext cx="1175189" cy="986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723798" y="5189109"/>
            <a:ext cx="2216069" cy="557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黑体 CN Light" panose="020B0300000000000000"/>
                <a:cs typeface="Times New Roman" panose="02020603050405020304" pitchFamily="18" charset="0"/>
              </a:rPr>
              <a:t>SpringBoot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黑体 CN Light" panose="020B0300000000000000"/>
                <a:cs typeface="Times New Roman" panose="02020603050405020304" pitchFamily="18" charset="0"/>
              </a:rPr>
              <a:t>整合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黑体 CN Light" panose="020B0300000000000000"/>
                <a:cs typeface="Times New Roman" panose="02020603050405020304" pitchFamily="18" charset="0"/>
              </a:rPr>
              <a:t>Juit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思源黑体 CN Light" panose="020B030000000000000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7884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330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3250" y="4618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单元测试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10406" y="1006455"/>
            <a:ext cx="18930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872067" y="2286466"/>
            <a:ext cx="9368790" cy="411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2067" y="1498600"/>
            <a:ext cx="107780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 是针对 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程序的最小单元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 来进行正确性检验的测试工作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与其他测试不同，单元测试可看作是编码工作的一部分，应该由</a:t>
            </a:r>
            <a:r>
              <a:rPr lang="zh-CN" altLang="en-US" sz="2000" u="sng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程序员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完成，也就是说，经过了单元测试的代码才是已完成的代码，提交产品代码时也要同时提交测试代码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000" b="1" smtClean="0">
                <a:solidFill>
                  <a:srgbClr val="0070C0"/>
                </a:solidFill>
              </a:rPr>
              <a:t>减少</a:t>
            </a:r>
            <a:r>
              <a:rPr lang="en-US" altLang="zh-CN" sz="20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zh-CN" altLang="en-US" sz="2000" b="1" smtClean="0"/>
              <a:t>，</a:t>
            </a:r>
            <a:r>
              <a:rPr lang="zh-CN" altLang="en-US" sz="2000" b="1"/>
              <a:t>提高</a:t>
            </a:r>
            <a:r>
              <a:rPr lang="zh-CN" altLang="en-US" sz="2000" b="1">
                <a:solidFill>
                  <a:srgbClr val="0070C0"/>
                </a:solidFill>
              </a:rPr>
              <a:t>代码</a:t>
            </a:r>
            <a:r>
              <a:rPr lang="zh-CN" altLang="en-US" sz="2000" b="1" smtClean="0">
                <a:solidFill>
                  <a:srgbClr val="0070C0"/>
                </a:solidFill>
              </a:rPr>
              <a:t>质量</a:t>
            </a:r>
            <a:endParaRPr lang="zh-CN" altLang="en-US" sz="20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54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06450" y="515826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</a:rPr>
              <a:t>JUnit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Light" panose="020B0300000000000000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710406" y="1039046"/>
            <a:ext cx="1058167" cy="595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10406" y="1591733"/>
            <a:ext cx="1077039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spc="90"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sz="2000" spc="90">
                <a:latin typeface="微软雅黑" panose="020B0503020204020204" pitchFamily="34" charset="-122"/>
                <a:ea typeface="微软雅黑" panose="020B0503020204020204" pitchFamily="34" charset="-122"/>
              </a:rPr>
              <a:t>是一个能够编写可重用的测试用例的框架， 是</a:t>
            </a:r>
            <a:r>
              <a:rPr lang="en-US" altLang="zh-CN" sz="2000" spc="90">
                <a:latin typeface="微软雅黑" panose="020B0503020204020204" pitchFamily="34" charset="-122"/>
                <a:ea typeface="微软雅黑" panose="020B0503020204020204" pitchFamily="34" charset="-122"/>
              </a:rPr>
              <a:t>xUnit</a:t>
            </a:r>
            <a:r>
              <a:rPr lang="zh-CN" altLang="en-US" sz="2000" spc="90">
                <a:latin typeface="微软雅黑" panose="020B0503020204020204" pitchFamily="34" charset="-122"/>
                <a:ea typeface="微软雅黑" panose="020B0503020204020204" pitchFamily="34" charset="-122"/>
              </a:rPr>
              <a:t>单元测试框架系列中的一员。</a:t>
            </a:r>
            <a:endParaRPr lang="en-US" altLang="zh-CN" sz="2000" spc="9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spc="90"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sz="2000" spc="90">
                <a:latin typeface="微软雅黑" panose="020B0503020204020204" pitchFamily="34" charset="-122"/>
                <a:ea typeface="微软雅黑" panose="020B0503020204020204" pitchFamily="34" charset="-122"/>
              </a:rPr>
              <a:t>通常被推荐用于在</a:t>
            </a:r>
            <a:r>
              <a:rPr lang="en-US" altLang="zh-CN" sz="2000" spc="90">
                <a:latin typeface="微软雅黑" panose="020B0503020204020204" pitchFamily="34" charset="-122"/>
                <a:ea typeface="微软雅黑" panose="020B0503020204020204" pitchFamily="34" charset="-122"/>
              </a:rPr>
              <a:t>TDD</a:t>
            </a:r>
            <a:r>
              <a:rPr lang="zh-CN" altLang="en-US" sz="2000" spc="90">
                <a:latin typeface="微软雅黑" panose="020B0503020204020204" pitchFamily="34" charset="-122"/>
                <a:ea typeface="微软雅黑" panose="020B0503020204020204" pitchFamily="34" charset="-122"/>
              </a:rPr>
              <a:t>和回归测试中，通过</a:t>
            </a:r>
            <a:r>
              <a:rPr lang="en-US" altLang="zh-CN" sz="2000" spc="90"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sz="2000" spc="90">
                <a:latin typeface="微软雅黑" panose="020B0503020204020204" pitchFamily="34" charset="-122"/>
                <a:ea typeface="微软雅黑" panose="020B0503020204020204" pitchFamily="34" charset="-122"/>
              </a:rPr>
              <a:t>实现自动化的单元测试，提高开发效率</a:t>
            </a:r>
            <a:endParaRPr lang="en-US" altLang="zh-CN" sz="2000" spc="9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spc="90">
                <a:latin typeface="微软雅黑" panose="020B0503020204020204" pitchFamily="34" charset="-122"/>
                <a:ea typeface="微软雅黑" panose="020B0503020204020204" pitchFamily="34" charset="-122"/>
              </a:rPr>
              <a:t>一般，开发者会认为编写</a:t>
            </a:r>
            <a:r>
              <a:rPr lang="en-US" altLang="zh-CN" sz="2000" spc="90"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sz="2000" spc="90">
                <a:latin typeface="微软雅黑" panose="020B0503020204020204" pitchFamily="34" charset="-122"/>
                <a:ea typeface="微软雅黑" panose="020B0503020204020204" pitchFamily="34" charset="-122"/>
              </a:rPr>
              <a:t>的测试用例浪费太多时间，但是通过提高代码质量和可重用性两个方面整体提高了开发效率</a:t>
            </a:r>
            <a:endParaRPr lang="en-US" altLang="zh-CN" sz="2000" spc="9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3787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56610" y="480986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</a:rPr>
              <a:t>JUnit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Light" panose="020B0300000000000000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773906" y="1004206"/>
            <a:ext cx="944827" cy="214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66750" y="1456267"/>
            <a:ext cx="1069551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Assertions – </a:t>
            </a:r>
            <a:r>
              <a:rPr lang="zh-CN" altLang="en-US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断言方法，</a:t>
            </a:r>
            <a:r>
              <a:rPr lang="en-US" altLang="zh-CN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org.junit.Assert.*;</a:t>
            </a: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Exception testing – </a:t>
            </a:r>
            <a:r>
              <a:rPr lang="zh-CN" altLang="en-US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异常测试，处理被测试代码抛出的异常</a:t>
            </a:r>
            <a:endParaRPr lang="en-US" altLang="zh-CN" sz="2000" spc="9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Test fixtures – </a:t>
            </a:r>
            <a:r>
              <a:rPr lang="zh-CN" altLang="en-US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测试上下文的初始化和清理</a:t>
            </a:r>
            <a:endParaRPr lang="en-US" altLang="zh-CN" sz="2000" spc="9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Test execution order – </a:t>
            </a:r>
            <a:r>
              <a:rPr lang="zh-CN" altLang="en-US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测试用例执行顺序</a:t>
            </a:r>
            <a:endParaRPr lang="en-US" altLang="zh-CN" sz="2000" spc="9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Aggregating tests in Suites – </a:t>
            </a:r>
            <a:r>
              <a:rPr lang="zh-CN" altLang="en-US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测试套件</a:t>
            </a:r>
            <a:endParaRPr lang="en-US" altLang="zh-CN" sz="2000" spc="9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Ignoring Tests – </a:t>
            </a:r>
            <a:r>
              <a:rPr lang="zh-CN" altLang="en-US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忽略测试用例</a:t>
            </a:r>
            <a:endParaRPr lang="en-US" altLang="zh-CN" sz="2000" spc="9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718873" y="1004206"/>
            <a:ext cx="1101460" cy="107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56610" y="480986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</a:rPr>
              <a:t>JUnit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Light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4933" y="1397000"/>
            <a:ext cx="1100666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Assumptions with Assume – </a:t>
            </a:r>
            <a:r>
              <a:rPr lang="zh-CN" altLang="en-US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使用假设条件，满足条件才执行后续测试</a:t>
            </a:r>
            <a:endParaRPr lang="en-US" altLang="zh-CN" sz="2000" spc="9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Matchers and assertThat – Hamcrest</a:t>
            </a:r>
            <a:r>
              <a:rPr lang="zh-CN" altLang="en-US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的</a:t>
            </a:r>
            <a:r>
              <a:rPr lang="en-US" altLang="zh-CN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matchers</a:t>
            </a:r>
            <a:r>
              <a:rPr lang="zh-CN" altLang="en-US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特性的断言</a:t>
            </a:r>
            <a:endParaRPr lang="en-US" altLang="zh-CN" sz="2000" spc="9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Rules – </a:t>
            </a:r>
            <a:r>
              <a:rPr lang="zh-CN" altLang="en-US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使用</a:t>
            </a:r>
            <a:r>
              <a:rPr lang="en-US" altLang="zh-CN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Rules</a:t>
            </a:r>
            <a:r>
              <a:rPr lang="zh-CN" altLang="en-US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定义扩展功能和测试用例的行为</a:t>
            </a:r>
            <a:endParaRPr lang="en-US" altLang="zh-CN" sz="2000" spc="9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Parameterized Tests – </a:t>
            </a:r>
            <a:r>
              <a:rPr lang="zh-CN" altLang="en-US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参数化的测试</a:t>
            </a:r>
            <a:endParaRPr lang="en-US" altLang="zh-CN" sz="2000" spc="9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Theories – </a:t>
            </a:r>
            <a:r>
              <a:rPr lang="zh-CN" altLang="en-US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科学理论推测测试</a:t>
            </a:r>
            <a:endParaRPr lang="en-US" altLang="zh-CN" sz="2000" spc="9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Multithreaded code and Concurrency – </a:t>
            </a:r>
            <a:r>
              <a:rPr lang="zh-CN" altLang="en-US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多线程和同步测试</a:t>
            </a:r>
            <a:endParaRPr lang="en-US" altLang="zh-CN" sz="2000" spc="9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000" spc="9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zh-CN" altLang="en-US" sz="2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7516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2527300"/>
            <a:ext cx="12192000" cy="43307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710406" y="1006456"/>
            <a:ext cx="1380861" cy="954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10406" y="575733"/>
            <a:ext cx="156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JMock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92667" y="1320800"/>
            <a:ext cx="1076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Jmock</a:t>
            </a:r>
            <a:r>
              <a:rPr lang="zh-CN" altLang="en-US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是一个支持</a:t>
            </a:r>
            <a:r>
              <a:rPr lang="en-US" altLang="zh-CN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TDD</a:t>
            </a:r>
            <a:r>
              <a:rPr lang="zh-CN" altLang="en-US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的</a:t>
            </a:r>
            <a:r>
              <a:rPr lang="en-US" altLang="zh-CN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java</a:t>
            </a:r>
            <a:r>
              <a:rPr lang="zh-CN" altLang="en-US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对象模拟的</a:t>
            </a:r>
            <a:r>
              <a:rPr lang="en-US" altLang="zh-CN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java</a:t>
            </a:r>
            <a:r>
              <a:rPr lang="zh-CN" altLang="en-US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类库</a:t>
            </a:r>
            <a:endParaRPr lang="en-US" altLang="zh-CN" sz="2000" spc="9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模拟对象通常被用于设计和测试程序中对象之间的交互。</a:t>
            </a:r>
            <a:endParaRPr lang="en-US" altLang="zh-CN" sz="2000" spc="9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Jmock</a:t>
            </a:r>
            <a:r>
              <a:rPr lang="zh-CN" altLang="en-US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需要和</a:t>
            </a:r>
            <a:r>
              <a:rPr lang="en-US" altLang="zh-CN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JUnit</a:t>
            </a:r>
            <a:r>
              <a:rPr lang="zh-CN" altLang="en-US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之类的测试框架一起</a:t>
            </a:r>
            <a:r>
              <a:rPr lang="zh-CN" altLang="en-US" sz="2000" spc="9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使用</a:t>
            </a:r>
            <a:endParaRPr lang="en-US" altLang="zh-CN" sz="2000" spc="9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3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3250" y="461804"/>
            <a:ext cx="3165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2800" spc="9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JUnit</a:t>
            </a:r>
            <a:r>
              <a:rPr lang="zh-CN" altLang="en-US" sz="2800" spc="9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800" spc="9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JMock</a:t>
            </a:r>
            <a:r>
              <a:rPr lang="zh-CN" altLang="en-US" sz="2800" spc="9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整合</a:t>
            </a:r>
            <a:endParaRPr lang="en-US" altLang="zh-CN" sz="2800" spc="9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710406" y="985024"/>
            <a:ext cx="2896394" cy="214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3250" y="1219200"/>
            <a:ext cx="10911417" cy="123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在</a:t>
            </a:r>
            <a:r>
              <a:rPr lang="en-US" altLang="zh-CN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TDD</a:t>
            </a:r>
            <a:r>
              <a:rPr lang="zh-CN" altLang="en-US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Test-driven Developtment</a:t>
            </a:r>
            <a:r>
              <a:rPr lang="zh-CN" altLang="en-US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）模式下，需要在功能代码实现之前编写单元测试。通常通过</a:t>
            </a:r>
            <a:r>
              <a:rPr lang="en-US" altLang="zh-CN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JUnit</a:t>
            </a:r>
            <a:r>
              <a:rPr lang="zh-CN" altLang="en-US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编写单元测试用例，</a:t>
            </a:r>
            <a:r>
              <a:rPr lang="en-US" altLang="zh-CN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JMock</a:t>
            </a:r>
            <a:r>
              <a:rPr lang="zh-CN" altLang="en-US" sz="2000" spc="90">
                <a:latin typeface="Times New Roman" panose="02020603050405020304" pitchFamily="18" charset="0"/>
                <a:ea typeface="微软雅黑" panose="020B0503020204020204" pitchFamily="34" charset="-122"/>
              </a:rPr>
              <a:t>提供功能代码的模拟</a:t>
            </a:r>
            <a:r>
              <a:rPr lang="en-US" altLang="zh-CN" sz="2000" spc="9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endParaRPr lang="en-US" altLang="zh-CN" sz="2000" spc="9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9782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0406" y="483235"/>
            <a:ext cx="3734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2800" spc="9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 Boot </a:t>
            </a:r>
            <a:r>
              <a:rPr lang="zh-CN" altLang="en-US" sz="2800" spc="9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整合</a:t>
            </a:r>
            <a:r>
              <a:rPr lang="en-US" altLang="zh-CN" sz="2800" spc="9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JUnit</a:t>
            </a:r>
            <a:endParaRPr lang="en-US" altLang="zh-CN" sz="2800" spc="9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710406" y="1006455"/>
            <a:ext cx="3734997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10406" y="3606800"/>
            <a:ext cx="10227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@RunWith(SpringJUnit4ClassRunner.</a:t>
            </a:r>
            <a:r>
              <a:rPr lang="en-US" altLang="zh-CN" b="1"/>
              <a:t>class)</a:t>
            </a:r>
          </a:p>
          <a:p>
            <a:r>
              <a:rPr lang="en-US" altLang="zh-CN"/>
              <a:t>@TestPropertySource(locations = { "classpath:application.properties" })</a:t>
            </a:r>
          </a:p>
          <a:p>
            <a:r>
              <a:rPr lang="en-US" altLang="zh-CN"/>
              <a:t>@SpringBootTest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1557867"/>
            <a:ext cx="1043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&lt;dependency&gt;</a:t>
            </a:r>
          </a:p>
          <a:p>
            <a:r>
              <a:rPr lang="en-US" altLang="zh-CN"/>
              <a:t>&lt;groupId&gt;org.springframework.boot&lt;/groupId&gt;</a:t>
            </a:r>
          </a:p>
          <a:p>
            <a:r>
              <a:rPr lang="en-US" altLang="zh-CN"/>
              <a:t>&lt;artifactId&gt;spring-boot-starter-test&lt;/artifactId&gt;</a:t>
            </a:r>
          </a:p>
          <a:p>
            <a:r>
              <a:rPr lang="en-US" altLang="zh-CN"/>
              <a:t>&lt;scope&gt;test&lt;/scope&gt;</a:t>
            </a:r>
          </a:p>
          <a:p>
            <a:r>
              <a:rPr lang="en-US" altLang="zh-CN"/>
              <a:t>&lt;/dependency&gt;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649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bab956b1f44ef9d173162e10f4b27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6eaa9825d2fedb5a83ac41ebe86c4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24EE9A-F266-493E-91E0-AF7E3CFE2D82}"/>
</file>

<file path=customXml/itemProps2.xml><?xml version="1.0" encoding="utf-8"?>
<ds:datastoreItem xmlns:ds="http://schemas.openxmlformats.org/officeDocument/2006/customXml" ds:itemID="{489EC0AE-D3FB-4B3E-810B-692AE1EABEA5}"/>
</file>

<file path=customXml/itemProps3.xml><?xml version="1.0" encoding="utf-8"?>
<ds:datastoreItem xmlns:ds="http://schemas.openxmlformats.org/officeDocument/2006/customXml" ds:itemID="{D2F35A37-15ED-4DA6-826F-467329A713A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4084</TotalTime>
  <Words>317</Words>
  <Application>Microsoft Office PowerPoint</Application>
  <PresentationFormat>宽屏</PresentationFormat>
  <Paragraphs>46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等线</vt:lpstr>
      <vt:lpstr>方正兰亭细黑_GBK_M</vt:lpstr>
      <vt:lpstr>仿宋</vt:lpstr>
      <vt:lpstr>思源黑体 CN Heavy</vt:lpstr>
      <vt:lpstr>思源黑体 CN Light</vt:lpstr>
      <vt:lpstr>宋体</vt:lpstr>
      <vt:lpstr>微软雅黑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胡隆健</cp:lastModifiedBy>
  <cp:revision>337</cp:revision>
  <dcterms:created xsi:type="dcterms:W3CDTF">2015-11-26T12:54:06Z</dcterms:created>
  <dcterms:modified xsi:type="dcterms:W3CDTF">2018-04-12T06:31:04Z</dcterms:modified>
</cp:coreProperties>
</file>