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355" r:id="rId5"/>
    <p:sldId id="378" r:id="rId6"/>
    <p:sldId id="383" r:id="rId7"/>
    <p:sldId id="373" r:id="rId8"/>
    <p:sldId id="384" r:id="rId9"/>
    <p:sldId id="385" r:id="rId10"/>
    <p:sldId id="388" r:id="rId11"/>
  </p:sldIdLst>
  <p:sldSz cx="9144000" cy="5143500" type="screen16x9"/>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DB27C2-D375-466F-93F8-7E3787E223BC}">
          <p14:sldIdLst>
            <p14:sldId id="355"/>
            <p14:sldId id="378"/>
          </p14:sldIdLst>
        </p14:section>
        <p14:section name="Spring简介" id="{9C3A7016-8C00-420E-91A0-F50092D3CA11}">
          <p14:sldIdLst>
            <p14:sldId id="383"/>
            <p14:sldId id="373"/>
          </p14:sldIdLst>
        </p14:section>
        <p14:section name="IOC" id="{937E435A-6B78-465C-968B-646379277EF4}">
          <p14:sldIdLst>
            <p14:sldId id="384"/>
          </p14:sldIdLst>
        </p14:section>
        <p14:section name="AOP" id="{91196E6A-D111-4CB2-AD7E-9831511E1375}">
          <p14:sldIdLst>
            <p14:sldId id="385"/>
          </p14:sldIdLst>
        </p14:section>
        <p14:section name="作业" id="{293A8107-BAD5-41BC-988B-A08F37A40D99}">
          <p14:sldIdLst>
            <p14:sldId id="3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70622" autoAdjust="0"/>
  </p:normalViewPr>
  <p:slideViewPr>
    <p:cSldViewPr>
      <p:cViewPr>
        <p:scale>
          <a:sx n="100" d="100"/>
          <a:sy n="100" d="100"/>
        </p:scale>
        <p:origin x="2070" y="-72"/>
      </p:cViewPr>
      <p:guideLst>
        <p:guide orient="horz" pos="1620"/>
        <p:guide pos="2880"/>
      </p:guideLst>
    </p:cSldViewPr>
  </p:slideViewPr>
  <p:outlineViewPr>
    <p:cViewPr>
      <p:scale>
        <a:sx n="100" d="100"/>
        <a:sy n="100" d="100"/>
      </p:scale>
      <p:origin x="0" y="-2742"/>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2018/4/15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ring.i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419665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2</a:t>
            </a:fld>
            <a:endParaRPr lang="zh-CN" altLang="en-US"/>
          </a:p>
        </p:txBody>
      </p:sp>
    </p:spTree>
    <p:extLst>
      <p:ext uri="{BB962C8B-B14F-4D97-AF65-F5344CB8AC3E}">
        <p14:creationId xmlns:p14="http://schemas.microsoft.com/office/powerpoint/2010/main" val="98987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）官网：</a:t>
            </a:r>
            <a:endParaRPr lang="en-US" altLang="zh-CN" dirty="0" smtClean="0"/>
          </a:p>
          <a:p>
            <a:r>
              <a:rPr lang="en-US" altLang="zh-CN" sz="1200" b="0" i="0" u="none" kern="1200" dirty="0" smtClean="0">
                <a:solidFill>
                  <a:schemeClr val="tx1"/>
                </a:solidFill>
                <a:effectLst/>
                <a:latin typeface="+mn-lt"/>
                <a:ea typeface="+mn-ea"/>
                <a:cs typeface="+mn-cs"/>
                <a:hlinkClick r:id="rId3"/>
              </a:rPr>
              <a:t>http://spring.io</a:t>
            </a:r>
            <a:endParaRPr lang="en-US" altLang="zh-CN" sz="1200" b="0" i="0" u="none" kern="1200" dirty="0" smtClean="0">
              <a:solidFill>
                <a:schemeClr val="tx1"/>
              </a:solidFill>
              <a:effectLst/>
              <a:latin typeface="+mn-lt"/>
              <a:ea typeface="+mn-ea"/>
              <a:cs typeface="+mn-cs"/>
            </a:endParaRPr>
          </a:p>
          <a:p>
            <a:endParaRPr lang="en-US" altLang="zh-CN" dirty="0" smtClean="0"/>
          </a:p>
          <a:p>
            <a:r>
              <a:rPr lang="zh-CN" altLang="en-US" dirty="0" smtClean="0"/>
              <a:t>（</a:t>
            </a:r>
            <a:r>
              <a:rPr lang="en-US" altLang="zh-CN" dirty="0" smtClean="0"/>
              <a:t>2</a:t>
            </a:r>
            <a:r>
              <a:rPr lang="zh-CN" altLang="en-US" dirty="0" smtClean="0"/>
              <a:t>）中文帮助</a:t>
            </a:r>
            <a:endParaRPr lang="en-US" altLang="zh-CN" dirty="0" smtClean="0"/>
          </a:p>
          <a:p>
            <a:r>
              <a:rPr lang="en-US" altLang="zh-CN" dirty="0" smtClean="0"/>
              <a:t>http://spring.cndocs.ml</a:t>
            </a:r>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160145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Spring</a:t>
            </a:r>
            <a:r>
              <a:rPr lang="zh-CN" altLang="en-US" sz="1200" b="1" i="0" kern="1200" baseline="0" dirty="0" smtClean="0">
                <a:solidFill>
                  <a:schemeClr val="tx1"/>
                </a:solidFill>
                <a:effectLst/>
                <a:latin typeface="+mn-lt"/>
                <a:ea typeface="+mn-ea"/>
                <a:cs typeface="+mn-cs"/>
              </a:rPr>
              <a:t> </a:t>
            </a:r>
            <a:r>
              <a:rPr lang="en-US" altLang="zh-CN" sz="1200" b="1" i="0" kern="1200" baseline="0" dirty="0" smtClean="0">
                <a:solidFill>
                  <a:schemeClr val="tx1"/>
                </a:solidFill>
                <a:effectLst/>
                <a:latin typeface="+mn-lt"/>
                <a:ea typeface="+mn-ea"/>
                <a:cs typeface="+mn-cs"/>
              </a:rPr>
              <a:t>Framework</a:t>
            </a:r>
            <a:r>
              <a:rPr lang="zh-CN" altLang="en-US" sz="1200" b="1" i="0" kern="1200" baseline="0" dirty="0" smtClean="0">
                <a:solidFill>
                  <a:schemeClr val="tx1"/>
                </a:solidFill>
                <a:effectLst/>
                <a:latin typeface="+mn-lt"/>
                <a:ea typeface="+mn-ea"/>
                <a:cs typeface="+mn-cs"/>
              </a:rPr>
              <a:t>项目</a:t>
            </a:r>
            <a:r>
              <a:rPr lang="zh-CN" altLang="en-US" sz="1200" b="1" i="0" kern="1200" dirty="0" smtClean="0">
                <a:solidFill>
                  <a:schemeClr val="tx1"/>
                </a:solidFill>
                <a:effectLst/>
                <a:latin typeface="+mn-lt"/>
                <a:ea typeface="+mn-ea"/>
                <a:cs typeface="+mn-cs"/>
              </a:rPr>
              <a:t>网站： </a:t>
            </a:r>
            <a:r>
              <a:rPr lang="en-US" altLang="zh-CN" sz="1200" b="1" i="0" kern="1200" dirty="0" smtClean="0">
                <a:solidFill>
                  <a:schemeClr val="tx1"/>
                </a:solidFill>
                <a:effectLst/>
                <a:latin typeface="+mn-lt"/>
                <a:ea typeface="+mn-ea"/>
                <a:cs typeface="+mn-cs"/>
              </a:rPr>
              <a:t>http://projects.spring.io/spring-framework/</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spc="90" dirty="0" smtClean="0">
                <a:solidFill>
                  <a:srgbClr val="005000"/>
                </a:solidFill>
                <a:latin typeface="微软雅黑" panose="020B0503020204020204" pitchFamily="34" charset="-122"/>
                <a:ea typeface="微软雅黑" panose="020B0503020204020204" pitchFamily="34" charset="-122"/>
              </a:rPr>
              <a:t>Spring</a:t>
            </a:r>
            <a:r>
              <a:rPr lang="zh-CN" altLang="en-US" sz="1200" spc="90" dirty="0" smtClean="0">
                <a:solidFill>
                  <a:srgbClr val="005000"/>
                </a:solidFill>
                <a:latin typeface="微软雅黑" panose="020B0503020204020204" pitchFamily="34" charset="-122"/>
                <a:ea typeface="微软雅黑" panose="020B0503020204020204" pitchFamily="34" charset="-122"/>
              </a:rPr>
              <a:t>主要提供依赖注入，事务管理，</a:t>
            </a:r>
            <a:r>
              <a:rPr lang="en-US" altLang="zh-CN" sz="1200" spc="90" dirty="0" smtClean="0">
                <a:solidFill>
                  <a:srgbClr val="005000"/>
                </a:solidFill>
                <a:latin typeface="微软雅黑" panose="020B0503020204020204" pitchFamily="34" charset="-122"/>
                <a:ea typeface="微软雅黑" panose="020B0503020204020204" pitchFamily="34" charset="-122"/>
              </a:rPr>
              <a:t>web</a:t>
            </a:r>
            <a:r>
              <a:rPr lang="zh-CN" altLang="en-US" sz="1200" spc="90" dirty="0" smtClean="0">
                <a:solidFill>
                  <a:srgbClr val="005000"/>
                </a:solidFill>
                <a:latin typeface="微软雅黑" panose="020B0503020204020204" pitchFamily="34" charset="-122"/>
                <a:ea typeface="微软雅黑" panose="020B0503020204020204" pitchFamily="34" charset="-122"/>
              </a:rPr>
              <a:t>应用程序，数据访问，消息，测试等等功能的支持</a:t>
            </a:r>
            <a:endParaRPr lang="en-US" altLang="zh-CN" sz="1200" spc="90" dirty="0" smtClean="0">
              <a:solidFill>
                <a:srgbClr val="005000"/>
              </a:solidFill>
              <a:latin typeface="微软雅黑" panose="020B0503020204020204" pitchFamily="34" charset="-122"/>
              <a:ea typeface="微软雅黑" panose="020B0503020204020204" pitchFamily="34" charset="-122"/>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各个组件的功能：</a:t>
            </a: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Core Container</a:t>
            </a:r>
            <a:endParaRPr lang="en-US" altLang="zh-CN" sz="1200" b="0" i="0" kern="1200" dirty="0" smtClean="0">
              <a:solidFill>
                <a:schemeClr val="tx1"/>
              </a:solidFill>
              <a:effectLst/>
              <a:latin typeface="+mn-lt"/>
              <a:ea typeface="+mn-ea"/>
              <a:cs typeface="+mn-cs"/>
            </a:endParaRPr>
          </a:p>
          <a:p>
            <a:pPr latinLnBrk="1"/>
            <a:r>
              <a:rPr lang="en-US" altLang="zh-CN" sz="1200" b="0" i="0" kern="1200" dirty="0" smtClean="0">
                <a:solidFill>
                  <a:schemeClr val="tx1"/>
                </a:solidFill>
                <a:effectLst/>
                <a:latin typeface="+mn-lt"/>
                <a:ea typeface="+mn-ea"/>
                <a:cs typeface="+mn-cs"/>
              </a:rPr>
              <a:t>spring-core, spring-beans： </a:t>
            </a:r>
            <a:r>
              <a:rPr lang="zh-CN" altLang="en-US" sz="1200" b="0" i="0" kern="1200" dirty="0" smtClean="0">
                <a:solidFill>
                  <a:schemeClr val="tx1"/>
                </a:solidFill>
                <a:effectLst/>
                <a:latin typeface="+mn-lt"/>
                <a:ea typeface="+mn-ea"/>
                <a:cs typeface="+mn-cs"/>
              </a:rPr>
              <a:t>提供基础功能，包括</a:t>
            </a:r>
            <a:r>
              <a:rPr lang="en-US" altLang="zh-CN" sz="1200" b="0" i="0" kern="1200" dirty="0" err="1" smtClean="0">
                <a:solidFill>
                  <a:schemeClr val="tx1"/>
                </a:solidFill>
                <a:effectLst/>
                <a:latin typeface="+mn-lt"/>
                <a:ea typeface="+mn-ea"/>
                <a:cs typeface="+mn-cs"/>
              </a:rPr>
              <a:t>IoC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DI</a:t>
            </a:r>
            <a:r>
              <a:rPr lang="zh-CN" altLang="en-US" sz="1200" b="0" i="0" kern="1200" dirty="0" smtClean="0">
                <a:solidFill>
                  <a:schemeClr val="tx1"/>
                </a:solidFill>
                <a:effectLst/>
                <a:latin typeface="+mn-lt"/>
                <a:ea typeface="+mn-ea"/>
                <a:cs typeface="+mn-cs"/>
              </a:rPr>
              <a:t>等特性。对依赖起到解耦作用（</a:t>
            </a:r>
            <a:r>
              <a:rPr lang="en-US" altLang="zh-CN" sz="1200" b="0" i="0" kern="1200" dirty="0" err="1" smtClean="0">
                <a:solidFill>
                  <a:schemeClr val="tx1"/>
                </a:solidFill>
                <a:effectLst/>
                <a:latin typeface="+mn-lt"/>
                <a:ea typeface="+mn-ea"/>
                <a:cs typeface="+mn-cs"/>
              </a:rPr>
              <a:t>BeanFactory</a:t>
            </a:r>
            <a:r>
              <a:rPr lang="en-US" altLang="zh-CN" sz="1200" b="0"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spring-context： </a:t>
            </a:r>
            <a:r>
              <a:rPr lang="zh-CN" altLang="en-US" sz="1200" b="0" i="0" kern="1200" dirty="0" smtClean="0">
                <a:solidFill>
                  <a:schemeClr val="tx1"/>
                </a:solidFill>
                <a:effectLst/>
                <a:latin typeface="+mn-lt"/>
                <a:ea typeface="+mn-ea"/>
                <a:cs typeface="+mn-cs"/>
              </a:rPr>
              <a:t>上下文模块，基于</a:t>
            </a:r>
            <a:r>
              <a:rPr lang="en-US" altLang="zh-CN" sz="1200" b="0" i="0" kern="1200" dirty="0" smtClean="0">
                <a:solidFill>
                  <a:schemeClr val="tx1"/>
                </a:solidFill>
                <a:effectLst/>
                <a:latin typeface="+mn-lt"/>
                <a:ea typeface="+mn-ea"/>
                <a:cs typeface="+mn-cs"/>
              </a:rPr>
              <a:t>core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beans</a:t>
            </a:r>
            <a:r>
              <a:rPr lang="zh-CN" altLang="en-US" sz="1200" b="0" i="0" kern="1200" dirty="0" smtClean="0">
                <a:solidFill>
                  <a:schemeClr val="tx1"/>
                </a:solidFill>
                <a:effectLst/>
                <a:latin typeface="+mn-lt"/>
                <a:ea typeface="+mn-ea"/>
                <a:cs typeface="+mn-cs"/>
              </a:rPr>
              <a:t>构建，</a:t>
            </a:r>
            <a:r>
              <a:rPr lang="en-US" altLang="zh-CN" sz="1200" b="0" i="0" kern="1200" dirty="0" smtClean="0">
                <a:solidFill>
                  <a:schemeClr val="tx1"/>
                </a:solidFill>
                <a:effectLst/>
                <a:latin typeface="+mn-lt"/>
                <a:ea typeface="+mn-ea"/>
                <a:cs typeface="+mn-cs"/>
              </a:rPr>
              <a:t>context</a:t>
            </a:r>
            <a:r>
              <a:rPr lang="zh-CN" altLang="en-US" sz="1200" b="0" i="0" kern="1200" dirty="0" smtClean="0">
                <a:solidFill>
                  <a:schemeClr val="tx1"/>
                </a:solidFill>
                <a:effectLst/>
                <a:latin typeface="+mn-lt"/>
                <a:ea typeface="+mn-ea"/>
                <a:cs typeface="+mn-cs"/>
              </a:rPr>
              <a:t>实现以类似</a:t>
            </a:r>
            <a:r>
              <a:rPr lang="en-US" altLang="zh-CN" sz="1200" b="0" i="0" kern="1200" dirty="0" smtClean="0">
                <a:solidFill>
                  <a:schemeClr val="tx1"/>
                </a:solidFill>
                <a:effectLst/>
                <a:latin typeface="+mn-lt"/>
                <a:ea typeface="+mn-ea"/>
                <a:cs typeface="+mn-cs"/>
              </a:rPr>
              <a:t>JNDI</a:t>
            </a:r>
            <a:r>
              <a:rPr lang="zh-CN" altLang="en-US" sz="1200" b="0" i="0" kern="1200" dirty="0" smtClean="0">
                <a:solidFill>
                  <a:schemeClr val="tx1"/>
                </a:solidFill>
                <a:effectLst/>
                <a:latin typeface="+mn-lt"/>
                <a:ea typeface="+mn-ea"/>
                <a:cs typeface="+mn-cs"/>
              </a:rPr>
              <a:t>注册表的方式访问</a:t>
            </a:r>
            <a:r>
              <a:rPr lang="en-US" altLang="zh-CN" sz="1200" b="0" i="0" kern="1200" dirty="0" err="1" smtClean="0">
                <a:solidFill>
                  <a:schemeClr val="tx1"/>
                </a:solidFill>
                <a:effectLst/>
                <a:latin typeface="+mn-lt"/>
                <a:ea typeface="+mn-ea"/>
                <a:cs typeface="+mn-cs"/>
              </a:rPr>
              <a:t>beans（framework-style</a:t>
            </a:r>
            <a:r>
              <a:rPr lang="en-US" altLang="zh-CN" sz="1200" b="0" i="0" kern="1200" dirty="0" smtClean="0">
                <a:solidFill>
                  <a:schemeClr val="tx1"/>
                </a:solidFill>
                <a:effectLst/>
                <a:latin typeface="+mn-lt"/>
                <a:ea typeface="+mn-ea"/>
                <a:cs typeface="+mn-cs"/>
              </a:rPr>
              <a:t> manner，</a:t>
            </a:r>
            <a:r>
              <a:rPr lang="zh-CN" altLang="en-US" sz="1200" b="0" i="0" kern="1200" dirty="0" smtClean="0">
                <a:solidFill>
                  <a:schemeClr val="tx1"/>
                </a:solidFill>
                <a:effectLst/>
                <a:latin typeface="+mn-lt"/>
                <a:ea typeface="+mn-ea"/>
                <a:cs typeface="+mn-cs"/>
              </a:rPr>
              <a:t>通过对象</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访问</a:t>
            </a:r>
            <a:r>
              <a:rPr lang="en-US" altLang="zh-CN" sz="1200" b="0" i="0" kern="1200" dirty="0" smtClean="0">
                <a:solidFill>
                  <a:schemeClr val="tx1"/>
                </a:solidFill>
                <a:effectLst/>
                <a:latin typeface="+mn-lt"/>
                <a:ea typeface="+mn-ea"/>
                <a:cs typeface="+mn-cs"/>
              </a:rPr>
              <a:t>context</a:t>
            </a:r>
            <a:r>
              <a:rPr lang="zh-CN" altLang="en-US" sz="1200" b="0" i="0" kern="1200" dirty="0" smtClean="0">
                <a:solidFill>
                  <a:schemeClr val="tx1"/>
                </a:solidFill>
                <a:effectLst/>
                <a:latin typeface="+mn-lt"/>
                <a:ea typeface="+mn-ea"/>
                <a:cs typeface="+mn-cs"/>
              </a:rPr>
              <a:t>中的对象）。此外，</a:t>
            </a:r>
            <a:r>
              <a:rPr lang="en-US" altLang="zh-CN" sz="1200" b="0" i="0" kern="1200" dirty="0" smtClean="0">
                <a:solidFill>
                  <a:schemeClr val="tx1"/>
                </a:solidFill>
                <a:effectLst/>
                <a:latin typeface="+mn-lt"/>
                <a:ea typeface="+mn-ea"/>
                <a:cs typeface="+mn-cs"/>
              </a:rPr>
              <a:t>context</a:t>
            </a:r>
            <a:r>
              <a:rPr lang="zh-CN" altLang="en-US" sz="1200" b="0" i="0" kern="1200" dirty="0" smtClean="0">
                <a:solidFill>
                  <a:schemeClr val="tx1"/>
                </a:solidFill>
                <a:effectLst/>
                <a:latin typeface="+mn-lt"/>
                <a:ea typeface="+mn-ea"/>
                <a:cs typeface="+mn-cs"/>
              </a:rPr>
              <a:t>增加了对国际化、事件传播、资源加载、</a:t>
            </a:r>
            <a:r>
              <a:rPr lang="en-US" altLang="zh-CN" sz="1200" b="0" i="0" kern="1200" dirty="0" err="1" smtClean="0">
                <a:solidFill>
                  <a:schemeClr val="tx1"/>
                </a:solidFill>
                <a:effectLst/>
                <a:latin typeface="+mn-lt"/>
                <a:ea typeface="+mn-ea"/>
                <a:cs typeface="+mn-cs"/>
              </a:rPr>
              <a:t>JavaEE（EJB,JMX,RMI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以及让容器透明地创建</a:t>
            </a:r>
            <a:r>
              <a:rPr lang="en-US" altLang="zh-CN" sz="1200" b="0" i="0" kern="1200" dirty="0" smtClean="0">
                <a:solidFill>
                  <a:schemeClr val="tx1"/>
                </a:solidFill>
                <a:effectLst/>
                <a:latin typeface="+mn-lt"/>
                <a:ea typeface="+mn-ea"/>
                <a:cs typeface="+mn-cs"/>
              </a:rPr>
              <a:t>context</a:t>
            </a:r>
            <a:r>
              <a:rPr lang="zh-CN" altLang="en-US" sz="1200" b="0" i="0" kern="1200" dirty="0" smtClean="0">
                <a:solidFill>
                  <a:schemeClr val="tx1"/>
                </a:solidFill>
                <a:effectLst/>
                <a:latin typeface="+mn-lt"/>
                <a:ea typeface="+mn-ea"/>
                <a:cs typeface="+mn-cs"/>
              </a:rPr>
              <a:t>等功能的支持。</a:t>
            </a:r>
            <a:r>
              <a:rPr lang="en-US" altLang="zh-CN" sz="1200" b="0" i="0" kern="1200" dirty="0" err="1" smtClean="0">
                <a:solidFill>
                  <a:schemeClr val="tx1"/>
                </a:solidFill>
                <a:effectLst/>
                <a:latin typeface="+mn-lt"/>
                <a:ea typeface="+mn-ea"/>
                <a:cs typeface="+mn-cs"/>
              </a:rPr>
              <a:t>ApplicationContext</a:t>
            </a:r>
            <a:r>
              <a:rPr lang="zh-CN" altLang="en-US" sz="1200" b="0" i="0" kern="1200" dirty="0" smtClean="0">
                <a:solidFill>
                  <a:schemeClr val="tx1"/>
                </a:solidFill>
                <a:effectLst/>
                <a:latin typeface="+mn-lt"/>
                <a:ea typeface="+mn-ea"/>
                <a:cs typeface="+mn-cs"/>
              </a:rPr>
              <a:t>是此模块的重点。</a:t>
            </a:r>
          </a:p>
          <a:p>
            <a:pPr latinLnBrk="1"/>
            <a:r>
              <a:rPr lang="en-US" altLang="zh-CN" sz="1200" b="0" i="0" kern="1200" dirty="0" smtClean="0">
                <a:solidFill>
                  <a:schemeClr val="tx1"/>
                </a:solidFill>
                <a:effectLst/>
                <a:latin typeface="+mn-lt"/>
                <a:ea typeface="+mn-ea"/>
                <a:cs typeface="+mn-cs"/>
              </a:rPr>
              <a:t>spring-context-support：</a:t>
            </a:r>
            <a:r>
              <a:rPr lang="zh-CN" altLang="en-US" sz="1200" b="0" i="0" kern="1200" dirty="0" smtClean="0">
                <a:solidFill>
                  <a:schemeClr val="tx1"/>
                </a:solidFill>
                <a:effectLst/>
                <a:latin typeface="+mn-lt"/>
                <a:ea typeface="+mn-ea"/>
                <a:cs typeface="+mn-cs"/>
              </a:rPr>
              <a:t>为第三方包的集成提供支持，例如：</a:t>
            </a:r>
            <a:r>
              <a:rPr lang="en-US" altLang="zh-CN" sz="1200" b="0" i="0" kern="1200" dirty="0" smtClean="0">
                <a:solidFill>
                  <a:schemeClr val="tx1"/>
                </a:solidFill>
                <a:effectLst/>
                <a:latin typeface="+mn-lt"/>
                <a:ea typeface="+mn-ea"/>
                <a:cs typeface="+mn-cs"/>
              </a:rPr>
              <a:t>caching (</a:t>
            </a:r>
            <a:r>
              <a:rPr lang="en-US" altLang="zh-CN" sz="1200" b="0" i="0" kern="1200" dirty="0" err="1" smtClean="0">
                <a:solidFill>
                  <a:schemeClr val="tx1"/>
                </a:solidFill>
                <a:effectLst/>
                <a:latin typeface="+mn-lt"/>
                <a:ea typeface="+mn-ea"/>
                <a:cs typeface="+mn-cs"/>
              </a:rPr>
              <a:t>EhCache</a:t>
            </a:r>
            <a:r>
              <a:rPr lang="en-US" altLang="zh-CN" sz="1200" b="0" i="0" kern="1200" dirty="0" smtClean="0">
                <a:solidFill>
                  <a:schemeClr val="tx1"/>
                </a:solidFill>
                <a:effectLst/>
                <a:latin typeface="+mn-lt"/>
                <a:ea typeface="+mn-ea"/>
                <a:cs typeface="+mn-cs"/>
              </a:rPr>
              <a:t>, Guava, </a:t>
            </a:r>
            <a:r>
              <a:rPr lang="en-US" altLang="zh-CN" sz="1200" b="0" i="0" kern="1200" dirty="0" err="1" smtClean="0">
                <a:solidFill>
                  <a:schemeClr val="tx1"/>
                </a:solidFill>
                <a:effectLst/>
                <a:latin typeface="+mn-lt"/>
                <a:ea typeface="+mn-ea"/>
                <a:cs typeface="+mn-cs"/>
              </a:rPr>
              <a:t>JCache</a:t>
            </a:r>
            <a:r>
              <a:rPr lang="en-US" altLang="zh-CN" sz="1200" b="0" i="0" kern="1200" dirty="0" smtClean="0">
                <a:solidFill>
                  <a:schemeClr val="tx1"/>
                </a:solidFill>
                <a:effectLst/>
                <a:latin typeface="+mn-lt"/>
                <a:ea typeface="+mn-ea"/>
                <a:cs typeface="+mn-cs"/>
              </a:rPr>
              <a:t>), mailing (</a:t>
            </a:r>
            <a:r>
              <a:rPr lang="en-US" altLang="zh-CN" sz="1200" b="0" i="0" kern="1200" dirty="0" err="1" smtClean="0">
                <a:solidFill>
                  <a:schemeClr val="tx1"/>
                </a:solidFill>
                <a:effectLst/>
                <a:latin typeface="+mn-lt"/>
                <a:ea typeface="+mn-ea"/>
                <a:cs typeface="+mn-cs"/>
              </a:rPr>
              <a:t>JavaMail</a:t>
            </a:r>
            <a:r>
              <a:rPr lang="en-US" altLang="zh-CN" sz="1200" b="0" i="0" kern="1200" dirty="0" smtClean="0">
                <a:solidFill>
                  <a:schemeClr val="tx1"/>
                </a:solidFill>
                <a:effectLst/>
                <a:latin typeface="+mn-lt"/>
                <a:ea typeface="+mn-ea"/>
                <a:cs typeface="+mn-cs"/>
              </a:rPr>
              <a:t>), scheduling (</a:t>
            </a:r>
            <a:r>
              <a:rPr lang="en-US" altLang="zh-CN" sz="1200" b="0" i="0" kern="1200" dirty="0" err="1" smtClean="0">
                <a:solidFill>
                  <a:schemeClr val="tx1"/>
                </a:solidFill>
                <a:effectLst/>
                <a:latin typeface="+mn-lt"/>
                <a:ea typeface="+mn-ea"/>
                <a:cs typeface="+mn-cs"/>
              </a:rPr>
              <a:t>CommonJ</a:t>
            </a:r>
            <a:r>
              <a:rPr lang="en-US" altLang="zh-CN" sz="1200" b="0" i="0" kern="1200" dirty="0" smtClean="0">
                <a:solidFill>
                  <a:schemeClr val="tx1"/>
                </a:solidFill>
                <a:effectLst/>
                <a:latin typeface="+mn-lt"/>
                <a:ea typeface="+mn-ea"/>
                <a:cs typeface="+mn-cs"/>
              </a:rPr>
              <a:t>, Quartz) and template engines (</a:t>
            </a:r>
            <a:r>
              <a:rPr lang="en-US" altLang="zh-CN" sz="1200" b="0" i="0" kern="1200" dirty="0" err="1" smtClean="0">
                <a:solidFill>
                  <a:schemeClr val="tx1"/>
                </a:solidFill>
                <a:effectLst/>
                <a:latin typeface="+mn-lt"/>
                <a:ea typeface="+mn-ea"/>
                <a:cs typeface="+mn-cs"/>
              </a:rPr>
              <a:t>FreeMarker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JasperReports</a:t>
            </a:r>
            <a:r>
              <a:rPr lang="en-US" altLang="zh-CN" sz="1200" b="0" i="0" kern="1200" dirty="0" smtClean="0">
                <a:solidFill>
                  <a:schemeClr val="tx1"/>
                </a:solidFill>
                <a:effectLst/>
                <a:latin typeface="+mn-lt"/>
                <a:ea typeface="+mn-ea"/>
                <a:cs typeface="+mn-cs"/>
              </a:rPr>
              <a:t>, Velocity)。</a:t>
            </a:r>
          </a:p>
          <a:p>
            <a:pPr latinLnBrk="1"/>
            <a:r>
              <a:rPr lang="en-US" altLang="zh-CN" sz="1200" b="0" i="0" kern="1200" dirty="0" smtClean="0">
                <a:solidFill>
                  <a:schemeClr val="tx1"/>
                </a:solidFill>
                <a:effectLst/>
                <a:latin typeface="+mn-lt"/>
                <a:ea typeface="+mn-ea"/>
                <a:cs typeface="+mn-cs"/>
              </a:rPr>
              <a:t>spring-expression：</a:t>
            </a:r>
            <a:r>
              <a:rPr lang="zh-CN" altLang="en-US" sz="1200" b="0" i="0" kern="1200" dirty="0" smtClean="0">
                <a:solidFill>
                  <a:schemeClr val="tx1"/>
                </a:solidFill>
                <a:effectLst/>
                <a:latin typeface="+mn-lt"/>
                <a:ea typeface="+mn-ea"/>
                <a:cs typeface="+mn-cs"/>
              </a:rPr>
              <a:t>提供</a:t>
            </a:r>
            <a:r>
              <a:rPr lang="en-US" altLang="zh-CN" sz="1200" b="0" i="0" kern="1200" dirty="0" smtClean="0">
                <a:solidFill>
                  <a:schemeClr val="tx1"/>
                </a:solidFill>
                <a:effectLst/>
                <a:latin typeface="+mn-lt"/>
                <a:ea typeface="+mn-ea"/>
                <a:cs typeface="+mn-cs"/>
              </a:rPr>
              <a:t>SPEL</a:t>
            </a:r>
            <a:r>
              <a:rPr lang="zh-CN" altLang="en-US" sz="1200" b="0" i="0" kern="1200" dirty="0" smtClean="0">
                <a:solidFill>
                  <a:schemeClr val="tx1"/>
                </a:solidFill>
                <a:effectLst/>
                <a:latin typeface="+mn-lt"/>
                <a:ea typeface="+mn-ea"/>
                <a:cs typeface="+mn-cs"/>
              </a:rPr>
              <a:t>支持，可以在运行时根据表带是进行查询和操作对象。</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AOP and Instrumentation</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aop</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提供</a:t>
            </a:r>
            <a:r>
              <a:rPr lang="en-US" altLang="zh-CN" sz="1200" b="0" i="0" kern="1200" dirty="0" smtClean="0">
                <a:solidFill>
                  <a:schemeClr val="tx1"/>
                </a:solidFill>
                <a:effectLst/>
                <a:latin typeface="+mn-lt"/>
                <a:ea typeface="+mn-ea"/>
                <a:cs typeface="+mn-cs"/>
              </a:rPr>
              <a:t>AOP</a:t>
            </a:r>
            <a:r>
              <a:rPr lang="zh-CN" altLang="en-US" sz="1200" b="0" i="0" kern="1200" dirty="0" smtClean="0">
                <a:solidFill>
                  <a:schemeClr val="tx1"/>
                </a:solidFill>
                <a:effectLst/>
                <a:latin typeface="+mn-lt"/>
                <a:ea typeface="+mn-ea"/>
                <a:cs typeface="+mn-cs"/>
              </a:rPr>
              <a:t>支持</a:t>
            </a:r>
          </a:p>
          <a:p>
            <a:pPr latinLnBrk="1"/>
            <a:r>
              <a:rPr lang="en-US" altLang="zh-CN" sz="1200" b="0" i="0" kern="1200" dirty="0" smtClean="0">
                <a:solidFill>
                  <a:schemeClr val="tx1"/>
                </a:solidFill>
                <a:effectLst/>
                <a:latin typeface="+mn-lt"/>
                <a:ea typeface="+mn-ea"/>
                <a:cs typeface="+mn-cs"/>
              </a:rPr>
              <a:t>spring-aspects： </a:t>
            </a:r>
            <a:r>
              <a:rPr lang="zh-CN" altLang="en-US" sz="1200" b="0" i="0" kern="1200" dirty="0" smtClean="0">
                <a:solidFill>
                  <a:schemeClr val="tx1"/>
                </a:solidFill>
                <a:effectLst/>
                <a:latin typeface="+mn-lt"/>
                <a:ea typeface="+mn-ea"/>
                <a:cs typeface="+mn-cs"/>
              </a:rPr>
              <a:t>支持</a:t>
            </a:r>
            <a:r>
              <a:rPr lang="en-US" altLang="zh-CN" sz="1200" b="0" i="0" kern="1200" dirty="0" smtClean="0">
                <a:solidFill>
                  <a:schemeClr val="tx1"/>
                </a:solidFill>
                <a:effectLst/>
                <a:latin typeface="+mn-lt"/>
                <a:ea typeface="+mn-ea"/>
                <a:cs typeface="+mn-cs"/>
              </a:rPr>
              <a:t>AspectJ</a:t>
            </a:r>
            <a:r>
              <a:rPr lang="zh-CN" altLang="en-US" sz="1200" b="0" i="0" kern="1200" dirty="0" smtClean="0">
                <a:solidFill>
                  <a:schemeClr val="tx1"/>
                </a:solidFill>
                <a:effectLst/>
                <a:latin typeface="+mn-lt"/>
                <a:ea typeface="+mn-ea"/>
                <a:cs typeface="+mn-cs"/>
              </a:rPr>
              <a:t>的集成</a:t>
            </a:r>
          </a:p>
          <a:p>
            <a:pPr latinLnBrk="1"/>
            <a:r>
              <a:rPr lang="en-US" altLang="zh-CN" sz="1200" b="0" i="0" kern="1200" dirty="0" err="1" smtClean="0">
                <a:solidFill>
                  <a:schemeClr val="tx1"/>
                </a:solidFill>
                <a:effectLst/>
                <a:latin typeface="+mn-lt"/>
                <a:ea typeface="+mn-ea"/>
                <a:cs typeface="+mn-cs"/>
              </a:rPr>
              <a:t>spring-instrument，spring-instrument-tomcat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对特定应用服务器的代理接口 </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Web</a:t>
            </a:r>
          </a:p>
          <a:p>
            <a:pPr latinLnBrk="1"/>
            <a:r>
              <a:rPr lang="en-US" altLang="zh-CN" sz="1200" b="0" i="0" kern="1200" dirty="0" smtClean="0">
                <a:solidFill>
                  <a:schemeClr val="tx1"/>
                </a:solidFill>
                <a:effectLst/>
                <a:latin typeface="+mn-lt"/>
                <a:ea typeface="+mn-ea"/>
                <a:cs typeface="+mn-cs"/>
              </a:rPr>
              <a:t>spring-web：</a:t>
            </a:r>
            <a:r>
              <a:rPr lang="zh-CN" altLang="en-US" sz="1200" b="0" i="0" kern="1200" dirty="0" smtClean="0">
                <a:solidFill>
                  <a:schemeClr val="tx1"/>
                </a:solidFill>
                <a:effectLst/>
                <a:latin typeface="+mn-lt"/>
                <a:ea typeface="+mn-ea"/>
                <a:cs typeface="+mn-cs"/>
              </a:rPr>
              <a:t>提供基本的面向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应用的特性，例如文件上传、面向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Ioc</a:t>
            </a:r>
            <a:r>
              <a:rPr lang="zh-CN" altLang="en-US" sz="1200" b="0" i="0" kern="1200" dirty="0" smtClean="0">
                <a:solidFill>
                  <a:schemeClr val="tx1"/>
                </a:solidFill>
                <a:effectLst/>
                <a:latin typeface="+mn-lt"/>
                <a:ea typeface="+mn-ea"/>
                <a:cs typeface="+mn-cs"/>
              </a:rPr>
              <a:t>容器和</a:t>
            </a:r>
            <a:r>
              <a:rPr lang="en-US" altLang="zh-CN" sz="1200" b="0" i="0" kern="1200" dirty="0" err="1" smtClean="0">
                <a:solidFill>
                  <a:schemeClr val="tx1"/>
                </a:solidFill>
                <a:effectLst/>
                <a:latin typeface="+mn-lt"/>
                <a:ea typeface="+mn-ea"/>
                <a:cs typeface="+mn-cs"/>
              </a:rPr>
              <a:t>context、HTTP</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client、web</a:t>
            </a:r>
            <a:r>
              <a:rPr lang="zh-CN" altLang="en-US" sz="1200" b="0" i="0" kern="1200" dirty="0" smtClean="0">
                <a:solidFill>
                  <a:schemeClr val="tx1"/>
                </a:solidFill>
                <a:effectLst/>
                <a:latin typeface="+mn-lt"/>
                <a:ea typeface="+mn-ea"/>
                <a:cs typeface="+mn-cs"/>
              </a:rPr>
              <a:t>相关的远程调用</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webmvc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包含了用于</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应用的</a:t>
            </a:r>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REST Web Service</a:t>
            </a:r>
            <a:r>
              <a:rPr lang="zh-CN" altLang="en-US" sz="1200" b="0" i="0" kern="1200" dirty="0" smtClean="0">
                <a:solidFill>
                  <a:schemeClr val="tx1"/>
                </a:solidFill>
                <a:effectLst/>
                <a:latin typeface="+mn-lt"/>
                <a:ea typeface="+mn-ea"/>
                <a:cs typeface="+mn-cs"/>
              </a:rPr>
              <a:t>实现</a:t>
            </a:r>
          </a:p>
          <a:p>
            <a:pPr latinLnBrk="1"/>
            <a:r>
              <a:rPr lang="en-US" altLang="zh-CN" sz="1200" b="0" i="0" kern="1200" dirty="0" err="1" smtClean="0">
                <a:solidFill>
                  <a:schemeClr val="tx1"/>
                </a:solidFill>
                <a:effectLst/>
                <a:latin typeface="+mn-lt"/>
                <a:ea typeface="+mn-ea"/>
                <a:cs typeface="+mn-cs"/>
              </a:rPr>
              <a:t>spring-websocket：WebSocket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SockJS</a:t>
            </a:r>
            <a:r>
              <a:rPr lang="zh-CN" altLang="en-US" sz="1200" b="0" i="0" kern="1200" dirty="0" smtClean="0">
                <a:solidFill>
                  <a:schemeClr val="tx1"/>
                </a:solidFill>
                <a:effectLst/>
                <a:latin typeface="+mn-lt"/>
                <a:ea typeface="+mn-ea"/>
                <a:cs typeface="+mn-cs"/>
              </a:rPr>
              <a:t>的实现，包含了对</a:t>
            </a:r>
            <a:r>
              <a:rPr lang="en-US" altLang="zh-CN" sz="1200" b="0" i="0" kern="1200" dirty="0" smtClean="0">
                <a:solidFill>
                  <a:schemeClr val="tx1"/>
                </a:solidFill>
                <a:effectLst/>
                <a:latin typeface="+mn-lt"/>
                <a:ea typeface="+mn-ea"/>
                <a:cs typeface="+mn-cs"/>
              </a:rPr>
              <a:t>STOMP</a:t>
            </a:r>
            <a:r>
              <a:rPr lang="zh-CN" altLang="en-US" sz="1200" b="0" i="0" kern="1200" dirty="0" smtClean="0">
                <a:solidFill>
                  <a:schemeClr val="tx1"/>
                </a:solidFill>
                <a:effectLst/>
                <a:latin typeface="+mn-lt"/>
                <a:ea typeface="+mn-ea"/>
                <a:cs typeface="+mn-cs"/>
              </a:rPr>
              <a:t>的支持</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webmvc</a:t>
            </a:r>
            <a:r>
              <a:rPr lang="en-US" altLang="zh-CN" sz="1200" b="0" i="0" kern="1200" dirty="0" smtClean="0">
                <a:solidFill>
                  <a:schemeClr val="tx1"/>
                </a:solidFill>
                <a:effectLst/>
                <a:latin typeface="+mn-lt"/>
                <a:ea typeface="+mn-ea"/>
                <a:cs typeface="+mn-cs"/>
              </a:rPr>
              <a:t>-portlet：</a:t>
            </a:r>
            <a:r>
              <a:rPr lang="zh-CN" altLang="en-US" sz="1200" b="0" i="0" kern="1200" dirty="0" smtClean="0">
                <a:solidFill>
                  <a:schemeClr val="tx1"/>
                </a:solidFill>
                <a:effectLst/>
                <a:latin typeface="+mn-lt"/>
                <a:ea typeface="+mn-ea"/>
                <a:cs typeface="+mn-cs"/>
              </a:rPr>
              <a:t>提供用于</a:t>
            </a:r>
            <a:r>
              <a:rPr lang="en-US" altLang="zh-CN" sz="1200" b="0" i="0" kern="1200" dirty="0" smtClean="0">
                <a:solidFill>
                  <a:schemeClr val="tx1"/>
                </a:solidFill>
                <a:effectLst/>
                <a:latin typeface="+mn-lt"/>
                <a:ea typeface="+mn-ea"/>
                <a:cs typeface="+mn-cs"/>
              </a:rPr>
              <a:t>portlet</a:t>
            </a:r>
            <a:r>
              <a:rPr lang="zh-CN" altLang="en-US" sz="1200" b="0" i="0" kern="1200" dirty="0" smtClean="0">
                <a:solidFill>
                  <a:schemeClr val="tx1"/>
                </a:solidFill>
                <a:effectLst/>
                <a:latin typeface="+mn-lt"/>
                <a:ea typeface="+mn-ea"/>
                <a:cs typeface="+mn-cs"/>
              </a:rPr>
              <a:t>环境的的</a:t>
            </a:r>
            <a:r>
              <a:rPr lang="en-US" altLang="zh-CN" sz="1200" b="0"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实现</a:t>
            </a:r>
          </a:p>
          <a:p>
            <a:pPr latinLnBrk="1"/>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Data Access/Integration</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jdbc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提供</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抽象层，实现了繁杂的</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编码和数据库厂商错误代码的转换工作</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对编程式和声明式事务管理的支持</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orm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提供对</a:t>
            </a:r>
            <a:r>
              <a:rPr lang="en-US" altLang="zh-CN" sz="1200" b="0" i="0" kern="1200" dirty="0" smtClean="0">
                <a:solidFill>
                  <a:schemeClr val="tx1"/>
                </a:solidFill>
                <a:effectLst/>
                <a:latin typeface="+mn-lt"/>
                <a:ea typeface="+mn-ea"/>
                <a:cs typeface="+mn-cs"/>
              </a:rPr>
              <a:t>ORM（JPA, JDO, Hibernate）</a:t>
            </a:r>
            <a:r>
              <a:rPr lang="zh-CN" altLang="en-US" sz="1200" b="0" i="0" kern="1200" dirty="0" smtClean="0">
                <a:solidFill>
                  <a:schemeClr val="tx1"/>
                </a:solidFill>
                <a:effectLst/>
                <a:latin typeface="+mn-lt"/>
                <a:ea typeface="+mn-ea"/>
                <a:cs typeface="+mn-cs"/>
              </a:rPr>
              <a:t>的支持</a:t>
            </a:r>
          </a:p>
          <a:p>
            <a:pPr latinLnBrk="1"/>
            <a:r>
              <a:rPr lang="en-US" altLang="zh-CN" sz="1200" b="0" i="0" kern="1200" dirty="0" smtClean="0">
                <a:solidFill>
                  <a:schemeClr val="tx1"/>
                </a:solidFill>
                <a:effectLst/>
                <a:latin typeface="+mn-lt"/>
                <a:ea typeface="+mn-ea"/>
                <a:cs typeface="+mn-cs"/>
              </a:rPr>
              <a:t>spring-</a:t>
            </a:r>
            <a:r>
              <a:rPr lang="en-US" altLang="zh-CN" sz="1200" b="0" i="0" kern="1200" dirty="0" err="1" smtClean="0">
                <a:solidFill>
                  <a:schemeClr val="tx1"/>
                </a:solidFill>
                <a:effectLst/>
                <a:latin typeface="+mn-lt"/>
                <a:ea typeface="+mn-ea"/>
                <a:cs typeface="+mn-cs"/>
              </a:rPr>
              <a:t>oxm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Object/XML</a:t>
            </a:r>
            <a:r>
              <a:rPr lang="zh-CN" altLang="en-US" sz="1200" b="0" i="0" kern="1200" dirty="0" smtClean="0">
                <a:solidFill>
                  <a:schemeClr val="tx1"/>
                </a:solidFill>
                <a:effectLst/>
                <a:latin typeface="+mn-lt"/>
                <a:ea typeface="+mn-ea"/>
                <a:cs typeface="+mn-cs"/>
              </a:rPr>
              <a:t>映射的集成支持，例如：</a:t>
            </a:r>
            <a:r>
              <a:rPr lang="en-US" altLang="zh-CN" sz="1200" b="0" i="0" kern="1200" dirty="0" smtClean="0">
                <a:solidFill>
                  <a:schemeClr val="tx1"/>
                </a:solidFill>
                <a:effectLst/>
                <a:latin typeface="+mn-lt"/>
                <a:ea typeface="+mn-ea"/>
                <a:cs typeface="+mn-cs"/>
              </a:rPr>
              <a:t>JAXB, Castor, </a:t>
            </a:r>
            <a:r>
              <a:rPr lang="en-US" altLang="zh-CN" sz="1200" b="0" i="0" kern="1200" dirty="0" err="1" smtClean="0">
                <a:solidFill>
                  <a:schemeClr val="tx1"/>
                </a:solidFill>
                <a:effectLst/>
                <a:latin typeface="+mn-lt"/>
                <a:ea typeface="+mn-ea"/>
                <a:cs typeface="+mn-cs"/>
              </a:rPr>
              <a:t>XMLBeans</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JiBX</a:t>
            </a:r>
            <a:r>
              <a:rPr lang="en-US" altLang="zh-CN" sz="1200" b="0" i="0" kern="1200" dirty="0" smtClean="0">
                <a:solidFill>
                  <a:schemeClr val="tx1"/>
                </a:solidFill>
                <a:effectLst/>
                <a:latin typeface="+mn-lt"/>
                <a:ea typeface="+mn-ea"/>
                <a:cs typeface="+mn-cs"/>
              </a:rPr>
              <a:t> and </a:t>
            </a:r>
            <a:r>
              <a:rPr lang="en-US" altLang="zh-CN" sz="1200" b="0" i="0" kern="1200" dirty="0" err="1" smtClean="0">
                <a:solidFill>
                  <a:schemeClr val="tx1"/>
                </a:solidFill>
                <a:effectLst/>
                <a:latin typeface="+mn-lt"/>
                <a:ea typeface="+mn-ea"/>
                <a:cs typeface="+mn-cs"/>
              </a:rPr>
              <a:t>XStream</a:t>
            </a:r>
            <a:endParaRPr lang="en-US" altLang="zh-CN" sz="1200" b="0" i="0" kern="1200" dirty="0" smtClean="0">
              <a:solidFill>
                <a:schemeClr val="tx1"/>
              </a:solidFill>
              <a:effectLst/>
              <a:latin typeface="+mn-lt"/>
              <a:ea typeface="+mn-ea"/>
              <a:cs typeface="+mn-cs"/>
            </a:endParaRPr>
          </a:p>
          <a:p>
            <a:pPr latinLnBrk="1"/>
            <a:r>
              <a:rPr lang="en-US" altLang="zh-CN" sz="1200" b="0" i="0" kern="1200" dirty="0" err="1" smtClean="0">
                <a:solidFill>
                  <a:schemeClr val="tx1"/>
                </a:solidFill>
                <a:effectLst/>
                <a:latin typeface="+mn-lt"/>
                <a:ea typeface="+mn-ea"/>
                <a:cs typeface="+mn-cs"/>
              </a:rPr>
              <a:t>spring-jms：JMS</a:t>
            </a:r>
            <a:r>
              <a:rPr lang="zh-CN" altLang="en-US" sz="1200" b="0" i="0" kern="1200" dirty="0" smtClean="0">
                <a:solidFill>
                  <a:schemeClr val="tx1"/>
                </a:solidFill>
                <a:effectLst/>
                <a:latin typeface="+mn-lt"/>
                <a:ea typeface="+mn-ea"/>
                <a:cs typeface="+mn-cs"/>
              </a:rPr>
              <a:t>服务，包含了对消息的生产和消费相关功能，可以集成</a:t>
            </a:r>
            <a:r>
              <a:rPr lang="en-US" altLang="zh-CN" sz="1200" b="0" i="0" kern="1200" dirty="0" smtClean="0">
                <a:solidFill>
                  <a:schemeClr val="tx1"/>
                </a:solidFill>
                <a:effectLst/>
                <a:latin typeface="+mn-lt"/>
                <a:ea typeface="+mn-ea"/>
                <a:cs typeface="+mn-cs"/>
              </a:rPr>
              <a:t>spring-messaging</a:t>
            </a:r>
          </a:p>
          <a:p>
            <a:pPr latinLnBrk="1"/>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Messaging</a:t>
            </a:r>
          </a:p>
          <a:p>
            <a:pPr latinLnBrk="1"/>
            <a:r>
              <a:rPr lang="en-US" altLang="zh-CN" sz="1200" b="0" i="0" kern="1200" dirty="0" smtClean="0">
                <a:solidFill>
                  <a:schemeClr val="tx1"/>
                </a:solidFill>
                <a:effectLst/>
                <a:latin typeface="+mn-lt"/>
                <a:ea typeface="+mn-ea"/>
                <a:cs typeface="+mn-cs"/>
              </a:rPr>
              <a:t>spring-messaging：</a:t>
            </a:r>
            <a:r>
              <a:rPr lang="zh-CN" altLang="en-US" sz="1200" b="0" i="0" kern="1200" dirty="0" smtClean="0">
                <a:solidFill>
                  <a:schemeClr val="tx1"/>
                </a:solidFill>
                <a:effectLst/>
                <a:latin typeface="+mn-lt"/>
                <a:ea typeface="+mn-ea"/>
                <a:cs typeface="+mn-cs"/>
              </a:rPr>
              <a:t>为基于消息的应用提供服务，包含消息的抽象（</a:t>
            </a:r>
            <a:r>
              <a:rPr lang="en-US" altLang="zh-CN" sz="1200" b="0" i="0" kern="1200" dirty="0" smtClean="0">
                <a:solidFill>
                  <a:schemeClr val="tx1"/>
                </a:solidFill>
                <a:effectLst/>
                <a:latin typeface="+mn-lt"/>
                <a:ea typeface="+mn-ea"/>
                <a:cs typeface="+mn-cs"/>
              </a:rPr>
              <a:t>Message, </a:t>
            </a:r>
            <a:r>
              <a:rPr lang="en-US" altLang="zh-CN" sz="1200" b="0" i="0" kern="1200" dirty="0" err="1" smtClean="0">
                <a:solidFill>
                  <a:schemeClr val="tx1"/>
                </a:solidFill>
                <a:effectLst/>
                <a:latin typeface="+mn-lt"/>
                <a:ea typeface="+mn-ea"/>
                <a:cs typeface="+mn-cs"/>
              </a:rPr>
              <a:t>MessageChannel,MessageHandler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以及相关注解</a:t>
            </a:r>
          </a:p>
          <a:p>
            <a:pPr latinLnBrk="1"/>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Test</a:t>
            </a:r>
          </a:p>
          <a:p>
            <a:pPr latinLnBrk="1"/>
            <a:r>
              <a:rPr lang="en-US" altLang="zh-CN" sz="1200" b="0" i="0" kern="1200" dirty="0" smtClean="0">
                <a:solidFill>
                  <a:schemeClr val="tx1"/>
                </a:solidFill>
                <a:effectLst/>
                <a:latin typeface="+mn-lt"/>
                <a:ea typeface="+mn-ea"/>
                <a:cs typeface="+mn-cs"/>
              </a:rPr>
              <a:t>spring-test：</a:t>
            </a:r>
            <a:r>
              <a:rPr lang="zh-CN" altLang="en-US" sz="1200" b="0" i="0" kern="1200" dirty="0" smtClean="0">
                <a:solidFill>
                  <a:schemeClr val="tx1"/>
                </a:solidFill>
                <a:effectLst/>
                <a:latin typeface="+mn-lt"/>
                <a:ea typeface="+mn-ea"/>
                <a:cs typeface="+mn-cs"/>
              </a:rPr>
              <a:t>支持对</a:t>
            </a:r>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组件的单元测试和集成测试，可以使用</a:t>
            </a:r>
            <a:r>
              <a:rPr lang="en-US" altLang="zh-CN" sz="1200" b="0" i="0" kern="1200" dirty="0" smtClean="0">
                <a:solidFill>
                  <a:schemeClr val="tx1"/>
                </a:solidFill>
                <a:effectLst/>
                <a:latin typeface="+mn-lt"/>
                <a:ea typeface="+mn-ea"/>
                <a:cs typeface="+mn-cs"/>
              </a:rPr>
              <a:t>JUNIT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TestNG</a:t>
            </a:r>
            <a:r>
              <a:rPr lang="zh-CN" altLang="en-US" sz="1200" b="0" i="0" kern="1200" dirty="0" smtClean="0">
                <a:solidFill>
                  <a:schemeClr val="tx1"/>
                </a:solidFill>
                <a:effectLst/>
                <a:latin typeface="+mn-lt"/>
                <a:ea typeface="+mn-ea"/>
                <a:cs typeface="+mn-cs"/>
              </a:rPr>
              <a:t>作为测试组件</a:t>
            </a:r>
          </a:p>
          <a:p>
            <a:pPr latinLnBrk="1"/>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104580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a:t>
            </a:r>
            <a:r>
              <a:rPr lang="en-US" altLang="zh-CN" dirty="0" smtClean="0"/>
              <a:t>1</a:t>
            </a:r>
            <a:r>
              <a:rPr lang="zh-CN" altLang="en-US" dirty="0" smtClean="0"/>
              <a:t>）理解</a:t>
            </a:r>
            <a:r>
              <a:rPr lang="en-US" altLang="zh-CN" dirty="0" smtClean="0"/>
              <a:t>IOC</a:t>
            </a:r>
            <a:r>
              <a:rPr lang="zh-CN" altLang="en-US" dirty="0" smtClean="0"/>
              <a:t>的</a:t>
            </a:r>
            <a:r>
              <a:rPr lang="zh-CN" altLang="en-US" dirty="0" smtClean="0"/>
              <a:t>概念及特点</a:t>
            </a:r>
            <a:endParaRPr lang="en-US" altLang="zh-CN" dirty="0" smtClean="0"/>
          </a:p>
          <a:p>
            <a:r>
              <a:rPr lang="en-US" altLang="zh-CN" dirty="0" smtClean="0"/>
              <a:t>	</a:t>
            </a:r>
            <a:r>
              <a:rPr lang="zh-CN" altLang="en-US" dirty="0" smtClean="0"/>
              <a:t>松耦合</a:t>
            </a:r>
            <a:endParaRPr lang="en-US" altLang="zh-CN" dirty="0" smtClean="0"/>
          </a:p>
          <a:p>
            <a:r>
              <a:rPr lang="zh-CN" altLang="en-US" dirty="0" smtClean="0"/>
              <a:t>（</a:t>
            </a:r>
            <a:r>
              <a:rPr lang="en-US" altLang="zh-CN" dirty="0" smtClean="0"/>
              <a:t>2</a:t>
            </a:r>
            <a:r>
              <a:rPr lang="zh-CN" altLang="en-US" dirty="0" smtClean="0"/>
              <a:t>）实现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使用</a:t>
            </a:r>
            <a:r>
              <a:rPr lang="en-US" altLang="zh-CN" dirty="0" smtClean="0"/>
              <a:t>XML</a:t>
            </a:r>
            <a:r>
              <a:rPr lang="zh-CN" altLang="en-US" dirty="0" smtClean="0"/>
              <a:t>配置的方式实现</a:t>
            </a:r>
            <a:r>
              <a:rPr lang="en-US" altLang="zh-CN" dirty="0" smtClean="0"/>
              <a:t>IOC</a:t>
            </a:r>
            <a:r>
              <a:rPr lang="zh-CN" altLang="en-US" dirty="0" smtClean="0"/>
              <a:t>、使用注解配置</a:t>
            </a:r>
            <a:r>
              <a:rPr lang="en-US" altLang="zh-CN" dirty="0" smtClean="0"/>
              <a:t>IOC</a:t>
            </a:r>
            <a:endParaRPr lang="en-US" altLang="zh-CN" dirty="0" smtClean="0"/>
          </a:p>
          <a:p>
            <a:r>
              <a:rPr lang="zh-CN" altLang="en-US" dirty="0" smtClean="0"/>
              <a:t>（</a:t>
            </a:r>
            <a:r>
              <a:rPr lang="en-US" altLang="zh-CN" dirty="0" smtClean="0"/>
              <a:t>3</a:t>
            </a:r>
            <a:r>
              <a:rPr lang="zh-CN" altLang="en-US" dirty="0" smtClean="0"/>
              <a:t>）示例</a:t>
            </a:r>
            <a:endParaRPr lang="en-US" altLang="zh-CN" dirty="0" smtClean="0"/>
          </a:p>
          <a:p>
            <a:r>
              <a:rPr lang="en-US" altLang="zh-CN" dirty="0" smtClean="0"/>
              <a:t>	http://spring.cndocs.ml/beans.html#beans-some-examples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4</a:t>
            </a:r>
            <a:r>
              <a:rPr lang="zh-CN" altLang="en-US" dirty="0" smtClean="0"/>
              <a:t>）参考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https://www.cnblogs.com/best/p/5727935.html</a:t>
            </a:r>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12873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http://www.cnblogs.com/best/p/5736422.html</a:t>
            </a:r>
          </a:p>
          <a:p>
            <a:endParaRPr lang="en-US" altLang="zh-CN" dirty="0" smtClean="0"/>
          </a:p>
          <a:p>
            <a:r>
              <a:rPr lang="zh-CN" altLang="en-US" dirty="0" smtClean="0"/>
              <a:t>（</a:t>
            </a:r>
            <a:r>
              <a:rPr lang="en-US" altLang="zh-CN" dirty="0" smtClean="0"/>
              <a:t>1</a:t>
            </a:r>
            <a:r>
              <a:rPr lang="zh-CN" altLang="en-US" dirty="0" smtClean="0"/>
              <a:t>）理解</a:t>
            </a:r>
            <a:r>
              <a:rPr lang="en-US" altLang="zh-CN" dirty="0" smtClean="0"/>
              <a:t>IAOP</a:t>
            </a:r>
            <a:r>
              <a:rPr lang="zh-CN" altLang="en-US" dirty="0" smtClean="0"/>
              <a:t>的</a:t>
            </a:r>
            <a:r>
              <a:rPr lang="zh-CN" altLang="en-US" dirty="0" smtClean="0"/>
              <a:t>概念及特点</a:t>
            </a:r>
            <a:endParaRPr lang="en-US" altLang="zh-CN" dirty="0" smtClean="0"/>
          </a:p>
          <a:p>
            <a:r>
              <a:rPr lang="en-US" altLang="zh-CN" dirty="0" smtClean="0"/>
              <a:t>	</a:t>
            </a:r>
            <a:r>
              <a:rPr lang="zh-CN" altLang="en-US" dirty="0" smtClean="0"/>
              <a:t>利用</a:t>
            </a:r>
            <a:r>
              <a:rPr lang="en-US" altLang="zh-CN" dirty="0" smtClean="0"/>
              <a:t>AOP</a:t>
            </a:r>
            <a:r>
              <a:rPr lang="zh-CN" altLang="en-US" dirty="0" smtClean="0"/>
              <a:t>可以对业务逻辑的各个部分进行隔离，从而使得业务逻辑各部分之间的耦合度降低，提高程序的可重用性，同时提高了开发的效率。</a:t>
            </a:r>
            <a:endParaRPr lang="en-US" altLang="zh-CN" dirty="0" smtClean="0"/>
          </a:p>
          <a:p>
            <a:r>
              <a:rPr lang="zh-CN" altLang="en-US" dirty="0" smtClean="0"/>
              <a:t>（</a:t>
            </a:r>
            <a:r>
              <a:rPr lang="en-US" altLang="zh-CN" dirty="0" smtClean="0"/>
              <a:t>2</a:t>
            </a:r>
            <a:r>
              <a:rPr lang="zh-CN" altLang="en-US" dirty="0" smtClean="0"/>
              <a:t>）实现</a:t>
            </a:r>
            <a:endParaRPr lang="en-US" altLang="zh-CN" dirty="0" smtClean="0"/>
          </a:p>
          <a:p>
            <a:r>
              <a:rPr lang="en-US" altLang="zh-CN" dirty="0" smtClean="0"/>
              <a:t>	</a:t>
            </a:r>
            <a:r>
              <a:rPr lang="zh-CN" altLang="en-US" dirty="0" smtClean="0"/>
              <a:t>使用</a:t>
            </a:r>
            <a:r>
              <a:rPr lang="en-US" altLang="zh-CN" dirty="0" smtClean="0"/>
              <a:t>XML</a:t>
            </a:r>
            <a:r>
              <a:rPr lang="zh-CN" altLang="en-US" dirty="0" smtClean="0"/>
              <a:t>配置的</a:t>
            </a:r>
            <a:r>
              <a:rPr lang="en-US" altLang="zh-CN" dirty="0" smtClean="0"/>
              <a:t>Spring AOP</a:t>
            </a:r>
            <a:r>
              <a:rPr lang="zh-CN" altLang="en-US" dirty="0" smtClean="0"/>
              <a:t>、使用注解配置</a:t>
            </a:r>
            <a:r>
              <a:rPr lang="en-US" altLang="zh-CN" dirty="0" smtClean="0"/>
              <a:t>AOP</a:t>
            </a:r>
            <a:endParaRPr lang="en-US" altLang="zh-CN" dirty="0" smtClean="0"/>
          </a:p>
          <a:p>
            <a:r>
              <a:rPr lang="zh-CN" altLang="en-US" dirty="0" smtClean="0"/>
              <a:t>（</a:t>
            </a:r>
            <a:r>
              <a:rPr lang="en-US" altLang="zh-CN" dirty="0" smtClean="0"/>
              <a:t>3</a:t>
            </a:r>
            <a:r>
              <a:rPr lang="zh-CN" altLang="en-US" dirty="0" smtClean="0"/>
              <a:t>）应用场景</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4</a:t>
            </a:r>
            <a:r>
              <a:rPr lang="zh-CN" altLang="en-US" dirty="0" smtClean="0"/>
              <a:t>）参考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http://www.cnblogs.com/best/p/5736422.html</a:t>
            </a:r>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37443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）作业</a:t>
            </a:r>
            <a:endParaRPr lang="en-US" altLang="zh-CN" dirty="0" smtClean="0"/>
          </a:p>
          <a:p>
            <a:endParaRPr lang="en-US" altLang="zh-CN" dirty="0" smtClean="0"/>
          </a:p>
          <a:p>
            <a:r>
              <a:rPr lang="en-US" altLang="zh-CN" dirty="0" smtClean="0"/>
              <a:t>Maven + </a:t>
            </a:r>
            <a:r>
              <a:rPr lang="en-US" altLang="zh-CN" dirty="0" smtClean="0"/>
              <a:t>Spring(IOC,AOP,</a:t>
            </a:r>
            <a:r>
              <a:rPr lang="zh-CN" altLang="en-US" dirty="0" smtClean="0"/>
              <a:t>注解</a:t>
            </a:r>
            <a:r>
              <a:rPr lang="zh-CN" altLang="en-US" dirty="0" smtClean="0"/>
              <a:t>方式</a:t>
            </a:r>
            <a:r>
              <a:rPr lang="en-US" altLang="zh-CN" dirty="0" smtClean="0"/>
              <a:t>) + log4j</a:t>
            </a:r>
          </a:p>
          <a:p>
            <a:r>
              <a:rPr lang="zh-CN" altLang="en-US" dirty="0" smtClean="0"/>
              <a:t>搭建</a:t>
            </a:r>
            <a:r>
              <a:rPr lang="en-US" altLang="zh-CN" dirty="0" err="1" smtClean="0"/>
              <a:t>JavaWeb</a:t>
            </a:r>
            <a:r>
              <a:rPr lang="zh-CN" altLang="en-US" dirty="0" smtClean="0"/>
              <a:t>项目</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41254880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原创设计师QQ598969553        _13"/>
          <p:cNvSpPr txBox="1"/>
          <p:nvPr/>
        </p:nvSpPr>
        <p:spPr>
          <a:xfrm>
            <a:off x="878487" y="2195367"/>
            <a:ext cx="7387025" cy="623237"/>
          </a:xfrm>
          <a:prstGeom prst="rect">
            <a:avLst/>
          </a:prstGeom>
          <a:noFill/>
        </p:spPr>
        <p:txBody>
          <a:bodyPr wrap="square" lIns="68571" tIns="34285" rIns="68571" bIns="34285"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Spring </a:t>
            </a:r>
            <a:r>
              <a:rPr lang="en-US" altLang="zh-CN" sz="3600" b="1" dirty="0" smtClean="0">
                <a:solidFill>
                  <a:schemeClr val="accent1"/>
                </a:solidFill>
                <a:latin typeface="微软雅黑" panose="020B0503020204020204" pitchFamily="34" charset="-122"/>
                <a:ea typeface="微软雅黑" panose="020B0503020204020204" pitchFamily="34" charset="-122"/>
              </a:rPr>
              <a:t>Framework</a:t>
            </a:r>
          </a:p>
        </p:txBody>
      </p:sp>
      <p:sp>
        <p:nvSpPr>
          <p:cNvPr id="21" name="原创设计师QQ598969553        _14"/>
          <p:cNvSpPr txBox="1"/>
          <p:nvPr/>
        </p:nvSpPr>
        <p:spPr>
          <a:xfrm>
            <a:off x="7236490" y="4515966"/>
            <a:ext cx="1742313" cy="253916"/>
          </a:xfrm>
          <a:prstGeom prst="rect">
            <a:avLst/>
          </a:prstGeom>
          <a:noFill/>
        </p:spPr>
        <p:txBody>
          <a:bodyPr wrap="square" rtlCol="0">
            <a:spAutoFit/>
          </a:bodyPr>
          <a:lstStyle/>
          <a:p>
            <a:pPr algn="ctr"/>
            <a:r>
              <a:rPr lang="en-US" altLang="zh-CN" sz="1050" b="1" dirty="0" err="1" smtClean="0">
                <a:solidFill>
                  <a:schemeClr val="bg1">
                    <a:lumMod val="50000"/>
                  </a:schemeClr>
                </a:solidFill>
              </a:rPr>
              <a:t>wusm@huaweisoft</a:t>
            </a:r>
            <a:endParaRPr lang="zh-CN" altLang="en-US" sz="1050" b="1" dirty="0">
              <a:solidFill>
                <a:schemeClr val="bg1">
                  <a:lumMod val="50000"/>
                </a:schemeClr>
              </a:solidFill>
            </a:endParaRPr>
          </a:p>
        </p:txBody>
      </p:sp>
      <p:sp>
        <p:nvSpPr>
          <p:cNvPr id="22" name="原创设计师QQ598969553        _15"/>
          <p:cNvSpPr/>
          <p:nvPr>
            <p:custDataLst>
              <p:tags r:id="rId1"/>
            </p:custDataLst>
          </p:nvPr>
        </p:nvSpPr>
        <p:spPr>
          <a:xfrm>
            <a:off x="7691499" y="479242"/>
            <a:ext cx="416148" cy="416148"/>
          </a:xfrm>
          <a:prstGeom prst="roundRect">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23" name="原创设计师QQ598969553        _16"/>
          <p:cNvSpPr/>
          <p:nvPr>
            <p:custDataLst>
              <p:tags r:id="rId2"/>
            </p:custDataLst>
          </p:nvPr>
        </p:nvSpPr>
        <p:spPr>
          <a:xfrm>
            <a:off x="8181532" y="1075708"/>
            <a:ext cx="271937" cy="271937"/>
          </a:xfrm>
          <a:prstGeom prst="roundRect">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24" name="原创设计师QQ598969553        _17"/>
          <p:cNvSpPr/>
          <p:nvPr/>
        </p:nvSpPr>
        <p:spPr>
          <a:xfrm>
            <a:off x="8388395" y="479242"/>
            <a:ext cx="324000" cy="32400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5" name="原创设计师QQ598969553        _18"/>
          <p:cNvSpPr/>
          <p:nvPr>
            <p:custDataLst>
              <p:tags r:id="rId3"/>
            </p:custDataLst>
          </p:nvPr>
        </p:nvSpPr>
        <p:spPr>
          <a:xfrm>
            <a:off x="7285285" y="344324"/>
            <a:ext cx="153681" cy="153681"/>
          </a:xfrm>
          <a:prstGeom prst="roundRect">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pic>
        <p:nvPicPr>
          <p:cNvPr id="57" name="Picture 64"/>
          <p:cNvPicPr>
            <a:picLocks noGrp="1" noSelect="1" noRot="1" noChangeAspect="1" noMove="1" noResize="1" noChangeShapeType="1"/>
          </p:cNvPicPr>
          <p:nvPr/>
        </p:nvPicPr>
        <p:blipFill>
          <a:blip r:embed="rId6"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3584227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grpSp>
        <p:nvGrpSpPr>
          <p:cNvPr id="30" name="组合 29"/>
          <p:cNvGrpSpPr/>
          <p:nvPr/>
        </p:nvGrpSpPr>
        <p:grpSpPr>
          <a:xfrm>
            <a:off x="1331640" y="1419622"/>
            <a:ext cx="3690818" cy="338554"/>
            <a:chOff x="1698333" y="1890258"/>
            <a:chExt cx="3593746" cy="338554"/>
          </a:xfrm>
        </p:grpSpPr>
        <p:sp>
          <p:nvSpPr>
            <p:cNvPr id="31" name="文本框 30"/>
            <p:cNvSpPr txBox="1"/>
            <p:nvPr/>
          </p:nvSpPr>
          <p:spPr>
            <a:xfrm>
              <a:off x="2112811" y="1890258"/>
              <a:ext cx="3179268" cy="338554"/>
            </a:xfrm>
            <a:prstGeom prst="rect">
              <a:avLst/>
            </a:prstGeom>
            <a:noFill/>
          </p:spPr>
          <p:txBody>
            <a:bodyPr wrap="square" rtlCol="0">
              <a:spAutoFit/>
            </a:bodyPr>
            <a:lstStyle>
              <a:defPPr>
                <a:defRPr lang="zh-CN"/>
              </a:defPPr>
              <a:lvl1pPr algn="just">
                <a:defRPr sz="2500">
                  <a:solidFill>
                    <a:schemeClr val="tx1">
                      <a:lumMod val="85000"/>
                      <a:lumOff val="15000"/>
                    </a:schemeClr>
                  </a:solidFill>
                  <a:latin typeface="方正粗倩简体" panose="03000509000000000000" pitchFamily="65" charset="-122"/>
                  <a:ea typeface="方正粗倩简体" panose="03000509000000000000" pitchFamily="65" charset="-122"/>
                </a:defRPr>
              </a:lvl1pPr>
            </a:lstStyle>
            <a:p>
              <a:pPr defTabSz="685800"/>
              <a:r>
                <a:rPr lang="en-US" altLang="zh-CN" sz="1600" spc="90" dirty="0" smtClean="0">
                  <a:solidFill>
                    <a:schemeClr val="tx1"/>
                  </a:solidFill>
                  <a:latin typeface="微软雅黑" panose="020B0503020204020204" pitchFamily="34" charset="-122"/>
                  <a:ea typeface="微软雅黑" panose="020B0503020204020204" pitchFamily="34" charset="-122"/>
                </a:rPr>
                <a:t>Spring</a:t>
              </a:r>
              <a:r>
                <a:rPr lang="zh-CN" altLang="en-US" sz="1600" spc="90" dirty="0" smtClean="0">
                  <a:solidFill>
                    <a:schemeClr val="tx1"/>
                  </a:solidFill>
                  <a:latin typeface="微软雅黑" panose="020B0503020204020204" pitchFamily="34" charset="-122"/>
                  <a:ea typeface="微软雅黑" panose="020B0503020204020204" pitchFamily="34" charset="-122"/>
                </a:rPr>
                <a:t>简介</a:t>
              </a:r>
              <a:endParaRPr lang="en-US" altLang="zh-CN" sz="1600" spc="90" dirty="0">
                <a:solidFill>
                  <a:schemeClr val="tx1"/>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333" y="1916660"/>
              <a:ext cx="285750" cy="285750"/>
            </a:xfrm>
            <a:prstGeom prst="rect">
              <a:avLst/>
            </a:prstGeom>
          </p:spPr>
        </p:pic>
      </p:grpSp>
      <p:grpSp>
        <p:nvGrpSpPr>
          <p:cNvPr id="33" name="组合 32"/>
          <p:cNvGrpSpPr/>
          <p:nvPr/>
        </p:nvGrpSpPr>
        <p:grpSpPr>
          <a:xfrm>
            <a:off x="1331640" y="2048930"/>
            <a:ext cx="3690818" cy="338554"/>
            <a:chOff x="1698333" y="2521228"/>
            <a:chExt cx="3593746" cy="338554"/>
          </a:xfrm>
        </p:grpSpPr>
        <p:sp>
          <p:nvSpPr>
            <p:cNvPr id="34" name="文本框 33"/>
            <p:cNvSpPr txBox="1"/>
            <p:nvPr/>
          </p:nvSpPr>
          <p:spPr>
            <a:xfrm>
              <a:off x="2112811" y="2521228"/>
              <a:ext cx="3179268" cy="338554"/>
            </a:xfrm>
            <a:prstGeom prst="rect">
              <a:avLst/>
            </a:prstGeom>
            <a:noFill/>
          </p:spPr>
          <p:txBody>
            <a:bodyPr wrap="square" rtlCol="0">
              <a:spAutoFit/>
            </a:bodyPr>
            <a:lstStyle>
              <a:defPPr>
                <a:defRPr lang="zh-CN"/>
              </a:defPPr>
              <a:lvl1pPr algn="just">
                <a:defRPr sz="2500">
                  <a:solidFill>
                    <a:schemeClr val="tx1">
                      <a:lumMod val="85000"/>
                      <a:lumOff val="15000"/>
                    </a:schemeClr>
                  </a:solidFill>
                  <a:latin typeface="方正粗倩简体" panose="03000509000000000000" pitchFamily="65" charset="-122"/>
                  <a:ea typeface="方正粗倩简体" panose="03000509000000000000" pitchFamily="65" charset="-122"/>
                </a:defRPr>
              </a:lvl1pPr>
            </a:lstStyle>
            <a:p>
              <a:pPr defTabSz="685800"/>
              <a:r>
                <a:rPr lang="en-US" altLang="zh-CN" sz="1600" spc="90" dirty="0">
                  <a:solidFill>
                    <a:schemeClr val="tx1"/>
                  </a:solidFill>
                  <a:latin typeface="微软雅黑" panose="020B0503020204020204" pitchFamily="34" charset="-122"/>
                  <a:ea typeface="微软雅黑" panose="020B0503020204020204" pitchFamily="34" charset="-122"/>
                </a:rPr>
                <a:t>IOC</a:t>
              </a:r>
              <a:r>
                <a:rPr lang="zh-CN" altLang="en-US" sz="1600" spc="90" dirty="0" smtClean="0">
                  <a:solidFill>
                    <a:schemeClr val="tx1"/>
                  </a:solidFill>
                  <a:latin typeface="微软雅黑" panose="020B0503020204020204" pitchFamily="34" charset="-122"/>
                  <a:ea typeface="微软雅黑" panose="020B0503020204020204" pitchFamily="34" charset="-122"/>
                </a:rPr>
                <a:t> </a:t>
              </a:r>
              <a:endParaRPr lang="zh-CN" altLang="en-US" sz="1600" spc="90" dirty="0">
                <a:solidFill>
                  <a:schemeClr val="tx1"/>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333" y="2547630"/>
              <a:ext cx="285750" cy="285750"/>
            </a:xfrm>
            <a:prstGeom prst="rect">
              <a:avLst/>
            </a:prstGeom>
          </p:spPr>
        </p:pic>
      </p:grpSp>
      <p:grpSp>
        <p:nvGrpSpPr>
          <p:cNvPr id="36" name="组合 35"/>
          <p:cNvGrpSpPr/>
          <p:nvPr/>
        </p:nvGrpSpPr>
        <p:grpSpPr>
          <a:xfrm>
            <a:off x="1331640" y="2651837"/>
            <a:ext cx="3690818" cy="338554"/>
            <a:chOff x="1698333" y="3198355"/>
            <a:chExt cx="3593746" cy="338554"/>
          </a:xfrm>
        </p:grpSpPr>
        <p:sp>
          <p:nvSpPr>
            <p:cNvPr id="37" name="文本框 36"/>
            <p:cNvSpPr txBox="1"/>
            <p:nvPr/>
          </p:nvSpPr>
          <p:spPr>
            <a:xfrm>
              <a:off x="2112810" y="3198355"/>
              <a:ext cx="3179269" cy="338554"/>
            </a:xfrm>
            <a:prstGeom prst="rect">
              <a:avLst/>
            </a:prstGeom>
            <a:noFill/>
          </p:spPr>
          <p:txBody>
            <a:bodyPr wrap="square" rtlCol="0">
              <a:spAutoFit/>
            </a:bodyPr>
            <a:lstStyle>
              <a:defPPr>
                <a:defRPr lang="zh-CN"/>
              </a:defPPr>
              <a:lvl1pPr algn="just">
                <a:defRPr sz="2500">
                  <a:solidFill>
                    <a:schemeClr val="tx1">
                      <a:lumMod val="85000"/>
                      <a:lumOff val="15000"/>
                    </a:schemeClr>
                  </a:solidFill>
                  <a:latin typeface="方正粗倩简体" panose="03000509000000000000" pitchFamily="65" charset="-122"/>
                  <a:ea typeface="方正粗倩简体" panose="03000509000000000000" pitchFamily="65" charset="-122"/>
                </a:defRPr>
              </a:lvl1pPr>
            </a:lstStyle>
            <a:p>
              <a:pPr defTabSz="685800"/>
              <a:r>
                <a:rPr lang="en-US" altLang="zh-CN" sz="1600" spc="90" dirty="0" smtClean="0">
                  <a:solidFill>
                    <a:schemeClr val="tx1"/>
                  </a:solidFill>
                  <a:latin typeface="微软雅黑" panose="020B0503020204020204" pitchFamily="34" charset="-122"/>
                  <a:ea typeface="微软雅黑" panose="020B0503020204020204" pitchFamily="34" charset="-122"/>
                </a:rPr>
                <a:t>AOP</a:t>
              </a:r>
              <a:endParaRPr lang="zh-CN" altLang="en-US" sz="1600" spc="90" dirty="0">
                <a:solidFill>
                  <a:schemeClr val="tx1"/>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333" y="3224757"/>
              <a:ext cx="285750" cy="285750"/>
            </a:xfrm>
            <a:prstGeom prst="rect">
              <a:avLst/>
            </a:prstGeom>
          </p:spPr>
        </p:pic>
      </p:grpSp>
      <p:grpSp>
        <p:nvGrpSpPr>
          <p:cNvPr id="39" name="组合 38"/>
          <p:cNvGrpSpPr/>
          <p:nvPr/>
        </p:nvGrpSpPr>
        <p:grpSpPr>
          <a:xfrm>
            <a:off x="1331640" y="3254743"/>
            <a:ext cx="3690818" cy="338554"/>
            <a:chOff x="1698333" y="3198355"/>
            <a:chExt cx="3593746" cy="338554"/>
          </a:xfrm>
        </p:grpSpPr>
        <p:sp>
          <p:nvSpPr>
            <p:cNvPr id="40" name="文本框 39"/>
            <p:cNvSpPr txBox="1"/>
            <p:nvPr/>
          </p:nvSpPr>
          <p:spPr>
            <a:xfrm>
              <a:off x="2112810" y="3198355"/>
              <a:ext cx="3179269" cy="338554"/>
            </a:xfrm>
            <a:prstGeom prst="rect">
              <a:avLst/>
            </a:prstGeom>
            <a:noFill/>
          </p:spPr>
          <p:txBody>
            <a:bodyPr wrap="square" rtlCol="0">
              <a:spAutoFit/>
            </a:bodyPr>
            <a:lstStyle>
              <a:defPPr>
                <a:defRPr lang="zh-CN"/>
              </a:defPPr>
              <a:lvl1pPr algn="just">
                <a:defRPr sz="2500">
                  <a:solidFill>
                    <a:schemeClr val="tx1">
                      <a:lumMod val="85000"/>
                      <a:lumOff val="15000"/>
                    </a:schemeClr>
                  </a:solidFill>
                  <a:latin typeface="方正粗倩简体" panose="03000509000000000000" pitchFamily="65" charset="-122"/>
                  <a:ea typeface="方正粗倩简体" panose="03000509000000000000" pitchFamily="65" charset="-122"/>
                </a:defRPr>
              </a:lvl1pPr>
            </a:lstStyle>
            <a:p>
              <a:pPr defTabSz="685800"/>
              <a:r>
                <a:rPr lang="zh-CN" altLang="en-US" sz="1600" spc="90" dirty="0">
                  <a:solidFill>
                    <a:schemeClr val="tx1"/>
                  </a:solidFill>
                  <a:latin typeface="微软雅黑" panose="020B0503020204020204" pitchFamily="34" charset="-122"/>
                  <a:ea typeface="微软雅黑" panose="020B0503020204020204" pitchFamily="34" charset="-122"/>
                </a:rPr>
                <a:t>使用</a:t>
              </a:r>
              <a:r>
                <a:rPr lang="en-US" altLang="zh-CN" sz="1600" spc="90" dirty="0">
                  <a:solidFill>
                    <a:schemeClr val="tx1"/>
                  </a:solidFill>
                  <a:latin typeface="微软雅黑" panose="020B0503020204020204" pitchFamily="34" charset="-122"/>
                  <a:ea typeface="微软雅黑" panose="020B0503020204020204" pitchFamily="34" charset="-122"/>
                </a:rPr>
                <a:t>Maven</a:t>
              </a:r>
              <a:r>
                <a:rPr lang="zh-CN" altLang="en-US" sz="1600" spc="90" dirty="0">
                  <a:solidFill>
                    <a:schemeClr val="tx1"/>
                  </a:solidFill>
                  <a:latin typeface="微软雅黑" panose="020B0503020204020204" pitchFamily="34" charset="-122"/>
                  <a:ea typeface="微软雅黑" panose="020B0503020204020204" pitchFamily="34" charset="-122"/>
                </a:rPr>
                <a:t>构造</a:t>
              </a:r>
              <a:r>
                <a:rPr lang="en-US" altLang="zh-CN" sz="1600" spc="90" dirty="0">
                  <a:solidFill>
                    <a:schemeClr val="tx1"/>
                  </a:solidFill>
                  <a:latin typeface="微软雅黑" panose="020B0503020204020204" pitchFamily="34" charset="-122"/>
                  <a:ea typeface="微软雅黑" panose="020B0503020204020204" pitchFamily="34" charset="-122"/>
                </a:rPr>
                <a:t>Web</a:t>
              </a:r>
              <a:r>
                <a:rPr lang="zh-CN" altLang="en-US" sz="1600" spc="90" dirty="0">
                  <a:solidFill>
                    <a:schemeClr val="tx1"/>
                  </a:solidFill>
                  <a:latin typeface="微软雅黑" panose="020B0503020204020204" pitchFamily="34" charset="-122"/>
                  <a:ea typeface="微软雅黑" panose="020B0503020204020204" pitchFamily="34" charset="-122"/>
                </a:rPr>
                <a:t>项目</a:t>
              </a:r>
              <a:endParaRPr lang="zh-CN" altLang="en-US" sz="1600" spc="90" dirty="0">
                <a:solidFill>
                  <a:schemeClr val="tx1"/>
                </a:solidFill>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333" y="3224757"/>
              <a:ext cx="285750" cy="285750"/>
            </a:xfrm>
            <a:prstGeom prst="rect">
              <a:avLst/>
            </a:prstGeom>
          </p:spPr>
        </p:pic>
      </p:grpSp>
      <p:sp>
        <p:nvSpPr>
          <p:cNvPr id="18" name="原创设计师QQ598969553        _1"/>
          <p:cNvSpPr txBox="1"/>
          <p:nvPr/>
        </p:nvSpPr>
        <p:spPr>
          <a:xfrm>
            <a:off x="823322" y="205624"/>
            <a:ext cx="716471"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目录</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73223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txBox="1"/>
          <p:nvPr/>
        </p:nvSpPr>
        <p:spPr>
          <a:xfrm>
            <a:off x="823322" y="205624"/>
            <a:ext cx="1544910" cy="400110"/>
          </a:xfrm>
          <a:prstGeom prst="rect">
            <a:avLst/>
          </a:prstGeom>
          <a:noFill/>
        </p:spPr>
        <p:txBody>
          <a:bodyPr wrap="none" rtlCol="0">
            <a:spAutoFit/>
          </a:bodyPr>
          <a:lstStyle/>
          <a:p>
            <a:r>
              <a:rPr lang="en-US" altLang="zh-CN" sz="2000" b="1" dirty="0" smtClean="0">
                <a:solidFill>
                  <a:schemeClr val="tx1">
                    <a:lumMod val="75000"/>
                    <a:lumOff val="25000"/>
                  </a:schemeClr>
                </a:solidFill>
                <a:latin typeface="微软雅黑" pitchFamily="34" charset="-122"/>
                <a:ea typeface="微软雅黑" pitchFamily="34" charset="-122"/>
              </a:rPr>
              <a:t>Spring</a:t>
            </a:r>
            <a:r>
              <a:rPr lang="zh-CN" altLang="en-US" sz="2000" b="1" dirty="0" smtClean="0">
                <a:solidFill>
                  <a:schemeClr val="tx1">
                    <a:lumMod val="75000"/>
                    <a:lumOff val="25000"/>
                  </a:schemeClr>
                </a:solidFill>
                <a:latin typeface="微软雅黑" pitchFamily="34" charset="-122"/>
                <a:ea typeface="微软雅黑" pitchFamily="34" charset="-122"/>
              </a:rPr>
              <a:t>简介</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 name="矩形 1"/>
          <p:cNvSpPr/>
          <p:nvPr/>
        </p:nvSpPr>
        <p:spPr>
          <a:xfrm>
            <a:off x="287524" y="915566"/>
            <a:ext cx="8568952" cy="3416320"/>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Spring</a:t>
            </a:r>
            <a:r>
              <a:rPr lang="zh-CN" altLang="en-US" sz="1600" dirty="0">
                <a:latin typeface="微软雅黑" panose="020B0503020204020204" pitchFamily="34" charset="-122"/>
                <a:ea typeface="微软雅黑" panose="020B0503020204020204" pitchFamily="34" charset="-122"/>
              </a:rPr>
              <a:t>框架是一个轻量级解决方案，也是潜在的开发企业级应用的一站式解决方案</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而且</a:t>
            </a:r>
            <a:r>
              <a:rPr lang="en-US" altLang="zh-CN" sz="1600" dirty="0">
                <a:latin typeface="微软雅黑" panose="020B0503020204020204" pitchFamily="34" charset="-122"/>
                <a:ea typeface="微软雅黑" panose="020B0503020204020204" pitchFamily="34" charset="-122"/>
              </a:rPr>
              <a:t>Spring</a:t>
            </a:r>
            <a:r>
              <a:rPr lang="zh-CN" altLang="en-US" sz="1600" dirty="0">
                <a:latin typeface="微软雅黑" panose="020B0503020204020204" pitchFamily="34" charset="-122"/>
                <a:ea typeface="微软雅黑" panose="020B0503020204020204" pitchFamily="34" charset="-122"/>
              </a:rPr>
              <a:t>也是模块化的，它允许你只用需要的部分，不需要的部分可以舍弃</a:t>
            </a:r>
            <a:r>
              <a:rPr lang="zh-CN" altLang="en-US" sz="1600" dirty="0" smtClean="0">
                <a:latin typeface="微软雅黑" panose="020B0503020204020204" pitchFamily="34" charset="-122"/>
                <a:ea typeface="微软雅黑" panose="020B0503020204020204" pitchFamily="34" charset="-122"/>
              </a:rPr>
              <a:t>。你</a:t>
            </a:r>
            <a:r>
              <a:rPr lang="zh-CN" altLang="en-US" sz="1600" dirty="0">
                <a:latin typeface="微软雅黑" panose="020B0503020204020204" pitchFamily="34" charset="-122"/>
                <a:ea typeface="微软雅黑" panose="020B0503020204020204" pitchFamily="34" charset="-122"/>
              </a:rPr>
              <a:t>可以使用</a:t>
            </a:r>
            <a:r>
              <a:rPr lang="en-US" altLang="zh-CN" sz="1600" dirty="0" err="1">
                <a:latin typeface="微软雅黑" panose="020B0503020204020204" pitchFamily="34" charset="-122"/>
                <a:ea typeface="微软雅黑" panose="020B0503020204020204" pitchFamily="34" charset="-122"/>
              </a:rPr>
              <a:t>IoC</a:t>
            </a:r>
            <a:r>
              <a:rPr lang="zh-CN" altLang="en-US" sz="1600" dirty="0">
                <a:latin typeface="微软雅黑" panose="020B0503020204020204" pitchFamily="34" charset="-122"/>
                <a:ea typeface="微软雅黑" panose="020B0503020204020204" pitchFamily="34" charset="-122"/>
              </a:rPr>
              <a:t>容器，上层使用其他</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框架，但你依然可以仅使用 </a:t>
            </a:r>
            <a:r>
              <a:rPr lang="en-US" altLang="zh-CN" sz="1600" dirty="0">
                <a:latin typeface="微软雅黑" panose="020B0503020204020204" pitchFamily="34" charset="-122"/>
                <a:ea typeface="微软雅黑" panose="020B0503020204020204" pitchFamily="34" charset="-122"/>
              </a:rPr>
              <a:t>Hibernate integration code</a:t>
            </a:r>
            <a:r>
              <a:rPr lang="zh-CN" altLang="en-US" sz="1600" dirty="0">
                <a:latin typeface="微软雅黑" panose="020B0503020204020204" pitchFamily="34" charset="-122"/>
                <a:ea typeface="微软雅黑" panose="020B0503020204020204" pitchFamily="34" charset="-122"/>
              </a:rPr>
              <a:t>或者 </a:t>
            </a:r>
            <a:r>
              <a:rPr lang="en-US" altLang="zh-CN" sz="1600" dirty="0">
                <a:latin typeface="微软雅黑" panose="020B0503020204020204" pitchFamily="34" charset="-122"/>
                <a:ea typeface="微软雅黑" panose="020B0503020204020204" pitchFamily="34" charset="-122"/>
              </a:rPr>
              <a:t>JDBC abstraction layer</a:t>
            </a:r>
            <a:r>
              <a:rPr lang="zh-CN" altLang="en-US" sz="1600" dirty="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Spring</a:t>
            </a:r>
            <a:r>
              <a:rPr lang="zh-CN" altLang="en-US" sz="1600" dirty="0">
                <a:latin typeface="微软雅黑" panose="020B0503020204020204" pitchFamily="34" charset="-122"/>
                <a:ea typeface="微软雅黑" panose="020B0503020204020204" pitchFamily="34" charset="-122"/>
              </a:rPr>
              <a:t>框架支持声明式事务管理，通过</a:t>
            </a:r>
            <a:r>
              <a:rPr lang="en-US" altLang="zh-CN" sz="1600" dirty="0">
                <a:latin typeface="微软雅黑" panose="020B0503020204020204" pitchFamily="34" charset="-122"/>
                <a:ea typeface="微软雅黑" panose="020B0503020204020204" pitchFamily="34" charset="-122"/>
              </a:rPr>
              <a:t>RMI</a:t>
            </a:r>
            <a:r>
              <a:rPr lang="zh-CN" altLang="en-US" sz="1600" dirty="0">
                <a:latin typeface="微软雅黑" panose="020B0503020204020204" pitchFamily="34" charset="-122"/>
                <a:ea typeface="微软雅黑" panose="020B0503020204020204" pitchFamily="34" charset="-122"/>
              </a:rPr>
              <a:t>或者</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服务远程访问你的逻辑代码，及多选的持久化数据方式。它提供一个完整特性的 </a:t>
            </a:r>
            <a:r>
              <a:rPr lang="en-US" altLang="zh-CN" sz="1600" dirty="0">
                <a:latin typeface="微软雅黑" panose="020B0503020204020204" pitchFamily="34" charset="-122"/>
                <a:ea typeface="微软雅黑" panose="020B0503020204020204" pitchFamily="34" charset="-122"/>
              </a:rPr>
              <a:t>MVC framework</a:t>
            </a:r>
            <a:r>
              <a:rPr lang="zh-CN" altLang="en-US" sz="1600" dirty="0">
                <a:latin typeface="微软雅黑" panose="020B0503020204020204" pitchFamily="34" charset="-122"/>
                <a:ea typeface="微软雅黑" panose="020B0503020204020204" pitchFamily="34" charset="-122"/>
              </a:rPr>
              <a:t>， 且使你能在不影响其它代码的前提下把 </a:t>
            </a:r>
            <a:r>
              <a:rPr lang="en-US" altLang="zh-CN" sz="1600" dirty="0">
                <a:latin typeface="微软雅黑" panose="020B0503020204020204" pitchFamily="34" charset="-122"/>
                <a:ea typeface="微软雅黑" panose="020B0503020204020204" pitchFamily="34" charset="-122"/>
              </a:rPr>
              <a:t>AOP </a:t>
            </a:r>
            <a:r>
              <a:rPr lang="zh-CN" altLang="en-US" sz="1600" dirty="0">
                <a:latin typeface="微软雅黑" panose="020B0503020204020204" pitchFamily="34" charset="-122"/>
                <a:ea typeface="微软雅黑" panose="020B0503020204020204" pitchFamily="34" charset="-122"/>
              </a:rPr>
              <a:t>整合进你的应用</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0632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txBox="1"/>
          <p:nvPr/>
        </p:nvSpPr>
        <p:spPr>
          <a:xfrm>
            <a:off x="823322" y="205624"/>
            <a:ext cx="1544910" cy="400110"/>
          </a:xfrm>
          <a:prstGeom prst="rect">
            <a:avLst/>
          </a:prstGeom>
          <a:noFill/>
        </p:spPr>
        <p:txBody>
          <a:bodyPr wrap="none" rtlCol="0">
            <a:spAutoFit/>
          </a:bodyPr>
          <a:lstStyle/>
          <a:p>
            <a:r>
              <a:rPr lang="en-US" altLang="zh-CN" sz="2000" b="1" dirty="0" smtClean="0">
                <a:solidFill>
                  <a:schemeClr val="tx1">
                    <a:lumMod val="75000"/>
                    <a:lumOff val="25000"/>
                  </a:schemeClr>
                </a:solidFill>
                <a:latin typeface="微软雅黑" pitchFamily="34" charset="-122"/>
                <a:ea typeface="微软雅黑" pitchFamily="34" charset="-122"/>
              </a:rPr>
              <a:t>Spring</a:t>
            </a:r>
            <a:r>
              <a:rPr lang="zh-CN" altLang="en-US" sz="2000" b="1" dirty="0" smtClean="0">
                <a:solidFill>
                  <a:schemeClr val="tx1">
                    <a:lumMod val="75000"/>
                    <a:lumOff val="25000"/>
                  </a:schemeClr>
                </a:solidFill>
                <a:latin typeface="微软雅黑" pitchFamily="34" charset="-122"/>
                <a:ea typeface="微软雅黑" pitchFamily="34" charset="-122"/>
              </a:rPr>
              <a:t>模块</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pic>
        <p:nvPicPr>
          <p:cNvPr id="1026" name="Picture 2" descr="spring over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3702" y="843558"/>
            <a:ext cx="5376596"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63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txBox="1"/>
          <p:nvPr/>
        </p:nvSpPr>
        <p:spPr>
          <a:xfrm>
            <a:off x="823322" y="205624"/>
            <a:ext cx="1578574" cy="400110"/>
          </a:xfrm>
          <a:prstGeom prst="rect">
            <a:avLst/>
          </a:prstGeom>
          <a:noFill/>
        </p:spPr>
        <p:txBody>
          <a:bodyPr wrap="none" rtlCol="0">
            <a:spAutoFit/>
          </a:bodyPr>
          <a:lstStyle/>
          <a:p>
            <a:r>
              <a:rPr lang="en-US" altLang="zh-CN" sz="2000" b="1" dirty="0" smtClean="0">
                <a:solidFill>
                  <a:schemeClr val="tx1">
                    <a:lumMod val="75000"/>
                    <a:lumOff val="25000"/>
                  </a:schemeClr>
                </a:solidFill>
                <a:latin typeface="微软雅黑" pitchFamily="34" charset="-122"/>
                <a:ea typeface="微软雅黑" pitchFamily="34" charset="-122"/>
              </a:rPr>
              <a:t>Spring IOC</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 name="矩形 1"/>
          <p:cNvSpPr/>
          <p:nvPr/>
        </p:nvSpPr>
        <p:spPr>
          <a:xfrm>
            <a:off x="395536" y="749215"/>
            <a:ext cx="8352928" cy="1569660"/>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通常，对象</a:t>
            </a:r>
            <a:r>
              <a:rPr lang="zh-CN" altLang="en-US" sz="1600" dirty="0">
                <a:latin typeface="微软雅黑" panose="020B0503020204020204" pitchFamily="34" charset="-122"/>
                <a:ea typeface="微软雅黑" panose="020B0503020204020204" pitchFamily="34" charset="-122"/>
              </a:rPr>
              <a:t>负责获取它自己的引用的对象（new</a:t>
            </a:r>
            <a:r>
              <a:rPr lang="zh-CN" altLang="en-US" sz="1600" dirty="0" smtClean="0">
                <a:latin typeface="微软雅黑" panose="020B0503020204020204" pitchFamily="34" charset="-122"/>
                <a:ea typeface="微软雅黑" panose="020B0503020204020204" pitchFamily="34" charset="-122"/>
              </a:rPr>
              <a:t>），这样</a:t>
            </a:r>
            <a:r>
              <a:rPr lang="zh-CN" altLang="en-US" sz="1600" dirty="0">
                <a:latin typeface="微软雅黑" panose="020B0503020204020204" pitchFamily="34" charset="-122"/>
                <a:ea typeface="微软雅黑" panose="020B0503020204020204" pitchFamily="34" charset="-122"/>
              </a:rPr>
              <a:t>的方式导致对象之间的紧</a:t>
            </a:r>
            <a:r>
              <a:rPr lang="zh-CN" altLang="en-US" sz="1600" dirty="0" smtClean="0">
                <a:latin typeface="微软雅黑" panose="020B0503020204020204" pitchFamily="34" charset="-122"/>
                <a:ea typeface="微软雅黑" panose="020B0503020204020204" pitchFamily="34" charset="-122"/>
              </a:rPr>
              <a:t>耦合，提高</a:t>
            </a:r>
            <a:r>
              <a:rPr lang="zh-CN" altLang="en-US" sz="1600" dirty="0">
                <a:latin typeface="微软雅黑" panose="020B0503020204020204" pitchFamily="34" charset="-122"/>
                <a:ea typeface="微软雅黑" panose="020B0503020204020204" pitchFamily="34" charset="-122"/>
              </a:rPr>
              <a:t>了测试的难度。</a:t>
            </a:r>
          </a:p>
          <a:p>
            <a:pPr>
              <a:lnSpc>
                <a:spcPct val="150000"/>
              </a:lnSpc>
            </a:pPr>
            <a:r>
              <a:rPr lang="zh-CN" altLang="en-US" sz="1600" dirty="0">
                <a:latin typeface="微软雅黑" panose="020B0503020204020204" pitchFamily="34" charset="-122"/>
                <a:ea typeface="微软雅黑" panose="020B0503020204020204" pitchFamily="34" charset="-122"/>
              </a:rPr>
              <a:t>依赖注入则在对象创建时通过第三方将被引用对象注入的方式协调依赖和被依赖对象之间的关联。</a:t>
            </a:r>
          </a:p>
        </p:txBody>
      </p:sp>
      <p:pic>
        <p:nvPicPr>
          <p:cNvPr id="1026" name="Picture 2" descr="https://images2015.cnblogs.com/blog/63651/201607/63651-20160728142834684-16074251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22" y="2462356"/>
            <a:ext cx="762952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79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txBox="1"/>
          <p:nvPr/>
        </p:nvSpPr>
        <p:spPr>
          <a:xfrm>
            <a:off x="823322" y="205624"/>
            <a:ext cx="1675459" cy="400110"/>
          </a:xfrm>
          <a:prstGeom prst="rect">
            <a:avLst/>
          </a:prstGeom>
          <a:noFill/>
        </p:spPr>
        <p:txBody>
          <a:bodyPr wrap="none" rtlCol="0">
            <a:spAutoFit/>
          </a:bodyPr>
          <a:lstStyle/>
          <a:p>
            <a:r>
              <a:rPr lang="en-US" altLang="zh-CN" sz="2000" b="1" dirty="0" smtClean="0">
                <a:solidFill>
                  <a:schemeClr val="tx1">
                    <a:lumMod val="75000"/>
                    <a:lumOff val="25000"/>
                  </a:schemeClr>
                </a:solidFill>
                <a:latin typeface="微软雅黑" pitchFamily="34" charset="-122"/>
                <a:ea typeface="微软雅黑" pitchFamily="34" charset="-122"/>
              </a:rPr>
              <a:t>Spring AOP</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
        <p:nvSpPr>
          <p:cNvPr id="2" name="矩形 1"/>
          <p:cNvSpPr/>
          <p:nvPr/>
        </p:nvSpPr>
        <p:spPr>
          <a:xfrm>
            <a:off x="391962" y="843558"/>
            <a:ext cx="8572526" cy="787523"/>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AOP</a:t>
            </a:r>
            <a:r>
              <a:rPr lang="zh-CN" altLang="en-US" sz="1600" dirty="0">
                <a:latin typeface="微软雅黑" panose="020B0503020204020204" pitchFamily="34" charset="-122"/>
                <a:ea typeface="微软雅黑" panose="020B0503020204020204" pitchFamily="34" charset="-122"/>
              </a:rPr>
              <a:t>能够将系统的不同关注点分离，提高模块的可用性。使主要关注点（核心功能）更简洁。次要关注点转移到可重用的切面中</a:t>
            </a:r>
          </a:p>
        </p:txBody>
      </p:sp>
      <p:pic>
        <p:nvPicPr>
          <p:cNvPr id="2050" name="Picture 2" descr="https://images2015.cnblogs.com/blog/63651/201607/63651-20160728151810934-3769381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83718"/>
            <a:ext cx="8411275" cy="25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67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原创设计师QQ598969553        _1"/>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作业</a:t>
            </a:r>
          </a:p>
        </p:txBody>
      </p:sp>
      <p:pic>
        <p:nvPicPr>
          <p:cNvPr id="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3583616" y="17705564"/>
            <a:ext cx="1976768" cy="511028"/>
          </a:xfrm>
          <a:prstGeom prst="rect">
            <a:avLst/>
          </a:prstGeom>
        </p:spPr>
      </p:pic>
    </p:spTree>
    <p:extLst>
      <p:ext uri="{BB962C8B-B14F-4D97-AF65-F5344CB8AC3E}">
        <p14:creationId xmlns:p14="http://schemas.microsoft.com/office/powerpoint/2010/main" val="1485383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1"/>
  <p:tag name="ISPRING_ULTRA_SCORM_SLIDE_COUNT"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AAA76-01B9-44DD-97CC-D4C982F40A02}">
  <ds:schemaRefs>
    <ds:schemaRef ds:uri="http://schemas.microsoft.com/sharepoint/v3/contenttype/forms"/>
  </ds:schemaRefs>
</ds:datastoreItem>
</file>

<file path=customXml/itemProps2.xml><?xml version="1.0" encoding="utf-8"?>
<ds:datastoreItem xmlns:ds="http://schemas.openxmlformats.org/officeDocument/2006/customXml" ds:itemID="{BEA6D275-384A-4D27-B230-329F4B06D77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EC1E2C0-F71F-40CC-912A-E10B0E292A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9120</TotalTime>
  <Words>497</Words>
  <Application>Microsoft Office PowerPoint</Application>
  <PresentationFormat>全屏显示(16:9)</PresentationFormat>
  <Paragraphs>92</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公司介绍产品宣传</dc:title>
  <dc:creator>www.1ppt.com</dc:creator>
  <cp:keywords>www.1ppt.com</cp:keywords>
  <cp:lastModifiedBy>吴少明</cp:lastModifiedBy>
  <cp:revision>435</cp:revision>
  <dcterms:created xsi:type="dcterms:W3CDTF">2015-10-16T03:54:15Z</dcterms:created>
  <dcterms:modified xsi:type="dcterms:W3CDTF">2018-04-15T16:57:18Z</dcterms:modified>
</cp:coreProperties>
</file>