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76" r:id="rId3"/>
    <p:sldId id="444" r:id="rId4"/>
    <p:sldId id="445" r:id="rId5"/>
    <p:sldId id="446" r:id="rId6"/>
    <p:sldId id="405" r:id="rId7"/>
    <p:sldId id="406" r:id="rId8"/>
    <p:sldId id="297" r:id="rId9"/>
    <p:sldId id="404" r:id="rId10"/>
    <p:sldId id="299" r:id="rId11"/>
    <p:sldId id="429" r:id="rId12"/>
    <p:sldId id="430" r:id="rId13"/>
    <p:sldId id="431" r:id="rId14"/>
    <p:sldId id="432" r:id="rId15"/>
    <p:sldId id="353" r:id="rId16"/>
    <p:sldId id="447" r:id="rId17"/>
    <p:sldId id="448" r:id="rId18"/>
    <p:sldId id="459" r:id="rId19"/>
    <p:sldId id="455" r:id="rId20"/>
    <p:sldId id="462" r:id="rId21"/>
    <p:sldId id="461" r:id="rId22"/>
    <p:sldId id="449" r:id="rId23"/>
    <p:sldId id="450" r:id="rId24"/>
    <p:sldId id="451" r:id="rId25"/>
    <p:sldId id="453" r:id="rId26"/>
    <p:sldId id="452" r:id="rId27"/>
    <p:sldId id="454" r:id="rId28"/>
    <p:sldId id="460" r:id="rId29"/>
    <p:sldId id="28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133219" y="1952711"/>
            <a:ext cx="5985934" cy="92333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smtClean="0">
                <a:solidFill>
                  <a:schemeClr val="bg1"/>
                </a:solidFill>
                <a:latin typeface="锐字云字库超粗黑体1.0" panose="02010604000000000000" pitchFamily="2" charset="-122"/>
                <a:ea typeface="锐字云字库超粗黑体1.0" panose="02010604000000000000" pitchFamily="2" charset="-122"/>
              </a:rPr>
              <a:t>jQuery</a:t>
            </a:r>
            <a:r>
              <a:rPr lang="zh-CN" altLang="en-US" sz="5400" dirty="0" smtClean="0">
                <a:solidFill>
                  <a:schemeClr val="bg1"/>
                </a:solidFill>
                <a:latin typeface="锐字云字库超粗黑体1.0" panose="02010604000000000000" pitchFamily="2" charset="-122"/>
                <a:ea typeface="锐字云字库超粗黑体1.0" panose="02010604000000000000" pitchFamily="2" charset="-122"/>
              </a:rPr>
              <a:t>的</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err="1" smtClean="0">
                <a:solidFill>
                  <a:schemeClr val="bg1"/>
                </a:solidFill>
                <a:sym typeface="+mn-ea"/>
              </a:rPr>
              <a:t>js</a:t>
            </a:r>
            <a:r>
              <a:rPr lang="zh-CN" altLang="en-US" sz="4000" dirty="0" smtClean="0">
                <a:solidFill>
                  <a:schemeClr val="bg1"/>
                </a:solidFill>
                <a:sym typeface="+mn-ea"/>
              </a:rPr>
              <a:t>运行</a:t>
            </a:r>
            <a:r>
              <a:rPr lang="zh-CN" altLang="en-US" sz="4000" dirty="0">
                <a:solidFill>
                  <a:schemeClr val="bg1"/>
                </a:solidFill>
                <a:sym typeface="+mn-ea"/>
              </a:rPr>
              <a:t>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dirty="0"/>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931265711"/>
              </p:ext>
            </p:extLst>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dirty="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dirty="0"/>
                        <a:t>Trident</a:t>
                      </a:r>
                    </a:p>
                  </a:txBody>
                  <a:tcPr/>
                </a:tc>
              </a:tr>
              <a:tr h="1305560">
                <a:tc>
                  <a:txBody>
                    <a:bodyPr/>
                    <a:lstStyle/>
                    <a:p>
                      <a:pPr algn="ctr">
                        <a:buNone/>
                      </a:pPr>
                      <a:r>
                        <a:rPr lang="zh-CN" altLang="en-US" sz="2800" dirty="0" smtClean="0"/>
                        <a:t>Chrome</a:t>
                      </a:r>
                      <a:endParaRPr lang="zh-CN" altLang="en-US" sz="2800" dirty="0"/>
                    </a:p>
                  </a:txBody>
                  <a:tcPr/>
                </a:tc>
                <a:tc>
                  <a:txBody>
                    <a:bodyPr/>
                    <a:lstStyle/>
                    <a:p>
                      <a:pPr algn="ctr">
                        <a:buNone/>
                      </a:pPr>
                      <a:r>
                        <a:rPr lang="zh-CN" altLang="en-US" sz="2800" dirty="0"/>
                        <a:t>V8</a:t>
                      </a:r>
                    </a:p>
                  </a:txBody>
                  <a:tcPr/>
                </a:tc>
                <a:tc>
                  <a:txBody>
                    <a:bodyPr/>
                    <a:lstStyle/>
                    <a:p>
                      <a:pPr algn="ctr">
                        <a:buNone/>
                      </a:pPr>
                      <a:r>
                        <a:rPr lang="zh-CN" altLang="en-US" sz="2800" dirty="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dirty="0"/>
                        <a:t>Gecko</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ym typeface="+mn-ea"/>
              </a:rPr>
              <a:t>什么是</a:t>
            </a:r>
            <a:r>
              <a:rPr lang="en-US" altLang="zh-CN" dirty="0"/>
              <a:t>jQuery</a:t>
            </a:r>
            <a:endParaRPr lang="zh-CN" altLang="en-US" dirty="0"/>
          </a:p>
        </p:txBody>
      </p:sp>
      <p:sp>
        <p:nvSpPr>
          <p:cNvPr id="5" name="副标题 4"/>
          <p:cNvSpPr>
            <a:spLocks noGrp="1"/>
          </p:cNvSpPr>
          <p:nvPr>
            <p:ph type="subTitle" idx="1"/>
          </p:nvPr>
        </p:nvSpPr>
        <p:spPr/>
        <p:txBody>
          <a:bodyPr>
            <a:normAutofit fontScale="92500" lnSpcReduction="20000"/>
          </a:bodyPr>
          <a:lstStyle/>
          <a:p>
            <a:r>
              <a:rPr lang="en-US" altLang="zh-CN" dirty="0">
                <a:sym typeface="+mn-ea"/>
              </a:rPr>
              <a:t>Write </a:t>
            </a:r>
            <a:r>
              <a:rPr lang="en-US" altLang="zh-CN" dirty="0" err="1">
                <a:sym typeface="+mn-ea"/>
              </a:rPr>
              <a:t>less,do</a:t>
            </a:r>
            <a:r>
              <a:rPr lang="en-US" altLang="zh-CN" dirty="0">
                <a:sym typeface="+mn-ea"/>
              </a:rPr>
              <a:t> more</a:t>
            </a:r>
            <a:endParaRPr lang="zh-CN" altLang="en-US" dirty="0">
              <a:sym typeface="+mn-ea"/>
            </a:endParaRPr>
          </a:p>
          <a:p>
            <a:r>
              <a:rPr lang="en-US" altLang="zh-CN" dirty="0"/>
              <a:t>jQuery</a:t>
            </a:r>
            <a:r>
              <a:rPr lang="zh-CN" altLang="en-US" dirty="0"/>
              <a:t>是一个快速，小巧，功能丰富的</a:t>
            </a:r>
            <a:r>
              <a:rPr lang="en-US" altLang="zh-CN" dirty="0"/>
              <a:t>JavaScript</a:t>
            </a:r>
            <a:r>
              <a:rPr lang="zh-CN" altLang="en-US" dirty="0"/>
              <a:t>库</a:t>
            </a:r>
            <a:r>
              <a:rPr lang="zh-CN" altLang="en-US" dirty="0" smtClean="0"/>
              <a:t>。</a:t>
            </a:r>
            <a:endParaRPr lang="en-US" altLang="zh-CN" dirty="0" smtClean="0"/>
          </a:p>
          <a:p>
            <a:r>
              <a:rPr lang="zh-CN" altLang="en-US" dirty="0" smtClean="0"/>
              <a:t>它</a:t>
            </a:r>
            <a:r>
              <a:rPr lang="zh-CN" altLang="en-US" dirty="0"/>
              <a:t>使诸如</a:t>
            </a:r>
            <a:r>
              <a:rPr lang="en-US" altLang="zh-CN" dirty="0">
                <a:solidFill>
                  <a:srgbClr val="FF0000"/>
                </a:solidFill>
              </a:rPr>
              <a:t>HTML</a:t>
            </a:r>
            <a:r>
              <a:rPr lang="zh-CN" altLang="en-US" dirty="0">
                <a:solidFill>
                  <a:srgbClr val="FF0000"/>
                </a:solidFill>
              </a:rPr>
              <a:t>文档遍历和操纵</a:t>
            </a:r>
            <a:r>
              <a:rPr lang="zh-CN" altLang="en-US" dirty="0"/>
              <a:t>，</a:t>
            </a:r>
            <a:r>
              <a:rPr lang="zh-CN" altLang="en-US" dirty="0">
                <a:solidFill>
                  <a:srgbClr val="FF0000"/>
                </a:solidFill>
              </a:rPr>
              <a:t>事件处理</a:t>
            </a:r>
            <a:r>
              <a:rPr lang="zh-CN" altLang="en-US" dirty="0"/>
              <a:t>，</a:t>
            </a:r>
            <a:r>
              <a:rPr lang="zh-CN" altLang="en-US" dirty="0">
                <a:solidFill>
                  <a:srgbClr val="FF0000"/>
                </a:solidFill>
              </a:rPr>
              <a:t>动画</a:t>
            </a:r>
            <a:r>
              <a:rPr lang="zh-CN" altLang="en-US" dirty="0"/>
              <a:t>和</a:t>
            </a:r>
            <a:r>
              <a:rPr lang="en-US" altLang="zh-CN" dirty="0">
                <a:solidFill>
                  <a:srgbClr val="FF0000"/>
                </a:solidFill>
              </a:rPr>
              <a:t>Ajax</a:t>
            </a:r>
            <a:r>
              <a:rPr lang="zh-CN" altLang="en-US" dirty="0"/>
              <a:t>等事情变得</a:t>
            </a:r>
            <a:r>
              <a:rPr lang="zh-CN" altLang="en-US" dirty="0">
                <a:solidFill>
                  <a:srgbClr val="FF0000"/>
                </a:solidFill>
              </a:rPr>
              <a:t>简单</a:t>
            </a:r>
            <a:r>
              <a:rPr lang="zh-CN" altLang="en-US" dirty="0"/>
              <a:t>得多，它具有可在多种浏览器中工作的易于使用的</a:t>
            </a:r>
            <a:r>
              <a:rPr lang="en-US" altLang="zh-CN" dirty="0"/>
              <a:t>API</a:t>
            </a:r>
            <a:r>
              <a:rPr lang="zh-CN" altLang="en-US" dirty="0"/>
              <a:t>。结合多功能性和</a:t>
            </a:r>
            <a:r>
              <a:rPr lang="zh-CN" altLang="en-US" dirty="0">
                <a:solidFill>
                  <a:srgbClr val="FF0000"/>
                </a:solidFill>
              </a:rPr>
              <a:t>可扩展性</a:t>
            </a:r>
            <a:r>
              <a:rPr lang="zh-CN" altLang="en-US" dirty="0"/>
              <a:t>，</a:t>
            </a:r>
            <a:r>
              <a:rPr lang="en-US" altLang="zh-CN" dirty="0"/>
              <a:t>jQuery</a:t>
            </a:r>
            <a:r>
              <a:rPr lang="zh-CN" altLang="en-US" dirty="0"/>
              <a:t>改变了数百万人编写</a:t>
            </a:r>
            <a:r>
              <a:rPr lang="en-US" altLang="zh-CN" dirty="0"/>
              <a:t>JavaScript</a:t>
            </a:r>
            <a:r>
              <a:rPr lang="zh-CN" altLang="en-US" dirty="0"/>
              <a:t>的方式。</a:t>
            </a:r>
            <a:endParaRPr lang="en-US" altLang="zh-CN" dirty="0">
              <a:sym typeface="+mn-ea"/>
            </a:endParaRPr>
          </a:p>
          <a:p>
            <a:endParaRPr lang="zh-CN" altLang="en-US" dirty="0"/>
          </a:p>
        </p:txBody>
      </p:sp>
    </p:spTree>
    <p:extLst>
      <p:ext uri="{BB962C8B-B14F-4D97-AF65-F5344CB8AC3E}">
        <p14:creationId xmlns:p14="http://schemas.microsoft.com/office/powerpoint/2010/main" val="143801028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安装</a:t>
            </a:r>
            <a:endParaRPr lang="zh-CN" altLang="en-US" dirty="0"/>
          </a:p>
        </p:txBody>
      </p:sp>
      <p:sp>
        <p:nvSpPr>
          <p:cNvPr id="3" name="副标题 2"/>
          <p:cNvSpPr>
            <a:spLocks noGrp="1"/>
          </p:cNvSpPr>
          <p:nvPr>
            <p:ph type="subTitle" idx="1"/>
          </p:nvPr>
        </p:nvSpPr>
        <p:spPr/>
        <p:txBody>
          <a:bodyPr>
            <a:normAutofit/>
          </a:bodyPr>
          <a:lstStyle/>
          <a:p>
            <a:r>
              <a:rPr lang="zh-CN" altLang="en-US" dirty="0"/>
              <a:t>如需使用 </a:t>
            </a:r>
            <a:r>
              <a:rPr lang="en-US" altLang="zh-CN" dirty="0"/>
              <a:t>jQuery</a:t>
            </a:r>
            <a:r>
              <a:rPr lang="zh-CN" altLang="en-US" dirty="0"/>
              <a:t>，您需要下载 </a:t>
            </a:r>
            <a:r>
              <a:rPr lang="en-US" altLang="zh-CN" dirty="0"/>
              <a:t>jQuery </a:t>
            </a:r>
            <a:r>
              <a:rPr lang="zh-CN" altLang="en-US" dirty="0" smtClean="0"/>
              <a:t>库</a:t>
            </a:r>
            <a:endParaRPr lang="en-US" altLang="zh-CN" dirty="0" smtClean="0"/>
          </a:p>
          <a:p>
            <a:pPr marL="0" indent="0">
              <a:buNone/>
            </a:pPr>
            <a:r>
              <a:rPr lang="en-US" altLang="zh-CN" sz="3200" dirty="0"/>
              <a:t>&lt;head&gt;</a:t>
            </a:r>
          </a:p>
          <a:p>
            <a:pPr marL="0" indent="0">
              <a:buNone/>
            </a:pPr>
            <a:r>
              <a:rPr lang="en-US" altLang="zh-CN" sz="3200" dirty="0"/>
              <a:t>&lt;script </a:t>
            </a:r>
            <a:r>
              <a:rPr lang="en-US" altLang="zh-CN" sz="3200" dirty="0" err="1"/>
              <a:t>src</a:t>
            </a:r>
            <a:r>
              <a:rPr lang="en-US" altLang="zh-CN" sz="3200" dirty="0"/>
              <a:t>="jquery.js"&gt;&lt;/script&gt;</a:t>
            </a:r>
          </a:p>
          <a:p>
            <a:pPr marL="0" indent="0">
              <a:buNone/>
            </a:pPr>
            <a:r>
              <a:rPr lang="en-US" altLang="zh-CN" sz="3200" dirty="0"/>
              <a:t>&lt;/</a:t>
            </a:r>
            <a:r>
              <a:rPr lang="en-US" altLang="zh-CN" sz="3200" dirty="0" smtClean="0"/>
              <a:t>head&gt;</a:t>
            </a:r>
          </a:p>
          <a:p>
            <a:r>
              <a:rPr lang="zh-CN" altLang="en-US" dirty="0" smtClean="0"/>
              <a:t>或者使用</a:t>
            </a:r>
            <a:r>
              <a:rPr lang="en-US" altLang="zh-CN" dirty="0" smtClean="0"/>
              <a:t>CDN</a:t>
            </a:r>
            <a:r>
              <a:rPr lang="zh-CN" altLang="en-US" dirty="0"/>
              <a:t>（内容分发网络</a:t>
            </a:r>
            <a:r>
              <a:rPr lang="zh-CN" altLang="en-US" dirty="0" smtClean="0"/>
              <a:t>）来引用它</a:t>
            </a:r>
            <a:endParaRPr lang="en-US" altLang="zh-CN" dirty="0" smtClean="0"/>
          </a:p>
          <a:p>
            <a:pPr marL="0" indent="0">
              <a:buNone/>
            </a:pPr>
            <a:r>
              <a:rPr lang="en-US" altLang="zh-CN" sz="2400" dirty="0"/>
              <a:t>&lt;script </a:t>
            </a:r>
            <a:r>
              <a:rPr lang="en-US" altLang="zh-CN" sz="2400" dirty="0" err="1"/>
              <a:t>src</a:t>
            </a:r>
            <a:r>
              <a:rPr lang="en-US" altLang="zh-CN" sz="2400" dirty="0"/>
              <a:t>="http://ajax.aspnetcdn.com/ajax/jQuery/jquery-1.8.0.js"&gt;</a:t>
            </a:r>
            <a:endParaRPr lang="zh-CN" altLang="en-US" sz="2400" dirty="0"/>
          </a:p>
        </p:txBody>
      </p:sp>
    </p:spTree>
    <p:extLst>
      <p:ext uri="{BB962C8B-B14F-4D97-AF65-F5344CB8AC3E}">
        <p14:creationId xmlns:p14="http://schemas.microsoft.com/office/powerpoint/2010/main" val="150497118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$(function</a:t>
            </a:r>
            <a:r>
              <a:rPr lang="en-US" altLang="zh-CN" dirty="0" smtClean="0"/>
              <a:t>(){})</a:t>
            </a:r>
          </a:p>
          <a:p>
            <a:pPr marL="0" indent="0">
              <a:buNone/>
            </a:pPr>
            <a:r>
              <a:rPr lang="zh-CN" altLang="en-US" dirty="0" smtClean="0"/>
              <a:t>是</a:t>
            </a:r>
            <a:r>
              <a:rPr lang="en-US" altLang="zh-CN" dirty="0" smtClean="0"/>
              <a:t>$(</a:t>
            </a:r>
            <a:r>
              <a:rPr lang="en-US" altLang="zh-CN" dirty="0"/>
              <a:t>document).ready(function(){}) </a:t>
            </a:r>
            <a:r>
              <a:rPr lang="zh-CN" altLang="en-US" dirty="0" smtClean="0"/>
              <a:t>的简写形式，</a:t>
            </a:r>
            <a:r>
              <a:rPr lang="zh-CN" altLang="en-US" dirty="0"/>
              <a:t>这是为了防止文档在完全</a:t>
            </a:r>
            <a:r>
              <a:rPr lang="zh-CN" altLang="en-US" dirty="0" smtClean="0"/>
              <a:t>加载之前</a:t>
            </a:r>
            <a:r>
              <a:rPr lang="zh-CN" altLang="en-US" dirty="0"/>
              <a:t>运行 </a:t>
            </a:r>
            <a:r>
              <a:rPr lang="en-US" altLang="zh-CN" dirty="0"/>
              <a:t>jQuery </a:t>
            </a:r>
            <a:r>
              <a:rPr lang="zh-CN" altLang="en-US" dirty="0"/>
              <a:t>代码</a:t>
            </a:r>
            <a:r>
              <a:rPr lang="zh-CN" altLang="en-US" dirty="0" smtClean="0"/>
              <a:t>。</a:t>
            </a:r>
            <a:endParaRPr lang="en-US" altLang="zh-CN" dirty="0"/>
          </a:p>
          <a:p>
            <a:pPr marL="0" indent="0">
              <a:buNone/>
            </a:pPr>
            <a:r>
              <a:rPr lang="zh-CN" altLang="en-US" dirty="0" smtClean="0"/>
              <a:t>如果</a:t>
            </a:r>
            <a:r>
              <a:rPr lang="zh-CN" altLang="en-US" dirty="0"/>
              <a:t>在文档没有完全加载之前就运行函数，操作可能失败。下面是两个具体的例子：</a:t>
            </a:r>
          </a:p>
          <a:p>
            <a:pPr marL="742950" indent="-742950">
              <a:buFont typeface="+mj-lt"/>
              <a:buAutoNum type="arabicPeriod"/>
            </a:pPr>
            <a:r>
              <a:rPr lang="zh-CN" altLang="en-US" dirty="0"/>
              <a:t>试图隐藏一个不存在的元素</a:t>
            </a:r>
          </a:p>
          <a:p>
            <a:pPr marL="742950" indent="-742950">
              <a:buFont typeface="+mj-lt"/>
              <a:buAutoNum type="arabicPeriod"/>
            </a:pPr>
            <a:r>
              <a:rPr lang="zh-CN" altLang="en-US" dirty="0"/>
              <a:t>获得未完全加载的图像的大小</a:t>
            </a:r>
          </a:p>
          <a:p>
            <a:pPr marL="0" indent="0">
              <a:buNone/>
            </a:pPr>
            <a:endParaRPr lang="zh-CN" altLang="en-US" dirty="0"/>
          </a:p>
        </p:txBody>
      </p:sp>
    </p:spTree>
    <p:extLst>
      <p:ext uri="{BB962C8B-B14F-4D97-AF65-F5344CB8AC3E}">
        <p14:creationId xmlns:p14="http://schemas.microsoft.com/office/powerpoint/2010/main" val="10784941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与</a:t>
            </a:r>
            <a:r>
              <a:rPr lang="en-US" altLang="zh-CN" dirty="0" err="1" smtClean="0"/>
              <a:t>javascript</a:t>
            </a:r>
            <a:r>
              <a:rPr lang="zh-CN" altLang="en-US" dirty="0" smtClean="0"/>
              <a:t>语法比较</a:t>
            </a:r>
            <a:endParaRPr lang="zh-CN" altLang="en-US" dirty="0"/>
          </a:p>
        </p:txBody>
      </p:sp>
      <p:sp>
        <p:nvSpPr>
          <p:cNvPr id="3" name="副标题 2"/>
          <p:cNvSpPr>
            <a:spLocks noGrp="1"/>
          </p:cNvSpPr>
          <p:nvPr>
            <p:ph type="subTitle" idx="1"/>
          </p:nvPr>
        </p:nvSpPr>
        <p:spPr/>
        <p:txBody>
          <a:bodyPr>
            <a:normAutofit fontScale="92500" lnSpcReduction="10000"/>
          </a:bodyPr>
          <a:lstStyle/>
          <a:p>
            <a:r>
              <a:rPr lang="en-US" altLang="zh-CN" sz="2000" dirty="0" err="1"/>
              <a:t>j</a:t>
            </a:r>
            <a:r>
              <a:rPr lang="en-US" altLang="zh-CN" sz="2000" dirty="0" err="1" smtClean="0"/>
              <a:t>s</a:t>
            </a:r>
            <a:r>
              <a:rPr lang="zh-CN" altLang="en-US" sz="2000" dirty="0" smtClean="0"/>
              <a:t>语法</a:t>
            </a:r>
            <a:endParaRPr lang="en-US" altLang="zh-CN" sz="2000" dirty="0" smtClean="0"/>
          </a:p>
          <a:p>
            <a:r>
              <a:rPr lang="en-US" altLang="zh-CN" sz="2000" dirty="0" err="1" smtClean="0"/>
              <a:t>document.getElementById</a:t>
            </a:r>
            <a:r>
              <a:rPr lang="en-US" altLang="zh-CN" sz="2000" dirty="0"/>
              <a:t>("h1") .</a:t>
            </a:r>
            <a:r>
              <a:rPr lang="en-US" altLang="zh-CN" sz="2000" dirty="0" err="1"/>
              <a:t>style.color</a:t>
            </a:r>
            <a:r>
              <a:rPr lang="en-US" altLang="zh-CN" sz="2000" dirty="0"/>
              <a:t> </a:t>
            </a:r>
            <a:r>
              <a:rPr lang="en-US" altLang="zh-CN" sz="2000" dirty="0" smtClean="0"/>
              <a:t>=“red”</a:t>
            </a:r>
          </a:p>
          <a:p>
            <a:r>
              <a:rPr lang="en-US" altLang="zh-CN" sz="2000" dirty="0" err="1"/>
              <a:t>document.getElementById</a:t>
            </a:r>
            <a:r>
              <a:rPr lang="en-US" altLang="zh-CN" sz="2000" dirty="0"/>
              <a:t>("h1").</a:t>
            </a:r>
            <a:r>
              <a:rPr lang="en-US" altLang="zh-CN" sz="2000" dirty="0" err="1"/>
              <a:t>style.display</a:t>
            </a:r>
            <a:r>
              <a:rPr lang="en-US" altLang="zh-CN" sz="2000" dirty="0"/>
              <a:t> </a:t>
            </a:r>
            <a:r>
              <a:rPr lang="en-US" altLang="zh-CN" sz="2000" dirty="0" smtClean="0"/>
              <a:t>=“none”</a:t>
            </a:r>
          </a:p>
          <a:p>
            <a:r>
              <a:rPr lang="en-US" altLang="zh-CN" sz="2000" dirty="0" err="1"/>
              <a:t>document.getElementById</a:t>
            </a:r>
            <a:r>
              <a:rPr lang="en-US" altLang="zh-CN" sz="2000" dirty="0"/>
              <a:t>("h1").</a:t>
            </a:r>
            <a:r>
              <a:rPr lang="en-US" altLang="zh-CN" sz="2000" dirty="0" err="1"/>
              <a:t>setAttribute</a:t>
            </a:r>
            <a:r>
              <a:rPr lang="en-US" altLang="zh-CN" sz="2000" dirty="0"/>
              <a:t>("class","</a:t>
            </a:r>
            <a:r>
              <a:rPr lang="en-US" altLang="zh-CN" sz="2000" dirty="0" err="1"/>
              <a:t>old_class</a:t>
            </a:r>
            <a:r>
              <a:rPr lang="en-US" altLang="zh-CN" sz="2000" dirty="0"/>
              <a:t> </a:t>
            </a:r>
            <a:r>
              <a:rPr lang="en-US" altLang="zh-CN" sz="2000" dirty="0" err="1"/>
              <a:t>new_class</a:t>
            </a:r>
            <a:r>
              <a:rPr lang="en-US" altLang="zh-CN" sz="2000" dirty="0"/>
              <a:t>")</a:t>
            </a:r>
            <a:endParaRPr lang="en-US" altLang="zh-CN" sz="2000" dirty="0" smtClean="0"/>
          </a:p>
          <a:p>
            <a:endParaRPr lang="en-US" altLang="zh-CN" sz="2000" dirty="0" smtClean="0"/>
          </a:p>
          <a:p>
            <a:r>
              <a:rPr lang="en-US" altLang="zh-CN" sz="2000" dirty="0" err="1"/>
              <a:t>j</a:t>
            </a:r>
            <a:r>
              <a:rPr lang="en-US" altLang="zh-CN" sz="2000" dirty="0" err="1" smtClean="0"/>
              <a:t>query</a:t>
            </a:r>
            <a:r>
              <a:rPr lang="zh-CN" altLang="en-US" sz="2000" dirty="0" smtClean="0"/>
              <a:t>语法</a:t>
            </a:r>
            <a:endParaRPr lang="en-US" altLang="zh-CN" sz="2000" dirty="0" smtClean="0"/>
          </a:p>
          <a:p>
            <a:r>
              <a:rPr lang="en-US" altLang="zh-CN" sz="2000" dirty="0" smtClean="0"/>
              <a:t>$("#</a:t>
            </a:r>
            <a:r>
              <a:rPr lang="en-US" altLang="zh-CN" sz="2000" dirty="0"/>
              <a:t>h1").</a:t>
            </a:r>
            <a:r>
              <a:rPr lang="en-US" altLang="zh-CN" sz="2000" dirty="0" err="1"/>
              <a:t>css</a:t>
            </a:r>
            <a:r>
              <a:rPr lang="en-US" altLang="zh-CN" sz="2000" dirty="0"/>
              <a:t>("</a:t>
            </a:r>
            <a:r>
              <a:rPr lang="en-US" altLang="zh-CN" sz="2000" dirty="0" err="1"/>
              <a:t>color","red</a:t>
            </a:r>
            <a:r>
              <a:rPr lang="en-US" altLang="zh-CN" sz="2000" dirty="0" smtClean="0"/>
              <a:t>")</a:t>
            </a:r>
          </a:p>
          <a:p>
            <a:r>
              <a:rPr lang="en-US" altLang="zh-CN" sz="2000" dirty="0"/>
              <a:t>$("#h1</a:t>
            </a:r>
            <a:r>
              <a:rPr lang="en-US" altLang="zh-CN" sz="2000" dirty="0" smtClean="0"/>
              <a:t>").hide()</a:t>
            </a:r>
          </a:p>
          <a:p>
            <a:r>
              <a:rPr lang="en-US" altLang="zh-CN" sz="2000" dirty="0"/>
              <a:t>$("#h1").</a:t>
            </a:r>
            <a:r>
              <a:rPr lang="en-US" altLang="zh-CN" sz="2000" dirty="0" err="1" smtClean="0"/>
              <a:t>addClass</a:t>
            </a:r>
            <a:r>
              <a:rPr lang="en-US" altLang="zh-CN" sz="2000" dirty="0"/>
              <a:t>("</a:t>
            </a:r>
            <a:r>
              <a:rPr lang="en-US" altLang="zh-CN" sz="2000" dirty="0" err="1"/>
              <a:t>new_class</a:t>
            </a:r>
            <a:r>
              <a:rPr lang="en-US" altLang="zh-CN" sz="2000" dirty="0" smtClean="0"/>
              <a:t>")</a:t>
            </a:r>
          </a:p>
          <a:p>
            <a:endParaRPr lang="en-US" altLang="zh-CN" sz="2000" dirty="0"/>
          </a:p>
          <a:p>
            <a:r>
              <a:rPr lang="zh-CN" altLang="en-US" sz="2000" dirty="0"/>
              <a:t>小驼峰式命名法</a:t>
            </a:r>
            <a:endParaRPr lang="zh-CN" altLang="en-US" sz="2000" dirty="0"/>
          </a:p>
        </p:txBody>
      </p:sp>
    </p:spTree>
    <p:extLst>
      <p:ext uri="{BB962C8B-B14F-4D97-AF65-F5344CB8AC3E}">
        <p14:creationId xmlns:p14="http://schemas.microsoft.com/office/powerpoint/2010/main" val="249442525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与</a:t>
            </a:r>
            <a:r>
              <a:rPr lang="en-US" altLang="zh-CN" dirty="0" smtClean="0"/>
              <a:t>DOM</a:t>
            </a:r>
            <a:r>
              <a:rPr lang="zh-CN" altLang="en-US" dirty="0" smtClean="0"/>
              <a:t>对象</a:t>
            </a:r>
            <a:r>
              <a:rPr lang="zh-CN" altLang="en-US" dirty="0" smtClean="0"/>
              <a:t>转换</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err="1"/>
              <a:t>document.getElementById</a:t>
            </a:r>
            <a:r>
              <a:rPr lang="en-US" altLang="zh-CN" dirty="0" smtClean="0"/>
              <a:t>(“h1”)</a:t>
            </a:r>
            <a:r>
              <a:rPr lang="zh-CN" altLang="en-US" dirty="0" smtClean="0"/>
              <a:t>如果获取不到对象会返回</a:t>
            </a:r>
            <a:r>
              <a:rPr lang="en-US" altLang="zh-CN" dirty="0" smtClean="0"/>
              <a:t>null</a:t>
            </a:r>
            <a:r>
              <a:rPr lang="zh-CN" altLang="en-US" dirty="0" smtClean="0"/>
              <a:t>，这时在后面设置</a:t>
            </a:r>
            <a:r>
              <a:rPr lang="en-US" altLang="zh-CN" dirty="0" smtClean="0"/>
              <a:t>style</a:t>
            </a:r>
            <a:r>
              <a:rPr lang="zh-CN" altLang="en-US" dirty="0" smtClean="0"/>
              <a:t>会报错，而</a:t>
            </a:r>
            <a:r>
              <a:rPr lang="en-US" altLang="zh-CN" dirty="0" smtClean="0"/>
              <a:t>$(</a:t>
            </a:r>
            <a:r>
              <a:rPr lang="en-US" altLang="zh-CN" dirty="0" err="1" smtClean="0"/>
              <a:t>ele</a:t>
            </a:r>
            <a:r>
              <a:rPr lang="en-US" altLang="zh-CN" dirty="0" smtClean="0"/>
              <a:t>)</a:t>
            </a:r>
            <a:r>
              <a:rPr lang="zh-CN" altLang="en-US" dirty="0" smtClean="0"/>
              <a:t>取得的结果是一个数组，获取不到对象时设置样式也不会报错</a:t>
            </a:r>
            <a:endParaRPr lang="en-US" altLang="zh-CN" dirty="0" smtClean="0"/>
          </a:p>
          <a:p>
            <a:r>
              <a:rPr lang="en-US" altLang="zh-CN" dirty="0" err="1"/>
              <a:t>jquery</a:t>
            </a:r>
            <a:r>
              <a:rPr lang="zh-CN" altLang="en-US" dirty="0"/>
              <a:t>对象和</a:t>
            </a:r>
            <a:r>
              <a:rPr lang="en-US" altLang="zh-CN" dirty="0"/>
              <a:t>DOM</a:t>
            </a:r>
            <a:r>
              <a:rPr lang="zh-CN" altLang="en-US" dirty="0"/>
              <a:t>对象转换</a:t>
            </a:r>
          </a:p>
          <a:p>
            <a:pPr marL="0" indent="0">
              <a:buNone/>
            </a:pPr>
            <a:r>
              <a:rPr lang="en-US" altLang="zh-CN" dirty="0" err="1"/>
              <a:t>var</a:t>
            </a:r>
            <a:r>
              <a:rPr lang="en-US" altLang="zh-CN" dirty="0"/>
              <a:t> </a:t>
            </a:r>
            <a:r>
              <a:rPr lang="en-US" altLang="zh-CN" dirty="0" smtClean="0"/>
              <a:t>$h1= $("#h1"); </a:t>
            </a:r>
            <a:r>
              <a:rPr lang="en-US" altLang="zh-CN" dirty="0"/>
              <a:t>// </a:t>
            </a:r>
            <a:r>
              <a:rPr lang="en-US" altLang="zh-CN" dirty="0" err="1"/>
              <a:t>jquery</a:t>
            </a:r>
            <a:r>
              <a:rPr lang="zh-CN" altLang="en-US" dirty="0"/>
              <a:t>对象</a:t>
            </a:r>
          </a:p>
          <a:p>
            <a:pPr marL="0" indent="0">
              <a:buNone/>
            </a:pPr>
            <a:r>
              <a:rPr lang="en-US" altLang="zh-CN" dirty="0" err="1"/>
              <a:t>var</a:t>
            </a:r>
            <a:r>
              <a:rPr lang="en-US" altLang="zh-CN" dirty="0"/>
              <a:t> </a:t>
            </a:r>
            <a:r>
              <a:rPr lang="en-US" altLang="zh-CN" dirty="0" smtClean="0"/>
              <a:t>h1= </a:t>
            </a:r>
            <a:r>
              <a:rPr lang="en-US" altLang="zh-CN" dirty="0"/>
              <a:t>$h1</a:t>
            </a:r>
            <a:r>
              <a:rPr lang="en-US" altLang="zh-CN" dirty="0" smtClean="0"/>
              <a:t>[0</a:t>
            </a:r>
            <a:r>
              <a:rPr lang="en-US" altLang="zh-CN" dirty="0"/>
              <a:t>]; // </a:t>
            </a:r>
            <a:r>
              <a:rPr lang="en-US" altLang="zh-CN" dirty="0" err="1"/>
              <a:t>dom</a:t>
            </a:r>
            <a:r>
              <a:rPr lang="zh-CN" altLang="en-US" dirty="0"/>
              <a:t>对象</a:t>
            </a:r>
          </a:p>
          <a:p>
            <a:pPr marL="0" indent="0">
              <a:buNone/>
            </a:pPr>
            <a:r>
              <a:rPr lang="en-US" altLang="zh-CN" dirty="0"/>
              <a:t>$h1 </a:t>
            </a:r>
            <a:r>
              <a:rPr lang="en-US" altLang="zh-CN" dirty="0" smtClean="0"/>
              <a:t>= $(</a:t>
            </a:r>
            <a:r>
              <a:rPr lang="en-US" altLang="zh-CN" dirty="0"/>
              <a:t>h1</a:t>
            </a:r>
            <a:r>
              <a:rPr lang="en-US" altLang="zh-CN" dirty="0" smtClean="0"/>
              <a:t>); </a:t>
            </a:r>
            <a:r>
              <a:rPr lang="en-US" altLang="zh-CN" dirty="0"/>
              <a:t>// </a:t>
            </a:r>
            <a:r>
              <a:rPr lang="en-US" altLang="zh-CN" dirty="0" err="1"/>
              <a:t>jquery</a:t>
            </a:r>
            <a:r>
              <a:rPr lang="zh-CN" altLang="en-US" dirty="0"/>
              <a:t>对象</a:t>
            </a:r>
          </a:p>
          <a:p>
            <a:endParaRPr lang="zh-CN" altLang="en-US" dirty="0"/>
          </a:p>
        </p:txBody>
      </p:sp>
    </p:spTree>
    <p:extLst>
      <p:ext uri="{BB962C8B-B14F-4D97-AF65-F5344CB8AC3E}">
        <p14:creationId xmlns:p14="http://schemas.microsoft.com/office/powerpoint/2010/main" val="71651730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881329"/>
            <a:chOff x="4706287" y="1267811"/>
            <a:chExt cx="2828456" cy="2881329"/>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630575"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04</a:t>
              </a:r>
            </a:p>
          </p:txBody>
        </p:sp>
        <p:sp>
          <p:nvSpPr>
            <p:cNvPr id="19" name="文本框 18"/>
            <p:cNvSpPr txBox="1"/>
            <p:nvPr/>
          </p:nvSpPr>
          <p:spPr>
            <a:xfrm>
              <a:off x="5379480" y="3195033"/>
              <a:ext cx="1592487" cy="954107"/>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Four</a:t>
              </a:r>
            </a:p>
            <a:p>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 </a:t>
            </a:r>
            <a:r>
              <a:rPr lang="zh-CN" altLang="en-US" sz="4000" b="1" dirty="0" smtClean="0">
                <a:solidFill>
                  <a:schemeClr val="bg1"/>
                </a:solidFill>
                <a:latin typeface="Corbel" panose="020B0503020204020204" charset="0"/>
                <a:ea typeface="方正正纤黑简体" panose="02000000000000000000" pitchFamily="2" charset="-122"/>
              </a:rPr>
              <a:t>核心</a:t>
            </a:r>
            <a:endParaRPr lang="zh-CN" altLang="en-US" sz="4000" b="1" dirty="0">
              <a:solidFill>
                <a:schemeClr val="bg1"/>
              </a:solidFill>
              <a:latin typeface="Corbel" panose="020B0503020204020204" charset="0"/>
              <a:ea typeface="方正正纤黑简体" panose="02000000000000000000" pitchFamily="2" charset="-122"/>
            </a:endParaRPr>
          </a:p>
        </p:txBody>
      </p:sp>
    </p:spTree>
    <p:extLst>
      <p:ext uri="{BB962C8B-B14F-4D97-AF65-F5344CB8AC3E}">
        <p14:creationId xmlns:p14="http://schemas.microsoft.com/office/powerpoint/2010/main" val="302519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语法</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b="1" dirty="0"/>
              <a:t>$(selector).action</a:t>
            </a:r>
            <a:r>
              <a:rPr lang="en-US" altLang="zh-CN" b="1" dirty="0" smtClean="0"/>
              <a:t>()</a:t>
            </a:r>
          </a:p>
          <a:p>
            <a:pPr marL="742950" indent="-742950">
              <a:buFont typeface="+mj-lt"/>
              <a:buAutoNum type="arabicPeriod"/>
            </a:pPr>
            <a:r>
              <a:rPr lang="zh-CN" altLang="en-US" dirty="0"/>
              <a:t>美元符号定义 </a:t>
            </a:r>
            <a:r>
              <a:rPr lang="en-US" altLang="zh-CN" dirty="0"/>
              <a:t>jQuery</a:t>
            </a:r>
          </a:p>
          <a:p>
            <a:pPr marL="742950" indent="-742950">
              <a:buFont typeface="+mj-lt"/>
              <a:buAutoNum type="arabicPeriod"/>
            </a:pPr>
            <a:r>
              <a:rPr lang="zh-CN" altLang="en-US" dirty="0"/>
              <a:t>选择符（</a:t>
            </a:r>
            <a:r>
              <a:rPr lang="en-US" altLang="zh-CN" dirty="0"/>
              <a:t>selector</a:t>
            </a:r>
            <a:r>
              <a:rPr lang="zh-CN" altLang="en-US" dirty="0"/>
              <a:t>）“查询”和“查找” </a:t>
            </a:r>
            <a:r>
              <a:rPr lang="en-US" altLang="zh-CN" dirty="0"/>
              <a:t>HTML </a:t>
            </a:r>
            <a:r>
              <a:rPr lang="zh-CN" altLang="en-US" dirty="0"/>
              <a:t>元素</a:t>
            </a:r>
          </a:p>
          <a:p>
            <a:pPr marL="742950" indent="-742950">
              <a:buFont typeface="+mj-lt"/>
              <a:buAutoNum type="arabicPeriod"/>
            </a:pPr>
            <a:r>
              <a:rPr lang="en-US" altLang="zh-CN" dirty="0"/>
              <a:t>jQuery </a:t>
            </a:r>
            <a:r>
              <a:rPr lang="zh-CN" altLang="en-US" dirty="0"/>
              <a:t>的 </a:t>
            </a:r>
            <a:r>
              <a:rPr lang="en-US" altLang="zh-CN" dirty="0"/>
              <a:t>action() </a:t>
            </a:r>
            <a:r>
              <a:rPr lang="zh-CN" altLang="en-US" dirty="0"/>
              <a:t>执行对元素的</a:t>
            </a:r>
            <a:r>
              <a:rPr lang="zh-CN" altLang="en-US" dirty="0" smtClean="0"/>
              <a:t>操作</a:t>
            </a:r>
            <a:endParaRPr lang="en-US" altLang="zh-CN" dirty="0" smtClean="0"/>
          </a:p>
          <a:p>
            <a:r>
              <a:rPr lang="zh-CN" altLang="en-US" b="1" dirty="0"/>
              <a:t>示例</a:t>
            </a:r>
          </a:p>
          <a:p>
            <a:pPr marL="742950" indent="-742950">
              <a:buFont typeface="+mj-lt"/>
              <a:buAutoNum type="arabicPeriod"/>
            </a:pPr>
            <a:r>
              <a:rPr lang="en-US" altLang="zh-CN" dirty="0"/>
              <a:t>$(this).hide() - </a:t>
            </a:r>
            <a:r>
              <a:rPr lang="zh-CN" altLang="en-US" dirty="0"/>
              <a:t>隐藏当前元素</a:t>
            </a:r>
          </a:p>
          <a:p>
            <a:pPr marL="742950" indent="-742950">
              <a:buFont typeface="+mj-lt"/>
              <a:buAutoNum type="arabicPeriod"/>
            </a:pPr>
            <a:r>
              <a:rPr lang="en-US" altLang="zh-CN" dirty="0"/>
              <a:t>$("p").hide() - </a:t>
            </a:r>
            <a:r>
              <a:rPr lang="zh-CN" altLang="en-US" dirty="0"/>
              <a:t>隐藏所有段落</a:t>
            </a:r>
          </a:p>
          <a:p>
            <a:pPr marL="742950" indent="-742950">
              <a:buFont typeface="+mj-lt"/>
              <a:buAutoNum type="arabicPeriod"/>
            </a:pPr>
            <a:r>
              <a:rPr lang="en-US" altLang="zh-CN" dirty="0"/>
              <a:t>$(".test").hide() - </a:t>
            </a:r>
            <a:r>
              <a:rPr lang="zh-CN" altLang="en-US" dirty="0"/>
              <a:t>隐藏所有 </a:t>
            </a:r>
            <a:r>
              <a:rPr lang="en-US" altLang="zh-CN" dirty="0"/>
              <a:t>class="test" </a:t>
            </a:r>
            <a:r>
              <a:rPr lang="zh-CN" altLang="en-US" dirty="0"/>
              <a:t>的所有元素</a:t>
            </a:r>
          </a:p>
          <a:p>
            <a:pPr marL="742950" indent="-742950">
              <a:buFont typeface="+mj-lt"/>
              <a:buAutoNum type="arabicPeriod"/>
            </a:pPr>
            <a:r>
              <a:rPr lang="en-US" altLang="zh-CN" dirty="0"/>
              <a:t>$("#test").hide() - </a:t>
            </a:r>
            <a:r>
              <a:rPr lang="zh-CN" altLang="en-US" dirty="0"/>
              <a:t>隐藏所有 </a:t>
            </a:r>
            <a:r>
              <a:rPr lang="en-US" altLang="zh-CN" dirty="0"/>
              <a:t>id="test" </a:t>
            </a:r>
            <a:r>
              <a:rPr lang="zh-CN" altLang="en-US" dirty="0"/>
              <a:t>的元素</a:t>
            </a:r>
          </a:p>
          <a:p>
            <a:pPr marL="742950" indent="-742950">
              <a:buFont typeface="+mj-lt"/>
              <a:buAutoNum type="arabicPeriod"/>
            </a:pPr>
            <a:endParaRPr lang="zh-CN" altLang="en-US" dirty="0"/>
          </a:p>
          <a:p>
            <a:endParaRPr lang="zh-CN" altLang="en-US" dirty="0"/>
          </a:p>
        </p:txBody>
      </p:sp>
    </p:spTree>
    <p:extLst>
      <p:ext uri="{BB962C8B-B14F-4D97-AF65-F5344CB8AC3E}">
        <p14:creationId xmlns:p14="http://schemas.microsoft.com/office/powerpoint/2010/main" val="202561067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选择器</a:t>
            </a:r>
            <a:endParaRPr lang="zh-CN" altLang="en-US" dirty="0"/>
          </a:p>
        </p:txBody>
      </p:sp>
      <p:pic>
        <p:nvPicPr>
          <p:cNvPr id="4" name="图片 3"/>
          <p:cNvPicPr>
            <a:picLocks noChangeAspect="1"/>
          </p:cNvPicPr>
          <p:nvPr/>
        </p:nvPicPr>
        <p:blipFill>
          <a:blip r:embed="rId2"/>
          <a:stretch>
            <a:fillRect/>
          </a:stretch>
        </p:blipFill>
        <p:spPr>
          <a:xfrm>
            <a:off x="929681" y="1430446"/>
            <a:ext cx="10598109" cy="4689515"/>
          </a:xfrm>
          <a:prstGeom prst="rect">
            <a:avLst/>
          </a:prstGeom>
        </p:spPr>
      </p:pic>
    </p:spTree>
    <p:extLst>
      <p:ext uri="{BB962C8B-B14F-4D97-AF65-F5344CB8AC3E}">
        <p14:creationId xmlns:p14="http://schemas.microsoft.com/office/powerpoint/2010/main" val="379215622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a:t>
            </a:r>
            <a:r>
              <a:rPr lang="zh-CN" altLang="en-US" dirty="0"/>
              <a:t>绑定</a:t>
            </a:r>
          </a:p>
        </p:txBody>
      </p:sp>
      <p:sp>
        <p:nvSpPr>
          <p:cNvPr id="3" name="副标题 2"/>
          <p:cNvSpPr>
            <a:spLocks noGrp="1"/>
          </p:cNvSpPr>
          <p:nvPr>
            <p:ph type="subTitle" idx="1"/>
          </p:nvPr>
        </p:nvSpPr>
        <p:spPr/>
        <p:txBody>
          <a:bodyPr>
            <a:normAutofit fontScale="92500" lnSpcReduction="20000"/>
          </a:bodyPr>
          <a:lstStyle/>
          <a:p>
            <a:r>
              <a:rPr lang="en-US" altLang="zh-CN" b="1" dirty="0"/>
              <a:t>$(selector</a:t>
            </a:r>
            <a:r>
              <a:rPr lang="en-US" altLang="zh-CN" b="1" dirty="0" smtClean="0"/>
              <a:t>).click(callback)</a:t>
            </a:r>
          </a:p>
          <a:p>
            <a:pPr marL="0" indent="0">
              <a:buNone/>
            </a:pPr>
            <a:r>
              <a:rPr lang="zh-CN" altLang="en-US" b="1" dirty="0" smtClean="0"/>
              <a:t>选中元素点击触发事件，这种绑定方式只适合页面上已存在的</a:t>
            </a:r>
            <a:r>
              <a:rPr lang="zh-CN" altLang="en-US" b="1" dirty="0" smtClean="0"/>
              <a:t>元素</a:t>
            </a:r>
            <a:endParaRPr lang="en-US" altLang="zh-CN" b="1" dirty="0" smtClean="0"/>
          </a:p>
          <a:p>
            <a:r>
              <a:rPr lang="zh-CN" altLang="en-US" b="1" dirty="0" smtClean="0"/>
              <a:t>可以绑定的事件</a:t>
            </a:r>
            <a:endParaRPr lang="en-US" altLang="zh-CN" b="1" dirty="0"/>
          </a:p>
          <a:p>
            <a:pPr marL="0" indent="0">
              <a:buNone/>
            </a:pPr>
            <a:r>
              <a:rPr lang="en-US" altLang="zh-CN" dirty="0" smtClean="0"/>
              <a:t>blur,focus,load,resize,scroll,unload,click,dbclick,mousedown,mouseup,mousemove,mouseover,mouseout,mouseenter,mouseleave,change,select,submit,keydown,keypress,keyup,error</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887308550"/>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事件动态绑定</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sz="3200" dirty="0"/>
              <a:t>$(selector).on(</a:t>
            </a:r>
            <a:r>
              <a:rPr lang="en-US" altLang="zh-CN" sz="3200" dirty="0" err="1"/>
              <a:t>event,childSelector,data,function</a:t>
            </a:r>
            <a:r>
              <a:rPr lang="en-US" altLang="zh-CN" sz="3200" dirty="0" smtClean="0"/>
              <a:t>)</a:t>
            </a:r>
          </a:p>
          <a:p>
            <a:r>
              <a:rPr lang="en-US" altLang="zh-CN" sz="3200" dirty="0" smtClean="0"/>
              <a:t>selector  </a:t>
            </a:r>
            <a:r>
              <a:rPr lang="zh-CN" altLang="en-US" sz="3200" dirty="0" smtClean="0"/>
              <a:t>为当前文档上存在的元素</a:t>
            </a:r>
            <a:endParaRPr lang="en-US" altLang="zh-CN" sz="3200" dirty="0" smtClean="0"/>
          </a:p>
          <a:p>
            <a:r>
              <a:rPr lang="en-US" altLang="zh-CN" sz="3200" dirty="0" smtClean="0"/>
              <a:t>event</a:t>
            </a:r>
            <a:r>
              <a:rPr lang="en-US" altLang="zh-CN" sz="3200" dirty="0"/>
              <a:t>	</a:t>
            </a:r>
            <a:r>
              <a:rPr lang="zh-CN" altLang="en-US" sz="3200" dirty="0"/>
              <a:t>必需。规定要从被选元素移除的一个或多个事件或命名空间</a:t>
            </a:r>
            <a:r>
              <a:rPr lang="zh-CN" altLang="en-US" sz="3200" dirty="0" smtClean="0"/>
              <a:t>。</a:t>
            </a:r>
            <a:endParaRPr lang="zh-CN" altLang="en-US" sz="3200" dirty="0"/>
          </a:p>
          <a:p>
            <a:r>
              <a:rPr lang="zh-CN" altLang="en-US" sz="3200" dirty="0"/>
              <a:t>由空格分隔多个事件值，也可以是数组。必须是有效的事件。</a:t>
            </a:r>
          </a:p>
          <a:p>
            <a:r>
              <a:rPr lang="en-US" altLang="zh-CN" sz="3200" dirty="0" err="1"/>
              <a:t>childSelector</a:t>
            </a:r>
            <a:r>
              <a:rPr lang="en-US" altLang="zh-CN" sz="3200" dirty="0"/>
              <a:t>	</a:t>
            </a:r>
            <a:r>
              <a:rPr lang="zh-CN" altLang="en-US" sz="3200" dirty="0"/>
              <a:t>可选。规定只能添加到指定的子元素上的事件处理程序（且不是选择器本身，比如已废弃的 </a:t>
            </a:r>
            <a:r>
              <a:rPr lang="en-US" altLang="zh-CN" sz="3200" dirty="0"/>
              <a:t>delegate() </a:t>
            </a:r>
            <a:r>
              <a:rPr lang="zh-CN" altLang="en-US" sz="3200" dirty="0"/>
              <a:t>方法）。</a:t>
            </a:r>
          </a:p>
          <a:p>
            <a:r>
              <a:rPr lang="en-US" altLang="zh-CN" sz="3200" dirty="0"/>
              <a:t>data	</a:t>
            </a:r>
            <a:r>
              <a:rPr lang="zh-CN" altLang="en-US" sz="3200" dirty="0"/>
              <a:t>可选。规定传递到函数的额外数据。</a:t>
            </a:r>
          </a:p>
          <a:p>
            <a:r>
              <a:rPr lang="en-US" altLang="zh-CN" sz="3200" dirty="0"/>
              <a:t>function	</a:t>
            </a:r>
            <a:r>
              <a:rPr lang="zh-CN" altLang="en-US" sz="3200" dirty="0"/>
              <a:t>可选。规定当事件发生时运行的函数</a:t>
            </a:r>
            <a:r>
              <a:rPr lang="zh-CN" altLang="en-US" sz="3200" dirty="0" smtClean="0"/>
              <a:t>。</a:t>
            </a:r>
            <a:endParaRPr lang="en-US" altLang="zh-CN" sz="3200" dirty="0" smtClean="0"/>
          </a:p>
          <a:p>
            <a:r>
              <a:rPr lang="zh-CN" altLang="en-US" sz="2800" dirty="0"/>
              <a:t>如需移除事件处理程序，请使用 </a:t>
            </a:r>
            <a:r>
              <a:rPr lang="en-US" altLang="zh-CN" sz="2800" dirty="0" smtClean="0"/>
              <a:t>off()</a:t>
            </a:r>
            <a:r>
              <a:rPr lang="zh-CN" altLang="en-US" sz="2800" dirty="0" smtClean="0"/>
              <a:t>方法</a:t>
            </a:r>
            <a:r>
              <a:rPr lang="zh-CN" altLang="en-US" sz="2800" dirty="0"/>
              <a:t>。</a:t>
            </a:r>
            <a:endParaRPr lang="en-US" altLang="zh-CN" sz="3200" dirty="0" smtClean="0"/>
          </a:p>
          <a:p>
            <a:endParaRPr lang="zh-CN" altLang="en-US" sz="3200" dirty="0"/>
          </a:p>
        </p:txBody>
      </p:sp>
    </p:spTree>
    <p:extLst>
      <p:ext uri="{BB962C8B-B14F-4D97-AF65-F5344CB8AC3E}">
        <p14:creationId xmlns:p14="http://schemas.microsoft.com/office/powerpoint/2010/main" val="4098001620"/>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事件冒泡</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en-US" altLang="zh-CN" sz="2300" b="1" dirty="0"/>
              <a:t>&lt;body&gt;</a:t>
            </a:r>
          </a:p>
          <a:p>
            <a:pPr marL="0" indent="0">
              <a:buNone/>
            </a:pPr>
            <a:r>
              <a:rPr lang="en-US" altLang="zh-CN" sz="2300" b="1" dirty="0"/>
              <a:t>    &lt;</a:t>
            </a:r>
            <a:r>
              <a:rPr lang="en-US" altLang="zh-CN" sz="2300" b="1" dirty="0" smtClean="0"/>
              <a:t>button&gt;</a:t>
            </a:r>
            <a:r>
              <a:rPr lang="zh-CN" altLang="en-US" sz="2300" b="1" dirty="0" smtClean="0"/>
              <a:t>点击</a:t>
            </a:r>
            <a:r>
              <a:rPr lang="zh-CN" altLang="en-US" sz="2300" b="1" dirty="0"/>
              <a:t>一下</a:t>
            </a:r>
            <a:r>
              <a:rPr lang="en-US" altLang="zh-CN" sz="2300" b="1" dirty="0"/>
              <a:t>&lt;/button&gt;</a:t>
            </a:r>
          </a:p>
          <a:p>
            <a:pPr marL="0" indent="0">
              <a:buNone/>
            </a:pPr>
            <a:r>
              <a:rPr lang="en-US" altLang="zh-CN" sz="2300" b="1" dirty="0"/>
              <a:t>&lt;/body</a:t>
            </a:r>
            <a:r>
              <a:rPr lang="en-US" altLang="zh-CN" sz="2300" b="1" dirty="0" smtClean="0"/>
              <a:t>&gt;</a:t>
            </a:r>
            <a:endParaRPr lang="en-US" altLang="zh-CN" dirty="0" smtClean="0"/>
          </a:p>
          <a:p>
            <a:r>
              <a:rPr lang="zh-CN" altLang="en-US" dirty="0" smtClean="0"/>
              <a:t>事件</a:t>
            </a:r>
            <a:r>
              <a:rPr lang="zh-CN" altLang="en-US" dirty="0"/>
              <a:t>会沿着</a:t>
            </a:r>
            <a:r>
              <a:rPr lang="en-US" altLang="zh-CN" dirty="0"/>
              <a:t>DOM</a:t>
            </a:r>
            <a:r>
              <a:rPr lang="zh-CN" altLang="en-US" dirty="0"/>
              <a:t>树向上传播，在每一个</a:t>
            </a:r>
            <a:r>
              <a:rPr lang="en-US" altLang="zh-CN" dirty="0"/>
              <a:t>DOM</a:t>
            </a:r>
            <a:r>
              <a:rPr lang="zh-CN" altLang="en-US" dirty="0"/>
              <a:t>节点上都会发生，一直传播到</a:t>
            </a:r>
            <a:r>
              <a:rPr lang="en-US" altLang="zh-CN" dirty="0" smtClean="0"/>
              <a:t>document</a:t>
            </a:r>
            <a:r>
              <a:rPr lang="zh-CN" altLang="en-US" dirty="0" smtClean="0"/>
              <a:t>，上例对象</a:t>
            </a:r>
            <a:r>
              <a:rPr lang="zh-CN" altLang="en-US" dirty="0"/>
              <a:t>事件传播方向：</a:t>
            </a:r>
            <a:r>
              <a:rPr lang="en-US" altLang="zh-CN" dirty="0"/>
              <a:t>&lt;button&gt;→&lt;body&gt;→&lt;html&gt;→&lt;document</a:t>
            </a:r>
            <a:r>
              <a:rPr lang="en-US" altLang="zh-CN" dirty="0" smtClean="0"/>
              <a:t>&gt;</a:t>
            </a:r>
          </a:p>
          <a:p>
            <a:r>
              <a:rPr lang="zh-CN" altLang="en-US" dirty="0" smtClean="0"/>
              <a:t>阻止事件冒泡</a:t>
            </a:r>
            <a:endParaRPr lang="en-US" altLang="zh-CN" dirty="0" smtClean="0"/>
          </a:p>
          <a:p>
            <a:pPr marL="0" indent="0">
              <a:buNone/>
            </a:pPr>
            <a:r>
              <a:rPr lang="zh-CN" altLang="en-US" b="1" dirty="0"/>
              <a:t>方式一：</a:t>
            </a:r>
            <a:r>
              <a:rPr lang="en-US" altLang="zh-CN" b="1" dirty="0" err="1"/>
              <a:t>event.stopPropagation</a:t>
            </a:r>
            <a:r>
              <a:rPr lang="en-US" altLang="zh-CN" b="1" dirty="0" smtClean="0"/>
              <a:t>();</a:t>
            </a:r>
          </a:p>
          <a:p>
            <a:pPr marL="0" indent="0">
              <a:buNone/>
            </a:pPr>
            <a:r>
              <a:rPr lang="zh-CN" altLang="en-US" b="1" dirty="0"/>
              <a:t>方式二：</a:t>
            </a:r>
            <a:r>
              <a:rPr lang="en-US" altLang="zh-CN" b="1" dirty="0"/>
              <a:t>return false;</a:t>
            </a:r>
            <a:endParaRPr lang="zh-CN" altLang="en-US" dirty="0"/>
          </a:p>
        </p:txBody>
      </p:sp>
    </p:spTree>
    <p:extLst>
      <p:ext uri="{BB962C8B-B14F-4D97-AF65-F5344CB8AC3E}">
        <p14:creationId xmlns:p14="http://schemas.microsoft.com/office/powerpoint/2010/main" val="57389909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a:t>AJAX </a:t>
            </a:r>
            <a:r>
              <a:rPr lang="zh-CN" altLang="en-US" dirty="0"/>
              <a:t>是一种与服务器交换数据的</a:t>
            </a:r>
            <a:r>
              <a:rPr lang="zh-CN" altLang="en-US" dirty="0" smtClean="0"/>
              <a:t>技术，后台写好服务，前端访问</a:t>
            </a:r>
            <a:r>
              <a:rPr lang="zh-CN" altLang="en-US" dirty="0" smtClean="0"/>
              <a:t>服务</a:t>
            </a:r>
            <a:endParaRPr lang="en-US" altLang="zh-CN" dirty="0" smtClean="0"/>
          </a:p>
          <a:p>
            <a:pPr marL="0" indent="0">
              <a:buNone/>
            </a:pPr>
            <a:r>
              <a:rPr lang="en-US" altLang="zh-CN" dirty="0" smtClean="0"/>
              <a:t>$.get(</a:t>
            </a:r>
            <a:r>
              <a:rPr lang="en-US" altLang="zh-CN" dirty="0" err="1" smtClean="0"/>
              <a:t>url</a:t>
            </a:r>
            <a:r>
              <a:rPr lang="en-US" altLang="zh-CN" dirty="0" smtClean="0"/>
              <a:t>)</a:t>
            </a:r>
          </a:p>
          <a:p>
            <a:pPr marL="0" indent="0">
              <a:buNone/>
            </a:pPr>
            <a:r>
              <a:rPr lang="en-US" altLang="zh-CN" dirty="0" smtClean="0"/>
              <a:t>  .done(function (response) {}) 	// </a:t>
            </a:r>
            <a:r>
              <a:rPr lang="zh-CN" altLang="en-US" dirty="0" smtClean="0"/>
              <a:t>请求正常后调用</a:t>
            </a:r>
            <a:endParaRPr lang="en-US" altLang="zh-CN" dirty="0" smtClean="0"/>
          </a:p>
          <a:p>
            <a:pPr marL="0" indent="0">
              <a:buNone/>
            </a:pPr>
            <a:r>
              <a:rPr lang="en-US" altLang="zh-CN" dirty="0" smtClean="0"/>
              <a:t>  .fail(function (error) { }) 	// </a:t>
            </a:r>
            <a:r>
              <a:rPr lang="zh-CN" altLang="en-US" dirty="0" smtClean="0"/>
              <a:t>请求失败后调用</a:t>
            </a:r>
            <a:endParaRPr lang="en-US" altLang="zh-CN" dirty="0" smtClean="0"/>
          </a:p>
          <a:p>
            <a:pPr marL="0" indent="0">
              <a:buNone/>
            </a:pPr>
            <a:r>
              <a:rPr lang="en-US" altLang="zh-CN" dirty="0" smtClean="0"/>
              <a:t>  .always(function (</a:t>
            </a:r>
            <a:r>
              <a:rPr lang="en-US" altLang="zh-CN" dirty="0"/>
              <a:t>response</a:t>
            </a:r>
            <a:r>
              <a:rPr lang="en-US" altLang="zh-CN" dirty="0" smtClean="0"/>
              <a:t>) { });	// </a:t>
            </a:r>
            <a:r>
              <a:rPr lang="zh-CN" altLang="en-US" dirty="0" smtClean="0"/>
              <a:t>请求后调用</a:t>
            </a:r>
            <a:endParaRPr lang="en-US" altLang="zh-CN" dirty="0" smtClean="0"/>
          </a:p>
          <a:p>
            <a:pPr marL="0" indent="0">
              <a:buNone/>
            </a:pPr>
            <a:endParaRPr lang="en-US" altLang="zh-CN" dirty="0"/>
          </a:p>
          <a:p>
            <a:pPr marL="0" indent="0">
              <a:buNone/>
            </a:pPr>
            <a:r>
              <a:rPr lang="en-US" altLang="zh-CN" dirty="0"/>
              <a:t>$.</a:t>
            </a:r>
            <a:r>
              <a:rPr lang="en-US" altLang="zh-CN" dirty="0" smtClean="0"/>
              <a:t>post(</a:t>
            </a:r>
            <a:r>
              <a:rPr lang="en-US" altLang="zh-CN" dirty="0" err="1" smtClean="0"/>
              <a:t>url</a:t>
            </a:r>
            <a:r>
              <a:rPr lang="en-US" altLang="zh-CN" dirty="0" smtClean="0"/>
              <a:t>, </a:t>
            </a:r>
            <a:r>
              <a:rPr lang="en-US" altLang="zh-CN" dirty="0"/>
              <a:t>data).done(function </a:t>
            </a:r>
            <a:r>
              <a:rPr lang="en-US" altLang="zh-CN" dirty="0" smtClean="0"/>
              <a:t>(response) {});</a:t>
            </a:r>
            <a:endParaRPr lang="en-US" altLang="zh-CN" dirty="0"/>
          </a:p>
          <a:p>
            <a:endParaRPr lang="en-US" altLang="zh-CN" dirty="0" smtClean="0"/>
          </a:p>
        </p:txBody>
      </p:sp>
    </p:spTree>
    <p:extLst>
      <p:ext uri="{BB962C8B-B14F-4D97-AF65-F5344CB8AC3E}">
        <p14:creationId xmlns:p14="http://schemas.microsoft.com/office/powerpoint/2010/main" val="67227586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AJAX</a:t>
            </a:r>
            <a:r>
              <a:rPr lang="zh-CN" altLang="en-US" dirty="0" smtClean="0"/>
              <a:t>跨域问题</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当</a:t>
            </a:r>
            <a:r>
              <a:rPr lang="en-US" altLang="zh-CN" dirty="0" smtClean="0"/>
              <a:t>AJAX</a:t>
            </a:r>
            <a:r>
              <a:rPr lang="zh-CN" altLang="en-US" dirty="0" smtClean="0"/>
              <a:t>请求的</a:t>
            </a:r>
            <a:r>
              <a:rPr lang="en-US" altLang="zh-CN" dirty="0" err="1" smtClean="0"/>
              <a:t>url</a:t>
            </a:r>
            <a:r>
              <a:rPr lang="zh-CN" altLang="en-US" dirty="0" smtClean="0"/>
              <a:t>的</a:t>
            </a:r>
            <a:r>
              <a:rPr lang="en-US" altLang="zh-CN" dirty="0" err="1" smtClean="0"/>
              <a:t>ip</a:t>
            </a:r>
            <a:r>
              <a:rPr lang="zh-CN" altLang="en-US" dirty="0" smtClean="0"/>
              <a:t>和端口与请求页面的</a:t>
            </a:r>
            <a:r>
              <a:rPr lang="en-US" altLang="zh-CN" dirty="0" err="1" smtClean="0"/>
              <a:t>ip</a:t>
            </a:r>
            <a:r>
              <a:rPr lang="zh-CN" altLang="en-US" dirty="0" smtClean="0"/>
              <a:t>和端口不一致时，就会存在跨域问题</a:t>
            </a:r>
            <a:endParaRPr lang="en-US" altLang="zh-CN" dirty="0" smtClean="0"/>
          </a:p>
          <a:p>
            <a:pPr fontAlgn="t"/>
            <a:r>
              <a:rPr lang="zh-CN" altLang="en-US" dirty="0" smtClean="0"/>
              <a:t>部分浏览器可以访问跨域请求，但是浏览器存在于客户端</a:t>
            </a:r>
            <a:r>
              <a:rPr lang="zh-CN" altLang="en-US" dirty="0" smtClean="0"/>
              <a:t>，且数量</a:t>
            </a:r>
            <a:r>
              <a:rPr lang="zh-CN" altLang="en-US" dirty="0" smtClean="0"/>
              <a:t>众多，所以一般</a:t>
            </a:r>
            <a:r>
              <a:rPr lang="zh-CN" altLang="en-US" dirty="0" smtClean="0"/>
              <a:t>不会采用</a:t>
            </a:r>
            <a:r>
              <a:rPr lang="zh-CN" altLang="en-US" dirty="0" smtClean="0"/>
              <a:t>该方法</a:t>
            </a:r>
            <a:endParaRPr lang="en-US" altLang="zh-CN" dirty="0" smtClean="0"/>
          </a:p>
          <a:p>
            <a:pPr fontAlgn="t"/>
            <a:r>
              <a:rPr lang="zh-CN" altLang="en-US" dirty="0" smtClean="0"/>
              <a:t>需要服务端返回</a:t>
            </a:r>
            <a:r>
              <a:rPr lang="en-US" altLang="zh-CN" sz="3200" b="1" dirty="0"/>
              <a:t>Access-Control-Allow-Origin</a:t>
            </a:r>
            <a:r>
              <a:rPr lang="en-US" altLang="zh-CN" sz="3200" b="1" dirty="0" smtClean="0"/>
              <a:t>:</a:t>
            </a:r>
            <a:r>
              <a:rPr lang="en-US" altLang="zh-CN" sz="3200" dirty="0" smtClean="0"/>
              <a:t>*</a:t>
            </a:r>
            <a:r>
              <a:rPr lang="zh-CN" altLang="en-US" dirty="0"/>
              <a:t>等</a:t>
            </a:r>
            <a:r>
              <a:rPr lang="zh-CN" altLang="en-US" dirty="0" smtClean="0"/>
              <a:t>参数浏览器才会获得正确的请求返回</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06000011"/>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bab956b1f44ef9d173162e10f4b27789">
  <xsd:schema xmlns:xsd="http://www.w3.org/2001/XMLSchema" xmlns:xs="http://www.w3.org/2001/XMLSchema" xmlns:p="http://schemas.microsoft.com/office/2006/metadata/properties" targetNamespace="http://schemas.microsoft.com/office/2006/metadata/properties" ma:root="true" ma:fieldsID="16eaa9825d2fedb5a83ac41ebe86c43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2C78E3-716A-4BF2-B042-2DEBD28CDC7E}"/>
</file>

<file path=customXml/itemProps2.xml><?xml version="1.0" encoding="utf-8"?>
<ds:datastoreItem xmlns:ds="http://schemas.openxmlformats.org/officeDocument/2006/customXml" ds:itemID="{EA99A9A7-7B3F-47B0-9C6C-0C938CEBB5F4}"/>
</file>

<file path=customXml/itemProps3.xml><?xml version="1.0" encoding="utf-8"?>
<ds:datastoreItem xmlns:ds="http://schemas.openxmlformats.org/officeDocument/2006/customXml" ds:itemID="{28973797-7E70-4F1D-B135-E0792046CFF6}"/>
</file>

<file path=docProps/app.xml><?xml version="1.0" encoding="utf-8"?>
<Properties xmlns="http://schemas.openxmlformats.org/officeDocument/2006/extended-properties" xmlns:vt="http://schemas.openxmlformats.org/officeDocument/2006/docPropsVTypes">
  <TotalTime>550</TotalTime>
  <Words>1127</Words>
  <Application>Microsoft Office PowerPoint</Application>
  <PresentationFormat>宽屏</PresentationFormat>
  <Paragraphs>139</Paragraphs>
  <Slides>29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ECMAScript标准</vt:lpstr>
      <vt:lpstr>PowerPoint 演示文稿</vt:lpstr>
      <vt:lpstr>PowerPoint 演示文稿</vt:lpstr>
      <vt:lpstr>什么是JavaScript</vt:lpstr>
      <vt:lpstr>弱类型</vt:lpstr>
      <vt:lpstr>动态性</vt:lpstr>
      <vt:lpstr>PowerPoint 演示文稿</vt:lpstr>
      <vt:lpstr>PowerPoint 演示文稿</vt:lpstr>
      <vt:lpstr>浏览器内核</vt:lpstr>
      <vt:lpstr>PowerPoint 演示文稿</vt:lpstr>
      <vt:lpstr>JavaScript解析引擎(qíng)</vt:lpstr>
      <vt:lpstr>PowerPoint 演示文稿</vt:lpstr>
      <vt:lpstr>PowerPoint 演示文稿</vt:lpstr>
      <vt:lpstr>什么是jQuery</vt:lpstr>
      <vt:lpstr>jQuery安装</vt:lpstr>
      <vt:lpstr>$(function(){})</vt:lpstr>
      <vt:lpstr>jQuery与javascript语法比较</vt:lpstr>
      <vt:lpstr>jQuery与DOM对象转换</vt:lpstr>
      <vt:lpstr>PowerPoint 演示文稿</vt:lpstr>
      <vt:lpstr>jQuery语法</vt:lpstr>
      <vt:lpstr>选择器</vt:lpstr>
      <vt:lpstr>事件绑定</vt:lpstr>
      <vt:lpstr>事件动态绑定</vt:lpstr>
      <vt:lpstr>事件冒泡</vt:lpstr>
      <vt:lpstr>AJAX</vt:lpstr>
      <vt:lpstr>AJAX跨域问题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307</cp:revision>
  <dcterms:created xsi:type="dcterms:W3CDTF">2016-03-31T10:33:00Z</dcterms:created>
  <dcterms:modified xsi:type="dcterms:W3CDTF">2018-04-16T06:11:22Z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