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74" r:id="rId6"/>
    <p:sldId id="275" r:id="rId7"/>
    <p:sldId id="258" r:id="rId8"/>
    <p:sldId id="259" r:id="rId9"/>
    <p:sldId id="26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08" autoAdjust="0"/>
  </p:normalViewPr>
  <p:slideViewPr>
    <p:cSldViewPr snapToGrid="0">
      <p:cViewPr varScale="1">
        <p:scale>
          <a:sx n="93" d="100"/>
          <a:sy n="93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06C4-B30A-4E86-B81E-E93DCE77D226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7FDFB-8AF9-4CD7-915E-A3779F6636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0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许桐江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63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NamedQuery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http://docs.oracle.com/javaee/6/tutorial/doc/bnbrg.html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54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https://blog.csdn.net/jintao_ma/article/details/51199490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7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的规范：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http://docs.oracle.com/javaee/5/tutorial/doc/bnbpz.html</a:t>
            </a:r>
          </a:p>
          <a:p>
            <a:r>
              <a:rPr lang="en-US" altLang="zh-CN" dirty="0"/>
              <a:t>jsr220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7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http://www.cnblogs.com/holbrook/archive/2012/12/30/2839842.html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0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http://projects.spring.io/spring-data/</a:t>
            </a: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Data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的支持：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https://docs.spring.io/spring-boot/docs/1.5.x/reference/htmlsingle/#boot-features-nosql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1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https://docs.spring.io/spring-data/jpa/docs/2.0.x/reference/html/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RepositoryConfiguration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查询方式的使用优先级：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http://docs.spring.io/spring-data/jpa/docs/1.10.5.RELEASE/reference/html/#repositories.query-methods.query-lookup-strategies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更多关于查询方法的内容，请参考：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http://docs.spring.io/spring-data/jpa/docs/1.10.5.RELEASE/reference/html/#repositories.query-methods.details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3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更多关于查询方法的内容，请参考：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http://docs.spring.io/spring-data/jpa/docs/1.10.5.RELEASE/reference/html/#repositories.query-methods.details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1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面向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的查询语言，这种语句和底层数据库的实现无关，但是牺牲了部分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具有功能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详细的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JPQL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内容，请参考：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http://docs.oracle.com/javaee/6/tutorial/doc/bnbtg.html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7FDFB-8AF9-4CD7-915E-A3779F6636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27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3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41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08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8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92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67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99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86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0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7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1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AB1C-F5E3-4CFF-9E7C-BE4A99FE508F}" type="datetimeFigureOut">
              <a:rPr lang="zh-CN" altLang="en-US" smtClean="0"/>
              <a:t>2018/4/23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FC9B2B-2CED-4B89-B246-84EA34757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0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eclipse-javadoc:%E2%98%82=springboot-jpa-01/D:%5C/MySoftPro%5C/maven%5C/repository%5C/org%5C/hibernate%5C/hibernate-entitymanager%5C/5.0.12.Final%5C/hibernate-entitymanager-5.0.12.Final.jar%3Corg.hibernate" TargetMode="External"/><Relationship Id="rId7" Type="http://schemas.openxmlformats.org/officeDocument/2006/relationships/image" Target="../media/image12.png"/><Relationship Id="rId2" Type="http://schemas.openxmlformats.org/officeDocument/2006/relationships/hyperlink" Target="eclipse-javadoc:%E2%98%82=springboot-jpa-01/D:%5C/MySoftPro%5C/maven%5C/repository%5C/org%5C/hibernate%5C/hibernate-entitymanager%5C/5.0.12.Final%5C/hibernate-entitymanager-5.0.12.Final.jar%3C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eclipse-javadoc:%E2%98%82=springboot-jpa-01/D:%5C/MySoftPro%5C/maven%5C/repository%5C/org%5C/hibernate%5C/hibernate-entitymanager%5C/5.0.12.Final%5C/hibernate-entitymanager-5.0.12.Final.jar%3Corg.hibernate.jpa.spi" TargetMode="External"/><Relationship Id="rId4" Type="http://schemas.openxmlformats.org/officeDocument/2006/relationships/hyperlink" Target="eclipse-javadoc:%E2%98%82=springboot-jpa-01/D:%5C/MySoftPro%5C/maven%5C/repository%5C/org%5C/hibernate%5C/hibernate-entitymanager%5C/5.0.12.Final%5C/hibernate-entitymanager-5.0.12.Final.jar%3Corg.hibernate.jp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473B2-35E4-453F-9762-BFBEED35F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14330"/>
            <a:ext cx="6245455" cy="1736035"/>
          </a:xfrm>
        </p:spPr>
        <p:txBody>
          <a:bodyPr/>
          <a:lstStyle/>
          <a:p>
            <a:r>
              <a:rPr lang="en-US" altLang="zh-CN" dirty="0"/>
              <a:t>Spring Data JPA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CF335F-695A-44FE-89A6-4498F2926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92487"/>
            <a:ext cx="7766936" cy="834887"/>
          </a:xfrm>
        </p:spPr>
        <p:txBody>
          <a:bodyPr/>
          <a:lstStyle/>
          <a:p>
            <a:r>
              <a:rPr lang="zh-CN" altLang="en-US" dirty="0"/>
              <a:t>华微软件</a:t>
            </a:r>
          </a:p>
        </p:txBody>
      </p:sp>
    </p:spTree>
    <p:extLst>
      <p:ext uri="{BB962C8B-B14F-4D97-AF65-F5344CB8AC3E}">
        <p14:creationId xmlns:p14="http://schemas.microsoft.com/office/powerpoint/2010/main" val="2171869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5FADA-7F52-4D25-AB98-43D79608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7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5C4A7-CE79-4542-8BEE-C1290758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3851"/>
            <a:ext cx="8596668" cy="4677511"/>
          </a:xfrm>
        </p:spPr>
        <p:txBody>
          <a:bodyPr/>
          <a:lstStyle/>
          <a:p>
            <a:pPr lvl="1"/>
            <a:r>
              <a:rPr lang="en-US" altLang="zh-CN" sz="1800" dirty="0"/>
              <a:t>1</a:t>
            </a:r>
            <a:r>
              <a:rPr lang="zh-CN" altLang="en-US" sz="1800" dirty="0"/>
              <a:t>）、</a:t>
            </a:r>
            <a:r>
              <a:rPr lang="en-US" altLang="zh-CN" sz="1800" dirty="0" err="1"/>
              <a:t>JpaRepository</a:t>
            </a:r>
            <a:r>
              <a:rPr lang="zh-CN" altLang="en-US" sz="1800" dirty="0"/>
              <a:t>基本功能 编写接口继承</a:t>
            </a:r>
            <a:r>
              <a:rPr lang="en-US" altLang="zh-CN" sz="1800" dirty="0" err="1"/>
              <a:t>JpaRepository</a:t>
            </a:r>
            <a:r>
              <a:rPr lang="zh-CN" altLang="en-US" sz="1800" dirty="0"/>
              <a:t>既有</a:t>
            </a:r>
            <a:r>
              <a:rPr lang="en-US" altLang="zh-CN" sz="1800" dirty="0"/>
              <a:t>crud</a:t>
            </a:r>
            <a:r>
              <a:rPr lang="zh-CN" altLang="en-US" sz="1800" dirty="0"/>
              <a:t>及分页等基本功能</a:t>
            </a:r>
            <a:endParaRPr lang="en-US" altLang="zh-CN" sz="1800" dirty="0"/>
          </a:p>
          <a:p>
            <a:pPr lvl="1"/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）、定义符合规范的方法命名 在接口中只需要声明符合规范的方法，即拥有对应的功能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  <a:p>
            <a:pPr lvl="1"/>
            <a:r>
              <a:rPr lang="en-US" altLang="zh-CN" sz="1800" dirty="0"/>
              <a:t>3</a:t>
            </a:r>
            <a:r>
              <a:rPr lang="zh-CN" altLang="en-US" sz="1800" dirty="0"/>
              <a:t>）、</a:t>
            </a:r>
            <a:r>
              <a:rPr lang="en-US" altLang="zh-CN" sz="1800" dirty="0"/>
              <a:t>@Query</a:t>
            </a:r>
            <a:r>
              <a:rPr lang="zh-CN" altLang="en-US" sz="1800" dirty="0"/>
              <a:t>自定义查询，定制查询</a:t>
            </a:r>
            <a:r>
              <a:rPr lang="en-US" altLang="zh-CN" sz="1800" dirty="0"/>
              <a:t>SQL</a:t>
            </a:r>
          </a:p>
          <a:p>
            <a:pPr lvl="1"/>
            <a:r>
              <a:rPr lang="en-US" altLang="zh-CN" sz="1800" dirty="0"/>
              <a:t>4</a:t>
            </a:r>
            <a:r>
              <a:rPr lang="zh-CN" altLang="en-US" sz="1800" dirty="0"/>
              <a:t>）、</a:t>
            </a:r>
            <a:r>
              <a:rPr lang="en-US" altLang="zh-CN" sz="1800" dirty="0"/>
              <a:t>Specifications</a:t>
            </a:r>
            <a:r>
              <a:rPr lang="zh-CN" altLang="en-US" sz="1800" dirty="0"/>
              <a:t>查询（</a:t>
            </a:r>
            <a:r>
              <a:rPr lang="en-US" altLang="zh-CN" sz="1800" dirty="0"/>
              <a:t>Spring Data JPA</a:t>
            </a:r>
            <a:r>
              <a:rPr lang="zh-CN" altLang="en-US" sz="1800" dirty="0"/>
              <a:t>支持</a:t>
            </a:r>
            <a:r>
              <a:rPr lang="en-US" altLang="zh-CN" sz="1800" dirty="0"/>
              <a:t>JPA2.0</a:t>
            </a:r>
            <a:r>
              <a:rPr lang="zh-CN" altLang="en-US" sz="1800" dirty="0"/>
              <a:t>的</a:t>
            </a:r>
            <a:r>
              <a:rPr lang="en-US" altLang="zh-CN" sz="1800" dirty="0"/>
              <a:t>Criteria</a:t>
            </a:r>
            <a:r>
              <a:rPr lang="zh-CN" altLang="en-US" sz="1800" dirty="0"/>
              <a:t>查询）</a:t>
            </a:r>
            <a:endParaRPr lang="en-US" altLang="zh-CN" sz="1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37C9CF-BF08-43E4-ABAF-4C4D4F47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743" y="2902506"/>
            <a:ext cx="5657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5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DC57-B66D-4192-A459-AD352B16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254"/>
          </a:xfrm>
        </p:spPr>
        <p:txBody>
          <a:bodyPr/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53E34-4A95-45B4-B7B7-797047E9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335"/>
            <a:ext cx="8596668" cy="47450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查询功能的支持</a:t>
            </a:r>
            <a:endParaRPr lang="en-US" altLang="zh-CN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NamedQuery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命名查询，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规范的内容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 –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的扩展功能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Name-based Query –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基于方法名的查询，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的扩展功能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200000"/>
              </a:lnSpc>
            </a:pPr>
            <a:r>
              <a:rPr lang="zh-CN" altLang="en-US" sz="1800" dirty="0"/>
              <a:t>查询方式的使用优先级</a:t>
            </a:r>
            <a:endParaRPr lang="en-US" altLang="zh-CN" sz="1800" dirty="0"/>
          </a:p>
          <a:p>
            <a:pPr marL="742950" lvl="2" indent="-285750" algn="just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如果同一个方法同时出现了多个上述功能的支持，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则根据以下情况决定最终执行方式：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 algn="just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）默认情况下，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先使用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@Query(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，其次使用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NamedQuery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（如果有），最后使用基于方法名的查询（如果符合规则），否则报错。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3" indent="-285750" algn="just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）可以通过修改</a:t>
            </a: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RepositoryConfiguration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改变默认规则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51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184A-41C5-48FC-966F-5B803FFF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241"/>
          </a:xfrm>
        </p:spPr>
        <p:txBody>
          <a:bodyPr/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33EFC-3EEE-4CFA-873A-59AE294F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841"/>
            <a:ext cx="8596668" cy="4584521"/>
          </a:xfrm>
        </p:spPr>
        <p:txBody>
          <a:bodyPr/>
          <a:lstStyle/>
          <a:p>
            <a:pPr marL="342900" lvl="1" indent="-342900">
              <a:lnSpc>
                <a:spcPct val="200000"/>
              </a:lnSpc>
            </a:pPr>
            <a:r>
              <a:rPr lang="en-US" altLang="zh-CN" sz="1800" dirty="0"/>
              <a:t>Method Name-based Query - </a:t>
            </a:r>
            <a:r>
              <a:rPr lang="zh-CN" altLang="en-US" sz="1800" dirty="0"/>
              <a:t>基于方法名的查询</a:t>
            </a:r>
            <a:endParaRPr lang="en-US" altLang="zh-CN" sz="1800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提供的接口外，还可以通过方法名自动识别和处理更多的查询方法。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查询动词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8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get, read, find, count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)+Entity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对象（可选）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+By+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条件（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Field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                                   Customer             By  </a:t>
            </a: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FirstNameOrLastNameDesc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通过查询方法可以实现的查询功能：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查询条件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like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数据分片和排序功能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Pageable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（分页和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排序是方法参数）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自定义的查询条件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after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before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0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限定结果的查询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top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82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A8B80-76E3-41F5-98DE-18E75F1E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261"/>
          </a:xfrm>
        </p:spPr>
        <p:txBody>
          <a:bodyPr/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F6E72-671A-4EDC-966D-561CCBC6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333"/>
            <a:ext cx="8596668" cy="45070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78F3EA-8FE4-404F-96B7-18882DCD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7" y="1897221"/>
            <a:ext cx="8470832" cy="3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2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9A685-749C-42A2-A3EA-6135FB6F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261"/>
          </a:xfrm>
        </p:spPr>
        <p:txBody>
          <a:bodyPr/>
          <a:lstStyle/>
          <a:p>
            <a:r>
              <a:rPr lang="en-US" altLang="zh-CN" dirty="0"/>
              <a:t>Spring 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584B2-3213-4C42-93BB-D25FDBD8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827"/>
            <a:ext cx="8596668" cy="4460535"/>
          </a:xfrm>
        </p:spPr>
        <p:txBody>
          <a:bodyPr/>
          <a:lstStyle/>
          <a:p>
            <a:pPr marL="342900" lvl="1" indent="-342900">
              <a:lnSpc>
                <a:spcPct val="200000"/>
              </a:lnSpc>
            </a:pPr>
            <a:r>
              <a:rPr lang="zh-CN" altLang="en-US" sz="1800" dirty="0"/>
              <a:t>自定义查询</a:t>
            </a:r>
            <a:endParaRPr lang="en-US" altLang="zh-CN" sz="1800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的查询方法作用无法满足需求的情况下，开发者可以通过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自定义查询方法。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查询语言，也可以使用原生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  <a:p>
            <a:pPr marL="1200150" lvl="2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查询参数方式有多种，这里使用的是</a:t>
            </a:r>
            <a:r>
              <a:rPr lang="en-US" altLang="zh-CN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@Param</a:t>
            </a: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（命名参数）方法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F95379-0489-4C6C-8F9F-10C41A00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133" y="4160687"/>
            <a:ext cx="627619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C7585-D24E-45C6-A6B3-439F1F76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258"/>
          </a:xfrm>
        </p:spPr>
        <p:txBody>
          <a:bodyPr/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75C03-4DFA-4AB2-99B9-3C590961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841"/>
            <a:ext cx="8596668" cy="4584521"/>
          </a:xfrm>
        </p:spPr>
        <p:txBody>
          <a:bodyPr/>
          <a:lstStyle/>
          <a:p>
            <a:pPr marL="342900" lvl="1" indent="-342900">
              <a:lnSpc>
                <a:spcPct val="200000"/>
              </a:lnSpc>
            </a:pPr>
            <a:r>
              <a:rPr lang="zh-CN" altLang="en-US" sz="1800" dirty="0"/>
              <a:t>命名查询</a:t>
            </a:r>
            <a:r>
              <a:rPr lang="en-US" altLang="zh-CN" sz="1800" dirty="0"/>
              <a:t>-</a:t>
            </a:r>
            <a:r>
              <a:rPr lang="en-US" altLang="zh-CN" sz="1800" dirty="0" err="1"/>
              <a:t>NamedQuery</a:t>
            </a:r>
            <a:endParaRPr lang="en-US" altLang="zh-CN" sz="1800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提供了命名查询的方式提供和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相似的功能（使用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查询）。</a:t>
            </a:r>
            <a:endParaRPr lang="en-US" altLang="zh-CN" sz="14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上定义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05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NamedQueries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05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NamedQuery</a:t>
            </a:r>
            <a:endParaRPr lang="en-US" altLang="zh-CN" sz="105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定一个同名的接口的方式使用</a:t>
            </a:r>
            <a:r>
              <a:rPr lang="en-US" altLang="zh-CN" sz="105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NamedQuery</a:t>
            </a:r>
            <a:endParaRPr lang="en-US" altLang="zh-CN" sz="105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CB1DE4-F08E-4E50-867C-AE316742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33" y="4003174"/>
            <a:ext cx="6731626" cy="10243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F3D3D4-800A-4590-9533-1ED81614A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333" y="5462249"/>
            <a:ext cx="6893343" cy="7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9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E0B7D-A8F8-4B1C-A7A4-6FCB875B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258"/>
          </a:xfrm>
        </p:spPr>
        <p:txBody>
          <a:bodyPr/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139CF-BDB9-465E-B913-95A1322B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827"/>
            <a:ext cx="8596668" cy="4460536"/>
          </a:xfrm>
        </p:spPr>
        <p:txBody>
          <a:bodyPr/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自定义数据更新</a:t>
            </a:r>
            <a:endParaRPr lang="en-US" altLang="zh-CN" sz="16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Data JPA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repository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方法进行删除和更新。但是一般都需要先查询出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才能进行删除和更新。此外，</a:t>
            </a:r>
            <a:r>
              <a:rPr lang="en-US" altLang="zh-CN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1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也支持自定义的删除和更新操作。</a:t>
            </a:r>
            <a:endParaRPr lang="en-US" altLang="zh-CN" sz="14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JPQL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删除或更新语句</a:t>
            </a:r>
            <a:endParaRPr lang="en-US" altLang="zh-CN" sz="105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@Modifying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是删除或更新语句</a:t>
            </a:r>
            <a:endParaRPr lang="en-US" altLang="zh-CN" sz="105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685800">
              <a:lnSpc>
                <a:spcPct val="200000"/>
              </a:lnSpc>
            </a:pP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）与查询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@Modifying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@Query</a:t>
            </a:r>
            <a:r>
              <a:rPr lang="zh-CN" altLang="en-US" sz="105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必须有事务管理</a:t>
            </a:r>
            <a:endParaRPr lang="en-US" altLang="zh-CN" sz="105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D98AC5-05FC-4AE6-A0F8-DF5093E3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12" y="4881966"/>
            <a:ext cx="8473448" cy="14383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694C70-6618-4111-BEC2-240D87A9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527" y="3396515"/>
            <a:ext cx="4242949" cy="13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0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5B750-9AFD-4D59-9B22-F8C0A66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2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Spring Data JPA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02A2B-D54A-421C-9B5E-24F30DE95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2786"/>
            <a:ext cx="8869622" cy="3657600"/>
          </a:xfrm>
        </p:spPr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）可以通过自定义的 </a:t>
            </a:r>
            <a:r>
              <a:rPr lang="en-US" altLang="zh-CN" dirty="0"/>
              <a:t>JPQL </a:t>
            </a:r>
            <a:r>
              <a:rPr lang="zh-CN" altLang="en-US" dirty="0"/>
              <a:t>完成 </a:t>
            </a:r>
            <a:r>
              <a:rPr lang="en-US" altLang="zh-CN" dirty="0"/>
              <a:t>UPDATE </a:t>
            </a:r>
            <a:r>
              <a:rPr lang="zh-CN" altLang="en-US" dirty="0"/>
              <a:t>和 </a:t>
            </a:r>
            <a:r>
              <a:rPr lang="en-US" altLang="zh-CN" dirty="0"/>
              <a:t>DELETE </a:t>
            </a:r>
            <a:r>
              <a:rPr lang="zh-CN" altLang="en-US" dirty="0"/>
              <a:t>操作。 注意： </a:t>
            </a:r>
            <a:r>
              <a:rPr lang="en-US" altLang="zh-CN" dirty="0"/>
              <a:t>JPQL </a:t>
            </a:r>
            <a:r>
              <a:rPr lang="zh-CN" altLang="en-US" dirty="0"/>
              <a:t>不支持使用 </a:t>
            </a:r>
            <a:r>
              <a:rPr lang="en-US" altLang="zh-CN" dirty="0"/>
              <a:t>INSERT</a:t>
            </a:r>
            <a:r>
              <a:rPr lang="zh-CN" altLang="en-US" dirty="0"/>
              <a:t>； 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 </a:t>
            </a:r>
            <a:r>
              <a:rPr lang="en-US" altLang="zh-CN" dirty="0"/>
              <a:t>@Query </a:t>
            </a:r>
            <a:r>
              <a:rPr lang="zh-CN" altLang="en-US" dirty="0"/>
              <a:t>注解中编写 </a:t>
            </a:r>
            <a:r>
              <a:rPr lang="en-US" altLang="zh-CN" dirty="0"/>
              <a:t>JPQL </a:t>
            </a:r>
            <a:r>
              <a:rPr lang="zh-CN" altLang="en-US" dirty="0"/>
              <a:t>语句， 但必须使用 </a:t>
            </a:r>
            <a:r>
              <a:rPr lang="en-US" altLang="zh-CN" dirty="0"/>
              <a:t>@Modifying </a:t>
            </a:r>
            <a:r>
              <a:rPr lang="zh-CN" altLang="en-US" dirty="0"/>
              <a:t>进行修饰</a:t>
            </a:r>
            <a:r>
              <a:rPr lang="en-US" altLang="zh-CN" dirty="0"/>
              <a:t>. </a:t>
            </a:r>
            <a:r>
              <a:rPr lang="zh-CN" altLang="en-US" dirty="0"/>
              <a:t>以通知 </a:t>
            </a:r>
            <a:r>
              <a:rPr lang="en-US" altLang="zh-CN" dirty="0" err="1"/>
              <a:t>SpringData</a:t>
            </a:r>
            <a:r>
              <a:rPr lang="zh-CN" altLang="en-US" dirty="0"/>
              <a:t>， 这是一个 </a:t>
            </a:r>
            <a:r>
              <a:rPr lang="en-US" altLang="zh-CN" dirty="0"/>
              <a:t>UPDATE </a:t>
            </a:r>
            <a:r>
              <a:rPr lang="zh-CN" altLang="en-US" dirty="0"/>
              <a:t>或 </a:t>
            </a:r>
            <a:r>
              <a:rPr lang="en-US" altLang="zh-CN" dirty="0"/>
              <a:t>DELETE </a:t>
            </a:r>
            <a:r>
              <a:rPr lang="zh-CN" altLang="en-US" dirty="0"/>
              <a:t>操作 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UPDATE </a:t>
            </a:r>
            <a:r>
              <a:rPr lang="zh-CN" altLang="en-US" dirty="0"/>
              <a:t>或 </a:t>
            </a:r>
            <a:r>
              <a:rPr lang="en-US" altLang="zh-CN" dirty="0"/>
              <a:t>DELETE </a:t>
            </a:r>
            <a:r>
              <a:rPr lang="zh-CN" altLang="en-US" dirty="0"/>
              <a:t>操作需要使用事务，此时需要定义 </a:t>
            </a:r>
            <a:r>
              <a:rPr lang="en-US" altLang="zh-CN" dirty="0"/>
              <a:t>Service </a:t>
            </a:r>
            <a:r>
              <a:rPr lang="zh-CN" altLang="en-US" dirty="0"/>
              <a:t>层，在 </a:t>
            </a:r>
            <a:r>
              <a:rPr lang="en-US" altLang="zh-CN" dirty="0"/>
              <a:t>Service </a:t>
            </a:r>
            <a:r>
              <a:rPr lang="zh-CN" altLang="en-US" dirty="0"/>
              <a:t>层的方法上添加事务操作； 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）默认情况下， </a:t>
            </a:r>
            <a:r>
              <a:rPr lang="en-US" altLang="zh-CN" dirty="0" err="1"/>
              <a:t>SpringData</a:t>
            </a:r>
            <a:r>
              <a:rPr lang="en-US" altLang="zh-CN" dirty="0"/>
              <a:t> </a:t>
            </a:r>
            <a:r>
              <a:rPr lang="zh-CN" altLang="en-US" dirty="0"/>
              <a:t>的每个方法上有事务， 但都是一个只读事务。 他们不能完成修改操作。</a:t>
            </a:r>
          </a:p>
        </p:txBody>
      </p:sp>
    </p:spTree>
    <p:extLst>
      <p:ext uri="{BB962C8B-B14F-4D97-AF65-F5344CB8AC3E}">
        <p14:creationId xmlns:p14="http://schemas.microsoft.com/office/powerpoint/2010/main" val="332575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EC95-DAF9-4B7C-9808-EB073A9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218"/>
          </a:xfrm>
        </p:spPr>
        <p:txBody>
          <a:bodyPr/>
          <a:lstStyle/>
          <a:p>
            <a:r>
              <a:rPr lang="en-US" altLang="zh-CN" dirty="0"/>
              <a:t>Spring Data JPA</a:t>
            </a:r>
            <a:r>
              <a:rPr lang="zh-CN" altLang="en-US" dirty="0"/>
              <a:t>的</a:t>
            </a:r>
            <a:r>
              <a:rPr lang="en-US" altLang="zh-CN" dirty="0"/>
              <a:t>hibernate</a:t>
            </a:r>
            <a:r>
              <a:rPr lang="zh-CN" altLang="en-US" dirty="0"/>
              <a:t>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DF2B4-79C0-4473-A350-ACB7E0A3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63"/>
            <a:ext cx="8596668" cy="4356400"/>
          </a:xfrm>
        </p:spPr>
        <p:txBody>
          <a:bodyPr/>
          <a:lstStyle/>
          <a:p>
            <a:r>
              <a:rPr lang="en-US" altLang="zh-CN" b="1" dirty="0" err="1"/>
              <a:t>SimpleJpaRepository</a:t>
            </a:r>
            <a:r>
              <a:rPr lang="en-US" altLang="zh-CN" b="1" dirty="0"/>
              <a:t>&lt;T, ID extends Serializable&gt;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底层使用</a:t>
            </a:r>
            <a:r>
              <a:rPr lang="en-US" altLang="zh-CN" b="1" dirty="0"/>
              <a:t>hibernate</a:t>
            </a:r>
            <a:r>
              <a:rPr lang="zh-CN" altLang="en-US" b="1" dirty="0"/>
              <a:t>实现</a:t>
            </a:r>
            <a:r>
              <a:rPr lang="en-US" altLang="zh-CN" b="1" dirty="0" err="1"/>
              <a:t>jpa</a:t>
            </a:r>
            <a:r>
              <a:rPr lang="zh-CN" altLang="en-US" b="1" dirty="0"/>
              <a:t>的</a:t>
            </a:r>
            <a:r>
              <a:rPr lang="en-US" altLang="zh-CN" dirty="0" err="1"/>
              <a:t>EntityManager</a:t>
            </a:r>
            <a:r>
              <a:rPr lang="zh-CN" altLang="en-US" dirty="0"/>
              <a:t>接口（</a:t>
            </a:r>
            <a:r>
              <a:rPr lang="en-US" altLang="zh-CN" b="1" dirty="0" err="1">
                <a:hlinkClick r:id="rId2"/>
              </a:rPr>
              <a:t>org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3"/>
              </a:rPr>
              <a:t>hibernate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4"/>
              </a:rPr>
              <a:t>jpa</a:t>
            </a:r>
            <a:r>
              <a:rPr lang="en-US" altLang="zh-CN" b="1" dirty="0" err="1"/>
              <a:t>.</a:t>
            </a:r>
            <a:r>
              <a:rPr lang="en-US" altLang="zh-CN" b="1" dirty="0" err="1">
                <a:hlinkClick r:id="rId5"/>
              </a:rPr>
              <a:t>spi</a:t>
            </a:r>
            <a:r>
              <a:rPr lang="en-US" altLang="zh-CN" b="1" dirty="0" err="1"/>
              <a:t>.AbstractEntityManagerImpl</a:t>
            </a:r>
            <a:r>
              <a:rPr lang="zh-CN" altLang="en-US" dirty="0"/>
              <a:t>）</a:t>
            </a:r>
            <a:endParaRPr lang="en-US" altLang="zh-CN" b="1" dirty="0"/>
          </a:p>
          <a:p>
            <a:pPr lvl="1"/>
            <a:r>
              <a:rPr lang="en-US" altLang="zh-CN" b="1" dirty="0"/>
              <a:t>save</a:t>
            </a:r>
            <a:r>
              <a:rPr lang="zh-CN" altLang="en-US" b="1" dirty="0"/>
              <a:t>和</a:t>
            </a:r>
            <a:r>
              <a:rPr lang="en-US" altLang="zh-CN" b="1" dirty="0"/>
              <a:t>update</a:t>
            </a:r>
            <a:r>
              <a:rPr lang="zh-CN" altLang="en-US" b="1" dirty="0"/>
              <a:t>方法：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9122B-F1D0-4761-B6CE-2444CD15C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806" y="2261386"/>
            <a:ext cx="7248525" cy="876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D30EFA-2DB5-4D63-A8DF-957699D7FA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322" y="4420720"/>
            <a:ext cx="4686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13477-8F84-48D3-96E8-DA8BB3DFF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5793"/>
            <a:ext cx="8596668" cy="5106414"/>
          </a:xfrm>
        </p:spPr>
        <p:txBody>
          <a:bodyPr/>
          <a:lstStyle/>
          <a:p>
            <a:r>
              <a:rPr lang="en-US" altLang="zh-CN" dirty="0"/>
              <a:t>Delete</a:t>
            </a:r>
            <a:r>
              <a:rPr lang="zh-CN" altLang="en-US" dirty="0"/>
              <a:t>方法：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Find</a:t>
            </a:r>
            <a:r>
              <a:rPr lang="zh-CN" altLang="en-US" dirty="0"/>
              <a:t>方法：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3BF96-8E74-446A-9B11-06D2C6F6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04" y="1402316"/>
            <a:ext cx="5991225" cy="1238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CBDC85-F848-4FA1-B13C-522EC824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1" y="3429000"/>
            <a:ext cx="86296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2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66B3A-9534-40AE-BE7F-29FB636A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02296"/>
            <a:ext cx="8596668" cy="2902226"/>
          </a:xfrm>
        </p:spPr>
        <p:txBody>
          <a:bodyPr>
            <a:normAutofit/>
          </a:bodyPr>
          <a:lstStyle/>
          <a:p>
            <a:r>
              <a:rPr lang="en-US" altLang="zh-CN" dirty="0"/>
              <a:t>JPA</a:t>
            </a:r>
            <a:r>
              <a:rPr lang="zh-CN" altLang="en-US" dirty="0"/>
              <a:t>简介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Spring Data</a:t>
            </a:r>
            <a:r>
              <a:rPr lang="zh-CN" altLang="en-US" dirty="0"/>
              <a:t>简介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Spring Data JPA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65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1EB-E2B6-4904-A449-2027A20F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9465"/>
            <a:ext cx="8596668" cy="5311897"/>
          </a:xfr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的四种状态：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A53EA-E188-4707-8F08-3278E1E5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13" y="1551398"/>
            <a:ext cx="7612445" cy="49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6F9E2-4C64-4947-88CD-C5F35901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（</a:t>
            </a:r>
            <a:r>
              <a:rPr lang="en-US" altLang="zh-CN" dirty="0"/>
              <a:t>Java Persistence API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E46EE-5D17-47F9-9867-DF7E31C19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519"/>
            <a:ext cx="8596668" cy="4360844"/>
          </a:xfrm>
        </p:spPr>
        <p:txBody>
          <a:bodyPr/>
          <a:lstStyle/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伴随于</a:t>
            </a:r>
            <a:r>
              <a:rPr lang="en-US" altLang="zh-CN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发布的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规范，吸收了开源社区相对成熟的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思想。</a:t>
            </a:r>
            <a:endParaRPr lang="en-US" altLang="zh-CN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不需要依赖于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容器，可以运行于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容器中。</a:t>
            </a:r>
            <a:endParaRPr lang="en-US" altLang="zh-CN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一改之前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EJB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Bean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的笨重形象，得到了各大厂商的支持，目前比较成熟的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框架有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Hibernate,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JPA, </a:t>
            </a:r>
            <a:r>
              <a:rPr lang="en-US" altLang="zh-CN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EclipseLink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Hades</a:t>
            </a:r>
            <a:r>
              <a:rPr lang="zh-CN" altLang="en-US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67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40C801B-4C1F-4D8E-A126-E29AB4E6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283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JPA</a:t>
            </a:r>
            <a:r>
              <a:rPr lang="zh-CN" altLang="en-US" dirty="0"/>
              <a:t>规范的主要内容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18C92-24B0-4800-A780-E85FFD17F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0277"/>
            <a:ext cx="8596668" cy="4011085"/>
          </a:xfrm>
        </p:spPr>
        <p:txBody>
          <a:bodyPr/>
          <a:lstStyle/>
          <a:p>
            <a:r>
              <a:rPr lang="en-US" altLang="zh-CN" sz="2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O/R</a:t>
            </a:r>
            <a:r>
              <a:rPr lang="zh-CN" altLang="en-US" sz="24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实体映射规则</a:t>
            </a:r>
            <a:endParaRPr lang="en-US" altLang="zh-CN" sz="24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0C9682D-03F6-48B3-8825-6009A76E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16390"/>
              </p:ext>
            </p:extLst>
          </p:nvPr>
        </p:nvGraphicFramePr>
        <p:xfrm>
          <a:off x="677334" y="3242729"/>
          <a:ext cx="8957723" cy="2507140"/>
        </p:xfrm>
        <a:graphic>
          <a:graphicData uri="http://schemas.openxmlformats.org/drawingml/2006/table">
            <a:tbl>
              <a:tblPr/>
              <a:tblGrid>
                <a:gridCol w="1786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428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Object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Relation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JPA</a:t>
                      </a:r>
                      <a:r>
                        <a:rPr lang="zh-CN" altLang="en-US" dirty="0">
                          <a:effectLst/>
                        </a:rPr>
                        <a:t>注解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</a:rPr>
                        <a:t>可选</a:t>
                      </a:r>
                      <a:r>
                        <a:rPr lang="en-US">
                          <a:effectLst/>
                        </a:rPr>
                        <a:t>annotion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42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@Entity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@Table(name="</a:t>
                      </a:r>
                      <a:r>
                        <a:rPr lang="en-US" dirty="0" err="1">
                          <a:effectLst/>
                        </a:rPr>
                        <a:t>table</a:t>
                      </a:r>
                      <a:r>
                        <a:rPr lang="en-US" altLang="zh-CN" dirty="0" err="1">
                          <a:effectLst/>
                        </a:rPr>
                        <a:t>_name</a:t>
                      </a:r>
                      <a:r>
                        <a:rPr lang="en-US" dirty="0">
                          <a:effectLst/>
                        </a:rPr>
                        <a:t>")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4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Field/Property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column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@Column(name = “</a:t>
                      </a:r>
                      <a:r>
                        <a:rPr lang="en-US" dirty="0" err="1">
                          <a:effectLst/>
                        </a:rPr>
                        <a:t>column_name</a:t>
                      </a:r>
                      <a:r>
                        <a:rPr lang="en-US" dirty="0">
                          <a:effectLst/>
                        </a:rPr>
                        <a:t>")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4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Field/Property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primary key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@Id</a:t>
                      </a:r>
                      <a:r>
                        <a:rPr lang="zh-CN" altLang="en-US" dirty="0">
                          <a:effectLst/>
                        </a:rPr>
                        <a:t>，</a:t>
                      </a:r>
                      <a:r>
                        <a:rPr lang="en-US" altLang="zh-CN" dirty="0">
                          <a:effectLst/>
                        </a:rPr>
                        <a:t>@</a:t>
                      </a:r>
                      <a:r>
                        <a:rPr lang="en-US" altLang="zh-CN" dirty="0" err="1">
                          <a:effectLst/>
                        </a:rPr>
                        <a:t>IdClass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dirty="0">
                          <a:effectLst/>
                        </a:rPr>
                        <a:t>@</a:t>
                      </a:r>
                      <a:r>
                        <a:rPr lang="en-US" altLang="zh-CN" dirty="0" err="1">
                          <a:effectLst/>
                        </a:rPr>
                        <a:t>GeneratedValue</a:t>
                      </a:r>
                      <a:endParaRPr lang="zh-CN" altLang="en-US" dirty="0">
                        <a:effectLst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42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Field/Property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@Transient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D9B69E-C565-4589-8F4F-E73640E3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76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JPA</a:t>
            </a:r>
            <a:r>
              <a:rPr lang="zh-CN" altLang="en-US" dirty="0"/>
              <a:t>规范的主要内容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5DD23-6DD9-493A-B24B-E35B4ADD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4847"/>
            <a:ext cx="8596668" cy="4853553"/>
          </a:xfrm>
        </p:spPr>
        <p:txBody>
          <a:bodyPr>
            <a:normAutofit/>
          </a:bodyPr>
          <a:lstStyle/>
          <a:p>
            <a:r>
              <a:rPr lang="zh-CN" altLang="en-US" dirty="0"/>
              <a:t>注解的定义</a:t>
            </a:r>
            <a:endParaRPr lang="en-US" altLang="zh-CN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@Id   	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内部类作为主键类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IdClass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外部类作为主键类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主键的生成规则</a:t>
            </a:r>
            <a:endParaRPr lang="en-US" altLang="zh-CN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GeneratorType.AUTO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JPA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自动生成， 通用性最好</a:t>
            </a: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GenerationType.IDENTITY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，使用数据库的自增长字段，需要数据库的支持（如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DB2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Derby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GenerationType.SEQUENCE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，使用数据库的序列号，需要数据库的支持（如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GenerationType.TABLE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，使用指定的数据库表记录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的增长 需要定义一个</a:t>
            </a: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TableGenerator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5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5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5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50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3CB27-3DC9-4D2D-8B46-9CD4B619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756"/>
          </a:xfrm>
        </p:spPr>
        <p:txBody>
          <a:bodyPr/>
          <a:lstStyle/>
          <a:p>
            <a:r>
              <a:rPr lang="en-US" altLang="zh-CN" dirty="0"/>
              <a:t>JPA</a:t>
            </a:r>
            <a:r>
              <a:rPr lang="zh-CN" altLang="en-US" dirty="0"/>
              <a:t>规范的主要内容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0D758-F68C-478F-A39F-73A1EEF6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1341"/>
            <a:ext cx="8596668" cy="541665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实体类的多重关系</a:t>
            </a:r>
            <a:endParaRPr lang="en-US" altLang="zh-CN" dirty="0"/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OneToOne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实例和另一个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实例是一一对应关系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OneToMany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实例和另一个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的多个实例是对应关系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ManyToOne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表示多个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实例和另一个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的多个实例是对应关系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200" spc="90" dirty="0" err="1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ManyToMany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的多个实例和另一个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的多个实例是对应关系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85800">
              <a:lnSpc>
                <a:spcPct val="200000"/>
              </a:lnSpc>
            </a:pP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双向关系中，实体持有关联数据的一方称为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owning-side,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另一方称为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inverse-side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。而单向关系则只有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owning-side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owning-side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</a:t>
            </a:r>
            <a:r>
              <a:rPr lang="en-US" altLang="zh-CN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Many</a:t>
            </a:r>
            <a:r>
              <a:rPr lang="zh-CN" altLang="en-US" sz="1200" spc="90" dirty="0">
                <a:solidFill>
                  <a:srgbClr val="005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的一端。</a:t>
            </a: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685800">
              <a:lnSpc>
                <a:spcPct val="200000"/>
              </a:lnSpc>
              <a:buNone/>
            </a:pPr>
            <a:endParaRPr lang="en-US" altLang="zh-CN" sz="1200" spc="90" dirty="0">
              <a:solidFill>
                <a:srgbClr val="005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D2B5A8-26FE-487A-9A6F-3A5A6462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18" y="5416659"/>
            <a:ext cx="5753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4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720C0-C488-47C5-A1CA-36B4625A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altLang="zh-CN" dirty="0"/>
              <a:t>Spring Data</a:t>
            </a:r>
            <a:r>
              <a:rPr lang="zh-CN" altLang="en-US" dirty="0"/>
              <a:t>简介：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AC965-B5A5-4BFD-A98C-C06A3DF3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US" altLang="zh-CN" dirty="0"/>
              <a:t>Spring Data</a:t>
            </a:r>
            <a:r>
              <a:rPr lang="zh-CN" altLang="en-US" dirty="0"/>
              <a:t>项目的目的是为了简化构建基于</a:t>
            </a:r>
            <a:r>
              <a:rPr lang="en-US" altLang="zh-CN" dirty="0"/>
              <a:t>Spring</a:t>
            </a:r>
            <a:r>
              <a:rPr lang="zh-CN" altLang="en-US" dirty="0"/>
              <a:t>框架应用的数据库访问技术，包括非关系数据库、</a:t>
            </a:r>
            <a:r>
              <a:rPr lang="en-US" altLang="zh-CN" dirty="0"/>
              <a:t>Map-Reduce</a:t>
            </a:r>
            <a:r>
              <a:rPr lang="zh-CN" altLang="en-US" dirty="0"/>
              <a:t>框架、云数据服务等等；另外也包含对关系数据库的访问支持。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DD4C39-A6EA-456E-9442-5963457F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8" y="3065926"/>
            <a:ext cx="9372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6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21ED8-A255-4AF0-8229-FC9138DB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0693"/>
            <a:ext cx="8596668" cy="513067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Spring Data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 err="1"/>
              <a:t>SpringData</a:t>
            </a:r>
            <a:r>
              <a:rPr lang="zh-CN" altLang="en-US" dirty="0"/>
              <a:t>为我们提供使用统一的</a:t>
            </a:r>
            <a:r>
              <a:rPr lang="en-US" altLang="zh-CN" dirty="0"/>
              <a:t>API</a:t>
            </a:r>
            <a:r>
              <a:rPr lang="zh-CN" altLang="en-US" dirty="0"/>
              <a:t>来对数据访问层进行操作；这主要是</a:t>
            </a:r>
            <a:r>
              <a:rPr lang="en-US" altLang="zh-CN" dirty="0"/>
              <a:t>Spring Data Commons</a:t>
            </a:r>
            <a:r>
              <a:rPr lang="zh-CN" altLang="en-US" dirty="0"/>
              <a:t>项目来实现的。</a:t>
            </a:r>
            <a:r>
              <a:rPr lang="en-US" altLang="zh-CN" dirty="0"/>
              <a:t>Spring Data Commons</a:t>
            </a:r>
            <a:r>
              <a:rPr lang="zh-CN" altLang="en-US" dirty="0"/>
              <a:t>让我们在使用关系型或者非关系型数据访问 技术时都基于</a:t>
            </a:r>
            <a:r>
              <a:rPr lang="en-US" altLang="zh-CN" dirty="0"/>
              <a:t>Spring</a:t>
            </a:r>
            <a:r>
              <a:rPr lang="zh-CN" altLang="en-US" dirty="0"/>
              <a:t>提供的统一标准，标准包含了</a:t>
            </a:r>
            <a:r>
              <a:rPr lang="en-US" altLang="zh-CN" dirty="0"/>
              <a:t>CRUD</a:t>
            </a:r>
            <a:r>
              <a:rPr lang="zh-CN" altLang="en-US" dirty="0"/>
              <a:t>（创建、获取、更新、删除）、查询、 排序和分页的相关操作。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、提供数据访问模板类</a:t>
            </a:r>
            <a:r>
              <a:rPr lang="en-US" altLang="zh-CN" dirty="0" err="1"/>
              <a:t>XXXTemplate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 err="1"/>
              <a:t>JdbcTemplate</a:t>
            </a:r>
            <a:r>
              <a:rPr lang="zh-CN" altLang="en-US" dirty="0"/>
              <a:t>、</a:t>
            </a:r>
            <a:r>
              <a:rPr lang="en-US" altLang="zh-CN" dirty="0" err="1"/>
              <a:t>MongoTemplate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76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6A70B-C35B-4C87-B875-C3CD380F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4673"/>
            <a:ext cx="8596668" cy="5116689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、统一的</a:t>
            </a:r>
            <a:r>
              <a:rPr lang="en-US" altLang="zh-CN" dirty="0"/>
              <a:t>Repository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Repository&lt;T, ID extends Serializable&gt;</a:t>
            </a:r>
            <a:r>
              <a:rPr lang="zh-CN" altLang="en-US" dirty="0"/>
              <a:t>：统一接口 </a:t>
            </a:r>
            <a:endParaRPr lang="en-US" altLang="zh-CN" dirty="0"/>
          </a:p>
          <a:p>
            <a:pPr lvl="1"/>
            <a:r>
              <a:rPr lang="en-US" altLang="zh-CN" dirty="0" err="1"/>
              <a:t>RevisionRepository</a:t>
            </a:r>
            <a:r>
              <a:rPr lang="en-US" altLang="zh-CN" dirty="0"/>
              <a:t>&lt;T, ID extends Serializable, N extends Number &amp; Comparable&lt;N&gt;&gt;</a:t>
            </a:r>
            <a:r>
              <a:rPr lang="zh-CN" altLang="en-US" dirty="0"/>
              <a:t>：基于乐观 锁机制 </a:t>
            </a:r>
            <a:endParaRPr lang="en-US" altLang="zh-CN" dirty="0"/>
          </a:p>
          <a:p>
            <a:pPr lvl="1"/>
            <a:r>
              <a:rPr lang="en-US" altLang="zh-CN" dirty="0" err="1"/>
              <a:t>CrudRepository</a:t>
            </a:r>
            <a:r>
              <a:rPr lang="en-US" altLang="zh-CN" dirty="0"/>
              <a:t>&lt;T, ID extends Serializable&gt;</a:t>
            </a:r>
            <a:r>
              <a:rPr lang="zh-CN" altLang="en-US" dirty="0"/>
              <a:t>：基本</a:t>
            </a:r>
            <a:r>
              <a:rPr lang="en-US" altLang="zh-CN" dirty="0"/>
              <a:t>CRUD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PagingAndSortingRepository</a:t>
            </a:r>
            <a:r>
              <a:rPr lang="en-US" altLang="zh-CN" dirty="0"/>
              <a:t>&lt;T, ID extends Serializable&gt;</a:t>
            </a:r>
            <a:r>
              <a:rPr lang="zh-CN" altLang="en-US" dirty="0"/>
              <a:t>：基本</a:t>
            </a:r>
            <a:r>
              <a:rPr lang="en-US" altLang="zh-CN" dirty="0"/>
              <a:t>CRUD</a:t>
            </a:r>
            <a:r>
              <a:rPr lang="zh-CN" altLang="en-US" dirty="0"/>
              <a:t>及分页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7E5973-56F6-453C-B20B-F48DFC88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71" y="3852887"/>
            <a:ext cx="76962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10608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bab956b1f44ef9d173162e10f4b277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6eaa9825d2fedb5a83ac41ebe86c43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0710C6-4651-494D-BC8E-10C0DA74C05D}"/>
</file>

<file path=customXml/itemProps2.xml><?xml version="1.0" encoding="utf-8"?>
<ds:datastoreItem xmlns:ds="http://schemas.openxmlformats.org/officeDocument/2006/customXml" ds:itemID="{99B26C96-8618-4896-A508-3E4C34D04FE2}"/>
</file>

<file path=customXml/itemProps3.xml><?xml version="1.0" encoding="utf-8"?>
<ds:datastoreItem xmlns:ds="http://schemas.openxmlformats.org/officeDocument/2006/customXml" ds:itemID="{8D3CA0E4-1EA7-4532-BC65-9C6923DA3F42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1437</Words>
  <Application>Microsoft Office PowerPoint</Application>
  <PresentationFormat>宽屏</PresentationFormat>
  <Paragraphs>160</Paragraphs>
  <Slides>20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方正姚体</vt:lpstr>
      <vt:lpstr>华文新魏</vt:lpstr>
      <vt:lpstr>微软雅黑</vt:lpstr>
      <vt:lpstr>Arial</vt:lpstr>
      <vt:lpstr>Trebuchet MS</vt:lpstr>
      <vt:lpstr>Wingdings 3</vt:lpstr>
      <vt:lpstr>平面</vt:lpstr>
      <vt:lpstr>Spring Data JPA </vt:lpstr>
      <vt:lpstr>JPA简介  Spring Data简介  Spring Data JPA</vt:lpstr>
      <vt:lpstr>JPA（Java Persistence API）: </vt:lpstr>
      <vt:lpstr>JPA规范的主要内容</vt:lpstr>
      <vt:lpstr>JPA规范的主要内容</vt:lpstr>
      <vt:lpstr>JPA规范的主要内容</vt:lpstr>
      <vt:lpstr>Spring Data简介：</vt:lpstr>
      <vt:lpstr>PowerPoint 演示文稿</vt:lpstr>
      <vt:lpstr>PowerPoint 演示文稿</vt:lpstr>
      <vt:lpstr>Spring Data JPA</vt:lpstr>
      <vt:lpstr>Spring Data JPA</vt:lpstr>
      <vt:lpstr>Spring Data JPA</vt:lpstr>
      <vt:lpstr>Spring Data JPA</vt:lpstr>
      <vt:lpstr>Spring  Data JPA</vt:lpstr>
      <vt:lpstr>Spring Data JPA</vt:lpstr>
      <vt:lpstr>Spring Data JPA</vt:lpstr>
      <vt:lpstr>Spring Data JPA</vt:lpstr>
      <vt:lpstr>Spring Data JPA的hibernate实现：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许桐江</dc:creator>
  <cp:lastModifiedBy>许桐江</cp:lastModifiedBy>
  <cp:revision>82</cp:revision>
  <dcterms:created xsi:type="dcterms:W3CDTF">2018-04-23T15:53:37Z</dcterms:created>
  <dcterms:modified xsi:type="dcterms:W3CDTF">2018-04-23T18:20:56Z</dcterms:modified>
</cp:coreProperties>
</file>