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3"/>
    <p:sldId id="257" r:id="rId4"/>
    <p:sldId id="273" r:id="rId5"/>
    <p:sldId id="258" r:id="rId6"/>
    <p:sldId id="259" r:id="rId7"/>
    <p:sldId id="271" r:id="rId8"/>
    <p:sldId id="261" r:id="rId9"/>
    <p:sldId id="297" r:id="rId10"/>
    <p:sldId id="298" r:id="rId11"/>
    <p:sldId id="260" r:id="rId12"/>
    <p:sldId id="262" r:id="rId13"/>
    <p:sldId id="263" r:id="rId14"/>
    <p:sldId id="264" r:id="rId15"/>
    <p:sldId id="272" r:id="rId16"/>
    <p:sldId id="265" r:id="rId17"/>
    <p:sldId id="275" r:id="rId18"/>
    <p:sldId id="266" r:id="rId19"/>
    <p:sldId id="267" r:id="rId20"/>
    <p:sldId id="270" r:id="rId21"/>
    <p:sldId id="268" r:id="rId22"/>
    <p:sldId id="274" r:id="rId23"/>
    <p:sldId id="322" r:id="rId24"/>
    <p:sldId id="334" r:id="rId25"/>
    <p:sldId id="393" r:id="rId26"/>
    <p:sldId id="394" r:id="rId27"/>
    <p:sldId id="395" r:id="rId28"/>
    <p:sldId id="276" r:id="rId29"/>
    <p:sldId id="277" r:id="rId30"/>
    <p:sldId id="278" r:id="rId31"/>
    <p:sldId id="279" r:id="rId32"/>
    <p:sldId id="269" r:id="rId33"/>
    <p:sldId id="346" r:id="rId34"/>
    <p:sldId id="280" r:id="rId35"/>
    <p:sldId id="281" r:id="rId36"/>
    <p:sldId id="319" r:id="rId37"/>
    <p:sldId id="318" r:id="rId38"/>
    <p:sldId id="320" r:id="rId39"/>
    <p:sldId id="321" r:id="rId40"/>
    <p:sldId id="354" r:id="rId41"/>
    <p:sldId id="390" r:id="rId42"/>
    <p:sldId id="391" r:id="rId43"/>
    <p:sldId id="392" r:id="rId44"/>
    <p:sldId id="440" r:id="rId45"/>
    <p:sldId id="441" r:id="rId47"/>
    <p:sldId id="442" r:id="rId48"/>
    <p:sldId id="355" r:id="rId49"/>
    <p:sldId id="356" r:id="rId50"/>
    <p:sldId id="357" r:id="rId51"/>
    <p:sldId id="358" r:id="rId52"/>
    <p:sldId id="359" r:id="rId53"/>
    <p:sldId id="360" r:id="rId54"/>
    <p:sldId id="361" r:id="rId55"/>
    <p:sldId id="363" r:id="rId56"/>
    <p:sldId id="365" r:id="rId57"/>
    <p:sldId id="471" r:id="rId58"/>
    <p:sldId id="366" r:id="rId59"/>
    <p:sldId id="367" r:id="rId60"/>
    <p:sldId id="368" r:id="rId61"/>
    <p:sldId id="369" r:id="rId62"/>
    <p:sldId id="370" r:id="rId63"/>
    <p:sldId id="371" r:id="rId64"/>
    <p:sldId id="372" r:id="rId65"/>
    <p:sldId id="374" r:id="rId66"/>
    <p:sldId id="492" r:id="rId67"/>
    <p:sldId id="376" r:id="rId68"/>
    <p:sldId id="377" r:id="rId69"/>
    <p:sldId id="493" r:id="rId70"/>
    <p:sldId id="379" r:id="rId71"/>
    <p:sldId id="380" r:id="rId72"/>
    <p:sldId id="381" r:id="rId73"/>
    <p:sldId id="378" r:id="rId74"/>
    <p:sldId id="383" r:id="rId75"/>
    <p:sldId id="384" r:id="rId76"/>
    <p:sldId id="387" r:id="rId77"/>
    <p:sldId id="385" r:id="rId78"/>
    <p:sldId id="386" r:id="rId79"/>
    <p:sldId id="505" r:id="rId80"/>
    <p:sldId id="508" r:id="rId81"/>
    <p:sldId id="507" r:id="rId82"/>
    <p:sldId id="509" r:id="rId83"/>
    <p:sldId id="511" r:id="rId84"/>
    <p:sldId id="512" r:id="rId85"/>
    <p:sldId id="513" r:id="rId86"/>
    <p:sldId id="514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0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0" Type="http://schemas.openxmlformats.org/officeDocument/2006/relationships/tableStyles" Target="tableStyles.xml"/><Relationship Id="rId9" Type="http://schemas.openxmlformats.org/officeDocument/2006/relationships/slide" Target="slides/slide7.xml"/><Relationship Id="rId89" Type="http://schemas.openxmlformats.org/officeDocument/2006/relationships/viewProps" Target="viewProps.xml"/><Relationship Id="rId88" Type="http://schemas.openxmlformats.org/officeDocument/2006/relationships/presProps" Target="presProps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x-none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/>
            <a:r>
              <a:rPr lang="zh-CN" altLang="x-none" smtClean="0"/>
              <a:t>二级</a:t>
            </a:r>
            <a:endParaRPr lang="zh-CN" altLang="x-none" smtClean="0"/>
          </a:p>
          <a:p>
            <a:pPr lvl="2"/>
            <a:r>
              <a:rPr lang="zh-CN" altLang="x-none" smtClean="0"/>
              <a:t>三级</a:t>
            </a:r>
            <a:endParaRPr lang="zh-CN" altLang="x-none" smtClean="0"/>
          </a:p>
          <a:p>
            <a:pPr lvl="3"/>
            <a:r>
              <a:rPr lang="zh-CN" altLang="x-none" smtClean="0"/>
              <a:t>四级</a:t>
            </a:r>
            <a:endParaRPr lang="zh-CN" altLang="x-none" smtClean="0"/>
          </a:p>
          <a:p>
            <a:pPr lvl="4"/>
            <a:r>
              <a:rPr lang="zh-CN" altLang="x-none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/>
            <a:r>
              <a:rPr lang="zh-CN" altLang="x-none" smtClean="0"/>
              <a:t>二级</a:t>
            </a:r>
            <a:endParaRPr lang="zh-CN" altLang="x-none" smtClean="0"/>
          </a:p>
          <a:p>
            <a:pPr lvl="2"/>
            <a:r>
              <a:rPr lang="zh-CN" altLang="x-none" smtClean="0"/>
              <a:t>三级</a:t>
            </a:r>
            <a:endParaRPr lang="zh-CN" altLang="x-none" smtClean="0"/>
          </a:p>
          <a:p>
            <a:pPr lvl="3"/>
            <a:r>
              <a:rPr lang="zh-CN" altLang="x-none" smtClean="0"/>
              <a:t>四级</a:t>
            </a:r>
            <a:endParaRPr lang="zh-CN" altLang="x-none" smtClean="0"/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/>
            <a:r>
              <a:rPr lang="zh-CN" altLang="x-none" smtClean="0"/>
              <a:t>二级</a:t>
            </a:r>
            <a:endParaRPr lang="zh-CN" altLang="x-none" smtClean="0"/>
          </a:p>
          <a:p>
            <a:pPr lvl="2"/>
            <a:r>
              <a:rPr lang="zh-CN" altLang="x-none" smtClean="0"/>
              <a:t>三级</a:t>
            </a:r>
            <a:endParaRPr lang="zh-CN" altLang="x-none" smtClean="0"/>
          </a:p>
          <a:p>
            <a:pPr lvl="3"/>
            <a:r>
              <a:rPr lang="zh-CN" altLang="x-none" smtClean="0"/>
              <a:t>四级</a:t>
            </a:r>
            <a:endParaRPr lang="zh-CN" altLang="x-none" smtClean="0"/>
          </a:p>
          <a:p>
            <a:pPr lvl="4"/>
            <a:r>
              <a:rPr lang="zh-CN" altLang="x-none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/>
            <a:r>
              <a:rPr lang="zh-CN" altLang="x-none" smtClean="0"/>
              <a:t>二级</a:t>
            </a:r>
            <a:endParaRPr lang="zh-CN" altLang="x-none" smtClean="0"/>
          </a:p>
          <a:p>
            <a:pPr lvl="2"/>
            <a:r>
              <a:rPr lang="zh-CN" altLang="x-none" smtClean="0"/>
              <a:t>三级</a:t>
            </a:r>
            <a:endParaRPr lang="zh-CN" altLang="x-none" smtClean="0"/>
          </a:p>
          <a:p>
            <a:pPr lvl="3"/>
            <a:r>
              <a:rPr lang="zh-CN" altLang="x-none" smtClean="0"/>
              <a:t>四级</a:t>
            </a:r>
            <a:endParaRPr lang="zh-CN" altLang="x-none" smtClean="0"/>
          </a:p>
          <a:p>
            <a:pPr lvl="4"/>
            <a:r>
              <a:rPr lang="zh-CN" altLang="x-none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/>
            <a:r>
              <a:rPr lang="zh-CN" altLang="x-none" smtClean="0"/>
              <a:t>二级</a:t>
            </a:r>
            <a:endParaRPr lang="zh-CN" altLang="x-none" smtClean="0"/>
          </a:p>
          <a:p>
            <a:pPr lvl="2"/>
            <a:r>
              <a:rPr lang="zh-CN" altLang="x-none" smtClean="0"/>
              <a:t>三级</a:t>
            </a:r>
            <a:endParaRPr lang="zh-CN" altLang="x-none" smtClean="0"/>
          </a:p>
          <a:p>
            <a:pPr lvl="3"/>
            <a:r>
              <a:rPr lang="zh-CN" altLang="x-none" smtClean="0"/>
              <a:t>四级</a:t>
            </a:r>
            <a:endParaRPr lang="zh-CN" altLang="x-none" smtClean="0"/>
          </a:p>
          <a:p>
            <a:pPr lvl="4"/>
            <a:r>
              <a:rPr lang="zh-CN" altLang="x-none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x-none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/>
            <a:r>
              <a:rPr lang="zh-CN" altLang="x-none" smtClean="0"/>
              <a:t>二级</a:t>
            </a:r>
            <a:endParaRPr lang="zh-CN" altLang="x-none" smtClean="0"/>
          </a:p>
          <a:p>
            <a:pPr lvl="2"/>
            <a:r>
              <a:rPr lang="zh-CN" altLang="x-none" smtClean="0"/>
              <a:t>三级</a:t>
            </a:r>
            <a:endParaRPr lang="zh-CN" altLang="x-none" smtClean="0"/>
          </a:p>
          <a:p>
            <a:pPr lvl="3"/>
            <a:r>
              <a:rPr lang="zh-CN" altLang="x-none" smtClean="0"/>
              <a:t>四级</a:t>
            </a:r>
            <a:endParaRPr lang="zh-CN" altLang="x-none" smtClean="0"/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/>
            <a:r>
              <a:rPr lang="zh-CN" altLang="x-none" smtClean="0"/>
              <a:t>二级</a:t>
            </a:r>
            <a:endParaRPr lang="zh-CN" altLang="x-none" smtClean="0"/>
          </a:p>
          <a:p>
            <a:pPr lvl="2"/>
            <a:r>
              <a:rPr lang="zh-CN" altLang="x-none" smtClean="0"/>
              <a:t>三级</a:t>
            </a:r>
            <a:endParaRPr lang="zh-CN" altLang="x-none" smtClean="0"/>
          </a:p>
          <a:p>
            <a:pPr lvl="3"/>
            <a:r>
              <a:rPr lang="zh-CN" altLang="x-none" smtClean="0"/>
              <a:t>四级</a:t>
            </a:r>
            <a:endParaRPr lang="zh-CN" altLang="x-none" smtClean="0"/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/>
            <a:r>
              <a:rPr lang="zh-CN" altLang="x-none" smtClean="0"/>
              <a:t>二级</a:t>
            </a:r>
            <a:endParaRPr lang="zh-CN" altLang="x-none" smtClean="0"/>
          </a:p>
          <a:p>
            <a:pPr lvl="2"/>
            <a:r>
              <a:rPr lang="zh-CN" altLang="x-none" smtClean="0"/>
              <a:t>三级</a:t>
            </a:r>
            <a:endParaRPr lang="zh-CN" altLang="x-none" smtClean="0"/>
          </a:p>
          <a:p>
            <a:pPr lvl="3"/>
            <a:r>
              <a:rPr lang="zh-CN" altLang="x-none" smtClean="0"/>
              <a:t>四级</a:t>
            </a:r>
            <a:endParaRPr lang="zh-CN" altLang="x-none" smtClean="0"/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x-none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x-none" smtClean="0"/>
              <a:t>单击此处编辑母版文本样式</a:t>
            </a:r>
            <a:endParaRPr lang="zh-CN" altLang="x-none" smtClean="0"/>
          </a:p>
          <a:p>
            <a:pPr lvl="1"/>
            <a:r>
              <a:rPr lang="zh-CN" altLang="x-none" smtClean="0"/>
              <a:t>二级</a:t>
            </a:r>
            <a:endParaRPr lang="zh-CN" altLang="x-none" smtClean="0"/>
          </a:p>
          <a:p>
            <a:pPr lvl="2"/>
            <a:r>
              <a:rPr lang="zh-CN" altLang="x-none" smtClean="0"/>
              <a:t>三级</a:t>
            </a:r>
            <a:endParaRPr lang="zh-CN" altLang="x-none" smtClean="0"/>
          </a:p>
          <a:p>
            <a:pPr lvl="3"/>
            <a:r>
              <a:rPr lang="zh-CN" altLang="x-none" smtClean="0"/>
              <a:t>四级</a:t>
            </a:r>
            <a:endParaRPr lang="zh-CN" altLang="x-none" smtClean="0"/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  <p:pic>
        <p:nvPicPr>
          <p:cNvPr id="15" name="Picture 4" descr="logo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6126163"/>
            <a:ext cx="4284662" cy="628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课件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珠峰培训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4" name="Picture 4" descr="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6126163"/>
            <a:ext cx="4284662" cy="628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变量 </a:t>
            </a:r>
            <a:r>
              <a:rPr lang="zh-CN" altLang="en-US" dirty="0" smtClean="0"/>
              <a:t>：可变的量（</a:t>
            </a:r>
            <a:r>
              <a:rPr lang="zh-CN" altLang="en-US" dirty="0"/>
              <a:t>松散类型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dirty="0"/>
              <a:t>JS</a:t>
            </a:r>
            <a:r>
              <a:rPr lang="zh-CN" altLang="en-US" dirty="0" smtClean="0"/>
              <a:t>中的数据类型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	-</a:t>
            </a:r>
            <a:r>
              <a:rPr lang="zh-CN" altLang="en-US" dirty="0"/>
              <a:t>基本数据类型</a:t>
            </a:r>
            <a:r>
              <a:rPr lang="en-US" altLang="zh-CN" dirty="0"/>
              <a:t>(</a:t>
            </a:r>
            <a:r>
              <a:rPr lang="zh-CN" altLang="en-US" dirty="0"/>
              <a:t>值类型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引用数据类型</a:t>
            </a:r>
            <a:endParaRPr lang="zh-CN" altLang="en-US" dirty="0" smtClean="0"/>
          </a:p>
          <a:p>
            <a:r>
              <a:rPr lang="zh-CN" altLang="en-US" dirty="0" smtClean="0"/>
              <a:t>数据类型检测</a:t>
            </a:r>
            <a:endParaRPr lang="zh-CN" altLang="en-US" dirty="0" smtClean="0"/>
          </a:p>
          <a:p>
            <a:pPr marL="627380" lvl="2" indent="0">
              <a:buNone/>
            </a:pPr>
            <a:r>
              <a:rPr lang="en-US" altLang="zh-CN" dirty="0" smtClean="0"/>
              <a:t>     - typeof </a:t>
            </a:r>
            <a:r>
              <a:rPr lang="zh-CN" altLang="en-US" dirty="0" smtClean="0"/>
              <a:t>局限性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	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变量和数据类型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NaN</a:t>
            </a:r>
            <a:r>
              <a:rPr lang="en-US" altLang="zh-CN" dirty="0"/>
              <a:t>: not a </a:t>
            </a:r>
            <a:r>
              <a:rPr lang="en-US" altLang="zh-CN" dirty="0" smtClean="0"/>
              <a:t>number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 NaN</a:t>
            </a:r>
            <a:r>
              <a:rPr lang="en-US" altLang="zh-CN" dirty="0"/>
              <a:t>==NaN </a:t>
            </a:r>
            <a:r>
              <a:rPr lang="zh-CN" altLang="en-US" dirty="0" smtClean="0"/>
              <a:t>？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smtClean="0"/>
              <a:t>-</a:t>
            </a:r>
            <a:r>
              <a:rPr lang="zh-CN" altLang="en-US" dirty="0" smtClean="0"/>
              <a:t>什么情况下会出现</a:t>
            </a:r>
            <a:r>
              <a:rPr lang="en-US" altLang="zh-CN" dirty="0" smtClean="0"/>
              <a:t>NaN</a:t>
            </a:r>
            <a:endParaRPr lang="en-US" altLang="zh-CN" dirty="0" smtClean="0"/>
          </a:p>
          <a:p>
            <a:r>
              <a:rPr lang="zh-CN" altLang="en-US" dirty="0" smtClean="0"/>
              <a:t>其它数据类型转换为</a:t>
            </a:r>
            <a:r>
              <a:rPr lang="en-US" altLang="zh-CN" dirty="0"/>
              <a:t>number</a:t>
            </a:r>
            <a:r>
              <a:rPr lang="zh-CN" altLang="en-US" dirty="0" smtClean="0"/>
              <a:t>类型</a:t>
            </a:r>
            <a:endParaRPr kumimoji="1" lang="en-US" altLang="zh-CN" dirty="0"/>
          </a:p>
          <a:p>
            <a:pPr marL="302260" lvl="1" indent="0">
              <a:buNone/>
            </a:pPr>
            <a:r>
              <a:rPr kumimoji="1" lang="en-US" altLang="zh-CN" dirty="0" smtClean="0"/>
              <a:t>		- </a:t>
            </a:r>
            <a:r>
              <a:rPr kumimoji="1" lang="zh-CN" altLang="en-US" dirty="0" smtClean="0"/>
              <a:t>严格转换和非严格转换</a:t>
            </a:r>
            <a:endParaRPr kumimoji="1" lang="en-US" altLang="zh-CN" dirty="0" smtClean="0"/>
          </a:p>
          <a:p>
            <a:r>
              <a:rPr lang="en-US" altLang="zh-CN" dirty="0"/>
              <a:t>isNaN(value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：检测</a:t>
            </a:r>
            <a:r>
              <a:rPr lang="en-US" altLang="zh-CN" dirty="0"/>
              <a:t>value</a:t>
            </a:r>
            <a:r>
              <a:rPr lang="zh-CN" altLang="en-US" dirty="0"/>
              <a:t>是否为有效的</a:t>
            </a:r>
            <a:r>
              <a:rPr lang="zh-CN" altLang="en-US" dirty="0" smtClean="0"/>
              <a:t>数字</a:t>
            </a:r>
            <a:endParaRPr lang="zh-CN" altLang="en-US" dirty="0" smtClean="0"/>
          </a:p>
          <a:p>
            <a:r>
              <a:rPr lang="zh-CN" altLang="en-US" dirty="0"/>
              <a:t>数字常用的一个方法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基本数据类型</a:t>
            </a:r>
            <a:r>
              <a:rPr kumimoji="1" lang="en-US" altLang="zh-CN" dirty="0" smtClean="0"/>
              <a:t>-number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其他数据类型转换为布尔类型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- 5</a:t>
            </a:r>
            <a:r>
              <a:rPr lang="zh-CN" altLang="en-US" dirty="0" smtClean="0"/>
              <a:t>种把其他的数据类型转换为布尔类型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- </a:t>
            </a:r>
            <a:r>
              <a:rPr lang="zh-CN" altLang="en-US" dirty="0" smtClean="0"/>
              <a:t>什么是真？什么是假？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- </a:t>
            </a:r>
            <a:r>
              <a:rPr lang="zh-CN" altLang="en-US" dirty="0" smtClean="0"/>
              <a:t>规律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将其他类型转换为布尔类型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只有 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、空字符串 这个五个值会转换为</a:t>
            </a:r>
            <a:r>
              <a:rPr lang="en-US" altLang="zh-CN" dirty="0" smtClean="0"/>
              <a:t>false,</a:t>
            </a:r>
            <a:r>
              <a:rPr lang="zh-CN" altLang="en-US" dirty="0" smtClean="0"/>
              <a:t>其余的任何值都会转换为</a:t>
            </a:r>
            <a:r>
              <a:rPr lang="en-US" altLang="zh-CN" dirty="0" smtClean="0"/>
              <a:t>true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基本数据类型－</a:t>
            </a:r>
            <a:r>
              <a:rPr kumimoji="1" lang="en-US" altLang="zh-CN" dirty="0" smtClean="0"/>
              <a:t>Boolean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8185150" cy="345059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JS</a:t>
            </a:r>
            <a:r>
              <a:rPr lang="zh-CN" altLang="en-US" dirty="0"/>
              <a:t>中</a:t>
            </a:r>
            <a:r>
              <a:rPr lang="zh-CN" altLang="en-US" dirty="0" smtClean="0"/>
              <a:t>所有用</a:t>
            </a:r>
            <a:r>
              <a:rPr lang="en-US" altLang="zh-CN" dirty="0" smtClean="0"/>
              <a:t>“”/‘’</a:t>
            </a:r>
            <a:r>
              <a:rPr lang="zh-CN" altLang="en-US" dirty="0" smtClean="0"/>
              <a:t>包起</a:t>
            </a:r>
            <a:r>
              <a:rPr lang="zh-CN" altLang="en-US" dirty="0"/>
              <a:t>来的都是字符</a:t>
            </a:r>
            <a:r>
              <a:rPr lang="zh-CN" altLang="en-US" dirty="0" smtClean="0"/>
              <a:t>串</a:t>
            </a:r>
            <a:endParaRPr lang="zh-CN" altLang="en-US" dirty="0"/>
          </a:p>
          <a:p>
            <a:pPr marL="302260" lvl="1" indent="0">
              <a:buNone/>
            </a:pPr>
            <a:r>
              <a:rPr kumimoji="1" lang="zh-CN" altLang="en-US" dirty="0"/>
              <a:t>		</a:t>
            </a:r>
            <a:r>
              <a:rPr kumimoji="1" lang="en-US" altLang="zh-CN" dirty="0"/>
              <a:t>- </a:t>
            </a:r>
            <a:r>
              <a:rPr kumimoji="1" lang="zh-CN" altLang="en-US" dirty="0" smtClean="0"/>
              <a:t>区分字符串和变量</a:t>
            </a:r>
            <a:endParaRPr kumimoji="1" lang="zh-CN" altLang="en-US" dirty="0" smtClean="0"/>
          </a:p>
          <a:p>
            <a:r>
              <a:rPr kumimoji="1" lang="zh-CN" altLang="en-US" dirty="0" smtClean="0"/>
              <a:t>字符串都有索引</a:t>
            </a:r>
            <a:endParaRPr kumimoji="1" lang="zh-CN" altLang="en-US" dirty="0" smtClean="0"/>
          </a:p>
          <a:p>
            <a:r>
              <a:rPr lang="zh-CN" altLang="en-US" dirty="0" smtClean="0"/>
              <a:t>字符串拼接</a:t>
            </a:r>
            <a:r>
              <a:rPr lang="en-US" altLang="zh-CN" dirty="0"/>
              <a:t>	</a:t>
            </a:r>
            <a:r>
              <a:rPr lang="zh-CN" altLang="en-US" dirty="0" smtClean="0"/>
              <a:t>＋</a:t>
            </a:r>
            <a:endParaRPr lang="en-US" altLang="zh-CN" dirty="0" smtClean="0"/>
          </a:p>
          <a:p>
            <a:r>
              <a:rPr lang="zh-CN" altLang="en-US" dirty="0"/>
              <a:t>字符串中常用到的</a:t>
            </a:r>
            <a:r>
              <a:rPr lang="zh-CN" altLang="en-US" dirty="0" smtClean="0"/>
              <a:t>方法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smtClean="0"/>
              <a:t>-</a:t>
            </a:r>
            <a:r>
              <a:rPr lang="zh-CN" altLang="en-US" dirty="0"/>
              <a:t>通过索引获</a:t>
            </a:r>
            <a:r>
              <a:rPr lang="zh-CN" altLang="en-US" dirty="0" smtClean="0"/>
              <a:t>取字符</a:t>
            </a:r>
            <a:r>
              <a:rPr lang="en-US" altLang="zh-CN" dirty="0" smtClean="0"/>
              <a:t>or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，通过字符获取索引</a:t>
            </a:r>
            <a:r>
              <a:rPr lang="zh-CN" altLang="zh-CN" dirty="0" smtClean="0"/>
              <a:t>2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-</a:t>
            </a:r>
            <a:r>
              <a:rPr lang="zh-CN" altLang="en-US" dirty="0" smtClean="0"/>
              <a:t>截取</a:t>
            </a:r>
            <a:r>
              <a:rPr lang="zh-CN" altLang="en-US" dirty="0"/>
              <a:t>字符串</a:t>
            </a:r>
            <a:r>
              <a:rPr lang="en-US" altLang="zh-CN" dirty="0" smtClean="0"/>
              <a:t>3,</a:t>
            </a:r>
            <a:r>
              <a:rPr lang="zh-CN" altLang="en-US" dirty="0" smtClean="0"/>
              <a:t>拆分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，替换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字符串转大小写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基本数据类型</a:t>
            </a:r>
            <a:r>
              <a:rPr kumimoji="1" lang="zh-CN" altLang="en-US" dirty="0" smtClean="0"/>
              <a:t>－</a:t>
            </a:r>
            <a:r>
              <a:rPr lang="en-US" altLang="zh-CN" i="1" dirty="0"/>
              <a:t>string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ndara" charset="0"/>
                <a:ea typeface="华文楷体" charset="0"/>
                <a:cs typeface="华文楷体" charset="0"/>
              </a:rPr>
              <a:t>function是由定义和执行两部分组</a:t>
            </a:r>
            <a:r>
              <a:rPr lang="zh-CN" altLang="en-US" dirty="0" smtClean="0">
                <a:latin typeface="Candara" charset="0"/>
                <a:ea typeface="华文楷体" charset="0"/>
                <a:cs typeface="华文楷体" charset="0"/>
              </a:rPr>
              <a:t>成</a:t>
            </a:r>
            <a:endParaRPr lang="zh-CN" altLang="en-US" dirty="0" smtClean="0">
              <a:latin typeface="Candara" charset="0"/>
              <a:ea typeface="华文楷体" charset="0"/>
              <a:cs typeface="华文楷体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ndara" charset="0"/>
                <a:ea typeface="华文楷体" charset="0"/>
                <a:cs typeface="华文楷体" charset="0"/>
              </a:rPr>
              <a:t>	-</a:t>
            </a:r>
            <a:r>
              <a:rPr lang="zh-CN" altLang="en-US" dirty="0"/>
              <a:t>函数的定义</a:t>
            </a:r>
            <a:endParaRPr lang="zh-CN" altLang="en-US" dirty="0" smtClean="0">
              <a:latin typeface="Candara" charset="0"/>
              <a:ea typeface="华文楷体" charset="0"/>
              <a:cs typeface="华文楷体" charset="0"/>
            </a:endParaRPr>
          </a:p>
          <a:p>
            <a:pPr marL="302260" lvl="1" indent="0">
              <a:buNone/>
            </a:pPr>
            <a:r>
              <a:rPr lang="en-US" altLang="zh-CN" dirty="0" smtClean="0">
                <a:latin typeface="Candara" charset="0"/>
                <a:ea typeface="华文楷体" charset="0"/>
                <a:cs typeface="华文楷体" charset="0"/>
              </a:rPr>
              <a:t>	-</a:t>
            </a:r>
            <a:r>
              <a:rPr lang="zh-CN" altLang="en-US" dirty="0"/>
              <a:t>方法执行</a:t>
            </a:r>
            <a:endParaRPr lang="zh-CN" altLang="en-US" dirty="0">
              <a:latin typeface="Candara" charset="0"/>
              <a:ea typeface="华文楷体" charset="0"/>
              <a:cs typeface="华文楷体" charset="0"/>
            </a:endParaRPr>
          </a:p>
          <a:p>
            <a:r>
              <a:rPr lang="zh-CN" altLang="en-US" dirty="0" smtClean="0">
                <a:latin typeface="Candara" charset="0"/>
                <a:ea typeface="华文楷体" charset="0"/>
                <a:cs typeface="华文楷体" charset="0"/>
              </a:rPr>
              <a:t>形参？</a:t>
            </a:r>
            <a:r>
              <a:rPr lang="en-US" altLang="zh-CN" dirty="0" smtClean="0">
                <a:latin typeface="Candara" charset="0"/>
                <a:ea typeface="华文楷体" charset="0"/>
                <a:cs typeface="华文楷体" charset="0"/>
              </a:rPr>
              <a:t>arguments</a:t>
            </a:r>
            <a:r>
              <a:rPr lang="zh-CN" altLang="en-US" dirty="0" smtClean="0">
                <a:latin typeface="Candara" charset="0"/>
                <a:ea typeface="华文楷体" charset="0"/>
                <a:cs typeface="华文楷体" charset="0"/>
              </a:rPr>
              <a:t>？</a:t>
            </a:r>
            <a:endParaRPr lang="zh-CN" altLang="en-US" dirty="0" smtClean="0">
              <a:latin typeface="Candara" charset="0"/>
              <a:ea typeface="华文楷体" charset="0"/>
              <a:cs typeface="华文楷体" charset="0"/>
            </a:endParaRPr>
          </a:p>
          <a:p>
            <a:r>
              <a:rPr lang="zh-CN" altLang="en-US" dirty="0">
                <a:latin typeface="Candara" charset="0"/>
                <a:ea typeface="华文楷体" charset="0"/>
                <a:cs typeface="华文楷体" charset="0"/>
              </a:rPr>
              <a:t>return返回值的应</a:t>
            </a:r>
            <a:r>
              <a:rPr lang="zh-CN" altLang="en-US" dirty="0" smtClean="0">
                <a:latin typeface="Candara" charset="0"/>
                <a:ea typeface="华文楷体" charset="0"/>
                <a:cs typeface="华文楷体" charset="0"/>
              </a:rPr>
              <a:t>用</a:t>
            </a:r>
            <a:endParaRPr lang="zh-CN" altLang="en-US" dirty="0" smtClean="0">
              <a:latin typeface="Candara" charset="0"/>
              <a:ea typeface="华文楷体" charset="0"/>
              <a:cs typeface="华文楷体" charset="0"/>
            </a:endParaRPr>
          </a:p>
          <a:p>
            <a:r>
              <a:rPr lang="zh-CN" altLang="en-US" dirty="0" smtClean="0"/>
              <a:t>闭包</a:t>
            </a:r>
            <a:endParaRPr lang="zh-CN" altLang="en-US" dirty="0" smtClean="0"/>
          </a:p>
          <a:p>
            <a:r>
              <a:rPr lang="zh-CN" altLang="en-US" dirty="0" smtClean="0">
                <a:latin typeface="Candara" charset="0"/>
                <a:ea typeface="华文楷体" charset="0"/>
                <a:cs typeface="华文楷体" charset="0"/>
              </a:rPr>
              <a:t>匿名函数的用法</a:t>
            </a:r>
            <a:endParaRPr lang="zh-CN" altLang="en-US" dirty="0">
              <a:latin typeface="Candara" charset="0"/>
              <a:ea typeface="华文楷体" charset="0"/>
              <a:cs typeface="华文楷体" charset="0"/>
            </a:endParaRPr>
          </a:p>
          <a:p>
            <a:endParaRPr lang="zh-CN" altLang="en-US" dirty="0">
              <a:latin typeface="Candara" charset="0"/>
              <a:ea typeface="华文楷体" charset="0"/>
              <a:cs typeface="华文楷体" charset="0"/>
            </a:endParaRP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引用数据类型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每个对象数据类型都是由多个</a:t>
            </a:r>
            <a:r>
              <a:rPr lang="zh-CN" altLang="en-US" dirty="0"/>
              <a:t>属性名和属性值组</a:t>
            </a:r>
            <a:r>
              <a:rPr lang="zh-CN" altLang="en-US" dirty="0" smtClean="0"/>
              <a:t>成</a:t>
            </a:r>
            <a:endParaRPr lang="en-US" altLang="zh-CN" dirty="0" smtClean="0"/>
          </a:p>
          <a:p>
            <a:r>
              <a:rPr lang="en-US" altLang="zh-CN" dirty="0"/>
              <a:t>JS</a:t>
            </a:r>
            <a:r>
              <a:rPr lang="zh-CN" altLang="en-US" dirty="0" smtClean="0"/>
              <a:t>中规定</a:t>
            </a:r>
            <a:r>
              <a:rPr lang="zh-CN" altLang="en-US" dirty="0"/>
              <a:t>一个对象的属性名是不能够重复</a:t>
            </a:r>
            <a:r>
              <a:rPr lang="zh-CN" altLang="en-US" dirty="0" smtClean="0"/>
              <a:t>的</a:t>
            </a:r>
            <a:r>
              <a:rPr lang="en-US" altLang="zh-CN" dirty="0"/>
              <a:t>,</a:t>
            </a:r>
            <a:r>
              <a:rPr lang="zh-CN" altLang="en-US" dirty="0"/>
              <a:t>如果重复了是以最后一个属性值为</a:t>
            </a:r>
            <a:r>
              <a:rPr lang="zh-CN" altLang="en-US" dirty="0" smtClean="0"/>
              <a:t>主</a:t>
            </a:r>
            <a:endParaRPr lang="en-US" altLang="zh-CN" dirty="0" smtClean="0"/>
          </a:p>
          <a:p>
            <a:r>
              <a:rPr lang="zh-CN" altLang="en-US" dirty="0"/>
              <a:t>关于对象的属性名和属性值的 “增、删、改、查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注意细节：</a:t>
            </a:r>
            <a:endParaRPr lang="en-US" altLang="zh-CN" dirty="0" smtClean="0"/>
          </a:p>
          <a:p>
            <a:pPr marL="302260" lvl="1" indent="0">
              <a:buNone/>
            </a:pPr>
            <a:r>
              <a:rPr lang="en-US" altLang="zh-CN" dirty="0" smtClean="0"/>
              <a:t>		-</a:t>
            </a:r>
            <a:r>
              <a:rPr lang="zh-CN" altLang="en-US" dirty="0" smtClean="0"/>
              <a:t>获取时如果</a:t>
            </a:r>
            <a:r>
              <a:rPr lang="zh-CN" altLang="en-US" dirty="0"/>
              <a:t>属性名在对象中</a:t>
            </a:r>
            <a:r>
              <a:rPr lang="zh-CN" altLang="en-US" dirty="0" smtClean="0"/>
              <a:t>不存在</a:t>
            </a:r>
            <a:r>
              <a:rPr lang="en-US" altLang="zh-CN" dirty="0" smtClean="0"/>
              <a:t>-undefined</a:t>
            </a:r>
            <a:endParaRPr lang="en-US" altLang="zh-CN" dirty="0" smtClean="0"/>
          </a:p>
          <a:p>
            <a:pPr marL="302260" lvl="1" indent="0">
              <a:buNone/>
            </a:pPr>
            <a:r>
              <a:rPr lang="en-US" altLang="zh-CN" dirty="0" smtClean="0"/>
              <a:t>		-</a:t>
            </a:r>
            <a:r>
              <a:rPr lang="zh-CN" altLang="en-US" dirty="0"/>
              <a:t>一个对象中的属性名可以是纯</a:t>
            </a:r>
            <a:r>
              <a:rPr lang="zh-CN" altLang="en-US" dirty="0" smtClean="0"/>
              <a:t>数字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引用数据类型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创建数组的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种方式</a:t>
            </a:r>
            <a:endParaRPr kumimoji="1" lang="zh-CN" altLang="en-US" dirty="0" smtClean="0"/>
          </a:p>
          <a:p>
            <a:r>
              <a:rPr kumimoji="1" lang="zh-CN" altLang="en-US" dirty="0" smtClean="0"/>
              <a:t>数组和对象的关系</a:t>
            </a:r>
            <a:endParaRPr kumimoji="1" lang="zh-CN" altLang="en-US" dirty="0" smtClean="0"/>
          </a:p>
          <a:p>
            <a:r>
              <a:rPr lang="zh-CN" altLang="en-US" dirty="0"/>
              <a:t>学习方法需要注意哪</a:t>
            </a:r>
            <a:r>
              <a:rPr lang="en-US" altLang="zh-CN" dirty="0" smtClean="0"/>
              <a:t>4</a:t>
            </a:r>
            <a:r>
              <a:rPr lang="zh-CN" altLang="en-US" dirty="0" smtClean="0"/>
              <a:t>点？</a:t>
            </a:r>
            <a:endParaRPr lang="zh-CN" altLang="en-US" dirty="0" smtClean="0"/>
          </a:p>
          <a:p>
            <a:r>
              <a:rPr kumimoji="1" lang="zh-CN" altLang="en-US" dirty="0" smtClean="0"/>
              <a:t>数组常用的</a:t>
            </a:r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种方法：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-1.</a:t>
            </a:r>
            <a:r>
              <a:rPr lang="zh-CN" altLang="en-US" dirty="0" smtClean="0"/>
              <a:t>关于数组的增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</a:t>
            </a:r>
            <a:r>
              <a:rPr lang="en-US" altLang="zh-CN" dirty="0" smtClean="0"/>
              <a:t>/</a:t>
            </a:r>
            <a:r>
              <a:rPr lang="zh-CN" altLang="en-US" dirty="0" smtClean="0"/>
              <a:t>改</a:t>
            </a:r>
            <a:r>
              <a:rPr lang="en-US" altLang="zh-CN" dirty="0" smtClean="0"/>
              <a:t>	5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-2.</a:t>
            </a:r>
            <a:r>
              <a:rPr lang="zh-CN" altLang="en-US" dirty="0" smtClean="0"/>
              <a:t>数组的查询和复制		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-3.</a:t>
            </a:r>
            <a:r>
              <a:rPr lang="zh-CN" altLang="en-US" dirty="0" smtClean="0"/>
              <a:t>将数组转化成字符串	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zh-CN" altLang="en-US" dirty="0"/>
              <a:t>（</a:t>
            </a:r>
            <a:r>
              <a:rPr lang="en-US" altLang="zh-CN" dirty="0"/>
              <a:t>eval</a:t>
            </a:r>
            <a:r>
              <a:rPr lang="zh-CN" altLang="en-US" dirty="0"/>
              <a:t>和</a:t>
            </a:r>
            <a:r>
              <a:rPr lang="en-US" altLang="zh-CN" dirty="0"/>
              <a:t>join(</a:t>
            </a:r>
            <a:r>
              <a:rPr lang="zh-CN" altLang="en-US" dirty="0"/>
              <a:t>＋</a:t>
            </a:r>
            <a:r>
              <a:rPr lang="en-US" altLang="zh-CN" dirty="0"/>
              <a:t>))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kumimoji="1" lang="en-US" altLang="zh-CN" dirty="0" smtClean="0"/>
              <a:t>-4.</a:t>
            </a:r>
            <a:r>
              <a:rPr lang="zh-CN" altLang="en-US" dirty="0" smtClean="0"/>
              <a:t>数组的排列和排序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-5.</a:t>
            </a:r>
            <a:r>
              <a:rPr kumimoji="1" lang="zh-CN" altLang="en-US" dirty="0" smtClean="0"/>
              <a:t>不兼容的几种：</a:t>
            </a:r>
            <a:r>
              <a:rPr kumimoji="1" lang="en-US" altLang="zh-CN" dirty="0" smtClean="0"/>
              <a:t>indexof(), map() ,forEach()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思考：数组去重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引用数据类型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基本数据类型也叫做值类型，直接按值来操作</a:t>
            </a:r>
            <a:endParaRPr lang="zh-CN" altLang="en-US" dirty="0" smtClean="0"/>
          </a:p>
          <a:p>
            <a:r>
              <a:rPr lang="zh-CN" altLang="en-US" dirty="0" smtClean="0"/>
              <a:t>引用数据类型是按引</a:t>
            </a:r>
            <a:r>
              <a:rPr lang="zh-CN" altLang="en-US" dirty="0"/>
              <a:t>用地址来</a:t>
            </a:r>
            <a:r>
              <a:rPr lang="zh-CN" altLang="en-US" dirty="0" smtClean="0"/>
              <a:t>操作：</a:t>
            </a:r>
            <a:endParaRPr lang="zh-CN" altLang="en-US" dirty="0" smtClean="0"/>
          </a:p>
          <a:p>
            <a:pPr marL="302260" lvl="1" indent="0">
              <a:buNone/>
            </a:pPr>
            <a:r>
              <a:rPr kumimoji="1" lang="en-US" altLang="zh-CN" dirty="0" smtClean="0"/>
              <a:t>		-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"</a:t>
            </a:r>
            <a:r>
              <a:rPr lang="zh-CN" altLang="en-US" dirty="0"/>
              <a:t>开空间</a:t>
            </a:r>
            <a:r>
              <a:rPr lang="en-US" altLang="zh-CN" dirty="0"/>
              <a:t>,</a:t>
            </a:r>
            <a:r>
              <a:rPr lang="zh-CN" altLang="en-US" dirty="0"/>
              <a:t>分地</a:t>
            </a:r>
            <a:r>
              <a:rPr lang="zh-CN" altLang="en-US" dirty="0" smtClean="0"/>
              <a:t>址</a:t>
            </a:r>
            <a:r>
              <a:rPr lang="en-US" altLang="zh-CN" dirty="0" smtClean="0"/>
              <a:t>”</a:t>
            </a:r>
            <a:endParaRPr lang="en-US" altLang="zh-CN" dirty="0" smtClean="0"/>
          </a:p>
          <a:p>
            <a:pPr marL="30226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-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"</a:t>
            </a:r>
            <a:r>
              <a:rPr lang="zh-CN" altLang="en-US" dirty="0"/>
              <a:t>存</a:t>
            </a:r>
            <a:r>
              <a:rPr lang="zh-CN" altLang="en-US" dirty="0" smtClean="0"/>
              <a:t>内容</a:t>
            </a:r>
            <a:r>
              <a:rPr lang="en-US" altLang="zh-CN" dirty="0" smtClean="0"/>
              <a:t>”</a:t>
            </a:r>
            <a:endParaRPr lang="en-US" altLang="zh-CN" dirty="0" smtClean="0"/>
          </a:p>
          <a:p>
            <a:pPr marL="30226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-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"</a:t>
            </a:r>
            <a:r>
              <a:rPr lang="zh-CN" altLang="en-US" dirty="0"/>
              <a:t>赋值</a:t>
            </a:r>
            <a:r>
              <a:rPr lang="en-US" altLang="zh-CN" dirty="0"/>
              <a:t>"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区分基本和引入数据类型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8553450" cy="3450590"/>
          </a:xfrm>
        </p:spPr>
        <p:txBody>
          <a:bodyPr/>
          <a:lstStyle/>
          <a:p>
            <a:r>
              <a:rPr lang="nb-NO" altLang="zh-CN" dirty="0"/>
              <a:t>if</a:t>
            </a:r>
            <a:r>
              <a:rPr lang="zh-CN" altLang="nb-NO" dirty="0"/>
              <a:t>、</a:t>
            </a:r>
            <a:r>
              <a:rPr lang="nb-NO" altLang="zh-CN" dirty="0"/>
              <a:t>else if</a:t>
            </a:r>
            <a:r>
              <a:rPr lang="zh-CN" altLang="nb-NO" dirty="0"/>
              <a:t>、</a:t>
            </a:r>
            <a:r>
              <a:rPr lang="nb-NO" altLang="zh-CN" dirty="0" smtClean="0"/>
              <a:t>else</a:t>
            </a:r>
            <a:endParaRPr lang="nb-NO" altLang="zh-CN" dirty="0" smtClean="0"/>
          </a:p>
          <a:p>
            <a:pPr marL="302260" lvl="1" indent="0">
              <a:buNone/>
            </a:pPr>
            <a:r>
              <a:rPr lang="en-US" altLang="zh-CN" dirty="0" smtClean="0"/>
              <a:t>		-</a:t>
            </a:r>
            <a:r>
              <a:rPr lang="zh-CN" altLang="en-US" dirty="0"/>
              <a:t>条件可以是由多个小条件组成的</a:t>
            </a:r>
            <a:r>
              <a:rPr lang="en-US" altLang="zh-CN" dirty="0"/>
              <a:t>,</a:t>
            </a:r>
            <a:r>
              <a:rPr lang="zh-CN" altLang="en-US" dirty="0"/>
              <a:t>中间用</a:t>
            </a:r>
            <a:r>
              <a:rPr lang="en-US" altLang="zh-CN" dirty="0"/>
              <a:t>&amp;&amp; ||</a:t>
            </a:r>
            <a:r>
              <a:rPr lang="zh-CN" altLang="en-US" dirty="0" smtClean="0"/>
              <a:t>隔开</a:t>
            </a:r>
            <a:endParaRPr lang="zh-CN" altLang="en-US" dirty="0" smtClean="0"/>
          </a:p>
          <a:p>
            <a:pPr marL="302260" lvl="1" indent="0">
              <a:buNone/>
            </a:pPr>
            <a:r>
              <a:rPr lang="zh-CN" altLang="en-US" dirty="0"/>
              <a:t>	</a:t>
            </a:r>
            <a:r>
              <a:rPr lang="zh-CN" altLang="en-US" dirty="0" smtClean="0"/>
              <a:t>	</a:t>
            </a:r>
            <a:r>
              <a:rPr lang="en-US" altLang="zh-CN" dirty="0" smtClean="0"/>
              <a:t>-if</a:t>
            </a:r>
            <a:r>
              <a:rPr lang="zh-CN" altLang="en-US" dirty="0" smtClean="0"/>
              <a:t>条件语句的多种写法</a:t>
            </a:r>
            <a:endParaRPr lang="zh-CN" altLang="en-US" dirty="0" smtClean="0"/>
          </a:p>
          <a:p>
            <a:pPr marL="302260" lvl="1" indent="0">
              <a:buNone/>
            </a:pPr>
            <a:r>
              <a:rPr lang="zh-CN" altLang="en-US" dirty="0"/>
              <a:t>	</a:t>
            </a:r>
            <a:r>
              <a:rPr lang="zh-CN" altLang="en-US" dirty="0" smtClean="0"/>
              <a:t>	</a:t>
            </a:r>
            <a:r>
              <a:rPr lang="en-US" altLang="zh-CN" dirty="0" smtClean="0"/>
              <a:t>-</a:t>
            </a:r>
            <a:r>
              <a:rPr lang="zh-CN" altLang="en-US" dirty="0" smtClean="0"/>
              <a:t>案例：</a:t>
            </a:r>
            <a:r>
              <a:rPr lang="zh-CN" altLang="en-US" dirty="0" smtClean="0">
                <a:latin typeface="Candara" charset="0"/>
                <a:ea typeface="华文楷体" charset="0"/>
                <a:cs typeface="华文楷体" charset="0"/>
              </a:rPr>
              <a:t>开关灯效果的实现，隔行变色</a:t>
            </a:r>
            <a:endParaRPr lang="nb-NO" altLang="zh-CN" dirty="0" smtClean="0"/>
          </a:p>
          <a:p>
            <a:r>
              <a:rPr lang="zh-CN" altLang="en-US" dirty="0"/>
              <a:t>三元运算</a:t>
            </a:r>
            <a:r>
              <a:rPr lang="zh-CN" altLang="en-US" dirty="0" smtClean="0"/>
              <a:t>符</a:t>
            </a:r>
            <a:r>
              <a:rPr lang="en-US" altLang="zh-CN" dirty="0" smtClean="0"/>
              <a:t> </a:t>
            </a:r>
            <a:r>
              <a:rPr lang="zh-CN" altLang="en-US" dirty="0" smtClean="0"/>
              <a:t>条件？</a:t>
            </a:r>
            <a:r>
              <a:rPr lang="zh-CN" altLang="en-US" dirty="0"/>
              <a:t>语句</a:t>
            </a:r>
            <a:r>
              <a:rPr lang="en-US" altLang="zh-CN" dirty="0"/>
              <a:t>1</a:t>
            </a:r>
            <a:r>
              <a:rPr lang="zh-CN" altLang="en-US" dirty="0" smtClean="0"/>
              <a:t>：语句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r>
              <a:rPr lang="en-US" altLang="zh-CN" dirty="0"/>
              <a:t>switch </a:t>
            </a:r>
            <a:r>
              <a:rPr lang="en-US" altLang="zh-CN" dirty="0" smtClean="0"/>
              <a:t>case </a:t>
            </a:r>
            <a:r>
              <a:rPr lang="zh-CN" altLang="en-US" dirty="0" smtClean="0"/>
              <a:t>使用场景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-</a:t>
            </a:r>
            <a:r>
              <a:rPr lang="zh-CN" altLang="en-US" dirty="0"/>
              <a:t>每一种</a:t>
            </a:r>
            <a:r>
              <a:rPr lang="en-US" altLang="zh-CN" dirty="0"/>
              <a:t>case</a:t>
            </a:r>
            <a:r>
              <a:rPr lang="zh-CN" altLang="en-US" dirty="0" smtClean="0"/>
              <a:t>情况其实都是相当于在用</a:t>
            </a:r>
            <a:r>
              <a:rPr lang="en-US" altLang="zh-CN" dirty="0" smtClean="0"/>
              <a:t>“=</a:t>
            </a:r>
            <a:r>
              <a:rPr lang="en-US" altLang="zh-CN" dirty="0"/>
              <a:t>=</a:t>
            </a:r>
            <a:r>
              <a:rPr lang="en-US" altLang="zh-CN" dirty="0" smtClean="0"/>
              <a:t>=”</a:t>
            </a:r>
            <a:r>
              <a:rPr lang="zh-CN" altLang="en-US" dirty="0" smtClean="0"/>
              <a:t>进行比较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思考：</a:t>
            </a:r>
            <a:r>
              <a:rPr lang="zh-CN" altLang="en-US" dirty="0"/>
              <a:t>不加</a:t>
            </a:r>
            <a:r>
              <a:rPr lang="en-US" altLang="zh-CN" dirty="0"/>
              <a:t>break</a:t>
            </a:r>
            <a:r>
              <a:rPr lang="zh-CN" altLang="en-US" dirty="0"/>
              <a:t>会出现什么样的效果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三个判断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lvl="1"/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算术：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+ </a:t>
            </a:r>
            <a:r>
              <a:rPr lang="zh-CN" altLang="en-US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- </a:t>
            </a:r>
            <a:r>
              <a:rPr lang="zh-CN" altLang="en-US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* </a:t>
            </a:r>
            <a:r>
              <a:rPr lang="zh-CN" altLang="en-US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/ </a:t>
            </a:r>
            <a:r>
              <a:rPr lang="zh-CN" altLang="en-US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%</a:t>
            </a:r>
            <a:endParaRPr lang="en-US" altLang="zh-CN" dirty="0" smtClean="0">
              <a:solidFill>
                <a:srgbClr val="052E65"/>
              </a:solidFill>
              <a:latin typeface="华文楷体"/>
              <a:cs typeface="华文楷体"/>
              <a:sym typeface="微软雅黑" charset="0"/>
            </a:endParaRPr>
          </a:p>
          <a:p>
            <a:pPr marL="0" lvl="1" indent="0">
              <a:buNone/>
            </a:pPr>
            <a:r>
              <a:rPr lang="en-US" altLang="zh-CN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	-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实例：隔行变色、</a:t>
            </a:r>
            <a:r>
              <a:rPr lang="zh-CN" altLang="en-US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秒转时间</a:t>
            </a:r>
            <a:endParaRPr lang="en-US" altLang="zh-CN" dirty="0" smtClean="0">
              <a:solidFill>
                <a:srgbClr val="052E65"/>
              </a:solidFill>
              <a:latin typeface="华文楷体"/>
              <a:cs typeface="华文楷体"/>
              <a:sym typeface="微软雅黑" charset="0"/>
            </a:endParaRPr>
          </a:p>
          <a:p>
            <a:pPr marL="274320" lvl="1"/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赋值：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+=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-=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、*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/=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%</a:t>
            </a:r>
            <a:r>
              <a:rPr lang="en-US" altLang="zh-CN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=</a:t>
            </a:r>
            <a:endParaRPr kumimoji="1" lang="en-US" altLang="zh-CN" dirty="0" smtClean="0">
              <a:solidFill>
                <a:srgbClr val="052E65"/>
              </a:solidFill>
              <a:latin typeface="华文楷体"/>
              <a:cs typeface="华文楷体"/>
              <a:sym typeface="微软雅黑" charset="0"/>
            </a:endParaRPr>
          </a:p>
          <a:p>
            <a:pPr marL="274320" lvl="1"/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比较：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&lt;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&gt;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&lt;=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&gt;=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==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===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!=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!=</a:t>
            </a:r>
            <a:r>
              <a:rPr lang="en-US" altLang="zh-CN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=</a:t>
            </a:r>
            <a:endParaRPr lang="en-US" altLang="zh-CN" dirty="0" smtClean="0">
              <a:solidFill>
                <a:srgbClr val="052E65"/>
              </a:solidFill>
              <a:latin typeface="华文楷体"/>
              <a:cs typeface="华文楷体"/>
              <a:sym typeface="微软雅黑" charset="0"/>
            </a:endParaRPr>
          </a:p>
          <a:p>
            <a:pPr marL="274320" lvl="1"/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逻辑：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&amp;&amp; 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与、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|| 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或、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! </a:t>
            </a:r>
            <a:r>
              <a:rPr lang="zh-CN" altLang="en-US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否</a:t>
            </a:r>
            <a:endParaRPr lang="zh-CN" altLang="en-US" dirty="0" smtClean="0">
              <a:solidFill>
                <a:srgbClr val="052E65"/>
              </a:solidFill>
              <a:latin typeface="华文楷体"/>
              <a:cs typeface="华文楷体"/>
              <a:sym typeface="微软雅黑" charset="0"/>
            </a:endParaRPr>
          </a:p>
          <a:p>
            <a:pPr marL="0" lvl="1" indent="0">
              <a:buNone/>
            </a:pP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	</a:t>
            </a:r>
            <a:r>
              <a:rPr lang="en-US" altLang="zh-CN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-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实例：</a:t>
            </a:r>
            <a:r>
              <a:rPr lang="zh-CN" altLang="en-US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全选与反选</a:t>
            </a:r>
            <a:endParaRPr lang="zh-CN" altLang="en-US" dirty="0" smtClean="0">
              <a:solidFill>
                <a:srgbClr val="052E65"/>
              </a:solidFill>
              <a:latin typeface="华文楷体"/>
              <a:cs typeface="华文楷体"/>
              <a:sym typeface="微软雅黑" charset="0"/>
            </a:endParaRPr>
          </a:p>
          <a:p>
            <a:pPr marL="0" lvl="1" indent="0">
              <a:buNone/>
            </a:pPr>
            <a:r>
              <a:rPr lang="zh-CN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运算符的优先级：算术》比较》逻辑》赋值</a:t>
            </a:r>
            <a:endParaRPr lang="zh-CN" altLang="zh-CN" dirty="0">
              <a:solidFill>
                <a:srgbClr val="052E65"/>
              </a:solidFill>
              <a:latin typeface="华文楷体"/>
              <a:cs typeface="华文楷体"/>
              <a:sym typeface="微软雅黑" charset="0"/>
            </a:endParaRPr>
          </a:p>
          <a:p>
            <a:pPr marL="0" lvl="1" indent="0">
              <a:buNone/>
            </a:pPr>
            <a:r>
              <a:rPr lang="zh-CN" altLang="en-US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注：混合使用时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，赋值一定要加括号</a:t>
            </a:r>
            <a:r>
              <a:rPr lang="zh-CN" altLang="en-US" dirty="0" smtClean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；</a:t>
            </a:r>
            <a:endParaRPr lang="zh-CN" altLang="en-US" dirty="0" smtClean="0">
              <a:solidFill>
                <a:srgbClr val="052E65"/>
              </a:solidFill>
              <a:latin typeface="华文楷体"/>
              <a:cs typeface="华文楷体"/>
              <a:sym typeface="微软雅黑" charset="0"/>
            </a:endParaRPr>
          </a:p>
          <a:p>
            <a:pPr marL="0" lvl="1" indent="0">
              <a:buNone/>
            </a:pPr>
            <a:endParaRPr kumimoji="1"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华文新魏"/>
                <a:cs typeface="华文新魏"/>
              </a:rPr>
              <a:t>运算符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464412"/>
            <a:ext cx="8229600" cy="125272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公开课前两周概况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4" descr="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6126163"/>
            <a:ext cx="4284662" cy="628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宋体" charset="0"/>
                <a:ea typeface="宋体" charset="0"/>
                <a:cs typeface="Songti SC Regular"/>
              </a:rPr>
              <a:t>for </a:t>
            </a:r>
            <a:r>
              <a:rPr lang="zh-CN" altLang="en-US" dirty="0" smtClean="0">
                <a:latin typeface="宋体" charset="0"/>
                <a:ea typeface="宋体" charset="0"/>
                <a:cs typeface="Songti SC Regular"/>
              </a:rPr>
              <a:t>循环四部曲</a:t>
            </a:r>
            <a:endParaRPr lang="zh-CN" altLang="en-US" dirty="0" smtClean="0">
              <a:latin typeface="宋体" charset="0"/>
              <a:ea typeface="宋体" charset="0"/>
              <a:cs typeface="Songti SC Regular"/>
            </a:endParaRPr>
          </a:p>
          <a:p>
            <a:pPr marL="302260" lvl="1" indent="0">
              <a:buNone/>
            </a:pPr>
            <a:r>
              <a:rPr lang="en-US" altLang="zh-CN" sz="2400" dirty="0" smtClean="0">
                <a:latin typeface="宋体" charset="0"/>
                <a:ea typeface="宋体" charset="0"/>
                <a:cs typeface="Songti SC Regular"/>
              </a:rPr>
              <a:t>		-</a:t>
            </a:r>
            <a:r>
              <a:rPr lang="en-US" altLang="zh-CN" sz="2400" dirty="0">
                <a:latin typeface="宋体" charset="0"/>
                <a:ea typeface="宋体" charset="0"/>
                <a:cs typeface="Songti SC Regular"/>
              </a:rPr>
              <a:t>break/</a:t>
            </a:r>
            <a:r>
              <a:rPr lang="en-US" altLang="zh-CN" sz="2400" dirty="0" smtClean="0">
                <a:latin typeface="宋体" charset="0"/>
                <a:ea typeface="宋体" charset="0"/>
                <a:cs typeface="Songti SC Regular"/>
              </a:rPr>
              <a:t>continue</a:t>
            </a:r>
            <a:r>
              <a:rPr lang="zh-CN" altLang="en-US" sz="2400" dirty="0" smtClean="0">
                <a:latin typeface="宋体" charset="0"/>
                <a:ea typeface="宋体" charset="0"/>
                <a:cs typeface="Songti SC Regular"/>
              </a:rPr>
              <a:t>的用法</a:t>
            </a:r>
            <a:endParaRPr lang="zh-CN" altLang="en-US" sz="2400" dirty="0" smtClean="0">
              <a:latin typeface="宋体" charset="0"/>
              <a:ea typeface="宋体" charset="0"/>
              <a:cs typeface="Songti SC Regular"/>
            </a:endParaRPr>
          </a:p>
          <a:p>
            <a:r>
              <a:rPr lang="en-US" altLang="zh-TW" dirty="0" smtClean="0">
                <a:latin typeface="宋体" charset="0"/>
                <a:ea typeface="宋体" charset="0"/>
                <a:cs typeface="Songti SC Regular"/>
              </a:rPr>
              <a:t>for in </a:t>
            </a:r>
            <a:r>
              <a:rPr lang="zh-CN" altLang="en-US" dirty="0" smtClean="0">
                <a:latin typeface="宋体" charset="0"/>
                <a:ea typeface="宋体" charset="0"/>
                <a:cs typeface="Songti SC Regular"/>
              </a:rPr>
              <a:t>循环</a:t>
            </a:r>
            <a:endParaRPr lang="zh-CN" altLang="en-US" dirty="0" smtClean="0">
              <a:latin typeface="宋体" charset="0"/>
              <a:ea typeface="宋体" charset="0"/>
              <a:cs typeface="Songti SC Regular"/>
            </a:endParaRPr>
          </a:p>
          <a:p>
            <a:r>
              <a:rPr lang="en-US" altLang="zh-CN" dirty="0" smtClean="0">
                <a:latin typeface="宋体" charset="0"/>
                <a:ea typeface="宋体" charset="0"/>
                <a:cs typeface="Songti SC Regular"/>
              </a:rPr>
              <a:t>while </a:t>
            </a:r>
            <a:r>
              <a:rPr lang="zh-CN" altLang="en-US" dirty="0" smtClean="0">
                <a:latin typeface="宋体" charset="0"/>
                <a:ea typeface="宋体" charset="0"/>
                <a:cs typeface="Songti SC Regular"/>
              </a:rPr>
              <a:t>循环</a:t>
            </a:r>
            <a:endParaRPr lang="zh-TW" altLang="en-US" dirty="0" smtClean="0">
              <a:latin typeface="宋体" charset="0"/>
              <a:ea typeface="宋体" charset="0"/>
              <a:cs typeface="Songti SC Regular"/>
            </a:endParaRPr>
          </a:p>
          <a:p>
            <a:r>
              <a:rPr lang="zh-TW" altLang="en-US" dirty="0">
                <a:latin typeface="宋体" charset="0"/>
                <a:ea typeface="宋体" charset="0"/>
                <a:cs typeface="Songti SC Regular"/>
              </a:rPr>
              <a:t>思考题</a:t>
            </a:r>
            <a:r>
              <a:rPr lang="en-US" altLang="zh-TW" dirty="0" smtClean="0">
                <a:latin typeface="宋体" charset="0"/>
                <a:ea typeface="宋体" charset="0"/>
                <a:cs typeface="Songti SC Regular"/>
              </a:rPr>
              <a:t>:</a:t>
            </a:r>
            <a:r>
              <a:rPr lang="zh-CN" altLang="en-US" dirty="0" smtClean="0">
                <a:latin typeface="宋体" charset="0"/>
                <a:ea typeface="宋体" charset="0"/>
                <a:cs typeface="Songti SC Regular"/>
              </a:rPr>
              <a:t>我们说一个对象的属性名可以是纯数字，那么，在纯数字属性名情况下，</a:t>
            </a:r>
            <a:r>
              <a:rPr lang="en-US" altLang="zh-CN" dirty="0" smtClean="0">
                <a:latin typeface="宋体" charset="0"/>
                <a:ea typeface="宋体" charset="0"/>
                <a:cs typeface="Songti SC Regular"/>
              </a:rPr>
              <a:t>for in</a:t>
            </a:r>
            <a:r>
              <a:rPr lang="zh-CN" altLang="en-US" dirty="0" smtClean="0">
                <a:latin typeface="宋体" charset="0"/>
                <a:ea typeface="宋体" charset="0"/>
                <a:cs typeface="Songti SC Regular"/>
              </a:rPr>
              <a:t>会出现什么结果？</a:t>
            </a:r>
            <a:endParaRPr lang="zh-CN" altLang="en-US" dirty="0" smtClean="0">
              <a:latin typeface="宋体" charset="0"/>
              <a:ea typeface="宋体" charset="0"/>
              <a:cs typeface="Songti SC Regular"/>
            </a:endParaRPr>
          </a:p>
          <a:p>
            <a:r>
              <a:rPr kumimoji="1" lang="zh-CN" altLang="en-US" dirty="0" smtClean="0">
                <a:latin typeface="宋体" charset="0"/>
                <a:ea typeface="宋体" charset="0"/>
                <a:cs typeface="Songti SC Regular"/>
              </a:rPr>
              <a:t>第一天实战：选项卡</a:t>
            </a:r>
            <a:endParaRPr kumimoji="1" lang="zh-CN" altLang="en-US" dirty="0">
              <a:latin typeface="宋体" charset="0"/>
              <a:ea typeface="宋体" charset="0"/>
              <a:cs typeface="Songti SC Regular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540454"/>
            <a:ext cx="8229600" cy="125272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公开课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第二周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103755"/>
            <a:ext cx="8077835" cy="4258945"/>
          </a:xfrm>
        </p:spPr>
        <p:txBody>
          <a:bodyPr>
            <a:normAutofit fontScale="90000"/>
          </a:bodyPr>
          <a:p>
            <a:pPr>
              <a:lnSpc>
                <a:spcPct val="110000"/>
              </a:lnSpc>
            </a:pPr>
            <a:r>
              <a:rPr lang="zh-CN" altLang="en-US"/>
              <a:t>数组常用的方法：</a:t>
            </a:r>
            <a:endParaRPr lang="zh-CN" altLang="en-US"/>
          </a:p>
          <a:p>
            <a:pPr marL="302260" lvl="1" indent="0">
              <a:lnSpc>
                <a:spcPct val="110000"/>
              </a:lnSpc>
              <a:buNone/>
            </a:pPr>
            <a:r>
              <a:rPr lang="en-US" altLang="zh-CN"/>
              <a:t>	- 在数组后面追加一项</a:t>
            </a:r>
            <a:endParaRPr lang="en-US" altLang="zh-CN"/>
          </a:p>
          <a:p>
            <a:pPr marL="302260" lvl="1" indent="0">
              <a:lnSpc>
                <a:spcPct val="110000"/>
              </a:lnSpc>
              <a:buNone/>
            </a:pPr>
            <a:r>
              <a:rPr lang="en-US" altLang="zh-CN"/>
              <a:t>	- 删除数组最后一项</a:t>
            </a:r>
            <a:endParaRPr lang="en-US" altLang="zh-CN"/>
          </a:p>
          <a:p>
            <a:pPr marL="302260" lvl="1" indent="0">
              <a:lnSpc>
                <a:spcPct val="110000"/>
              </a:lnSpc>
              <a:buNone/>
            </a:pPr>
            <a:r>
              <a:rPr lang="en-US" altLang="zh-CN"/>
              <a:t>	- </a:t>
            </a:r>
            <a:r>
              <a:rPr lang="zh-CN" altLang="en-US"/>
              <a:t>数组克隆</a:t>
            </a:r>
            <a:endParaRPr lang="zh-CN" altLang="en-US"/>
          </a:p>
          <a:p>
            <a:pPr marL="302260" lvl="1" indent="0">
              <a:lnSpc>
                <a:spcPct val="110000"/>
              </a:lnSpc>
              <a:buNone/>
            </a:pPr>
            <a:r>
              <a:rPr lang="en-US" altLang="zh-CN"/>
              <a:t>	- </a:t>
            </a:r>
            <a:r>
              <a:rPr lang="zh-CN" altLang="en-US"/>
              <a:t>数组排列和排序</a:t>
            </a:r>
            <a:endParaRPr lang="zh-CN" altLang="en-US"/>
          </a:p>
          <a:p>
            <a:pPr marL="302260" lvl="1" indent="0">
              <a:lnSpc>
                <a:spcPct val="110000"/>
              </a:lnSpc>
              <a:buNone/>
            </a:pPr>
            <a:r>
              <a:rPr lang="zh-CN" altLang="en-US"/>
              <a:t>例：实现找到第n项到第m项(包括n和m)的内容，返回一个新的数组(原有数组不变)</a:t>
            </a:r>
            <a:endParaRPr lang="zh-CN" altLang="en-US"/>
          </a:p>
          <a:p>
            <a:pPr marL="302260" lvl="1" indent="0">
              <a:lnSpc>
                <a:spcPct val="110000"/>
              </a:lnSpc>
              <a:buNone/>
            </a:pPr>
            <a:r>
              <a:rPr lang="zh-CN" altLang="en-US"/>
              <a:t>思考：数组和对象的关系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流程控制语句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-</a:t>
            </a:r>
            <a:r>
              <a:rPr lang="zh-CN" altLang="en-US"/>
              <a:t>循环和判断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299335"/>
            <a:ext cx="7408545" cy="4147820"/>
          </a:xfrm>
        </p:spPr>
        <p:txBody>
          <a:bodyPr>
            <a:normAutofit lnSpcReduction="10000"/>
          </a:bodyPr>
          <a:p>
            <a:pPr marL="302260" lvl="1" indent="0">
              <a:buNone/>
            </a:pPr>
            <a:endParaRPr lang="zh-CN" altLang="en-US" sz="2400">
              <a:sym typeface="+mn-ea"/>
            </a:endParaRPr>
          </a:p>
          <a:p>
            <a:r>
              <a:rPr lang="zh-CN" altLang="en-US">
                <a:latin typeface="宋体" charset="0"/>
                <a:ea typeface="宋体" charset="0"/>
                <a:sym typeface="+mn-ea"/>
              </a:rPr>
              <a:t>数据类型</a:t>
            </a:r>
            <a:endParaRPr lang="zh-CN" altLang="en-US">
              <a:latin typeface="宋体" charset="0"/>
              <a:ea typeface="宋体" charset="0"/>
              <a:sym typeface="+mn-ea"/>
            </a:endParaRPr>
          </a:p>
          <a:p>
            <a:pPr marL="302260" lvl="1" indent="0">
              <a:buNone/>
            </a:pPr>
            <a:r>
              <a:rPr lang="en-US" altLang="zh-CN" sz="2400">
                <a:latin typeface="宋体" charset="0"/>
                <a:ea typeface="宋体" charset="0"/>
                <a:sym typeface="+mn-ea"/>
              </a:rPr>
              <a:t>	- </a:t>
            </a:r>
            <a:r>
              <a:rPr lang="zh-CN" altLang="zh-CN" sz="2400">
                <a:latin typeface="宋体" charset="0"/>
                <a:ea typeface="宋体" charset="0"/>
                <a:sym typeface="+mn-ea"/>
              </a:rPr>
              <a:t>如何检测数据类型</a:t>
            </a:r>
            <a:endParaRPr lang="zh-CN" altLang="zh-CN" sz="2400">
              <a:latin typeface="宋体" charset="0"/>
              <a:ea typeface="宋体" charset="0"/>
              <a:sym typeface="+mn-ea"/>
            </a:endParaRPr>
          </a:p>
          <a:p>
            <a:pPr marL="627380" lvl="2" indent="0">
              <a:buNone/>
            </a:pPr>
            <a:r>
              <a:rPr lang="en-US" altLang="zh-CN" sz="2400">
                <a:latin typeface="宋体" charset="0"/>
                <a:ea typeface="宋体" charset="0"/>
                <a:sym typeface="+mn-ea"/>
              </a:rPr>
              <a:t>	- 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基本和引用数据类型、区别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627380" lvl="2" indent="0">
              <a:buNone/>
            </a:pPr>
            <a:r>
              <a:rPr lang="en-US" altLang="zh-CN" sz="2400">
                <a:latin typeface="宋体" charset="0"/>
                <a:ea typeface="宋体" charset="0"/>
                <a:sym typeface="+mn-ea"/>
              </a:rPr>
              <a:t>	- 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引用数据类型包含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  <a:p>
            <a:pPr marL="627380" lvl="2" indent="0">
              <a:buNone/>
            </a:pPr>
            <a:r>
              <a:rPr lang="en-US" altLang="zh-CN" sz="2400">
                <a:latin typeface="宋体" charset="0"/>
                <a:ea typeface="宋体" charset="0"/>
                <a:sym typeface="+mn-ea"/>
              </a:rPr>
              <a:t>	- 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封装任意个参数求和，循环绑定事件</a:t>
            </a:r>
            <a:endParaRPr lang="zh-CN" altLang="en-US">
              <a:latin typeface="宋体" charset="0"/>
              <a:ea typeface="宋体" charset="0"/>
              <a:sym typeface="+mn-ea"/>
            </a:endParaRPr>
          </a:p>
          <a:p>
            <a:r>
              <a:rPr lang="zh-CN" altLang="en-US">
                <a:latin typeface="宋体" charset="0"/>
                <a:ea typeface="宋体" charset="0"/>
                <a:sym typeface="+mn-ea"/>
              </a:rPr>
              <a:t>数据类型转换</a:t>
            </a:r>
            <a:endParaRPr lang="zh-CN" altLang="en-US">
              <a:latin typeface="宋体" charset="0"/>
              <a:ea typeface="宋体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宋体" charset="0"/>
                <a:ea typeface="宋体" charset="0"/>
                <a:sym typeface="+mn-ea"/>
              </a:rPr>
              <a:t>	- 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其他数据类型转为</a:t>
            </a:r>
            <a:r>
              <a:rPr lang="en-US" altLang="zh-CN">
                <a:latin typeface="宋体" charset="0"/>
                <a:ea typeface="宋体" charset="0"/>
                <a:sym typeface="+mn-ea"/>
              </a:rPr>
              <a:t>number</a:t>
            </a:r>
            <a:r>
              <a:rPr lang="zh-CN" altLang="zh-CN">
                <a:latin typeface="宋体" charset="0"/>
                <a:ea typeface="宋体" charset="0"/>
                <a:sym typeface="+mn-ea"/>
              </a:rPr>
              <a:t>类型</a:t>
            </a:r>
            <a:endParaRPr lang="zh-CN" altLang="zh-CN">
              <a:latin typeface="宋体" charset="0"/>
              <a:ea typeface="宋体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宋体" charset="0"/>
                <a:ea typeface="宋体" charset="0"/>
                <a:sym typeface="+mn-ea"/>
              </a:rPr>
              <a:t>	- 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其他数据类型转为布尔类型</a:t>
            </a:r>
            <a:endParaRPr lang="zh-CN" altLang="en-US">
              <a:latin typeface="宋体" charset="0"/>
              <a:ea typeface="宋体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宋体" charset="0"/>
                <a:ea typeface="宋体" charset="0"/>
                <a:sym typeface="+mn-ea"/>
              </a:rPr>
              <a:t>	- 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两个值进行比较</a:t>
            </a:r>
            <a:endParaRPr lang="zh-CN" altLang="en-US">
              <a:latin typeface="宋体" charset="0"/>
              <a:ea typeface="宋体" charset="0"/>
              <a:sym typeface="+mn-ea"/>
            </a:endParaRPr>
          </a:p>
          <a:p>
            <a:pPr marL="302260" lvl="1" indent="0"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复习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关于</a:t>
            </a:r>
            <a:r>
              <a:rPr lang="en-US" altLang="zh-CN"/>
              <a:t>arguments</a:t>
            </a:r>
            <a:r>
              <a:rPr lang="zh-CN" altLang="en-US"/>
              <a:t>及用法复习：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eg:</a:t>
            </a:r>
            <a:r>
              <a:rPr lang="zh-CN" altLang="zh-CN"/>
              <a:t>任意个参数求和</a:t>
            </a:r>
            <a:endParaRPr lang="zh-CN" altLang="zh-CN"/>
          </a:p>
          <a:p>
            <a:r>
              <a:rPr lang="zh-CN" altLang="en-US"/>
              <a:t>循环绑定事件复习</a:t>
            </a:r>
            <a:endParaRPr lang="zh-CN" altLang="en-US"/>
          </a:p>
          <a:p>
            <a:r>
              <a:rPr lang="zh-CN" altLang="en-US"/>
              <a:t>递归思想：用</a:t>
            </a:r>
            <a:r>
              <a:rPr lang="en-US" altLang="zh-CN"/>
              <a:t>setTimeout</a:t>
            </a:r>
            <a:r>
              <a:rPr lang="zh-CN" altLang="zh-CN"/>
              <a:t>实现</a:t>
            </a:r>
            <a:r>
              <a:rPr lang="en-US" altLang="zh-CN"/>
              <a:t>setInterval;</a:t>
            </a:r>
            <a:endParaRPr lang="en-US" altLang="zh-CN"/>
          </a:p>
          <a:p>
            <a:r>
              <a:rPr lang="en-US" altLang="zh-CN"/>
              <a:t>获取一个长度为四位的随机验证码</a:t>
            </a:r>
            <a:r>
              <a:rPr lang="zh-CN" altLang="en-US"/>
              <a:t>（验证码不重复，大小写不算重复）</a:t>
            </a:r>
            <a:endParaRPr lang="zh-CN" altLang="en-US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</a:t>
            </a:r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8045" y="2313940"/>
            <a:ext cx="7408545" cy="4271645"/>
          </a:xfrm>
        </p:spPr>
        <p:txBody>
          <a:bodyPr>
            <a:normAutofit lnSpcReduction="20000"/>
          </a:bodyPr>
          <a:p>
            <a:pPr>
              <a:lnSpc>
                <a:spcPct val="110000"/>
              </a:lnSpc>
            </a:pPr>
            <a:r>
              <a:rPr lang="zh-CN" altLang="en-US"/>
              <a:t>字符串常用方法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函数组成部分：定义和调用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把函数体中的某个值返回到外面用？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- return</a:t>
            </a:r>
            <a:r>
              <a:rPr lang="zh-CN" altLang="en-US"/>
              <a:t>还有哪些作用？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获取元素的方式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节点类型和关系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获取子节点：不兼容写法 和 兼容写法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zh-CN"/>
              <a:t>获取上一个哥哥元素节点</a:t>
            </a:r>
            <a:endParaRPr lang="zh-CN" altLang="zh-CN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- </a:t>
            </a:r>
            <a:r>
              <a:rPr lang="zh-CN" altLang="zh-CN"/>
              <a:t>不兼容写法</a:t>
            </a:r>
            <a:endParaRPr lang="zh-CN" altLang="zh-CN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-</a:t>
            </a:r>
            <a:r>
              <a:rPr lang="zh-CN" altLang="en-US"/>
              <a:t>兼容写法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ea typeface="宋体" charset="0"/>
              </a:rPr>
              <a:t>复习</a:t>
            </a:r>
            <a:r>
              <a:rPr lang="en-US" altLang="zh-CN">
                <a:ea typeface="宋体" charset="0"/>
              </a:rPr>
              <a:t>4</a:t>
            </a:r>
            <a:endParaRPr lang="en-US" altLang="zh-CN">
              <a:ea typeface="宋体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3700780"/>
          </a:xfrm>
        </p:spPr>
        <p:txBody>
          <a:bodyPr>
            <a:normAutofit lnSpcReduction="10000"/>
          </a:bodyPr>
          <a:p>
            <a:r>
              <a:rPr lang="en-US" altLang="zh-CN"/>
              <a:t>DOM</a:t>
            </a:r>
            <a:r>
              <a:rPr lang="zh-CN" altLang="en-US"/>
              <a:t>的动态操作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创建和克隆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插入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删除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替换</a:t>
            </a:r>
            <a:endParaRPr lang="zh-CN" altLang="en-US"/>
          </a:p>
          <a:p>
            <a:r>
              <a:rPr lang="zh-CN" altLang="en-US"/>
              <a:t>属性操作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“.” </a:t>
            </a:r>
            <a:r>
              <a:rPr lang="zh-CN" altLang="en-US"/>
              <a:t>和 </a:t>
            </a:r>
            <a:r>
              <a:rPr lang="en-US" altLang="zh-CN"/>
              <a:t>[]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- attribute</a:t>
            </a:r>
            <a:r>
              <a:rPr lang="zh-CN" altLang="en-US"/>
              <a:t>系列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</a:t>
            </a:r>
            <a:r>
              <a:rPr lang="en-US" altLang="zh-CN"/>
              <a:t>5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获取页面中元素的</a:t>
            </a:r>
            <a:r>
              <a:rPr lang="zh-CN" altLang="en-US" dirty="0" smtClean="0"/>
              <a:t>方法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-</a:t>
            </a:r>
            <a:r>
              <a:rPr lang="zh-CN" altLang="en-US" dirty="0"/>
              <a:t>获取</a:t>
            </a:r>
            <a:r>
              <a:rPr lang="en-US" altLang="zh-CN" dirty="0"/>
              <a:t>id,tagName,className,name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zh-CN" dirty="0"/>
              <a:t>主要应用的场景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整个</a:t>
            </a:r>
            <a:r>
              <a:rPr lang="en-US" altLang="zh-CN" dirty="0"/>
              <a:t>html</a:t>
            </a:r>
            <a:r>
              <a:rPr lang="zh-CN" altLang="en-US" dirty="0"/>
              <a:t>页面</a:t>
            </a:r>
            <a:r>
              <a:rPr lang="en-US" altLang="zh-CN" dirty="0"/>
              <a:t>,</a:t>
            </a:r>
            <a:r>
              <a:rPr lang="zh-CN" altLang="en-US" dirty="0"/>
              <a:t>整个</a:t>
            </a:r>
            <a:r>
              <a:rPr lang="en-US" altLang="zh-CN" dirty="0"/>
              <a:t>body</a:t>
            </a:r>
            <a:r>
              <a:rPr lang="zh-CN" altLang="en-US" dirty="0"/>
              <a:t>，获取浏览器宽高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-</a:t>
            </a:r>
            <a:r>
              <a:rPr lang="zh-CN" altLang="en-US" dirty="0"/>
              <a:t>通过选择器来获取一个</a:t>
            </a:r>
            <a:r>
              <a:rPr lang="en-US" altLang="zh-CN" dirty="0"/>
              <a:t>/</a:t>
            </a:r>
            <a:r>
              <a:rPr lang="zh-CN" altLang="en-US" dirty="0"/>
              <a:t>多个元素</a:t>
            </a:r>
            <a:r>
              <a:rPr lang="en-US" altLang="zh-CN" dirty="0"/>
              <a:t>(</a:t>
            </a:r>
            <a:r>
              <a:rPr lang="zh-CN" altLang="en-US" dirty="0"/>
              <a:t>不兼容，主要用于移动端开发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DOM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宋体" charset="0"/>
                <a:ea typeface="宋体" charset="0"/>
              </a:rPr>
              <a:t>Node</a:t>
            </a:r>
            <a:r>
              <a:rPr lang="zh-TW" altLang="en-US" dirty="0">
                <a:latin typeface="宋体" charset="0"/>
                <a:ea typeface="宋体" charset="0"/>
              </a:rPr>
              <a:t>节点 </a:t>
            </a:r>
            <a:r>
              <a:rPr lang="zh-TW" altLang="en-US" dirty="0" smtClean="0">
                <a:latin typeface="宋体" charset="0"/>
                <a:ea typeface="宋体" charset="0"/>
              </a:rPr>
              <a:t>：</a:t>
            </a:r>
            <a:r>
              <a:rPr lang="zh-TW" altLang="en-US" dirty="0">
                <a:latin typeface="宋体" charset="0"/>
                <a:ea typeface="宋体" charset="0"/>
              </a:rPr>
              <a:t>页面中的</a:t>
            </a:r>
            <a:r>
              <a:rPr lang="zh-TW" altLang="en-US" dirty="0" smtClean="0">
                <a:latin typeface="宋体" charset="0"/>
                <a:ea typeface="宋体" charset="0"/>
              </a:rPr>
              <a:t>所有东西都是节点</a:t>
            </a:r>
            <a:endParaRPr lang="zh-TW" altLang="en-US" dirty="0" smtClean="0">
              <a:latin typeface="宋体" charset="0"/>
              <a:ea typeface="宋体" charset="0"/>
            </a:endParaRPr>
          </a:p>
          <a:p>
            <a:r>
              <a:rPr lang="zh-TW" altLang="en-US" dirty="0">
                <a:latin typeface="宋体" charset="0"/>
                <a:ea typeface="宋体" charset="0"/>
              </a:rPr>
              <a:t>节点的特征</a:t>
            </a:r>
            <a:endParaRPr lang="zh-TW" altLang="en-US" dirty="0" smtClean="0">
              <a:latin typeface="宋体" charset="0"/>
              <a:ea typeface="宋体" charset="0"/>
            </a:endParaRPr>
          </a:p>
          <a:p>
            <a:r>
              <a:rPr lang="zh-CN" altLang="en-US" dirty="0" smtClean="0"/>
              <a:t>获取当前元素相关节点：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smtClean="0"/>
              <a:t>-</a:t>
            </a:r>
            <a:r>
              <a:rPr lang="en-US" altLang="zh-CN" dirty="0"/>
              <a:t>childNodes</a:t>
            </a:r>
            <a:r>
              <a:rPr lang="zh-CN" altLang="zh-CN" dirty="0"/>
              <a:t>、</a:t>
            </a:r>
            <a:r>
              <a:rPr lang="en-US" altLang="zh-CN" dirty="0"/>
              <a:t>children</a:t>
            </a:r>
            <a:endParaRPr lang="en-US" altLang="zh-CN" dirty="0"/>
          </a:p>
          <a:p>
            <a:pPr marL="0" indent="0">
              <a:buNone/>
            </a:pPr>
            <a:r>
              <a:rPr lang="zh-TW" altLang="en-US" dirty="0" smtClean="0"/>
              <a:t>	</a:t>
            </a:r>
            <a:r>
              <a:rPr lang="en-US" altLang="zh-TW" dirty="0" smtClean="0"/>
              <a:t>-</a:t>
            </a:r>
            <a:r>
              <a:rPr lang="en-US" altLang="zh-CN" dirty="0"/>
              <a:t>parentNode</a:t>
            </a:r>
            <a:endParaRPr lang="en-US" altLang="zh-CN" dirty="0"/>
          </a:p>
          <a:p>
            <a:pPr marL="0" indent="0">
              <a:buNone/>
            </a:pPr>
            <a:r>
              <a:rPr lang="zh-TW" altLang="en-US" dirty="0" smtClean="0"/>
              <a:t>	</a:t>
            </a:r>
            <a:r>
              <a:rPr lang="en-US" altLang="zh-TW" dirty="0" smtClean="0"/>
              <a:t>-</a:t>
            </a:r>
            <a:r>
              <a:rPr lang="en-US" altLang="zh-CN" dirty="0"/>
              <a:t>previousSibling</a:t>
            </a:r>
            <a:r>
              <a:rPr lang="zh-CN" altLang="en-US" dirty="0"/>
              <a:t>、</a:t>
            </a:r>
            <a:r>
              <a:rPr lang="en-US" altLang="zh-CN" dirty="0" smtClean="0"/>
              <a:t>nextSibling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</a:t>
            </a:r>
            <a:r>
              <a:rPr lang="en-US" altLang="zh-CN" dirty="0"/>
              <a:t>firstChild</a:t>
            </a:r>
            <a:r>
              <a:rPr lang="zh-CN" altLang="en-US" dirty="0"/>
              <a:t>、</a:t>
            </a:r>
            <a:r>
              <a:rPr lang="en-US" altLang="zh-CN" dirty="0" smtClean="0"/>
              <a:t>lastChild</a:t>
            </a:r>
            <a:endParaRPr lang="zh-TW" altLang="en-US" dirty="0" smtClean="0"/>
          </a:p>
          <a:p>
            <a:r>
              <a:rPr lang="zh-CN" altLang="en-US" dirty="0" smtClean="0"/>
              <a:t>封装一个getChildren</a:t>
            </a:r>
            <a:r>
              <a:rPr lang="en-US" altLang="zh-CN" dirty="0" smtClean="0"/>
              <a:t>()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节点之间关系的属性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8133715" cy="3450590"/>
          </a:xfrm>
        </p:spPr>
        <p:txBody>
          <a:bodyPr/>
          <a:lstStyle/>
          <a:p>
            <a:r>
              <a:rPr lang="zh-CN" altLang="en-US" dirty="0" smtClean="0"/>
              <a:t>封装</a:t>
            </a:r>
            <a:r>
              <a:rPr lang="en-US" altLang="zh-CN" dirty="0" smtClean="0"/>
              <a:t>queryChildren</a:t>
            </a:r>
            <a:r>
              <a:rPr lang="zh-CN" altLang="en-US" dirty="0" smtClean="0"/>
              <a:t>：获</a:t>
            </a:r>
            <a:r>
              <a:rPr lang="zh-CN" altLang="en-US" dirty="0"/>
              <a:t>取指定元素下的</a:t>
            </a:r>
            <a:r>
              <a:rPr lang="zh-CN" altLang="en-US" dirty="0" smtClean="0"/>
              <a:t>所有的元素子节点</a:t>
            </a:r>
            <a:endParaRPr lang="zh-CN" altLang="en-US" dirty="0" smtClean="0"/>
          </a:p>
          <a:p>
            <a:r>
              <a:rPr kumimoji="1" lang="zh-CN" altLang="en-US" dirty="0" smtClean="0"/>
              <a:t>封装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：获取上一个哥哥元素节点（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kumimoji="1" lang="zh-CN" altLang="en-US" dirty="0"/>
              <a:t>思考：封装</a:t>
            </a:r>
            <a:r>
              <a:rPr lang="en-US" altLang="zh-CN" dirty="0" smtClean="0"/>
              <a:t>prevAll</a:t>
            </a:r>
            <a:r>
              <a:rPr lang="en-US" altLang="zh-CN" dirty="0"/>
              <a:t>-&gt;</a:t>
            </a:r>
            <a:r>
              <a:rPr lang="zh-CN" altLang="en-US" dirty="0"/>
              <a:t>获取</a:t>
            </a:r>
            <a:r>
              <a:rPr lang="zh-CN" altLang="en-US" dirty="0" smtClean="0"/>
              <a:t>所有的哥哥元素节点（</a:t>
            </a:r>
            <a:r>
              <a:rPr lang="en-US" altLang="zh-CN" dirty="0" smtClean="0"/>
              <a:t>nextAll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marL="1234440" lvl="4" indent="0">
              <a:buNone/>
            </a:pPr>
            <a:r>
              <a:rPr lang="zh-CN" altLang="en-US" sz="2400" dirty="0"/>
              <a:t>封装下一个弟弟元素节点</a:t>
            </a:r>
            <a:endParaRPr lang="zh-CN" altLang="en-US" sz="2400" dirty="0"/>
          </a:p>
          <a:p>
            <a:endParaRPr lang="zh-CN" altLang="en-US" i="1" dirty="0" smtClean="0"/>
          </a:p>
          <a:p>
            <a:endParaRPr lang="zh-CN" altLang="en-US" i="1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节点封装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540454"/>
            <a:ext cx="8229600" cy="125272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公开课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第一周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父级</a:t>
            </a:r>
            <a:r>
              <a:rPr kumimoji="1" lang="en-US" altLang="zh-CN" dirty="0" smtClean="0"/>
              <a:t>.appendChild</a:t>
            </a:r>
            <a:endParaRPr kumimoji="1" lang="en-US" altLang="zh-CN" dirty="0" smtClean="0"/>
          </a:p>
          <a:p>
            <a:r>
              <a:rPr kumimoji="1" lang="zh-CN" altLang="en-US" dirty="0" smtClean="0"/>
              <a:t>父级</a:t>
            </a:r>
            <a:r>
              <a:rPr kumimoji="1" lang="en-US" altLang="zh-CN" dirty="0" smtClean="0"/>
              <a:t>.insertBefore(new,old)</a:t>
            </a:r>
            <a:endParaRPr kumimoji="1" lang="en-US" altLang="zh-CN" dirty="0" smtClean="0"/>
          </a:p>
          <a:p>
            <a:r>
              <a:rPr kumimoji="1" lang="en-US" altLang="zh-CN" dirty="0" smtClean="0"/>
              <a:t>Obj.cloneNode(true/false);</a:t>
            </a:r>
            <a:endParaRPr kumimoji="1" lang="en-US" altLang="zh-CN" dirty="0" smtClean="0"/>
          </a:p>
          <a:p>
            <a:r>
              <a:rPr kumimoji="1" lang="zh-CN" altLang="en-US" dirty="0" smtClean="0"/>
              <a:t>父级</a:t>
            </a:r>
            <a:r>
              <a:rPr kumimoji="1" lang="en-US" altLang="zh-CN" dirty="0" smtClean="0"/>
              <a:t>.replaceChild(new,old);</a:t>
            </a:r>
            <a:endParaRPr kumimoji="1" lang="en-US" altLang="zh-CN" dirty="0" smtClean="0"/>
          </a:p>
          <a:p>
            <a:r>
              <a:rPr kumimoji="1" lang="zh-CN" altLang="en-US" dirty="0" smtClean="0"/>
              <a:t>父级</a:t>
            </a:r>
            <a:r>
              <a:rPr kumimoji="1" lang="en-US" altLang="zh-CN" dirty="0" smtClean="0"/>
              <a:t>.removeChild(obj)</a:t>
            </a:r>
            <a:endParaRPr kumimoji="1" lang="en-US" altLang="zh-CN" dirty="0" smtClean="0"/>
          </a:p>
          <a:p>
            <a:r>
              <a:rPr lang="zh-CN" altLang="en-US" dirty="0" smtClean="0"/>
              <a:t>操作自定义属性的两种方式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注：</a:t>
            </a:r>
            <a:r>
              <a:rPr lang="zh-CN" altLang="en-US" dirty="0"/>
              <a:t>两种方式不能相互</a:t>
            </a:r>
            <a:r>
              <a:rPr lang="zh-CN" altLang="en-US" dirty="0" smtClean="0"/>
              <a:t>混淆，否则获取不到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动态操作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Math.abs</a:t>
            </a:r>
            <a:r>
              <a:rPr lang="en-US" altLang="zh-CN" dirty="0"/>
              <a:t> </a:t>
            </a:r>
            <a:r>
              <a:rPr lang="zh-CN" altLang="en-US" dirty="0" smtClean="0"/>
              <a:t>获取绝对值</a:t>
            </a:r>
            <a:endParaRPr lang="zh-CN" altLang="en-US" dirty="0" smtClean="0"/>
          </a:p>
          <a:p>
            <a:r>
              <a:rPr lang="en-US" altLang="zh-CN" dirty="0" smtClean="0"/>
              <a:t>Math.ceil/Math.floor </a:t>
            </a:r>
            <a:r>
              <a:rPr lang="zh-CN" altLang="en-US" dirty="0" smtClean="0"/>
              <a:t>向上向下取整</a:t>
            </a:r>
            <a:endParaRPr lang="zh-CN" altLang="en-US" dirty="0" smtClean="0"/>
          </a:p>
          <a:p>
            <a:r>
              <a:rPr lang="en-US" altLang="zh-CN" dirty="0" smtClean="0"/>
              <a:t>Math.round </a:t>
            </a:r>
            <a:r>
              <a:rPr lang="zh-CN" altLang="en-US" dirty="0" smtClean="0"/>
              <a:t>四舍五入</a:t>
            </a:r>
            <a:endParaRPr lang="zh-CN" altLang="en-US" dirty="0" smtClean="0"/>
          </a:p>
          <a:p>
            <a:r>
              <a:rPr lang="en-US" altLang="zh-CN" dirty="0"/>
              <a:t>Math.max / </a:t>
            </a:r>
            <a:r>
              <a:rPr lang="en-US" altLang="zh-CN" dirty="0" smtClean="0"/>
              <a:t>Math.min </a:t>
            </a:r>
            <a:r>
              <a:rPr lang="zh-CN" altLang="en-US" dirty="0" smtClean="0"/>
              <a:t>获取</a:t>
            </a:r>
            <a:r>
              <a:rPr lang="zh-CN" altLang="en-US" dirty="0"/>
              <a:t>最大值</a:t>
            </a:r>
            <a:r>
              <a:rPr lang="zh-CN" altLang="en-US" dirty="0" smtClean="0"/>
              <a:t>和最小值</a:t>
            </a:r>
            <a:endParaRPr lang="zh-CN" altLang="en-US" dirty="0" smtClean="0"/>
          </a:p>
          <a:p>
            <a:r>
              <a:rPr lang="en-US" altLang="zh-CN" dirty="0" smtClean="0"/>
              <a:t>Math.random</a:t>
            </a:r>
            <a:r>
              <a:rPr lang="zh-CN" altLang="en-US" dirty="0"/>
              <a:t>获取</a:t>
            </a:r>
            <a:r>
              <a:rPr lang="en-US" altLang="zh-CN" dirty="0"/>
              <a:t>[0-1)</a:t>
            </a:r>
            <a:r>
              <a:rPr lang="zh-CN" altLang="en-US" dirty="0"/>
              <a:t>之间的随机</a:t>
            </a:r>
            <a:r>
              <a:rPr lang="zh-CN" altLang="en-US" dirty="0" smtClean="0"/>
              <a:t>小数</a:t>
            </a:r>
            <a:endParaRPr lang="zh-CN" altLang="en-US" dirty="0" smtClean="0"/>
          </a:p>
          <a:p>
            <a:r>
              <a:rPr kumimoji="1" lang="zh-CN" altLang="en-US" dirty="0" smtClean="0"/>
              <a:t>案例：</a:t>
            </a:r>
            <a:r>
              <a:rPr dirty="0"/>
              <a:t>在[0-61]之间随机获取四个不重复的整数</a:t>
            </a:r>
            <a:endParaRPr dirty="0"/>
          </a:p>
          <a:p>
            <a:pPr marL="1234440" lvl="4" indent="0">
              <a:buNone/>
            </a:pPr>
            <a:r>
              <a:rPr lang="zh-CN" sz="2400" dirty="0"/>
              <a:t>获取</a:t>
            </a:r>
            <a:r>
              <a:rPr lang="en-US" altLang="zh-CN" sz="2400" dirty="0"/>
              <a:t>4</a:t>
            </a:r>
            <a:r>
              <a:rPr lang="zh-CN" altLang="en-US" sz="2400" dirty="0"/>
              <a:t>位数的随机验证码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Math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1.通过索引查找</a:t>
            </a:r>
            <a:endParaRPr lang="zh-CN" altLang="en-US"/>
          </a:p>
          <a:p>
            <a:r>
              <a:rPr lang="zh-CN" altLang="en-US"/>
              <a:t>2.截取字符串</a:t>
            </a:r>
            <a:endParaRPr lang="zh-CN" altLang="en-US"/>
          </a:p>
          <a:p>
            <a:r>
              <a:rPr lang="zh-CN" altLang="en-US"/>
              <a:t>3.查找字符串</a:t>
            </a:r>
            <a:endParaRPr lang="zh-CN" altLang="en-US"/>
          </a:p>
          <a:p>
            <a:r>
              <a:rPr lang="zh-CN" altLang="en-US"/>
              <a:t>4.字符串替换</a:t>
            </a:r>
            <a:endParaRPr lang="zh-CN" altLang="en-US"/>
          </a:p>
          <a:p>
            <a:r>
              <a:rPr lang="zh-CN" altLang="en-US"/>
              <a:t>5.字符串转大小写</a:t>
            </a:r>
            <a:endParaRPr lang="zh-CN" altLang="en-US"/>
          </a:p>
          <a:p>
            <a:r>
              <a:rPr lang="zh-CN" altLang="en-US"/>
              <a:t>6.</a:t>
            </a:r>
            <a:r>
              <a:rPr lang="zh-CN" altLang="en-US">
                <a:sym typeface="+mn-ea"/>
              </a:rPr>
              <a:t>字符串转数组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字符串常用方法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格林尼治时间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北京</a:t>
            </a:r>
            <a:r>
              <a:rPr lang="en-US" altLang="zh-CN" dirty="0"/>
              <a:t>-</a:t>
            </a:r>
            <a:r>
              <a:rPr lang="zh-CN" altLang="en-US" dirty="0" smtClean="0"/>
              <a:t>东八区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纽约</a:t>
            </a:r>
            <a:r>
              <a:rPr lang="en-US" altLang="zh-CN" dirty="0" smtClean="0"/>
              <a:t>-</a:t>
            </a:r>
            <a:r>
              <a:rPr lang="zh-CN" altLang="en-US" dirty="0" smtClean="0"/>
              <a:t>西</a:t>
            </a:r>
            <a:r>
              <a:rPr lang="zh-CN" altLang="en-US" dirty="0"/>
              <a:t>五区</a:t>
            </a:r>
            <a:endParaRPr lang="zh-CN" altLang="en-US" dirty="0" smtClean="0"/>
          </a:p>
          <a:p>
            <a:r>
              <a:rPr lang="zh-CN" altLang="en-US" dirty="0" smtClean="0"/>
              <a:t>获取客户端</a:t>
            </a:r>
            <a:r>
              <a:rPr lang="en-US" altLang="zh-CN" dirty="0"/>
              <a:t>(</a:t>
            </a:r>
            <a:r>
              <a:rPr lang="zh-CN" altLang="en-US" dirty="0"/>
              <a:t>自己电脑</a:t>
            </a:r>
            <a:r>
              <a:rPr lang="en-US" altLang="zh-CN" dirty="0"/>
              <a:t>)</a:t>
            </a:r>
            <a:r>
              <a:rPr lang="zh-CN" altLang="en-US" dirty="0" smtClean="0"/>
              <a:t>的时间</a:t>
            </a:r>
            <a:endParaRPr lang="zh-CN" altLang="en-US" dirty="0" smtClean="0"/>
          </a:p>
          <a:p>
            <a:r>
              <a:rPr lang="zh-CN" altLang="en-US" dirty="0" smtClean="0"/>
              <a:t>如何把一个时间字符串转换为时间格式的数据</a:t>
            </a:r>
            <a:r>
              <a:rPr lang="en-US" altLang="zh-CN" dirty="0" smtClean="0"/>
              <a:t>?</a:t>
            </a:r>
            <a:r>
              <a:rPr lang="is-IS" altLang="zh-CN" dirty="0"/>
              <a:t> "201</a:t>
            </a:r>
            <a:r>
              <a:rPr lang="en-US" altLang="is-IS" dirty="0"/>
              <a:t>6</a:t>
            </a:r>
            <a:r>
              <a:rPr lang="is-IS" altLang="zh-CN" dirty="0"/>
              <a:t>/</a:t>
            </a:r>
            <a:r>
              <a:rPr lang="en-US" altLang="is-IS" dirty="0"/>
              <a:t>5</a:t>
            </a:r>
            <a:r>
              <a:rPr lang="is-IS" altLang="zh-CN" dirty="0"/>
              <a:t>/</a:t>
            </a:r>
            <a:r>
              <a:rPr lang="en-US" altLang="is-IS" dirty="0"/>
              <a:t>1</a:t>
            </a:r>
            <a:r>
              <a:rPr lang="is-IS" altLang="zh-CN" dirty="0"/>
              <a:t>  9:28:</a:t>
            </a:r>
            <a:r>
              <a:rPr lang="is-IS" altLang="zh-CN" dirty="0" smtClean="0"/>
              <a:t>55”</a:t>
            </a:r>
            <a:endParaRPr lang="is-IS" altLang="zh-CN" dirty="0" smtClean="0"/>
          </a:p>
          <a:p>
            <a:r>
              <a:rPr lang="da-DK" altLang="zh-CN" dirty="0" err="1"/>
              <a:t>getTime</a:t>
            </a:r>
            <a:r>
              <a:rPr lang="zh-CN" altLang="da-DK" dirty="0" smtClean="0"/>
              <a:t>方法</a:t>
            </a:r>
            <a:endParaRPr lang="zh-CN" altLang="en-US" dirty="0" smtClean="0"/>
          </a:p>
          <a:p>
            <a:r>
              <a:rPr lang="zh-CN" altLang="en-US" dirty="0" smtClean="0"/>
              <a:t>案例：时钟，倒计时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设置一个定时器，并且设置一个等待的时间，当到达时间后执行对应的</a:t>
            </a:r>
            <a:r>
              <a:rPr lang="zh-CN" altLang="en-US" dirty="0" smtClean="0"/>
              <a:t>操作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x-none" altLang="zh-CN" dirty="0" smtClean="0"/>
              <a:t>-setInterval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-setTimeout</a:t>
            </a:r>
            <a:endParaRPr lang="zh-CN" altLang="en-US" dirty="0" smtClean="0"/>
          </a:p>
          <a:p>
            <a:r>
              <a:rPr lang="zh-CN" altLang="en-US" dirty="0"/>
              <a:t>关于定时</a:t>
            </a:r>
            <a:r>
              <a:rPr lang="zh-CN" altLang="en-US" dirty="0" smtClean="0"/>
              <a:t>器的返回值</a:t>
            </a:r>
            <a:endParaRPr lang="zh-CN" altLang="en-US" dirty="0" smtClean="0"/>
          </a:p>
          <a:p>
            <a:r>
              <a:rPr kumimoji="1" lang="zh-CN" altLang="en-US" dirty="0" smtClean="0"/>
              <a:t>清除定时器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定时器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540454"/>
            <a:ext cx="8229600" cy="1252728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ea typeface="宋体" charset="0"/>
              </a:rPr>
              <a:t>补课系列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  <a:ea typeface="宋体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function</a:t>
            </a:r>
            <a:r>
              <a:rPr lang="zh-CN" altLang="zh-CN"/>
              <a:t> 组成及步骤</a:t>
            </a:r>
            <a:endParaRPr lang="zh-CN" altLang="zh-CN"/>
          </a:p>
          <a:p>
            <a:r>
              <a:rPr lang="zh-CN" altLang="en-US"/>
              <a:t>函数的封装及步骤</a:t>
            </a:r>
            <a:endParaRPr lang="zh-CN" altLang="en-US"/>
          </a:p>
          <a:p>
            <a:r>
              <a:rPr lang="zh-CN" altLang="en-US"/>
              <a:t>参数的应用</a:t>
            </a:r>
            <a:endParaRPr lang="zh-CN" altLang="en-US"/>
          </a:p>
          <a:p>
            <a:r>
              <a:rPr lang="en-US" altLang="zh-CN"/>
              <a:t>arguments</a:t>
            </a:r>
            <a:r>
              <a:rPr lang="zh-CN" altLang="zh-CN"/>
              <a:t>的应用</a:t>
            </a:r>
            <a:endParaRPr lang="zh-CN" altLang="zh-CN"/>
          </a:p>
          <a:p>
            <a:r>
              <a:rPr lang="en-US" altLang="zh-CN"/>
              <a:t>return</a:t>
            </a:r>
            <a:r>
              <a:rPr lang="zh-CN" altLang="en-US"/>
              <a:t>返回值的应用</a:t>
            </a:r>
            <a:endParaRPr lang="zh-CN" altLang="en-US"/>
          </a:p>
          <a:p>
            <a:r>
              <a:rPr lang="zh-CN" altLang="en-US"/>
              <a:t>闭包</a:t>
            </a:r>
            <a:endParaRPr lang="zh-CN" altLang="en-US"/>
          </a:p>
          <a:p>
            <a:r>
              <a:rPr lang="zh-CN" altLang="en-US"/>
              <a:t>实名函数和匿名函数</a:t>
            </a:r>
            <a:endParaRPr lang="zh-CN" altLang="en-US"/>
          </a:p>
          <a:p>
            <a:r>
              <a:rPr lang="zh-CN" altLang="en-US"/>
              <a:t>常用的匿名函数：函数表达式和自执行函数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ea typeface="宋体" charset="0"/>
                <a:sym typeface="+mn-ea"/>
              </a:rPr>
              <a:t>补课：</a:t>
            </a:r>
            <a:r>
              <a:rPr lang="zh-CN" altLang="zh-CN">
                <a:ea typeface="宋体" charset="0"/>
              </a:rPr>
              <a:t>函数</a:t>
            </a:r>
            <a:endParaRPr lang="zh-CN" altLang="zh-CN">
              <a:ea typeface="宋体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常见的循环包含哪些？</a:t>
            </a:r>
            <a:endParaRPr lang="zh-CN" altLang="en-US"/>
          </a:p>
          <a:p>
            <a:r>
              <a:rPr lang="zh-CN" altLang="en-US"/>
              <a:t>循环嵌套是怎么执行？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取数据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- 99</a:t>
            </a:r>
            <a:r>
              <a:rPr lang="zh-CN" altLang="en-US"/>
              <a:t>乘法表两个例子</a:t>
            </a:r>
            <a:endParaRPr lang="zh-CN" altLang="en-US"/>
          </a:p>
          <a:p>
            <a:r>
              <a:rPr lang="zh-CN" altLang="en-US"/>
              <a:t>关于</a:t>
            </a:r>
            <a:r>
              <a:rPr lang="en-US" altLang="zh-CN"/>
              <a:t>%</a:t>
            </a:r>
            <a:r>
              <a:rPr lang="zh-CN" altLang="en-US"/>
              <a:t>的小技巧：几种情况就</a:t>
            </a:r>
            <a:r>
              <a:rPr lang="en-US" altLang="zh-CN"/>
              <a:t>%</a:t>
            </a:r>
            <a:r>
              <a:rPr lang="zh-CN" altLang="en-US"/>
              <a:t>几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补课：</a:t>
            </a:r>
            <a:r>
              <a:rPr lang="zh-CN" altLang="en-US"/>
              <a:t>循环嵌套</a:t>
            </a:r>
            <a:br>
              <a:rPr lang="zh-CN" altLang="en-US"/>
            </a:br>
            <a:r>
              <a:rPr lang="zh-CN" altLang="en-US"/>
              <a:t>及自定义属性</a:t>
            </a:r>
            <a:r>
              <a:rPr lang="en-US" altLang="zh-CN"/>
              <a:t>-</a:t>
            </a:r>
            <a:r>
              <a:rPr lang="zh-CN" altLang="en-US">
                <a:ea typeface="宋体" charset="0"/>
              </a:rPr>
              <a:t>循环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什么是自定义属性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t>遇到的问题</a:t>
            </a:r>
          </a:p>
          <a:p>
            <a:pPr marL="0" indent="0">
              <a:buNone/>
            </a:pPr>
            <a:r>
              <a:rPr lang="en-US" altLang="zh-CN"/>
              <a:t>	- 解决</a:t>
            </a:r>
            <a:r>
              <a:rPr lang="zh-CN" altLang="en-US"/>
              <a:t>的</a:t>
            </a:r>
            <a:r>
              <a:rPr lang="en-US" altLang="zh-CN"/>
              <a:t>办法</a:t>
            </a:r>
            <a:endParaRPr lang="en-US" altLang="zh-CN"/>
          </a:p>
          <a:p>
            <a:r>
              <a:rPr lang="zh-CN" altLang="en-US"/>
              <a:t>例子讲解</a:t>
            </a:r>
            <a:endParaRPr lang="zh-CN" altLang="en-US"/>
          </a:p>
          <a:p>
            <a:pPr marL="302260" lvl="1" indent="0">
              <a:buNone/>
            </a:pPr>
            <a:r>
              <a:rPr lang="en-US" altLang="zh-CN"/>
              <a:t>	- </a:t>
            </a:r>
            <a:r>
              <a:t>需求1：给一组元素添加索引并弹出</a:t>
            </a:r>
          </a:p>
          <a:p>
            <a:pPr marL="302260" lvl="1" indent="0">
              <a:buNone/>
            </a:pPr>
            <a:r>
              <a:rPr lang="en-US"/>
              <a:t>	- 需求2：通过索引变化来控制一组数据</a:t>
            </a:r>
            <a:endParaRPr lang="en-US"/>
          </a:p>
          <a:p>
            <a:pPr marL="302260" lvl="1" indent="0">
              <a:buNone/>
            </a:pPr>
            <a:r>
              <a:rPr lang="en-US"/>
              <a:t>	- 需求3：给自定义属性添加布尔类型的属性值</a:t>
            </a:r>
            <a:endParaRPr lang="en-US"/>
          </a:p>
          <a:p>
            <a:pPr marL="302260" lvl="1" indent="0">
              <a:buNone/>
            </a:pPr>
            <a:r>
              <a:rPr lang="en-US" altLang="zh-CN"/>
              <a:t>	- </a:t>
            </a:r>
            <a:r>
              <a:rPr lang="zh-CN" altLang="en-US"/>
              <a:t>综合运用：</a:t>
            </a:r>
            <a:r>
              <a:rPr lang="en-US" altLang="zh-CN"/>
              <a:t>QQ</a:t>
            </a:r>
            <a:r>
              <a:rPr lang="zh-CN" altLang="en-US"/>
              <a:t>列表展示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补课：循环嵌套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及自定义属性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ea typeface="宋体" charset="0"/>
                <a:sym typeface="+mn-ea"/>
              </a:rPr>
              <a:t>自定义属性</a:t>
            </a:r>
            <a:endParaRPr lang="zh-CN" altLang="en-US"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464412"/>
            <a:ext cx="8229600" cy="1252728"/>
          </a:xfrm>
        </p:spPr>
        <p:txBody>
          <a:bodyPr/>
          <a:lstStyle/>
          <a:p>
            <a:r>
              <a:rPr kumimoji="1" lang="zh-CN" altLang="zh-CN" dirty="0">
                <a:solidFill>
                  <a:schemeClr val="accent1">
                    <a:lumMod val="75000"/>
                  </a:schemeClr>
                </a:solidFill>
                <a:ea typeface="宋体" charset="0"/>
              </a:rPr>
              <a:t>正式课第一周</a:t>
            </a:r>
            <a:endParaRPr kumimoji="1" lang="zh-CN" altLang="zh-CN" dirty="0">
              <a:solidFill>
                <a:schemeClr val="accent1">
                  <a:lumMod val="75000"/>
                </a:schemeClr>
              </a:solidFill>
              <a:ea typeface="宋体" charset="0"/>
            </a:endParaRPr>
          </a:p>
        </p:txBody>
      </p:sp>
      <p:pic>
        <p:nvPicPr>
          <p:cNvPr id="4" name="Picture 4" descr="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6126163"/>
            <a:ext cx="4284662" cy="628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551216"/>
            <a:ext cx="7408333" cy="366136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页面是由三部分组</a:t>
            </a:r>
            <a:r>
              <a:rPr lang="zh-CN" altLang="en-US" dirty="0" smtClean="0"/>
              <a:t>成</a:t>
            </a:r>
            <a:endParaRPr lang="zh-CN" altLang="en-US" dirty="0" smtClean="0"/>
          </a:p>
          <a:p>
            <a:pPr marL="302260" lvl="1" indent="0">
              <a:buNone/>
            </a:pPr>
            <a:r>
              <a:rPr lang="en-US" altLang="zh-CN" dirty="0" smtClean="0"/>
              <a:t>		- </a:t>
            </a:r>
            <a:r>
              <a:rPr lang="en-US" altLang="zh-TW" dirty="0" smtClean="0"/>
              <a:t>HTML</a:t>
            </a:r>
            <a:r>
              <a:rPr lang="zh-TW" altLang="en-US" dirty="0"/>
              <a:t>标签</a:t>
            </a:r>
            <a:endParaRPr lang="en-US" altLang="zh-TW" dirty="0"/>
          </a:p>
          <a:p>
            <a:pPr marL="302260" lvl="1" indent="0">
              <a:buNone/>
            </a:pPr>
            <a:r>
              <a:rPr kumimoji="1" lang="en-US" altLang="zh-TW" dirty="0" smtClean="0"/>
              <a:t>		- 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样式	</a:t>
            </a:r>
            <a:endParaRPr lang="en-US" altLang="zh-TW" dirty="0"/>
          </a:p>
          <a:p>
            <a:pPr marL="302260" lvl="1" indent="0">
              <a:buNone/>
            </a:pPr>
            <a:r>
              <a:rPr lang="en-US" altLang="zh-CN" dirty="0" smtClean="0"/>
              <a:t>		- </a:t>
            </a:r>
            <a:r>
              <a:rPr lang="en-US" altLang="ja-JP" dirty="0" smtClean="0"/>
              <a:t>JS</a:t>
            </a:r>
            <a:r>
              <a:rPr lang="ja-JP" altLang="en-US" dirty="0" smtClean="0"/>
              <a:t>脚本</a:t>
            </a:r>
            <a:endParaRPr lang="zh-CN" altLang="en-US" dirty="0" smtClean="0"/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引入到页面中的方式（参照</a:t>
            </a:r>
            <a:r>
              <a:rPr lang="en-US" altLang="zh-CN" dirty="0" smtClean="0"/>
              <a:t>css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marL="302260" lvl="1" indent="0">
              <a:buNone/>
            </a:pPr>
            <a:r>
              <a:rPr lang="en-US" altLang="zh-CN" dirty="0" smtClean="0"/>
              <a:t>	</a:t>
            </a:r>
            <a:endParaRPr lang="zh-CN" altLang="en-US" dirty="0" smtClean="0"/>
          </a:p>
          <a:p>
            <a:r>
              <a:rPr lang="en-US" altLang="zh-CN" dirty="0"/>
              <a:t>JS</a:t>
            </a:r>
            <a:r>
              <a:rPr lang="zh-CN" altLang="en-US" dirty="0"/>
              <a:t>是由三部分组</a:t>
            </a:r>
            <a:r>
              <a:rPr lang="zh-CN" altLang="en-US" dirty="0" smtClean="0"/>
              <a:t>成</a:t>
            </a:r>
            <a:endParaRPr lang="zh-CN" altLang="en-US" dirty="0" smtClean="0"/>
          </a:p>
          <a:p>
            <a:pPr marL="302260" lvl="1" indent="0">
              <a:buNone/>
            </a:pPr>
            <a:r>
              <a:rPr lang="en-US" altLang="zh-CN" dirty="0" smtClean="0"/>
              <a:t>		- ECMAScript </a:t>
            </a:r>
            <a:endParaRPr lang="en-US" altLang="zh-CN" dirty="0" smtClean="0"/>
          </a:p>
          <a:p>
            <a:pPr marL="302260" lvl="1" indent="0">
              <a:buNone/>
            </a:pPr>
            <a:r>
              <a:rPr lang="en-US" altLang="zh-CN" dirty="0" smtClean="0"/>
              <a:t>		- DOM</a:t>
            </a:r>
            <a:endParaRPr lang="en-US" altLang="zh-CN" dirty="0" smtClean="0"/>
          </a:p>
          <a:p>
            <a:pPr marL="302260" lvl="1" indent="0">
              <a:buNone/>
            </a:pPr>
            <a:r>
              <a:rPr lang="en-US" altLang="zh-CN" dirty="0" smtClean="0"/>
              <a:t>		- BOM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ndara" charset="0"/>
                <a:ea typeface="华文新魏" charset="0"/>
                <a:cs typeface="华文新魏" charset="0"/>
              </a:rPr>
              <a:t>J</a:t>
            </a:r>
            <a:r>
              <a:rPr lang="zh-CN" altLang="en-US" dirty="0" smtClean="0">
                <a:latin typeface="Candara" charset="0"/>
                <a:ea typeface="华文新魏" charset="0"/>
                <a:cs typeface="华文新魏" charset="0"/>
              </a:rPr>
              <a:t>avascript组成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118360"/>
            <a:ext cx="8230235" cy="4007485"/>
          </a:xfrm>
        </p:spPr>
        <p:txBody>
          <a:bodyPr>
            <a:normAutofit fontScale="90000" lnSpcReduction="20000"/>
          </a:bodyPr>
          <a:p>
            <a:r>
              <a:rPr lang="en-US" altLang="zh-CN"/>
              <a:t>git</a:t>
            </a:r>
            <a:r>
              <a:rPr lang="zh-CN" altLang="zh-CN"/>
              <a:t>的作用：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记录历史及回到过去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多终端访问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团队协作</a:t>
            </a:r>
            <a:endParaRPr lang="zh-CN" altLang="en-US"/>
          </a:p>
          <a:p>
            <a:r>
              <a:rPr lang="en-US" altLang="zh-CN"/>
              <a:t>github </a:t>
            </a:r>
            <a:r>
              <a:rPr lang="zh-CN" altLang="zh-CN"/>
              <a:t>用户注册：用户名，邮箱，密码</a:t>
            </a:r>
            <a:endParaRPr lang="zh-CN" altLang="zh-CN"/>
          </a:p>
          <a:p>
            <a:r>
              <a:rPr lang="en-US" altLang="zh-CN"/>
              <a:t>git</a:t>
            </a:r>
            <a:r>
              <a:rPr lang="zh-CN" altLang="zh-CN"/>
              <a:t>配置</a:t>
            </a:r>
            <a:r>
              <a:rPr lang="en-US" altLang="zh-CN"/>
              <a:t>--</a:t>
            </a:r>
            <a:r>
              <a:rPr lang="zh-CN" altLang="en-US"/>
              <a:t>配置</a:t>
            </a:r>
            <a:r>
              <a:rPr lang="en-US" altLang="zh-CN"/>
              <a:t>git</a:t>
            </a:r>
            <a:r>
              <a:rPr lang="zh-CN" altLang="zh-CN"/>
              <a:t>用户名和邮箱：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- git config --global user.name "</a:t>
            </a:r>
            <a:r>
              <a:rPr lang="zh-CN" altLang="zh-CN"/>
              <a:t>你的</a:t>
            </a:r>
            <a:r>
              <a:rPr lang="en-US" altLang="zh-CN"/>
              <a:t>github</a:t>
            </a:r>
            <a:r>
              <a:rPr lang="zh-CN" altLang="zh-CN"/>
              <a:t>用户名</a:t>
            </a:r>
            <a:r>
              <a:rPr lang="en-US" altLang="zh-CN"/>
              <a:t>"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- git config --global user.email "</a:t>
            </a:r>
            <a:r>
              <a:rPr lang="zh-CN" altLang="zh-CN">
                <a:sym typeface="+mn-ea"/>
              </a:rPr>
              <a:t>你的</a:t>
            </a:r>
            <a:r>
              <a:rPr lang="en-US" altLang="zh-CN">
                <a:sym typeface="+mn-ea"/>
              </a:rPr>
              <a:t>github</a:t>
            </a:r>
            <a:r>
              <a:rPr lang="zh-CN" altLang="en-US">
                <a:sym typeface="+mn-ea"/>
              </a:rPr>
              <a:t>邮箱</a:t>
            </a:r>
            <a:r>
              <a:rPr lang="en-US" altLang="zh-CN"/>
              <a:t>"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注：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）不配置用户名和邮箱的话，无法提交；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         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）注意各个部分之间的空格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ea typeface="宋体" charset="0"/>
                <a:sym typeface="+mn-ea"/>
              </a:rPr>
              <a:t>Git</a:t>
            </a:r>
            <a:r>
              <a:rPr lang="zh-CN" altLang="en-US">
                <a:ea typeface="宋体" charset="0"/>
              </a:rPr>
              <a:t>和</a:t>
            </a:r>
            <a:r>
              <a:rPr lang="en-US" altLang="zh-CN">
                <a:ea typeface="宋体" charset="0"/>
                <a:sym typeface="+mn-ea"/>
              </a:rPr>
              <a:t>Git</a:t>
            </a:r>
            <a:r>
              <a:rPr lang="en-US" altLang="zh-CN">
                <a:ea typeface="宋体" charset="0"/>
              </a:rPr>
              <a:t>hub</a:t>
            </a:r>
            <a:endParaRPr lang="en-US" altLang="zh-CN">
              <a:ea typeface="宋体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>
                <a:ea typeface="宋体" charset="0"/>
                <a:sym typeface="+mn-ea"/>
              </a:rPr>
              <a:t>创建版本库</a:t>
            </a:r>
            <a:endParaRPr lang="zh-CN" altLang="zh-CN">
              <a:ea typeface="宋体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ea typeface="宋体" charset="0"/>
              </a:rPr>
              <a:t>	1.</a:t>
            </a:r>
            <a:r>
              <a:rPr lang="zh-CN" altLang="en-US">
                <a:ea typeface="宋体" charset="0"/>
              </a:rPr>
              <a:t>创建一个空目录，然后进入此目录</a:t>
            </a:r>
            <a:endParaRPr lang="zh-CN" altLang="en-US">
              <a:ea typeface="宋体" charset="0"/>
            </a:endParaRPr>
          </a:p>
          <a:p>
            <a:pPr marL="0" indent="0">
              <a:buNone/>
            </a:pPr>
            <a:r>
              <a:rPr lang="en-US" altLang="zh-CN">
                <a:ea typeface="宋体" charset="0"/>
              </a:rPr>
              <a:t>	2.</a:t>
            </a:r>
            <a:r>
              <a:rPr lang="zh-CN" altLang="en-US">
                <a:ea typeface="宋体" charset="0"/>
              </a:rPr>
              <a:t>点击右键选择</a:t>
            </a:r>
            <a:r>
              <a:rPr lang="en-US" altLang="zh-CN">
                <a:ea typeface="宋体" charset="0"/>
              </a:rPr>
              <a:t>Git-Bash</a:t>
            </a:r>
            <a:r>
              <a:rPr lang="zh-CN" altLang="zh-CN">
                <a:ea typeface="宋体" charset="0"/>
              </a:rPr>
              <a:t>打开命令行</a:t>
            </a:r>
            <a:endParaRPr lang="zh-CN" altLang="zh-CN">
              <a:ea typeface="宋体" charset="0"/>
            </a:endParaRPr>
          </a:p>
          <a:p>
            <a:pPr marL="0" indent="0">
              <a:buNone/>
            </a:pPr>
            <a:r>
              <a:rPr lang="en-US" altLang="zh-CN">
                <a:ea typeface="宋体" charset="0"/>
              </a:rPr>
              <a:t>	3.</a:t>
            </a:r>
            <a:r>
              <a:rPr lang="zh-CN" altLang="en-US">
                <a:ea typeface="宋体" charset="0"/>
              </a:rPr>
              <a:t>输入</a:t>
            </a:r>
            <a:r>
              <a:rPr lang="en-US" altLang="zh-CN">
                <a:ea typeface="宋体" charset="0"/>
              </a:rPr>
              <a:t>git init</a:t>
            </a:r>
            <a:r>
              <a:rPr lang="zh-CN" altLang="en-US">
                <a:ea typeface="宋体" charset="0"/>
                <a:sym typeface="+mn-ea"/>
              </a:rPr>
              <a:t>命名把这个目录变成</a:t>
            </a:r>
            <a:r>
              <a:rPr lang="en-US" altLang="zh-CN">
                <a:ea typeface="宋体" charset="0"/>
                <a:sym typeface="+mn-ea"/>
              </a:rPr>
              <a:t>Git</a:t>
            </a:r>
            <a:r>
              <a:rPr lang="zh-CN" altLang="zh-CN">
                <a:ea typeface="宋体" charset="0"/>
                <a:sym typeface="+mn-ea"/>
              </a:rPr>
              <a:t>可以管理的仓库；</a:t>
            </a:r>
            <a:endParaRPr lang="zh-CN" altLang="zh-CN">
              <a:ea typeface="宋体" charset="0"/>
              <a:sym typeface="+mn-ea"/>
            </a:endParaRPr>
          </a:p>
          <a:p>
            <a:pPr marL="0" indent="0">
              <a:buNone/>
            </a:pPr>
            <a:r>
              <a:rPr lang="zh-CN" altLang="zh-CN">
                <a:solidFill>
                  <a:srgbClr val="FF0000"/>
                </a:solidFill>
                <a:ea typeface="宋体" charset="0"/>
                <a:sym typeface="+mn-ea"/>
              </a:rPr>
              <a:t>注：如果你没看到</a:t>
            </a:r>
            <a:r>
              <a:rPr lang="en-US" altLang="zh-CN">
                <a:solidFill>
                  <a:srgbClr val="FF0000"/>
                </a:solidFill>
                <a:ea typeface="宋体" charset="0"/>
                <a:sym typeface="+mn-ea"/>
              </a:rPr>
              <a:t>.git</a:t>
            </a:r>
            <a:r>
              <a:rPr lang="zh-CN" altLang="zh-CN">
                <a:solidFill>
                  <a:srgbClr val="FF0000"/>
                </a:solidFill>
                <a:ea typeface="宋体" charset="0"/>
                <a:sym typeface="+mn-ea"/>
              </a:rPr>
              <a:t>目录，那是因为这个目录默认是隐藏的；用</a:t>
            </a:r>
            <a:r>
              <a:rPr lang="en-US" altLang="zh-CN">
                <a:solidFill>
                  <a:srgbClr val="FF0000"/>
                </a:solidFill>
                <a:ea typeface="宋体" charset="0"/>
                <a:sym typeface="+mn-ea"/>
              </a:rPr>
              <a:t>ls    -al</a:t>
            </a:r>
            <a:r>
              <a:rPr lang="zh-CN" altLang="zh-CN">
                <a:solidFill>
                  <a:srgbClr val="FF0000"/>
                </a:solidFill>
                <a:ea typeface="宋体" charset="0"/>
                <a:sym typeface="+mn-ea"/>
              </a:rPr>
              <a:t>命令就可以看见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ea typeface="宋体" charset="0"/>
              </a:rPr>
              <a:t>创建版本库</a:t>
            </a:r>
            <a:endParaRPr lang="zh-CN" altLang="zh-CN">
              <a:ea typeface="宋体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47015" y="2689225"/>
            <a:ext cx="8439785" cy="3645535"/>
          </a:xfrm>
        </p:spPr>
        <p:txBody>
          <a:bodyPr/>
          <a:p>
            <a:r>
              <a:rPr lang="en-US" altLang="zh-CN"/>
              <a:t>Git</a:t>
            </a:r>
            <a:r>
              <a:rPr lang="zh-CN" altLang="zh-CN"/>
              <a:t> 分三个区域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       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   </a:t>
            </a:r>
            <a:r>
              <a:rPr lang="zh-CN" altLang="en-US">
                <a:sym typeface="+mn-ea"/>
              </a:rPr>
              <a:t>工作区              暂存区                                      历史区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         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git add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                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git commit -m”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注释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”                   git push origin 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zh-CN">
                <a:ea typeface="宋体" charset="0"/>
              </a:rPr>
              <a:t>工作流</a:t>
            </a:r>
            <a:endParaRPr lang="zh-CN" altLang="zh-CN">
              <a:ea typeface="宋体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8365" y="4027805"/>
            <a:ext cx="808355" cy="2098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就是刚才建立的空目录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73985" y="4027805"/>
            <a:ext cx="864235" cy="2098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临时存放文件的一个目录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83935" y="4027805"/>
            <a:ext cx="892175" cy="209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里面存放各个版本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367915"/>
            <a:ext cx="7408545" cy="4329430"/>
          </a:xfrm>
        </p:spPr>
        <p:txBody>
          <a:bodyPr>
            <a:normAutofit/>
          </a:bodyPr>
          <a:p>
            <a:r>
              <a:rPr lang="en-US" altLang="zh-CN"/>
              <a:t>fork</a:t>
            </a:r>
            <a:r>
              <a:rPr lang="zh-CN" altLang="en-US"/>
              <a:t>珠峰培训讲师的仓库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登录自己的</a:t>
            </a:r>
            <a:r>
              <a:rPr lang="en-US" altLang="zh-CN"/>
              <a:t>github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把讲师仓库地址复制到地址栏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fork</a:t>
            </a:r>
            <a:endParaRPr lang="en-US" altLang="zh-CN"/>
          </a:p>
          <a:p>
            <a:r>
              <a:rPr lang="zh-CN" altLang="en-US"/>
              <a:t>把自己的仓库下载到本地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 git clone </a:t>
            </a:r>
            <a:r>
              <a:rPr lang="zh-CN" altLang="zh-CN"/>
              <a:t>自己的地址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en-US" altLang="zh-CN">
                <a:sym typeface="+mn-ea"/>
              </a:rPr>
              <a:t>git remote -v </a:t>
            </a:r>
            <a:r>
              <a:rPr lang="zh-CN" altLang="zh-CN">
                <a:sym typeface="+mn-ea"/>
              </a:rPr>
              <a:t>查看当前本地都和哪些远程仓库保持了链接 </a:t>
            </a:r>
            <a:r>
              <a:rPr lang="en-US" altLang="zh-CN">
                <a:sym typeface="+mn-ea"/>
              </a:rPr>
              <a:t>(git remote rm origin</a:t>
            </a:r>
            <a:r>
              <a:rPr lang="zh-CN" altLang="zh-CN">
                <a:sym typeface="+mn-ea"/>
              </a:rPr>
              <a:t>名字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ea typeface="宋体" charset="0"/>
              </a:rPr>
              <a:t>学员更新老师讲义</a:t>
            </a:r>
            <a:r>
              <a:rPr lang="en-US" altLang="zh-CN">
                <a:ea typeface="宋体" charset="0"/>
              </a:rPr>
              <a:t>1</a:t>
            </a:r>
            <a:endParaRPr lang="en-US" altLang="zh-CN">
              <a:ea typeface="宋体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568575"/>
            <a:ext cx="7814310" cy="3674110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在本地增加和讲师仓库链接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- git remote add zhufeng(</a:t>
            </a:r>
            <a:r>
              <a:rPr lang="zh-CN" altLang="zh-CN">
                <a:sym typeface="+mn-ea"/>
              </a:rPr>
              <a:t>名字</a:t>
            </a:r>
            <a:r>
              <a:rPr lang="en-US" altLang="zh-CN">
                <a:sym typeface="+mn-ea"/>
              </a:rPr>
              <a:t>) </a:t>
            </a:r>
            <a:endParaRPr lang="zh-CN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- git remote -v  (git remote rm zhufeng )</a:t>
            </a:r>
            <a:endParaRPr lang="en-US" altLang="zh-CN">
              <a:sym typeface="+mn-ea"/>
            </a:endParaRPr>
          </a:p>
          <a:p>
            <a:r>
              <a:rPr lang="zh-CN" altLang="en-US"/>
              <a:t>拉取老师的最新讲义信息</a:t>
            </a:r>
            <a:endParaRPr lang="zh-CN" altLang="en-US"/>
          </a:p>
          <a:p>
            <a:pPr marL="302260" lvl="1" indent="0">
              <a:buNone/>
            </a:pPr>
            <a:r>
              <a:rPr lang="en-US" altLang="zh-CN" sz="2400">
                <a:sym typeface="+mn-ea"/>
              </a:rPr>
              <a:t>	- git remote update zhufeng</a:t>
            </a:r>
            <a:endParaRPr lang="en-US" altLang="zh-CN" sz="2400"/>
          </a:p>
          <a:p>
            <a:pPr marL="302260" lvl="1" indent="0">
              <a:buNone/>
            </a:pPr>
            <a:r>
              <a:rPr lang="en-US" altLang="zh-CN" sz="2400">
                <a:sym typeface="+mn-ea"/>
              </a:rPr>
              <a:t>	- git pull zhufeng master</a:t>
            </a:r>
            <a:endParaRPr lang="zh-CN" altLang="en-US"/>
          </a:p>
          <a:p>
            <a:r>
              <a:rPr lang="zh-CN" altLang="en-US"/>
              <a:t>把本地拉取的最新讲义更新到自己的仓库中</a:t>
            </a:r>
            <a:endParaRPr lang="zh-CN" altLang="en-US"/>
          </a:p>
          <a:p>
            <a:pPr marL="302260" lvl="1" indent="0">
              <a:buNone/>
            </a:pPr>
            <a:r>
              <a:rPr lang="en-US" altLang="zh-CN" sz="2200"/>
              <a:t>	- git add ./-A, git commit -m”</a:t>
            </a:r>
            <a:r>
              <a:rPr lang="zh-CN" altLang="zh-CN" sz="2200"/>
              <a:t>注释</a:t>
            </a:r>
            <a:r>
              <a:rPr lang="en-US" altLang="zh-CN" sz="2200"/>
              <a:t>”,git push origin master</a:t>
            </a:r>
            <a:endParaRPr lang="en-US" altLang="zh-CN" sz="2200"/>
          </a:p>
          <a:p>
            <a:pPr marL="302260" lvl="1" indent="0"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zh-CN">
                <a:ea typeface="宋体" charset="0"/>
                <a:sym typeface="+mn-ea"/>
              </a:rPr>
              <a:t>学员更新老师讲义</a:t>
            </a:r>
            <a:r>
              <a:rPr lang="en-US" altLang="zh-CN">
                <a:ea typeface="宋体" charset="0"/>
                <a:sym typeface="+mn-ea"/>
              </a:rPr>
              <a:t>2</a:t>
            </a:r>
            <a:endParaRPr lang="en-US" altLang="zh-CN"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把本组作业提交到自己的仓库</a:t>
            </a:r>
            <a:endParaRPr lang="zh-CN" altLang="en-US"/>
          </a:p>
          <a:p>
            <a:r>
              <a:rPr lang="zh-CN" altLang="en-US"/>
              <a:t>把本组作业提交给老师</a:t>
            </a:r>
            <a:br>
              <a:rPr lang="zh-CN" altLang="en-US"/>
            </a:br>
            <a:r>
              <a:rPr lang="en-US" altLang="zh-CN"/>
              <a:t>	- </a:t>
            </a:r>
            <a:r>
              <a:rPr lang="zh-CN" altLang="en-US"/>
              <a:t>左边是老师仓库地址，右边是自己仓库地址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New pull request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注意：为了防止冲突，不要修改除了自己的以外的他人的代码；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以后</a:t>
            </a:r>
            <a:r>
              <a:rPr lang="en-US" altLang="zh-CN"/>
              <a:t>node</a:t>
            </a:r>
            <a:r>
              <a:rPr lang="zh-CN" altLang="en-US"/>
              <a:t>会讲更详细的防止冲突的处理；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ea typeface="宋体" charset="0"/>
              </a:rPr>
              <a:t>组长提交作业</a:t>
            </a:r>
            <a:endParaRPr lang="zh-CN" altLang="zh-CN">
              <a:ea typeface="宋体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zh-CN"/>
              <a:t>预解释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当前作用域？？</a:t>
            </a:r>
            <a:endParaRPr lang="zh-CN" altLang="en-US"/>
          </a:p>
          <a:p>
            <a:r>
              <a:rPr lang="zh-CN" altLang="zh-CN"/>
              <a:t>作用域：全局作用域和私有作用域</a:t>
            </a:r>
            <a:endParaRPr lang="zh-CN" altLang="zh-CN"/>
          </a:p>
          <a:p>
            <a:r>
              <a:rPr lang="zh-CN" altLang="en-US"/>
              <a:t>什么是声明和定义？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带</a:t>
            </a:r>
            <a:r>
              <a:rPr lang="en-US" altLang="zh-CN"/>
              <a:t>var</a:t>
            </a:r>
            <a:r>
              <a:rPr lang="zh-CN" altLang="zh-CN"/>
              <a:t>和带</a:t>
            </a:r>
            <a:r>
              <a:rPr lang="en-US" altLang="zh-CN"/>
              <a:t>function</a:t>
            </a:r>
            <a:r>
              <a:rPr lang="zh-CN" altLang="en-US"/>
              <a:t>的在预解释阶段的不同</a:t>
            </a:r>
            <a:endParaRPr lang="zh-CN" altLang="en-US"/>
          </a:p>
          <a:p>
            <a:r>
              <a:rPr lang="zh-CN" altLang="en-US"/>
              <a:t>函数定义和执行阶段的步骤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函数的变量有</a:t>
            </a:r>
            <a:r>
              <a:rPr lang="en-US" altLang="zh-CN"/>
              <a:t>2</a:t>
            </a:r>
            <a:r>
              <a:rPr lang="zh-CN" altLang="en-US"/>
              <a:t>部分；</a:t>
            </a:r>
            <a:endParaRPr lang="zh-CN" altLang="en-US"/>
          </a:p>
          <a:p>
            <a:r>
              <a:rPr lang="zh-CN" altLang="en-US"/>
              <a:t>内存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ea typeface="宋体" charset="0"/>
              </a:rPr>
              <a:t>day1:</a:t>
            </a:r>
            <a:r>
              <a:rPr lang="zh-CN" altLang="en-US"/>
              <a:t>预解释</a:t>
            </a:r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什么是作用域链？</a:t>
            </a:r>
            <a:endParaRPr lang="zh-CN" altLang="en-US"/>
          </a:p>
          <a:p>
            <a:r>
              <a:rPr lang="zh-CN" altLang="en-US"/>
              <a:t>带</a:t>
            </a:r>
            <a:r>
              <a:rPr lang="en-US" altLang="zh-CN"/>
              <a:t>var </a:t>
            </a:r>
            <a:r>
              <a:rPr lang="zh-CN" altLang="zh-CN"/>
              <a:t>和不带</a:t>
            </a:r>
            <a:r>
              <a:rPr lang="en-US" altLang="zh-CN"/>
              <a:t>var</a:t>
            </a:r>
            <a:r>
              <a:rPr lang="zh-CN" altLang="en-US"/>
              <a:t>的区别？</a:t>
            </a:r>
            <a:endParaRPr lang="zh-CN" altLang="en-US"/>
          </a:p>
          <a:p>
            <a:r>
              <a:rPr lang="zh-CN" altLang="en-US"/>
              <a:t>什么是上级作用域：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上级作用域，只跟在哪里定义有关，跟在哪里执行没有关系；</a:t>
            </a:r>
            <a:endParaRPr lang="zh-CN" altLang="en-US"/>
          </a:p>
          <a:p>
            <a:r>
              <a:rPr lang="zh-CN" altLang="zh-CN"/>
              <a:t>函数预解释无节操：</a:t>
            </a:r>
            <a:r>
              <a:rPr lang="en-US" altLang="zh-CN"/>
              <a:t>if,=,</a:t>
            </a:r>
            <a:r>
              <a:rPr lang="zh-CN" altLang="zh-CN"/>
              <a:t>自执行，</a:t>
            </a:r>
            <a:r>
              <a:rPr lang="en-US" altLang="zh-CN"/>
              <a:t>return</a:t>
            </a:r>
            <a:r>
              <a:rPr lang="zh-CN" altLang="en-US"/>
              <a:t>，重复声明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day1:</a:t>
            </a:r>
            <a:r>
              <a:rPr lang="zh-CN" altLang="zh-CN">
                <a:ea typeface="宋体" charset="0"/>
              </a:rPr>
              <a:t>作用域链</a:t>
            </a:r>
            <a:endParaRPr lang="zh-CN" altLang="zh-CN">
              <a:ea typeface="宋体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闭包的作用</a:t>
            </a:r>
            <a:endParaRPr lang="zh-CN" altLang="en-US"/>
          </a:p>
          <a:p>
            <a:r>
              <a:rPr lang="zh-CN" altLang="en-US"/>
              <a:t>如果外面想用里面的变量：window.变量名</a:t>
            </a:r>
            <a:endParaRPr lang="zh-CN" altLang="en-US"/>
          </a:p>
          <a:p>
            <a:r>
              <a:rPr lang="zh-CN" altLang="en-US"/>
              <a:t>内存释放：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- </a:t>
            </a:r>
            <a:r>
              <a:rPr lang="zh-CN" altLang="en-US">
                <a:sym typeface="+mn-ea"/>
              </a:rPr>
              <a:t>堆内存释放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- </a:t>
            </a:r>
            <a:r>
              <a:rPr lang="zh-CN" altLang="en-US">
                <a:sym typeface="+mn-ea"/>
              </a:rPr>
              <a:t>栈内存释放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	1</a:t>
            </a:r>
            <a:r>
              <a:rPr lang="zh-CN" altLang="en-US">
                <a:sym typeface="+mn-ea"/>
              </a:rPr>
              <a:t>）全局作用域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	2</a:t>
            </a:r>
            <a:r>
              <a:rPr lang="zh-CN" altLang="en-US">
                <a:sym typeface="+mn-ea"/>
              </a:rPr>
              <a:t>）私有作用域</a:t>
            </a:r>
            <a:endParaRPr lang="zh-CN" altLang="en-US"/>
          </a:p>
          <a:p>
            <a:r>
              <a:rPr lang="en-US" altLang="zh-CN"/>
              <a:t>this</a:t>
            </a:r>
            <a:r>
              <a:rPr lang="zh-CN" altLang="en-US"/>
              <a:t>的使用规则</a:t>
            </a:r>
            <a:endParaRPr lang="zh-CN" altLang="en-US"/>
          </a:p>
          <a:p>
            <a:r>
              <a:rPr lang="zh-CN" altLang="en-US"/>
              <a:t>实战操练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day1:</a:t>
            </a:r>
            <a:r>
              <a:rPr lang="zh-CN" altLang="en-US"/>
              <a:t>闭包和内存释放</a:t>
            </a:r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什么是面向对象？对象？</a:t>
            </a:r>
            <a:endParaRPr lang="zh-CN" altLang="en-US"/>
          </a:p>
          <a:p>
            <a:r>
              <a:rPr lang="zh-CN" altLang="en-US"/>
              <a:t>对象的组成：方法</a:t>
            </a:r>
            <a:r>
              <a:rPr lang="en-US" altLang="zh-CN"/>
              <a:t>(</a:t>
            </a:r>
            <a:r>
              <a:rPr lang="zh-CN" altLang="zh-CN"/>
              <a:t>函数</a:t>
            </a:r>
            <a:r>
              <a:rPr lang="en-US" altLang="zh-CN"/>
              <a:t>)</a:t>
            </a:r>
            <a:r>
              <a:rPr lang="zh-CN" altLang="en-US"/>
              <a:t>和属性</a:t>
            </a:r>
            <a:r>
              <a:rPr lang="en-US" altLang="zh-CN"/>
              <a:t>(</a:t>
            </a:r>
            <a:r>
              <a:rPr lang="zh-CN" altLang="en-US"/>
              <a:t>变量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面向对象和面向过程的区别？</a:t>
            </a:r>
            <a:endParaRPr lang="zh-CN" altLang="en-US"/>
          </a:p>
          <a:p>
            <a:r>
              <a:rPr lang="en-US" altLang="zh-CN"/>
              <a:t>JS</a:t>
            </a:r>
            <a:r>
              <a:rPr lang="zh-CN" altLang="en-US"/>
              <a:t>中面向对象编程（</a:t>
            </a:r>
            <a:r>
              <a:rPr lang="en-US" altLang="zh-CN"/>
              <a:t>OOP</a:t>
            </a:r>
            <a:r>
              <a:rPr lang="zh-CN" altLang="en-US"/>
              <a:t>）的特点：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封装：低耦合高内聚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继承：子类继承父类中的属性和方法；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多态：当前方法的多种形态（重载和重写）；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day2:</a:t>
            </a:r>
            <a:r>
              <a:rPr lang="zh-CN" altLang="en-US">
                <a:ea typeface="宋体" charset="0"/>
              </a:rPr>
              <a:t>什么是面向对象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网页特效原理分析</a:t>
            </a:r>
            <a:endParaRPr kumimoji="1" lang="zh-CN" altLang="en-US" dirty="0" smtClean="0"/>
          </a:p>
          <a:p>
            <a:r>
              <a:rPr kumimoji="1" lang="zh-CN" altLang="en-US" dirty="0" smtClean="0"/>
              <a:t>编写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的流程</a:t>
            </a:r>
            <a:endParaRPr kumimoji="1" lang="zh-CN" altLang="en-US" dirty="0" smtClean="0"/>
          </a:p>
          <a:p>
            <a:r>
              <a:rPr kumimoji="1" lang="zh-CN" altLang="en-US" dirty="0"/>
              <a:t>编程思路形成：</a:t>
            </a:r>
            <a:endParaRPr kumimoji="1" lang="zh-CN" altLang="en-US" dirty="0"/>
          </a:p>
          <a:p>
            <a:pPr marL="302260" lvl="1" indent="0">
              <a:buNone/>
            </a:pPr>
            <a:r>
              <a:rPr kumimoji="1" lang="en-US" altLang="zh-CN" dirty="0"/>
              <a:t>		- </a:t>
            </a:r>
            <a:r>
              <a:rPr kumimoji="1" lang="zh-CN" altLang="en-US" dirty="0"/>
              <a:t>排除</a:t>
            </a:r>
            <a:r>
              <a:rPr kumimoji="1" lang="en-US" altLang="zh-CN" dirty="0"/>
              <a:t>html+css</a:t>
            </a:r>
            <a:r>
              <a:rPr kumimoji="1" lang="zh-CN" altLang="en-US" dirty="0"/>
              <a:t>兼容性问题</a:t>
            </a:r>
            <a:endParaRPr kumimoji="1" lang="zh-CN" altLang="en-US" dirty="0"/>
          </a:p>
          <a:p>
            <a:pPr marL="302260" lvl="1" indent="0">
              <a:buNone/>
            </a:pPr>
            <a:r>
              <a:rPr kumimoji="1" lang="en-US" altLang="zh-CN" dirty="0"/>
              <a:t>		- </a:t>
            </a:r>
            <a:r>
              <a:rPr kumimoji="1" lang="zh-CN" altLang="zh-CN" dirty="0"/>
              <a:t>编程思想</a:t>
            </a:r>
            <a:endParaRPr kumimoji="1" lang="zh-CN" altLang="zh-CN" dirty="0"/>
          </a:p>
          <a:p>
            <a:pPr marL="302260" lvl="1" indent="0">
              <a:buNone/>
            </a:pPr>
            <a:r>
              <a:rPr kumimoji="1" lang="zh-CN" altLang="en-US" dirty="0"/>
              <a:t>		</a:t>
            </a:r>
            <a:r>
              <a:rPr kumimoji="1" lang="en-US" altLang="zh-CN" dirty="0"/>
              <a:t>- js</a:t>
            </a:r>
            <a:r>
              <a:rPr kumimoji="1" lang="zh-CN" altLang="en-US" dirty="0"/>
              <a:t>入门三步曲：找到谁，加什么事件，</a:t>
            </a:r>
            <a:r>
              <a:rPr kumimoji="1" lang="zh-CN" altLang="en-US" dirty="0" smtClean="0"/>
              <a:t>发生什么事</a:t>
            </a:r>
            <a:endParaRPr kumimoji="1" lang="zh-CN" altLang="en-US" dirty="0" smtClean="0"/>
          </a:p>
          <a:p>
            <a:r>
              <a:rPr kumimoji="1" lang="zh-CN" altLang="en-US" dirty="0" smtClean="0"/>
              <a:t>第一个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特效实例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- </a:t>
            </a:r>
            <a:r>
              <a:rPr kumimoji="1" lang="zh-CN" altLang="en-US" dirty="0" smtClean="0"/>
              <a:t>从这个实例中学到了什么？</a:t>
            </a:r>
            <a:endParaRPr kumimoji="1"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ndara" charset="0"/>
                <a:ea typeface="华文新魏" charset="0"/>
                <a:cs typeface="华文新魏" charset="0"/>
              </a:rPr>
              <a:t>J</a:t>
            </a:r>
            <a:r>
              <a:rPr lang="zh-CN" altLang="en-US" dirty="0" smtClean="0">
                <a:latin typeface="Candara" charset="0"/>
                <a:ea typeface="华文新魏" charset="0"/>
                <a:cs typeface="华文新魏" charset="0"/>
              </a:rPr>
              <a:t>avascript入门感知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单例模式</a:t>
            </a:r>
            <a:r>
              <a:rPr lang="en-US" altLang="zh-CN"/>
              <a:t>-</a:t>
            </a:r>
            <a:r>
              <a:rPr lang="zh-CN" altLang="en-US"/>
              <a:t>实质：对象</a:t>
            </a:r>
            <a:endParaRPr lang="zh-CN" altLang="en-US"/>
          </a:p>
          <a:p>
            <a:r>
              <a:rPr lang="zh-CN" altLang="en-US"/>
              <a:t>命名空间</a:t>
            </a:r>
            <a:endParaRPr lang="zh-CN" altLang="en-US"/>
          </a:p>
          <a:p>
            <a:r>
              <a:rPr lang="zh-CN" altLang="en-US"/>
              <a:t>模块化开发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用单例模式实现模块化开发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- 各模块之间的相互调用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	- 在一个模块中，实现各个方法之间的相互调用</a:t>
            </a:r>
            <a:endParaRPr lang="en-US" altLang="zh-CN"/>
          </a:p>
          <a:p>
            <a:r>
              <a:rPr lang="zh-CN" altLang="en-US"/>
              <a:t>单例模式优缺点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day2:</a:t>
            </a:r>
            <a:r>
              <a:rPr lang="zh-CN" altLang="en-US"/>
              <a:t>单例模式</a:t>
            </a:r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工厂模式作用</a:t>
            </a:r>
            <a:r>
              <a:rPr lang="en-US" altLang="zh-CN"/>
              <a:t>-</a:t>
            </a:r>
            <a:r>
              <a:rPr lang="zh-CN" altLang="en-US"/>
              <a:t>实质：</a:t>
            </a:r>
            <a:r>
              <a:rPr lang="zh-CN" altLang="zh-CN"/>
              <a:t>封装</a:t>
            </a:r>
            <a:endParaRPr lang="zh-CN" altLang="zh-CN"/>
          </a:p>
          <a:p>
            <a:r>
              <a:rPr lang="zh-CN" altLang="zh-CN"/>
              <a:t>构造函数模式：类？对象？</a:t>
            </a:r>
            <a:endParaRPr lang="zh-CN" altLang="zh-CN"/>
          </a:p>
          <a:p>
            <a:r>
              <a:rPr lang="zh-CN" altLang="zh-CN"/>
              <a:t>工厂模式和构造函数模式的区别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执行的时候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函数执行的时候</a:t>
            </a:r>
            <a:endParaRPr lang="zh-CN" altLang="en-US"/>
          </a:p>
          <a:p>
            <a:r>
              <a:rPr lang="zh-CN" altLang="zh-CN"/>
              <a:t>构造函数的小细节知识点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- ()</a:t>
            </a:r>
            <a:r>
              <a:rPr lang="zh-CN" altLang="zh-CN"/>
              <a:t>可省略； </a:t>
            </a:r>
            <a:r>
              <a:rPr lang="en-US" altLang="zh-CN"/>
              <a:t>this</a:t>
            </a:r>
            <a:r>
              <a:rPr lang="zh-CN" altLang="en-US"/>
              <a:t>；里面写变量；自动返回对象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day2:工厂模式</a:t>
            </a:r>
            <a:r>
              <a:rPr lang="zh-CN" altLang="en-US">
                <a:ea typeface="宋体" charset="0"/>
              </a:rPr>
              <a:t>和构造函数模式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>
              <a:lnSpc>
                <a:spcPct val="110000"/>
              </a:lnSpc>
            </a:pPr>
            <a:r>
              <a:rPr lang="zh-CN" altLang="en-US"/>
              <a:t>对象数据类型检测：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>
                <a:sym typeface="+mn-ea"/>
              </a:rPr>
              <a:t>	- instanceOf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对象属性的判断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</a:t>
            </a:r>
            <a:r>
              <a:rPr lang="en-US" altLang="zh-CN">
                <a:sym typeface="+mn-ea"/>
              </a:rPr>
              <a:t>- in</a:t>
            </a: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>
                <a:sym typeface="+mn-ea"/>
              </a:rPr>
              <a:t>	- hasOwnProperty</a:t>
            </a: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>
                <a:sym typeface="+mn-ea"/>
              </a:rPr>
              <a:t>	- </a:t>
            </a:r>
            <a:r>
              <a:rPr lang="zh-CN" altLang="zh-CN">
                <a:sym typeface="+mn-ea"/>
              </a:rPr>
              <a:t>写一个</a:t>
            </a:r>
            <a:r>
              <a:rPr lang="en-US" altLang="zh-CN">
                <a:sym typeface="+mn-ea"/>
              </a:rPr>
              <a:t>hasPubProperty;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zh-CN"/>
              <a:t>构造函数的问题：</a:t>
            </a:r>
            <a:endParaRPr lang="zh-CN" altLang="zh-CN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每个方法都要在每个实例上重新创建一遍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day2:</a:t>
            </a:r>
            <a:r>
              <a:rPr lang="zh-CN" altLang="zh-CN">
                <a:ea typeface="宋体" charset="0"/>
              </a:rPr>
              <a:t>对象数据类型检测</a:t>
            </a:r>
            <a:endParaRPr lang="zh-CN" altLang="zh-CN">
              <a:ea typeface="宋体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基于构造函数模式的原型模式主要解决问题？</a:t>
            </a:r>
            <a:endParaRPr lang="zh-CN" altLang="en-US"/>
          </a:p>
          <a:p>
            <a:r>
              <a:rPr lang="zh-CN" altLang="en-US"/>
              <a:t>原型链模式的基础知识（</a:t>
            </a:r>
            <a:r>
              <a:rPr lang="en-US" altLang="zh-CN"/>
              <a:t>3</a:t>
            </a:r>
            <a:r>
              <a:rPr lang="zh-CN" altLang="en-US"/>
              <a:t>句话）</a:t>
            </a:r>
            <a:endParaRPr lang="zh-CN" altLang="en-US"/>
          </a:p>
          <a:p>
            <a:r>
              <a:rPr lang="zh-CN" altLang="en-US"/>
              <a:t>Object是JS中所有对象数据类型的基类</a:t>
            </a:r>
            <a:endParaRPr lang="zh-CN" altLang="en-US"/>
          </a:p>
          <a:p>
            <a:r>
              <a:rPr lang="zh-CN" altLang="en-US"/>
              <a:t>原型链模式？</a:t>
            </a:r>
            <a:r>
              <a:rPr lang="en-US" altLang="zh-CN"/>
              <a:t>IE</a:t>
            </a:r>
            <a:r>
              <a:rPr lang="zh-CN" altLang="en-US"/>
              <a:t>需要注意什么？</a:t>
            </a:r>
            <a:endParaRPr lang="zh-CN" altLang="en-US"/>
          </a:p>
          <a:p>
            <a:r>
              <a:rPr lang="zh-CN" altLang="en-US"/>
              <a:t>学习原型链模式的好处？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学习，扩展，链式操作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day2:</a:t>
            </a:r>
            <a:r>
              <a:rPr lang="zh-CN" altLang="en-US">
                <a:ea typeface="宋体" charset="0"/>
              </a:rPr>
              <a:t>原型链模式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327910"/>
            <a:ext cx="7408545" cy="4299585"/>
          </a:xfrm>
        </p:spPr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继承：子类继承父类的属性和方法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- </a:t>
            </a:r>
            <a:r>
              <a:rPr lang="zh-CN" altLang="en-US">
                <a:sym typeface="+mn-ea"/>
              </a:rPr>
              <a:t>必须是两个对象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- </a:t>
            </a:r>
            <a:r>
              <a:rPr lang="zh-CN" altLang="en-US">
                <a:sym typeface="+mn-ea"/>
              </a:rPr>
              <a:t>子类不影响父类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拷贝继承</a:t>
            </a:r>
            <a:r>
              <a:rPr lang="en-US" altLang="zh-CN">
                <a:sym typeface="+mn-ea"/>
              </a:rPr>
              <a:t>(jquery</a:t>
            </a:r>
            <a:r>
              <a:rPr lang="zh-CN" altLang="zh-CN">
                <a:sym typeface="+mn-ea"/>
              </a:rPr>
              <a:t>用此法</a:t>
            </a:r>
            <a:r>
              <a:rPr lang="en-US" altLang="zh-CN">
                <a:sym typeface="+mn-ea"/>
              </a:rPr>
              <a:t>) </a:t>
            </a:r>
            <a:r>
              <a:rPr lang="zh-CN" altLang="en-US">
                <a:sym typeface="+mn-ea"/>
              </a:rPr>
              <a:t>有</a:t>
            </a:r>
            <a:r>
              <a:rPr lang="en-US" altLang="zh-CN">
                <a:sym typeface="+mn-ea"/>
              </a:rPr>
              <a:t>new</a:t>
            </a:r>
            <a:r>
              <a:rPr lang="zh-CN" altLang="zh-CN">
                <a:sym typeface="+mn-ea"/>
              </a:rPr>
              <a:t>无</a:t>
            </a:r>
            <a:r>
              <a:rPr lang="en-US" altLang="zh-CN">
                <a:sym typeface="+mn-ea"/>
              </a:rPr>
              <a:t>new</a:t>
            </a:r>
            <a:r>
              <a:rPr lang="zh-CN" altLang="zh-CN">
                <a:sym typeface="+mn-ea"/>
              </a:rPr>
              <a:t>都可以</a:t>
            </a:r>
            <a:endParaRPr lang="zh-CN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- </a:t>
            </a:r>
            <a:r>
              <a:rPr lang="zh-CN" altLang="zh-CN">
                <a:sym typeface="+mn-ea"/>
              </a:rPr>
              <a:t>私有属性和方法继承 </a:t>
            </a:r>
            <a:r>
              <a:rPr lang="en-US" altLang="zh-CN">
                <a:sym typeface="+mn-ea"/>
              </a:rPr>
              <a:t>call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- </a:t>
            </a:r>
            <a:r>
              <a:rPr lang="zh-CN" altLang="en-US">
                <a:sym typeface="+mn-ea"/>
              </a:rPr>
              <a:t>原型继承 </a:t>
            </a:r>
            <a:r>
              <a:rPr lang="en-US" altLang="zh-CN">
                <a:sym typeface="+mn-ea"/>
              </a:rPr>
              <a:t>for</a:t>
            </a:r>
            <a:r>
              <a:rPr lang="zh-CN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in 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类式继承  </a:t>
            </a:r>
            <a:r>
              <a:rPr lang="en-US" altLang="zh-CN">
                <a:sym typeface="+mn-ea"/>
              </a:rPr>
              <a:t>new </a:t>
            </a:r>
            <a:r>
              <a:rPr lang="zh-CN" altLang="en-US">
                <a:sym typeface="+mn-ea"/>
              </a:rPr>
              <a:t>构造函数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- </a:t>
            </a:r>
            <a:r>
              <a:rPr lang="zh-CN" altLang="en-US">
                <a:sym typeface="+mn-ea"/>
              </a:rPr>
              <a:t>利用构造函数类继承的方式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原型继承  无</a:t>
            </a:r>
            <a:r>
              <a:rPr lang="en-US" altLang="zh-CN">
                <a:sym typeface="+mn-ea"/>
              </a:rPr>
              <a:t>new</a:t>
            </a:r>
            <a:r>
              <a:rPr lang="zh-CN" altLang="en-US">
                <a:sym typeface="+mn-ea"/>
              </a:rPr>
              <a:t>的对象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- </a:t>
            </a:r>
            <a:r>
              <a:rPr lang="zh-CN" altLang="en-US">
                <a:sym typeface="+mn-ea"/>
              </a:rPr>
              <a:t>借助原型和实例对象继承对象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冒充继承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day2</a:t>
            </a:r>
            <a:r>
              <a:rPr lang="zh-CN" altLang="en-US"/>
              <a:t>原型继承</a:t>
            </a: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数组常用方法及总结</a:t>
            </a:r>
            <a:endParaRPr lang="zh-CN" altLang="en-US"/>
          </a:p>
          <a:p>
            <a:r>
              <a:rPr lang="zh-CN" altLang="en-US"/>
              <a:t>字符串常用方法及总结</a:t>
            </a:r>
            <a:endParaRPr lang="zh-CN" altLang="en-US"/>
          </a:p>
          <a:p>
            <a:r>
              <a:rPr lang="en-US" altLang="zh-CN"/>
              <a:t>Math</a:t>
            </a:r>
            <a:r>
              <a:rPr lang="zh-CN" altLang="zh-CN"/>
              <a:t>常用方法及涉及的一定范围取整数的公式</a:t>
            </a:r>
            <a:endParaRPr lang="zh-CN" altLang="zh-CN"/>
          </a:p>
          <a:p>
            <a:r>
              <a:rPr lang="zh-CN" altLang="en-US"/>
              <a:t>获取元素的方式</a:t>
            </a:r>
            <a:r>
              <a:rPr lang="en-US" altLang="zh-CN"/>
              <a:t>7</a:t>
            </a:r>
            <a:r>
              <a:rPr lang="zh-CN" altLang="en-US"/>
              <a:t>种</a:t>
            </a:r>
            <a:endParaRPr lang="zh-CN" altLang="en-US"/>
          </a:p>
          <a:p>
            <a:r>
              <a:rPr lang="zh-CN" altLang="en-US"/>
              <a:t>节点类型，节点关系及涉及的封装</a:t>
            </a:r>
            <a:endParaRPr lang="zh-CN" altLang="en-US"/>
          </a:p>
          <a:p>
            <a:r>
              <a:rPr lang="zh-CN" altLang="en-US"/>
              <a:t>数据类型包含？数据类型转换和比较？</a:t>
            </a:r>
            <a:endParaRPr lang="zh-CN" altLang="en-US"/>
          </a:p>
          <a:p>
            <a:r>
              <a:rPr lang="zh-CN" altLang="en-US"/>
              <a:t>循环绑定事件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第一周及之前知识复习</a:t>
            </a:r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464412"/>
            <a:ext cx="8229600" cy="1252728"/>
          </a:xfrm>
        </p:spPr>
        <p:txBody>
          <a:bodyPr/>
          <a:lstStyle/>
          <a:p>
            <a:r>
              <a:rPr kumimoji="1" lang="zh-CN" altLang="zh-CN" dirty="0">
                <a:solidFill>
                  <a:schemeClr val="accent1">
                    <a:lumMod val="75000"/>
                  </a:schemeClr>
                </a:solidFill>
                <a:ea typeface="宋体" charset="0"/>
              </a:rPr>
              <a:t>正式课第二周</a:t>
            </a:r>
            <a:endParaRPr kumimoji="1" lang="zh-CN" altLang="zh-CN" dirty="0">
              <a:solidFill>
                <a:schemeClr val="accent1">
                  <a:lumMod val="75000"/>
                </a:schemeClr>
              </a:solidFill>
              <a:ea typeface="宋体" charset="0"/>
            </a:endParaRPr>
          </a:p>
        </p:txBody>
      </p:sp>
      <p:pic>
        <p:nvPicPr>
          <p:cNvPr id="4" name="Picture 4" descr="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6126163"/>
            <a:ext cx="4284662" cy="628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画图复习原型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构造函数 原型 实例 原型链 </a:t>
            </a:r>
            <a:r>
              <a:rPr lang="en-US" altLang="zh-CN"/>
              <a:t>---</a:t>
            </a:r>
            <a:r>
              <a:rPr lang="zh-CN" altLang="en-US"/>
              <a:t>关系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prototype</a:t>
            </a:r>
            <a:r>
              <a:rPr lang="zh-CN" altLang="en-US"/>
              <a:t>，</a:t>
            </a:r>
            <a:r>
              <a:rPr lang="en-US" altLang="zh-CN"/>
              <a:t>__ptoto__</a:t>
            </a:r>
            <a:r>
              <a:rPr lang="zh-CN" altLang="zh-CN"/>
              <a:t>各自的作用</a:t>
            </a:r>
            <a:endParaRPr lang="zh-CN" altLang="zh-CN"/>
          </a:p>
          <a:p>
            <a:r>
              <a:rPr lang="zh-CN" altLang="en-US"/>
              <a:t>函数的三种角色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普通函数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构造函数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普通对象</a:t>
            </a:r>
            <a:endParaRPr lang="zh-CN" altLang="en-US"/>
          </a:p>
          <a:p>
            <a:r>
              <a:rPr lang="zh-CN" altLang="en-US"/>
              <a:t>原型继承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复习原型</a:t>
            </a:r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call , apply , bind</a:t>
            </a:r>
            <a:r>
              <a:rPr lang="zh-CN" altLang="en-US"/>
              <a:t>的功能和区别（</a:t>
            </a:r>
            <a:r>
              <a:rPr lang="en-US" altLang="zh-CN"/>
              <a:t>'</a:t>
            </a:r>
            <a:r>
              <a:rPr lang="zh-CN" altLang="en-US">
                <a:sym typeface="+mn-ea"/>
              </a:rPr>
              <a:t>use strict</a:t>
            </a:r>
            <a:r>
              <a:rPr lang="en-US" altLang="zh-CN"/>
              <a:t>'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call</a:t>
            </a:r>
            <a:r>
              <a:rPr lang="zh-CN" altLang="zh-CN"/>
              <a:t> 和 </a:t>
            </a:r>
            <a:r>
              <a:rPr lang="en-US" altLang="zh-CN"/>
              <a:t>apply</a:t>
            </a:r>
            <a:r>
              <a:rPr lang="zh-CN" altLang="zh-CN"/>
              <a:t>的应用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求平均值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求最大值和最小值</a:t>
            </a:r>
            <a:endParaRPr lang="zh-CN" altLang="en-US"/>
          </a:p>
          <a:p>
            <a:r>
              <a:rPr lang="zh-CN" altLang="en-US"/>
              <a:t>如何把类数组转为数组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arguments</a:t>
            </a:r>
            <a:r>
              <a:rPr lang="zh-CN" altLang="en-US"/>
              <a:t>转为数组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元素</a:t>
            </a:r>
            <a:r>
              <a:rPr lang="en-US" altLang="zh-CN"/>
              <a:t>(</a:t>
            </a:r>
            <a:r>
              <a:rPr lang="zh-CN" altLang="zh-CN"/>
              <a:t>节点</a:t>
            </a:r>
            <a:r>
              <a:rPr lang="en-US" altLang="zh-CN"/>
              <a:t>)</a:t>
            </a:r>
            <a:r>
              <a:rPr lang="zh-CN" altLang="en-US"/>
              <a:t>集合转为数组</a:t>
            </a:r>
            <a:endParaRPr lang="zh-CN" altLang="en-US"/>
          </a:p>
          <a:p>
            <a:r>
              <a:rPr lang="zh-CN" altLang="en-US"/>
              <a:t>浏览器异常信息捕获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ea typeface="宋体" charset="0"/>
              </a:rPr>
              <a:t>改变</a:t>
            </a:r>
            <a:r>
              <a:rPr lang="en-US" altLang="zh-CN">
                <a:ea typeface="宋体" charset="0"/>
              </a:rPr>
              <a:t>this</a:t>
            </a:r>
            <a:r>
              <a:rPr lang="zh-CN" altLang="en-US">
                <a:ea typeface="宋体" charset="0"/>
              </a:rPr>
              <a:t>指向的东东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313305"/>
            <a:ext cx="8119110" cy="3812540"/>
          </a:xfrm>
        </p:spPr>
        <p:txBody>
          <a:bodyPr>
            <a:normAutofit fontScale="90000"/>
          </a:bodyPr>
          <a:p>
            <a:pPr>
              <a:lnSpc>
                <a:spcPct val="120000"/>
              </a:lnSpc>
            </a:pPr>
            <a:r>
              <a:rPr lang="en-US" altLang="zh-CN"/>
              <a:t>sort</a:t>
            </a:r>
            <a:r>
              <a:rPr lang="zh-CN" altLang="en-US"/>
              <a:t>深入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表格排序</a:t>
            </a:r>
            <a:r>
              <a:rPr lang="en-US" altLang="zh-CN"/>
              <a:t>3</a:t>
            </a:r>
            <a:r>
              <a:rPr lang="zh-CN" altLang="en-US"/>
              <a:t>步骤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数据绑定及</a:t>
            </a:r>
            <a:r>
              <a:rPr lang="en-US" altLang="zh-CN"/>
              <a:t>DOM</a:t>
            </a:r>
            <a:r>
              <a:rPr lang="zh-CN" altLang="en-US"/>
              <a:t>回流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JSON</a:t>
            </a:r>
            <a:r>
              <a:rPr lang="zh-CN" altLang="en-US"/>
              <a:t>解析及封装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前后台交互及</a:t>
            </a:r>
            <a:r>
              <a:rPr lang="en-US" altLang="zh-CN"/>
              <a:t>ajax</a:t>
            </a:r>
            <a:r>
              <a:rPr lang="zh-CN" altLang="en-US"/>
              <a:t>初识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	- ajax (Asynchronous Javascript And XML)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000">
                <a:solidFill>
                  <a:srgbClr val="FF0000"/>
                </a:solidFill>
              </a:rPr>
              <a:t>优点：</a:t>
            </a:r>
            <a:r>
              <a:rPr lang="en-US" altLang="zh-CN" sz="2000">
                <a:solidFill>
                  <a:srgbClr val="FF0000"/>
                </a:solidFill>
              </a:rPr>
              <a:t>在不重新加载整个页面的情况下,与服务器交换数据并更新部分网页</a:t>
            </a:r>
            <a:endParaRPr lang="en-US" altLang="zh-CN" sz="200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/>
              <a:t>项目实战：隔行换色的表格排序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表格排序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固有的特征就叫属性 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  <a:latin typeface="华文楷体"/>
              <a:cs typeface="华文楷体"/>
            </a:endParaRPr>
          </a:p>
          <a:p>
            <a:r>
              <a:rPr lang="zh-CN" altLang="zh-CN" dirty="0" smtClean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能够完成一个动作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或功能的叫方法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，方法后面有括号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()</a:t>
            </a:r>
            <a:r>
              <a:rPr lang="zh-CN" altLang="zh-CN" sz="20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 </a:t>
            </a:r>
            <a:endParaRPr lang="zh-CN" altLang="en-US" sz="2000" dirty="0" smtClean="0">
              <a:solidFill>
                <a:schemeClr val="tx2">
                  <a:lumMod val="75000"/>
                </a:schemeClr>
              </a:solidFill>
              <a:latin typeface="华文楷体"/>
              <a:cs typeface="华文楷体"/>
            </a:endParaRPr>
          </a:p>
          <a:p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改变基本的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css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样式</a:t>
            </a:r>
            <a:r>
              <a:rPr lang="zh-CN" altLang="zh-CN" sz="20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 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  <a:latin typeface="华文楷体"/>
              <a:cs typeface="华文楷体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kumimoji="1" lang="en-US" altLang="zh-CN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.style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就表示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元素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的行内样式</a:t>
            </a:r>
            <a:r>
              <a:rPr lang="zh-CN" altLang="zh-CN" dirty="0" smtClean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属性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  <a:latin typeface="华文楷体"/>
              <a:cs typeface="华文楷体"/>
            </a:endParaRPr>
          </a:p>
          <a:p>
            <a:pPr marL="0" lvl="1" indent="0">
              <a:buNone/>
            </a:pPr>
            <a:r>
              <a:rPr kumimoji="1" lang="zh-CN" altLang="en-US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	</a:t>
            </a:r>
            <a:r>
              <a:rPr kumimoji="1" lang="en-US" altLang="zh-CN" dirty="0" smtClean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-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JS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中</a:t>
            </a:r>
            <a:r>
              <a:rPr lang="zh-CN" altLang="zh-CN" sz="24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复合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CSS</a:t>
            </a:r>
            <a:r>
              <a:rPr lang="zh-CN" altLang="zh-CN" sz="24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样式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的写法</a:t>
            </a:r>
            <a:r>
              <a:rPr lang="zh-CN" altLang="zh-CN" sz="24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 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华文楷体"/>
              <a:cs typeface="华文楷体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华文新魏"/>
                <a:cs typeface="华文新魏"/>
              </a:rPr>
              <a:t>关于属性和方法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>
              <a:lnSpc>
                <a:spcPct val="110000"/>
              </a:lnSpc>
            </a:pPr>
            <a:r>
              <a:rPr lang="zh-CN" altLang="zh-CN"/>
              <a:t>为什么学正则？--数字查找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正则的作用：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- </a:t>
            </a:r>
            <a:r>
              <a:rPr lang="zh-CN" altLang="en-US"/>
              <a:t>捕获 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- </a:t>
            </a:r>
            <a:r>
              <a:rPr lang="zh-CN" altLang="zh-CN"/>
              <a:t>匹配</a:t>
            </a:r>
            <a:endParaRPr lang="zh-CN" altLang="zh-CN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/>
              <a:t>正则由元字符和修饰符两部分构成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- </a:t>
            </a:r>
            <a:r>
              <a:rPr lang="zh-CN" altLang="en-US"/>
              <a:t>元字符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- </a:t>
            </a:r>
            <a:r>
              <a:rPr lang="zh-CN" altLang="en-US"/>
              <a:t>修饰符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正则表达式基础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什么是正则表达式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规则、模式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强大的字符串匹配工具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火星文</a:t>
            </a:r>
            <a:endParaRPr lang="zh-CN" altLang="en-US"/>
          </a:p>
          <a:p>
            <a:r>
              <a:rPr lang="zh-CN" altLang="en-US"/>
              <a:t>正则的两种写法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JS</a:t>
            </a:r>
            <a:r>
              <a:rPr lang="zh-CN" altLang="en-US"/>
              <a:t>风格</a:t>
            </a:r>
            <a:r>
              <a:rPr lang="en-US" altLang="zh-CN"/>
              <a:t>-— new RegExp('a','i');	</a:t>
            </a:r>
            <a:r>
              <a:rPr lang="zh-CN" altLang="zh-CN"/>
              <a:t>实例</a:t>
            </a:r>
            <a:r>
              <a:rPr lang="zh-CN" altLang="zh-CN">
                <a:sym typeface="+mn-ea"/>
              </a:rPr>
              <a:t>创建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- perl</a:t>
            </a:r>
            <a:r>
              <a:rPr lang="zh-CN" altLang="zh-CN"/>
              <a:t>风格</a:t>
            </a:r>
            <a:r>
              <a:rPr lang="en-US" altLang="zh-CN"/>
              <a:t>—/a/i	</a:t>
            </a:r>
            <a:r>
              <a:rPr lang="zh-CN" altLang="en-US"/>
              <a:t>字面量方式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zh-CN">
                <a:sym typeface="+mn-ea"/>
              </a:rPr>
              <a:t>创建正则的方式及区别？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正则表达式基础</a:t>
            </a:r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8257" y="2368762"/>
            <a:ext cx="7408333" cy="3450696"/>
          </a:xfrm>
        </p:spPr>
        <p:txBody>
          <a:bodyPr>
            <a:normAutofit/>
          </a:bodyPr>
          <a:p>
            <a:pPr marL="0" indent="0">
              <a:buNone/>
            </a:pPr>
            <a:endParaRPr lang="zh-CN" altLang="en-US"/>
          </a:p>
          <a:p>
            <a:r>
              <a:rPr lang="en-US" altLang="zh-CN"/>
              <a:t>match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获取匹配的项目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-</a:t>
            </a:r>
            <a:r>
              <a:rPr lang="zh-CN" altLang="zh-CN"/>
              <a:t> 量词 </a:t>
            </a:r>
            <a:r>
              <a:rPr lang="en-US" altLang="zh-CN"/>
              <a:t>+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-  </a:t>
            </a:r>
            <a:r>
              <a:rPr lang="zh-CN" altLang="en-US"/>
              <a:t>量词变化：</a:t>
            </a:r>
            <a:r>
              <a:rPr lang="en-US" altLang="zh-CN"/>
              <a:t>\d,\d+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-  </a:t>
            </a:r>
            <a:r>
              <a:rPr lang="zh-CN" altLang="zh-CN"/>
              <a:t>全局匹配：</a:t>
            </a:r>
            <a:r>
              <a:rPr lang="en-US" altLang="zh-CN"/>
              <a:t>g—global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字符串与正则配合</a:t>
            </a:r>
            <a:endParaRPr lang="en-US" altLang="zh-C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正则捕获的特性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懒惰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贪婪</a:t>
            </a:r>
            <a:endParaRPr lang="zh-CN" altLang="en-US"/>
          </a:p>
          <a:p>
            <a:r>
              <a:t>exec和match的区别</a:t>
            </a:r>
            <a:r>
              <a:rPr lang="zh-CN"/>
              <a:t>？</a:t>
            </a:r>
            <a:endParaRPr lang="zh-CN"/>
          </a:p>
          <a:p>
            <a:r>
              <a:rPr lang="zh-CN"/>
              <a:t>exec的封装 和 match封装</a:t>
            </a:r>
            <a:endParaRPr lang="zh-CN"/>
          </a:p>
          <a:p>
            <a:r>
              <a:rPr lang="zh-CN"/>
              <a:t>replace的实现原理和exec是一样的；</a:t>
            </a:r>
            <a:endParaRPr lang="zh-CN"/>
          </a:p>
          <a:p>
            <a:r>
              <a:rPr lang="en-US" altLang="zh-CN"/>
              <a:t>replace</a:t>
            </a:r>
            <a:r>
              <a:rPr lang="zh-CN" altLang="en-US"/>
              <a:t>实战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正则捕获</a:t>
            </a:r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464412"/>
            <a:ext cx="8229600" cy="1252728"/>
          </a:xfrm>
        </p:spPr>
        <p:txBody>
          <a:bodyPr/>
          <a:lstStyle/>
          <a:p>
            <a:r>
              <a:rPr kumimoji="1" lang="zh-CN" altLang="zh-CN" dirty="0">
                <a:solidFill>
                  <a:schemeClr val="accent1">
                    <a:lumMod val="75000"/>
                  </a:schemeClr>
                </a:solidFill>
                <a:ea typeface="宋体" charset="0"/>
              </a:rPr>
              <a:t>正式课第三周</a:t>
            </a:r>
            <a:endParaRPr kumimoji="1" lang="zh-CN" altLang="zh-CN" dirty="0">
              <a:solidFill>
                <a:schemeClr val="accent1">
                  <a:lumMod val="75000"/>
                </a:schemeClr>
              </a:solidFill>
              <a:ea typeface="宋体" charset="0"/>
            </a:endParaRPr>
          </a:p>
        </p:txBody>
      </p:sp>
      <p:pic>
        <p:nvPicPr>
          <p:cNvPr id="4" name="Picture 4" descr="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6126163"/>
            <a:ext cx="4284662" cy="628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zh-CN"/>
              <a:t>盒子模型</a:t>
            </a:r>
            <a:endParaRPr lang="zh-CN" altLang="zh-CN"/>
          </a:p>
          <a:p>
            <a:r>
              <a:rPr lang="zh-CN" altLang="zh-CN"/>
              <a:t>JS盒子模型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- client系列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- offset系列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- scroll系列</a:t>
            </a:r>
            <a:endParaRPr lang="en-US" altLang="zh-CN"/>
          </a:p>
          <a:p>
            <a:r>
              <a:rPr lang="zh-CN" altLang="zh-CN"/>
              <a:t>对JS盒子模型中属性和方法的详细解释</a:t>
            </a:r>
            <a:endParaRPr lang="zh-CN" altLang="zh-CN"/>
          </a:p>
          <a:p>
            <a:r>
              <a:rPr lang="zh-CN" altLang="en-US">
                <a:sym typeface="+mn-ea"/>
              </a:rPr>
              <a:t>盒子模型的问题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个</a:t>
            </a:r>
            <a:endParaRPr lang="zh-CN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ea typeface="宋体" charset="0"/>
              </a:rPr>
              <a:t>盒子模型</a:t>
            </a:r>
            <a:r>
              <a:rPr lang="en-US" altLang="zh-CN">
                <a:ea typeface="宋体" charset="0"/>
              </a:rPr>
              <a:t>1</a:t>
            </a:r>
            <a:endParaRPr lang="en-US" altLang="zh-CN">
              <a:ea typeface="宋体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58097" y="2299547"/>
            <a:ext cx="7408333" cy="3450696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盒子模型涉及的封装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- win</a:t>
            </a:r>
            <a:r>
              <a:rPr lang="zh-CN" altLang="zh-CN"/>
              <a:t>封装</a:t>
            </a:r>
            <a:endParaRPr lang="zh-CN" altLang="zh-CN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- getCss</a:t>
            </a:r>
            <a:r>
              <a:rPr lang="zh-CN" altLang="zh-CN"/>
              <a:t>封装</a:t>
            </a:r>
            <a:endParaRPr lang="zh-CN" altLang="zh-CN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- offset</a:t>
            </a:r>
            <a:r>
              <a:rPr lang="zh-CN" altLang="zh-CN"/>
              <a:t>封装</a:t>
            </a:r>
            <a:endParaRPr lang="zh-CN" altLang="zh-CN"/>
          </a:p>
          <a:p>
            <a:pPr>
              <a:lnSpc>
                <a:spcPct val="110000"/>
              </a:lnSpc>
            </a:pPr>
            <a:r>
              <a:rPr lang="zh-CN" altLang="en-US"/>
              <a:t>JS常用的</a:t>
            </a:r>
            <a:r>
              <a:rPr lang="en-US" altLang="zh-CN"/>
              <a:t>3</a:t>
            </a:r>
            <a:r>
              <a:rPr lang="zh-CN" altLang="en-US"/>
              <a:t>中兼容思想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JS两种编程思想：同步编程和异步编程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实战演练：回到顶部 跑马灯 图片延迟加载  瀑布流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盒子模型</a:t>
            </a:r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464412"/>
            <a:ext cx="8229600" cy="1252728"/>
          </a:xfrm>
        </p:spPr>
        <p:txBody>
          <a:bodyPr/>
          <a:lstStyle/>
          <a:p>
            <a:r>
              <a:rPr kumimoji="1" lang="zh-CN" altLang="zh-CN" dirty="0">
                <a:solidFill>
                  <a:schemeClr val="accent1">
                    <a:lumMod val="75000"/>
                  </a:schemeClr>
                </a:solidFill>
                <a:ea typeface="宋体" charset="0"/>
              </a:rPr>
              <a:t>正式课第四周</a:t>
            </a:r>
            <a:endParaRPr kumimoji="1" lang="zh-CN" altLang="zh-CN" dirty="0">
              <a:solidFill>
                <a:schemeClr val="accent1">
                  <a:lumMod val="75000"/>
                </a:schemeClr>
              </a:solidFill>
              <a:ea typeface="宋体" charset="0"/>
            </a:endParaRPr>
          </a:p>
        </p:txBody>
      </p:sp>
      <p:pic>
        <p:nvPicPr>
          <p:cNvPr id="4" name="Picture 4" descr="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6126163"/>
            <a:ext cx="4284662" cy="628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不设定总时间，设定固定步长实现运动</a:t>
            </a:r>
            <a:endParaRPr lang="zh-CN" altLang="en-US"/>
          </a:p>
          <a:p>
            <a:r>
              <a:rPr lang="zh-CN" altLang="en-US"/>
              <a:t>设定总时间，通过条件求出步长的运动</a:t>
            </a:r>
            <a:endParaRPr lang="zh-CN" altLang="en-US"/>
          </a:p>
          <a:p>
            <a:r>
              <a:rPr lang="zh-CN" altLang="en-US"/>
              <a:t>通过累加时间实现运动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Linear:c*t/d+b;</a:t>
            </a:r>
            <a:endParaRPr lang="en-US" altLang="zh-CN"/>
          </a:p>
          <a:p>
            <a:r>
              <a:rPr lang="en-US" altLang="zh-CN"/>
              <a:t>固定步长+steTimeout实现左右切换的运动</a:t>
            </a:r>
            <a:endParaRPr lang="en-US" altLang="zh-CN"/>
          </a:p>
          <a:p>
            <a:r>
              <a:rPr lang="zh-CN" altLang="zh-CN"/>
              <a:t>总结运动优化小技巧：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- +step,</a:t>
            </a:r>
            <a:r>
              <a:rPr lang="zh-CN" altLang="en-US"/>
              <a:t>清除无用</a:t>
            </a:r>
            <a:r>
              <a:rPr lang="en-US" altLang="zh-CN"/>
              <a:t>,_move,</a:t>
            </a:r>
            <a:r>
              <a:rPr lang="zh-CN" altLang="zh-CN"/>
              <a:t>返回值存自定义属性</a:t>
            </a:r>
            <a:endParaRPr lang="zh-CN" altLang="zh-CN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ea typeface="宋体" charset="0"/>
              </a:rPr>
              <a:t>运动基础</a:t>
            </a:r>
            <a:endParaRPr lang="en-US" altLang="zh-CN">
              <a:ea typeface="宋体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一个物体上同时完成的多运动</a:t>
            </a:r>
            <a:endParaRPr lang="zh-CN" altLang="en-US"/>
          </a:p>
          <a:p>
            <a:r>
              <a:rPr lang="zh-CN" altLang="en-US"/>
              <a:t>运动普通封装</a:t>
            </a:r>
            <a:endParaRPr lang="zh-CN" altLang="en-US"/>
          </a:p>
          <a:p>
            <a:r>
              <a:rPr lang="zh-CN" altLang="en-US"/>
              <a:t>左右切换轮播图案例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- </a:t>
            </a:r>
            <a:r>
              <a:rPr lang="zh-CN" altLang="en-US">
                <a:sym typeface="+mn-ea"/>
              </a:rPr>
              <a:t>基础版轮播图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- </a:t>
            </a:r>
            <a:r>
              <a:rPr lang="zh-CN" altLang="en-US">
                <a:sym typeface="+mn-ea"/>
              </a:rPr>
              <a:t>获取数据及延迟加载版轮播图</a:t>
            </a:r>
            <a:endParaRPr lang="zh-CN" altLang="en-US"/>
          </a:p>
          <a:p>
            <a:r>
              <a:rPr lang="zh-CN" altLang="en-US"/>
              <a:t>构造函数封装：左右切换轮播图</a:t>
            </a:r>
            <a:endParaRPr lang="zh-CN" altLang="en-US"/>
          </a:p>
          <a:p>
            <a:endParaRPr lang="en-US" altLang="zh-CN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运动封装及实例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8" y="2284942"/>
            <a:ext cx="7814732" cy="3450696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页面中弹出框显示	</a:t>
            </a:r>
            <a:endParaRPr kumimoji="1" lang="zh-CN" altLang="en-US" dirty="0" smtClean="0"/>
          </a:p>
          <a:p>
            <a:pPr marL="302260" lvl="1" indent="0">
              <a:buNone/>
            </a:pPr>
            <a:r>
              <a:rPr kumimoji="1" lang="en-US" altLang="zh-CN" dirty="0" smtClean="0"/>
              <a:t>		- alert(</a:t>
            </a:r>
            <a:r>
              <a:rPr kumimoji="1" lang="zh-CN" altLang="en-US" dirty="0" smtClean="0"/>
              <a:t>内容</a:t>
            </a:r>
            <a:r>
              <a:rPr kumimoji="1" lang="en-US" altLang="zh-CN" dirty="0" smtClean="0"/>
              <a:t>) </a:t>
            </a:r>
            <a:r>
              <a:rPr kumimoji="1" lang="zh-CN" altLang="en-US" dirty="0" smtClean="0"/>
              <a:t>直接在页面中输出</a:t>
            </a:r>
            <a:endParaRPr kumimoji="1" lang="zh-CN" altLang="en-US" dirty="0" smtClean="0"/>
          </a:p>
          <a:p>
            <a:pPr marL="302260" lvl="1" indent="0">
              <a:buNone/>
            </a:pPr>
            <a:r>
              <a:rPr lang="en-US" altLang="zh-CN" i="1" dirty="0" smtClean="0"/>
              <a:t>		- document.write(</a:t>
            </a:r>
            <a:r>
              <a:rPr kumimoji="1" lang="zh-CN" altLang="en-US" dirty="0"/>
              <a:t>内容</a:t>
            </a:r>
            <a:r>
              <a:rPr lang="en-US" altLang="zh-CN" i="1" dirty="0" smtClean="0"/>
              <a:t>) </a:t>
            </a:r>
            <a:endParaRPr lang="en-US" altLang="zh-CN" i="1" dirty="0" smtClean="0"/>
          </a:p>
          <a:p>
            <a:pPr marL="302260" lvl="1" indent="0">
              <a:buNone/>
            </a:pPr>
            <a:r>
              <a:rPr lang="en-US" altLang="zh-CN" i="1" dirty="0" smtClean="0"/>
              <a:t>		- obj.innerHTML()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	</a:t>
            </a:r>
            <a:endParaRPr kumimoji="1" lang="zh-CN" altLang="en-US" dirty="0" smtClean="0"/>
          </a:p>
          <a:p>
            <a:r>
              <a:rPr kumimoji="1" lang="zh-CN" altLang="en-US" dirty="0" smtClean="0"/>
              <a:t>控制台输出</a:t>
            </a:r>
            <a:endParaRPr kumimoji="1" lang="zh-CN" altLang="en-US" dirty="0" smtClean="0"/>
          </a:p>
          <a:p>
            <a:pPr marL="302260" lvl="1" indent="0">
              <a:buNone/>
            </a:pPr>
            <a:r>
              <a:rPr kumimoji="1" lang="en-US" altLang="zh-CN" dirty="0" smtClean="0"/>
              <a:t>		- </a:t>
            </a:r>
            <a:r>
              <a:rPr kumimoji="1" lang="en-US" altLang="zh-CN" sz="2000" dirty="0" smtClean="0"/>
              <a:t>console.log(</a:t>
            </a:r>
            <a:r>
              <a:rPr kumimoji="1" lang="zh-CN" altLang="en-US" sz="2000" dirty="0"/>
              <a:t>内容</a:t>
            </a:r>
            <a:r>
              <a:rPr kumimoji="1" lang="en-US" altLang="zh-CN" sz="2000" dirty="0" smtClean="0"/>
              <a:t>)</a:t>
            </a:r>
            <a:r>
              <a:rPr kumimoji="1" lang="en-US" altLang="zh-CN" sz="2000" dirty="0"/>
              <a:t> 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console.dir(</a:t>
            </a:r>
            <a:r>
              <a:rPr kumimoji="1" lang="zh-CN" altLang="en-US" sz="2000" dirty="0" smtClean="0"/>
              <a:t>内容</a:t>
            </a:r>
            <a:r>
              <a:rPr kumimoji="1" lang="en-US" altLang="zh-CN" sz="2000" dirty="0" smtClean="0"/>
              <a:t>) 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console.table(</a:t>
            </a:r>
            <a:r>
              <a:rPr kumimoji="1" lang="zh-CN" altLang="en-US" sz="2000" dirty="0"/>
              <a:t>内容</a:t>
            </a:r>
            <a:r>
              <a:rPr kumimoji="1" lang="en-US" altLang="zh-CN" sz="2000" dirty="0" smtClean="0"/>
              <a:t>)</a:t>
            </a:r>
            <a:endParaRPr kumimoji="1" lang="en-US" altLang="zh-CN" sz="2000" dirty="0" smtClean="0"/>
          </a:p>
          <a:p>
            <a:pPr marL="302260" lvl="1" indent="0">
              <a:buNone/>
            </a:pPr>
            <a:r>
              <a:rPr kumimoji="1" lang="en-US" altLang="zh-CN" dirty="0" smtClean="0"/>
              <a:t>		- </a:t>
            </a:r>
            <a:r>
              <a:rPr kumimoji="1" lang="zh-CN" altLang="en-US" dirty="0" smtClean="0"/>
              <a:t>控制台可直接输入和执行</a:t>
            </a:r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－调试和测试</a:t>
            </a:r>
            <a:endParaRPr kumimoji="1"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中常用的输出方式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渐隐渐现轮播图案例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- </a:t>
            </a:r>
            <a:r>
              <a:rPr lang="zh-CN" altLang="en-US">
                <a:sym typeface="+mn-ea"/>
              </a:rPr>
              <a:t>基础版轮播图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- </a:t>
            </a:r>
            <a:r>
              <a:rPr lang="zh-CN" altLang="en-US">
                <a:sym typeface="+mn-ea"/>
              </a:rPr>
              <a:t>获取数据及延迟加载版轮播图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构造函数封装：渐隐渐现轮播图</a:t>
            </a:r>
            <a:endParaRPr lang="zh-CN" altLang="en-US">
              <a:sym typeface="+mn-ea"/>
            </a:endParaRPr>
          </a:p>
          <a:p>
            <a:r>
              <a:rPr lang="en-US" altLang="zh-CN"/>
              <a:t>this </a:t>
            </a:r>
            <a:r>
              <a:rPr lang="zh-CN" altLang="en-US"/>
              <a:t>和 异步的复习</a:t>
            </a:r>
            <a:endParaRPr lang="zh-CN" altLang="en-US"/>
          </a:p>
          <a:p>
            <a:r>
              <a:rPr lang="zh-CN" altLang="en-US"/>
              <a:t>所有思路的总结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运动封装及实例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02005" y="2688590"/>
            <a:ext cx="9484995" cy="3757295"/>
          </a:xfrm>
        </p:spPr>
        <p:txBody>
          <a:bodyPr>
            <a:normAutofit lnSpcReduction="20000"/>
          </a:bodyPr>
          <a:p>
            <a:r>
              <a:rPr lang="zh-CN" altLang="en-US"/>
              <a:t>原则：先写成轮播图然后改成面向对象的写法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1. </a:t>
            </a:r>
            <a:r>
              <a:rPr lang="zh-CN" altLang="en-US"/>
              <a:t>把全局变量都变成私有属性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--私有属性都在构造函数里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2. 把全局函数都变成公有方法--prototype上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3. 如果</a:t>
            </a:r>
            <a:r>
              <a:rPr lang="zh-CN" altLang="en-US"/>
              <a:t>自己给原型添加对象 如：</a:t>
            </a:r>
            <a:r>
              <a:rPr lang="en-US" altLang="zh-CN"/>
              <a:t>prototype={}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--注意constructor指向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4.  init：初始化函数；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--这里面放的就是函数调用的思路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5. this</a:t>
            </a:r>
            <a:r>
              <a:rPr lang="zh-CN" altLang="en-US"/>
              <a:t>的修改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如何改写面向对象？</a:t>
            </a:r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什么是JQ?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一个优秀的JS库，大型开发必备</a:t>
            </a:r>
            <a:endParaRPr lang="zh-CN" altLang="en-US"/>
          </a:p>
          <a:p>
            <a:r>
              <a:rPr lang="zh-CN" altLang="en-US"/>
              <a:t>JQ的好处：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简化JS复杂操作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- 不再需要关心兼容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- 提供大量实用方法</a:t>
            </a:r>
            <a:endParaRPr lang="en-US" altLang="zh-CN"/>
          </a:p>
          <a:p>
            <a:r>
              <a:rPr lang="zh-CN" altLang="en-US"/>
              <a:t>如何学习JQ？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查阅API库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- JQ只是辅助工具，关键要有编程思想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ea typeface="宋体" charset="0"/>
              </a:rPr>
              <a:t>jQuery</a:t>
            </a:r>
            <a:r>
              <a:rPr lang="zh-CN" altLang="zh-CN">
                <a:ea typeface="宋体" charset="0"/>
              </a:rPr>
              <a:t>简介</a:t>
            </a:r>
            <a:endParaRPr lang="zh-CN" altLang="zh-CN">
              <a:ea typeface="宋体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选择网页元素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模拟CSS选择元素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- 独有表达式选择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- 多种筛选方法</a:t>
            </a:r>
            <a:endParaRPr lang="en-US" altLang="zh-CN"/>
          </a:p>
          <a:p>
            <a:r>
              <a:rPr lang="zh-CN" altLang="en-US"/>
              <a:t>JQ写法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- 方法函数化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- </a:t>
            </a:r>
            <a:r>
              <a:rPr lang="zh-CN" altLang="en-US">
                <a:sym typeface="+mn-ea"/>
              </a:rPr>
              <a:t>链式</a:t>
            </a:r>
            <a:r>
              <a:rPr lang="en-US" altLang="zh-CN">
                <a:sym typeface="+mn-ea"/>
              </a:rPr>
              <a:t>操作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- 取值赋值合体</a:t>
            </a:r>
            <a:endParaRPr lang="zh-CN" altLang="en-US"/>
          </a:p>
          <a:p>
            <a:r>
              <a:rPr lang="zh-CN" altLang="en-US"/>
              <a:t>JQ与JS关系：可以共存，不能混淆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JQ设计思想</a:t>
            </a:r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7515" y="2675255"/>
            <a:ext cx="9180195" cy="3784600"/>
          </a:xfrm>
        </p:spPr>
        <p:txBody>
          <a:bodyPr>
            <a:normAutofit lnSpcReduction="20000"/>
          </a:bodyPr>
          <a:p>
            <a:r>
              <a:rPr lang="en-US" altLang="zh-CN"/>
              <a:t>DOM</a:t>
            </a:r>
            <a:r>
              <a:rPr lang="zh-CN" altLang="en-US"/>
              <a:t>节点关系</a:t>
            </a:r>
            <a:r>
              <a:rPr lang="zh-CN" altLang="zh-CN"/>
              <a:t>：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parent; parents; children; next; nextAll; prevprevAll;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index;  siblings;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DOM</a:t>
            </a:r>
            <a:r>
              <a:rPr lang="zh-CN" altLang="en-US"/>
              <a:t>动态操作：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$('&lt;div&gt;&lt;/div&gt;') ;clone()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>
                <a:sym typeface="+mn-ea"/>
              </a:rPr>
              <a:t>insertBefore()  before() 区别：后续操作变了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>
                <a:sym typeface="+mn-ea"/>
              </a:rPr>
              <a:t>insertAfter()   after()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>
                <a:sym typeface="+mn-ea"/>
              </a:rPr>
              <a:t>appendTo()  append();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>
                <a:sym typeface="+mn-ea"/>
              </a:rPr>
              <a:t>prependTo()  prepend();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>
                <a:sym typeface="+mn-ea"/>
              </a:rPr>
              <a:t>remove();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jQ常用DOM方法</a:t>
            </a:r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8412480" cy="3450590"/>
          </a:xfrm>
        </p:spPr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jQ</a:t>
            </a:r>
            <a:r>
              <a:rPr lang="zh-CN" altLang="zh-CN">
                <a:sym typeface="+mn-ea"/>
              </a:rPr>
              <a:t>属性方法 </a:t>
            </a:r>
            <a:r>
              <a:rPr lang="en-US" altLang="zh-CN">
                <a:sym typeface="+mn-ea"/>
              </a:rPr>
              <a:t>attr </a:t>
            </a:r>
            <a:r>
              <a:rPr lang="zh-CN" altLang="en-US">
                <a:sym typeface="+mn-ea"/>
              </a:rPr>
              <a:t>， </a:t>
            </a:r>
            <a:r>
              <a:rPr lang="en-US" altLang="zh-CN">
                <a:sym typeface="+mn-ea"/>
              </a:rPr>
              <a:t>val</a:t>
            </a:r>
            <a:endParaRPr lang="en-US" altLang="zh-CN">
              <a:sym typeface="+mn-ea"/>
            </a:endParaRPr>
          </a:p>
          <a:p>
            <a:r>
              <a:rPr lang="en-US" altLang="zh-CN"/>
              <a:t>jQ常用</a:t>
            </a:r>
            <a:r>
              <a:rPr lang="zh-CN" altLang="en-US"/>
              <a:t>数据交互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$.ajax()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charset="0"/>
                <a:ea typeface="宋体" charset="0"/>
                <a:cs typeface="微软雅黑"/>
                <a:sym typeface="+mn-ea"/>
              </a:rPr>
              <a:t>serialize()    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charset="0"/>
                <a:ea typeface="宋体" charset="0"/>
                <a:cs typeface="微软雅黑"/>
                <a:sym typeface="+mn-ea"/>
              </a:rPr>
              <a:t>serializeArray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charset="0"/>
                <a:ea typeface="宋体" charset="0"/>
                <a:cs typeface="微软雅黑"/>
                <a:sym typeface="+mn-ea"/>
              </a:rPr>
              <a:t>() </a:t>
            </a:r>
            <a:r>
              <a:rPr lang="zh-CN" altLang="zh-CN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charset="0"/>
                <a:ea typeface="宋体" charset="0"/>
                <a:cs typeface="微软雅黑"/>
                <a:sym typeface="+mn-ea"/>
              </a:rPr>
              <a:t>参数序列化</a:t>
            </a:r>
            <a:endParaRPr lang="zh-CN" altLang="zh-CN" dirty="0" smtClean="0"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charset="0"/>
              <a:ea typeface="宋体" charset="0"/>
              <a:cs typeface="微软雅黑"/>
              <a:sym typeface="+mn-ea"/>
            </a:endParaRPr>
          </a:p>
          <a:p>
            <a:r>
              <a:rPr lang="en-US" altLang="zh-CN"/>
              <a:t>jQ常用事件方法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>
                <a:sym typeface="+mn-ea"/>
              </a:rPr>
              <a:t>- on, off , one</a:t>
            </a:r>
            <a:endParaRPr lang="en-US" altLang="zh-CN"/>
          </a:p>
          <a:p>
            <a:r>
              <a:rPr lang="en-US" altLang="zh-CN"/>
              <a:t>j</a:t>
            </a:r>
            <a:r>
              <a:rPr lang="en-US" altLang="zh-CN">
                <a:sym typeface="+mn-ea"/>
              </a:rPr>
              <a:t>Q </a:t>
            </a:r>
            <a:r>
              <a:rPr lang="zh-CN" altLang="zh-CN">
                <a:sym typeface="+mn-ea"/>
              </a:rPr>
              <a:t>操作值：获取和操作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jQ</a:t>
            </a:r>
            <a:r>
              <a:rPr lang="zh-CN" altLang="zh-CN">
                <a:sym typeface="+mn-ea"/>
              </a:rPr>
              <a:t>动画操</a:t>
            </a:r>
            <a:endParaRPr lang="zh-CN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$()</a:t>
            </a:r>
            <a:r>
              <a:rPr lang="zh-CN" altLang="zh-CN">
                <a:ea typeface="宋体" charset="0"/>
              </a:rPr>
              <a:t>下的常用方法</a:t>
            </a:r>
            <a:endParaRPr lang="zh-CN" altLang="zh-CN">
              <a:ea typeface="宋体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3715385"/>
          </a:xfrm>
        </p:spPr>
        <p:txBody>
          <a:bodyPr>
            <a:normAutofit fontScale="80000"/>
          </a:bodyPr>
          <a:p>
            <a:r>
              <a:rPr lang="zh-CN" altLang="en-US"/>
              <a:t>向jQuery属性名上扩展(把它当做一个对象) -&gt;完善类库,给类库增加核心的方法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jQuery.extend({attr:fn})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$.extend</a:t>
            </a:r>
            <a:r>
              <a:rPr lang="en-US" altLang="zh-CN">
                <a:sym typeface="+mn-ea"/>
              </a:rPr>
              <a:t>({attr:fn})</a:t>
            </a:r>
            <a:endParaRPr lang="en-US" altLang="zh-CN"/>
          </a:p>
          <a:p>
            <a:r>
              <a:rPr lang="en-US" altLang="zh-CN"/>
              <a:t>向jQuery原型上扩展(把它当做一个类) -&gt;编写一些基于jQuery插件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jQuery.fn.extend({</a:t>
            </a:r>
            <a:r>
              <a:rPr lang="en-US" altLang="zh-CN">
                <a:sym typeface="+mn-ea"/>
              </a:rPr>
              <a:t>attr:fn</a:t>
            </a:r>
            <a:r>
              <a:rPr lang="en-US" altLang="zh-CN"/>
              <a:t>})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$.fn.extend({attr:fn})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区分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$.xxx(); -</a:t>
            </a:r>
            <a:r>
              <a:rPr lang="zh-CN" altLang="en-US"/>
              <a:t>原生</a:t>
            </a:r>
            <a:r>
              <a:rPr lang="en-US" altLang="zh-CN"/>
              <a:t>+</a:t>
            </a:r>
            <a:r>
              <a:rPr lang="en-US" altLang="zh-CN">
                <a:sym typeface="+mn-ea"/>
              </a:rPr>
              <a:t>jQuery.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$().xxx()-</a:t>
            </a:r>
            <a:r>
              <a:rPr lang="zh-CN" altLang="en-US"/>
              <a:t>只能给原生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extend:扩展</a:t>
            </a:r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464412"/>
            <a:ext cx="8229600" cy="1252728"/>
          </a:xfrm>
        </p:spPr>
        <p:txBody>
          <a:bodyPr/>
          <a:lstStyle/>
          <a:p>
            <a:r>
              <a:rPr kumimoji="1" lang="zh-CN" altLang="zh-CN" dirty="0">
                <a:solidFill>
                  <a:schemeClr val="accent1">
                    <a:lumMod val="75000"/>
                  </a:schemeClr>
                </a:solidFill>
                <a:ea typeface="宋体" charset="0"/>
              </a:rPr>
              <a:t>正式课第五周</a:t>
            </a:r>
            <a:endParaRPr kumimoji="1" lang="zh-CN" altLang="zh-CN" dirty="0">
              <a:solidFill>
                <a:schemeClr val="accent1">
                  <a:lumMod val="75000"/>
                </a:schemeClr>
              </a:solidFill>
              <a:ea typeface="宋体" charset="0"/>
            </a:endParaRPr>
          </a:p>
        </p:txBody>
      </p:sp>
      <p:pic>
        <p:nvPicPr>
          <p:cNvPr id="4" name="Picture 4" descr="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6126163"/>
            <a:ext cx="4284662" cy="628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什么是事件?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DOM</a:t>
            </a:r>
            <a:r>
              <a:rPr lang="en-US" altLang="zh-CN" sz="3200"/>
              <a:t>0</a:t>
            </a:r>
            <a:r>
              <a:rPr lang="zh-CN" altLang="zh-CN"/>
              <a:t>级事件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- DOM</a:t>
            </a:r>
            <a:r>
              <a:rPr lang="en-US" altLang="zh-CN" sz="3200"/>
              <a:t>2</a:t>
            </a:r>
            <a:r>
              <a:rPr lang="zh-CN" altLang="en-US"/>
              <a:t>级事件</a:t>
            </a:r>
            <a:endParaRPr lang="zh-CN" altLang="en-US"/>
          </a:p>
          <a:p>
            <a:r>
              <a:rPr lang="zh-CN" altLang="en-US"/>
              <a:t>事件对象及兼容处理：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e||window.event</a:t>
            </a:r>
            <a:endParaRPr lang="en-US" altLang="zh-CN"/>
          </a:p>
          <a:p>
            <a:r>
              <a:rPr lang="zh-CN" altLang="en-US"/>
              <a:t>事件源的兼容处理？</a:t>
            </a:r>
            <a:endParaRPr lang="zh-CN" altLang="en-US"/>
          </a:p>
          <a:p>
            <a:pPr marL="302260" lvl="1" indent="0">
              <a:buNone/>
            </a:pPr>
            <a:r>
              <a:rPr lang="en-US" altLang="zh-CN"/>
              <a:t>	</a:t>
            </a:r>
            <a:r>
              <a:rPr lang="en-US" altLang="zh-CN">
                <a:sym typeface="+mn-ea"/>
              </a:rPr>
              <a:t>- e.target||e.srcElement</a:t>
            </a:r>
            <a:endParaRPr lang="en-US" altLang="zh-CN"/>
          </a:p>
          <a:p>
            <a:r>
              <a:rPr lang="en-US" altLang="zh-CN"/>
              <a:t>pageX和pageY的兼容处理</a:t>
            </a:r>
            <a:endParaRPr lang="en-US" altLang="zh-CN"/>
          </a:p>
          <a:p>
            <a:pPr marL="302260" lvl="1" indent="0"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ea typeface="宋体" charset="0"/>
              </a:rPr>
              <a:t>事件和事件对象</a:t>
            </a:r>
            <a:r>
              <a:rPr lang="en-US" altLang="zh-CN">
                <a:ea typeface="宋体" charset="0"/>
              </a:rPr>
              <a:t>1</a:t>
            </a:r>
            <a:endParaRPr lang="en-US" altLang="zh-CN">
              <a:ea typeface="宋体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阻止默认事件的兼容处理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e.preventDefault()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- e.returnValue=false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- return false;</a:t>
            </a:r>
            <a:endParaRPr lang="en-US" altLang="zh-CN"/>
          </a:p>
          <a:p>
            <a:r>
              <a:rPr lang="zh-CN" altLang="en-US"/>
              <a:t>取消冒泡的兼容处理：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e.stopPropagation();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- e.cancelBubble=true;</a:t>
            </a:r>
            <a:endParaRPr lang="en-US" altLang="zh-CN"/>
          </a:p>
          <a:p>
            <a:r>
              <a:rPr lang="zh-CN" altLang="en-US"/>
              <a:t>事件传播</a:t>
            </a:r>
            <a:endParaRPr lang="zh-CN" altLang="en-US"/>
          </a:p>
          <a:p>
            <a:pPr marL="302260" lvl="1" indent="0"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ea typeface="宋体" charset="0"/>
              </a:rPr>
              <a:t>事件和事件对象</a:t>
            </a:r>
            <a:r>
              <a:rPr lang="en-US" altLang="zh-CN">
                <a:ea typeface="宋体" charset="0"/>
              </a:rPr>
              <a:t>2</a:t>
            </a:r>
            <a:endParaRPr lang="en-US" altLang="zh-CN">
              <a:ea typeface="宋体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 indent="0" eaLnBrk="0" hangingPunct="0">
              <a:spcBef>
                <a:spcPct val="20000"/>
              </a:spcBef>
              <a:buClr>
                <a:srgbClr val="F50A64"/>
              </a:buClr>
              <a:buFont typeface="Wingdings" charset="2"/>
              <a:buNone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宋体" charset="0"/>
                <a:ea typeface="宋体" charset="0"/>
                <a:sym typeface="微软雅黑" charset="0"/>
              </a:rPr>
              <a:t>命名规范及必要性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宋体" charset="0"/>
              <a:ea typeface="宋体" charset="0"/>
              <a:sym typeface="微软雅黑" charset="0"/>
            </a:endParaRPr>
          </a:p>
          <a:p>
            <a:pPr marL="742950" lvl="2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宋体" charset="0"/>
                <a:ea typeface="宋体" charset="0"/>
                <a:sym typeface="微软雅黑" charset="0"/>
              </a:rPr>
              <a:t>可读性</a:t>
            </a:r>
            <a:r>
              <a:rPr lang="en-US" altLang="x-none" sz="2400" dirty="0">
                <a:solidFill>
                  <a:schemeClr val="accent2">
                    <a:lumMod val="75000"/>
                  </a:schemeClr>
                </a:solidFill>
                <a:latin typeface="宋体" charset="0"/>
                <a:ea typeface="宋体" charset="0"/>
                <a:sym typeface="微软雅黑" charset="0"/>
              </a:rPr>
              <a:t>——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宋体" charset="0"/>
                <a:ea typeface="宋体" charset="0"/>
                <a:sym typeface="微软雅黑" charset="0"/>
              </a:rPr>
              <a:t>能看懂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宋体" charset="0"/>
              <a:ea typeface="宋体" charset="0"/>
              <a:sym typeface="微软雅黑" charset="0"/>
            </a:endParaRPr>
          </a:p>
          <a:p>
            <a:pPr marL="742950" lvl="2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宋体" charset="0"/>
                <a:ea typeface="宋体" charset="0"/>
                <a:sym typeface="微软雅黑" charset="0"/>
              </a:rPr>
              <a:t>规范性</a:t>
            </a:r>
            <a:r>
              <a:rPr lang="en-US" altLang="x-none" sz="2400" dirty="0">
                <a:solidFill>
                  <a:schemeClr val="accent2">
                    <a:lumMod val="75000"/>
                  </a:schemeClr>
                </a:solidFill>
                <a:latin typeface="宋体" charset="0"/>
                <a:ea typeface="宋体" charset="0"/>
                <a:sym typeface="微软雅黑" charset="0"/>
              </a:rPr>
              <a:t>——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宋体" charset="0"/>
                <a:ea typeface="宋体" charset="0"/>
                <a:sym typeface="微软雅黑" charset="0"/>
              </a:rPr>
              <a:t>符合规则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宋体" charset="0"/>
              <a:ea typeface="宋体" charset="0"/>
              <a:sym typeface="微软雅黑" charset="0"/>
            </a:endParaRPr>
          </a:p>
          <a:p>
            <a:pPr marL="0" lvl="1" indent="0" eaLnBrk="0" hangingPunct="0">
              <a:spcBef>
                <a:spcPct val="20000"/>
              </a:spcBef>
              <a:buClr>
                <a:srgbClr val="F50A64"/>
              </a:buClr>
              <a:buFont typeface="Wingdings" charset="2"/>
              <a:buNone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宋体" charset="0"/>
                <a:ea typeface="宋体" charset="0"/>
                <a:sym typeface="微软雅黑" charset="0"/>
              </a:rPr>
              <a:t>匈牙利命名法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宋体" charset="0"/>
              <a:ea typeface="宋体" charset="0"/>
              <a:sym typeface="微软雅黑" charset="0"/>
            </a:endParaRPr>
          </a:p>
          <a:p>
            <a:pPr marL="742950" lvl="2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宋体" charset="0"/>
                <a:ea typeface="宋体" charset="0"/>
                <a:sym typeface="微软雅黑" charset="0"/>
              </a:rPr>
              <a:t>类型前缀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宋体" charset="0"/>
              <a:ea typeface="宋体" charset="0"/>
              <a:sym typeface="微软雅黑" charset="0"/>
            </a:endParaRPr>
          </a:p>
          <a:p>
            <a:pPr marL="742950" lvl="2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宋体" charset="0"/>
                <a:ea typeface="宋体" charset="0"/>
                <a:sym typeface="微软雅黑" charset="0"/>
              </a:rPr>
              <a:t>首字母大写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宋体" charset="0"/>
              <a:ea typeface="宋体" charset="0"/>
              <a:sym typeface="微软雅黑" charset="0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>
                <a:ea typeface="宋体" charset="0"/>
              </a:rPr>
              <a:t>命名规则</a:t>
            </a:r>
            <a:r>
              <a:rPr lang="en-US" altLang="zh-CN">
                <a:ea typeface="宋体" charset="0"/>
              </a:rPr>
              <a:t>1</a:t>
            </a:r>
            <a:endParaRPr lang="en-US" altLang="zh-CN">
              <a:ea typeface="宋体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例子 鼠标跟随 </a:t>
            </a:r>
            <a:r>
              <a:rPr lang="en-US" altLang="zh-CN"/>
              <a:t>--jquery</a:t>
            </a:r>
            <a:endParaRPr lang="en-US" altLang="zh-CN"/>
          </a:p>
          <a:p>
            <a:r>
              <a:rPr lang="en-US" altLang="zh-CN"/>
              <a:t>mouseOver </a:t>
            </a:r>
            <a:r>
              <a:rPr lang="zh-CN" altLang="zh-CN"/>
              <a:t>和 </a:t>
            </a:r>
            <a:r>
              <a:rPr lang="en-US" altLang="zh-CN"/>
              <a:t>mouseenter</a:t>
            </a:r>
            <a:endParaRPr lang="en-US" altLang="zh-CN"/>
          </a:p>
          <a:p>
            <a:r>
              <a:rPr lang="en-US" altLang="zh-CN"/>
              <a:t>mouseenter</a:t>
            </a:r>
            <a:r>
              <a:rPr lang="zh-CN" altLang="zh-CN"/>
              <a:t>的运用</a:t>
            </a:r>
            <a:endParaRPr lang="zh-CN" altLang="zh-CN"/>
          </a:p>
          <a:p>
            <a:pPr marL="302260" lvl="1" indent="0">
              <a:buNone/>
            </a:pPr>
            <a:r>
              <a:rPr lang="zh-CN" altLang="zh-CN"/>
              <a:t>          </a:t>
            </a:r>
            <a:r>
              <a:rPr lang="en-US" altLang="zh-CN"/>
              <a:t>-  </a:t>
            </a:r>
            <a:r>
              <a:rPr lang="zh-CN" altLang="en-US"/>
              <a:t>例子：小米购物车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</a:t>
            </a:r>
            <a:r>
              <a:rPr lang="zh-CN" altLang="zh-CN"/>
              <a:t> </a:t>
            </a:r>
            <a:r>
              <a:rPr lang="zh-CN" altLang="zh-CN">
                <a:sym typeface="+mn-ea"/>
              </a:rPr>
              <a:t>例子：放大镜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固定比例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zh-CN">
                <a:sym typeface="+mn-ea"/>
              </a:rPr>
              <a:t>例子：放大镜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不固定比例</a:t>
            </a:r>
            <a:endParaRPr lang="zh-CN" altLang="en-US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事件传播实例</a:t>
            </a:r>
            <a:endParaRPr lang="zh-CN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事件委托</a:t>
            </a:r>
            <a:r>
              <a:rPr lang="en-US" altLang="zh-CN"/>
              <a:t>-</a:t>
            </a:r>
            <a:r>
              <a:rPr lang="zh-CN" altLang="en-US"/>
              <a:t>对事件冒泡的运用；</a:t>
            </a:r>
            <a:endParaRPr lang="zh-CN" altLang="en-US"/>
          </a:p>
          <a:p>
            <a:r>
              <a:rPr lang="zh-CN" altLang="en-US"/>
              <a:t>事件委托举例：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事件委托三原色举例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>
                <a:sym typeface="+mn-ea"/>
              </a:rPr>
              <a:t>购物车事件委托版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- </a:t>
            </a:r>
            <a:r>
              <a:rPr lang="zh-CN" altLang="en-US">
                <a:sym typeface="+mn-ea"/>
              </a:rPr>
              <a:t>百度搜索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- </a:t>
            </a:r>
            <a:r>
              <a:rPr lang="zh-CN" altLang="en-US">
                <a:sym typeface="+mn-ea"/>
              </a:rPr>
              <a:t>多级菜单</a:t>
            </a:r>
            <a:r>
              <a:rPr lang="en-US" altLang="zh-CN">
                <a:sym typeface="+mn-ea"/>
              </a:rPr>
              <a:t>js</a:t>
            </a:r>
            <a:r>
              <a:rPr lang="zh-CN" altLang="zh-CN">
                <a:sym typeface="+mn-ea"/>
              </a:rPr>
              <a:t> 和 </a:t>
            </a:r>
            <a:r>
              <a:rPr lang="en-US" altLang="zh-CN">
                <a:sym typeface="+mn-ea"/>
              </a:rPr>
              <a:t>jq</a:t>
            </a:r>
            <a:r>
              <a:rPr lang="zh-CN" altLang="zh-CN">
                <a:sym typeface="+mn-ea"/>
              </a:rPr>
              <a:t>版本</a:t>
            </a:r>
            <a:endParaRPr lang="zh-CN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ea typeface="宋体" charset="0"/>
              </a:rPr>
              <a:t>事件委托</a:t>
            </a:r>
            <a:endParaRPr lang="zh-CN" altLang="zh-CN">
              <a:ea typeface="宋体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DOM2</a:t>
            </a:r>
            <a:r>
              <a:rPr lang="zh-CN" altLang="en-US"/>
              <a:t>级的优势</a:t>
            </a:r>
            <a:endParaRPr lang="zh-CN" altLang="en-US"/>
          </a:p>
          <a:p>
            <a:r>
              <a:rPr lang="en-US" altLang="zh-CN"/>
              <a:t>$(document).ready()</a:t>
            </a:r>
            <a:r>
              <a:rPr lang="zh-CN" altLang="zh-CN"/>
              <a:t>的实现原理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zh-CN"/>
              <a:t>多次加载此事件</a:t>
            </a:r>
            <a:r>
              <a:rPr lang="en-US" altLang="zh-CN"/>
              <a:t>--addEventListener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- html</a:t>
            </a:r>
            <a:r>
              <a:rPr lang="zh-CN" altLang="en-US"/>
              <a:t>结构加载完成 </a:t>
            </a:r>
            <a:r>
              <a:rPr lang="en-US" altLang="zh-CN"/>
              <a:t>-- DOMContentLoaded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zh-CN"/>
              <a:t>DOM2的 绑定和解除绑定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- addEventListener , removeEventListener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- attachEvent,detachEvent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DOM2级事件兼容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DOM2</a:t>
            </a:r>
            <a:r>
              <a:rPr lang="zh-CN" altLang="en-US"/>
              <a:t>级事件机制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元素相同行为触发相同方法，只保留</a:t>
            </a:r>
            <a:r>
              <a:rPr lang="en-US" altLang="zh-CN"/>
              <a:t>1</a:t>
            </a:r>
            <a:r>
              <a:rPr lang="zh-CN" altLang="en-US"/>
              <a:t>个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按绑定先后顺序，执行绑定的方法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this</a:t>
            </a:r>
            <a:r>
              <a:rPr lang="zh-CN" altLang="en-US"/>
              <a:t>指向当前元素</a:t>
            </a:r>
            <a:endParaRPr lang="zh-CN" altLang="en-US"/>
          </a:p>
          <a:p>
            <a:r>
              <a:rPr lang="zh-CN" altLang="en-US"/>
              <a:t>事件池：浏览器自带的池子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存储当前元素行为绑定的方法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保存方式：类型，方法，事件流阶段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关于重复问题，浏览器事件池的处理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DOM2级事件兼容</a:t>
            </a:r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201545"/>
            <a:ext cx="7408545" cy="4244975"/>
          </a:xfrm>
        </p:spPr>
        <p:txBody>
          <a:bodyPr>
            <a:normAutofit fontScale="90000"/>
          </a:bodyPr>
          <a:p>
            <a:r>
              <a:rPr lang="en-US" altLang="zh-CN"/>
              <a:t>attachEvent</a:t>
            </a:r>
            <a:r>
              <a:rPr lang="zh-CN" altLang="zh-CN"/>
              <a:t>的兼容问题：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- this</a:t>
            </a:r>
            <a:r>
              <a:rPr lang="zh-CN" altLang="en-US"/>
              <a:t>问题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</a:t>
            </a:r>
            <a:r>
              <a:rPr lang="zh-CN" altLang="en-US">
                <a:sym typeface="+mn-ea"/>
              </a:rPr>
              <a:t>重复问题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-</a:t>
            </a:r>
            <a:r>
              <a:rPr lang="zh-CN" altLang="en-US">
                <a:sym typeface="+mn-ea"/>
              </a:rPr>
              <a:t>顺序问题</a:t>
            </a:r>
            <a:endParaRPr lang="zh-CN" altLang="en-US">
              <a:sym typeface="+mn-ea"/>
            </a:endParaRPr>
          </a:p>
          <a:p>
            <a:r>
              <a:rPr lang="zh-CN" altLang="zh-CN"/>
              <a:t>拖拽效果</a:t>
            </a:r>
            <a:endParaRPr lang="zh-CN" altLang="zh-CN"/>
          </a:p>
          <a:p>
            <a:r>
              <a:rPr lang="en-US" altLang="zh-CN"/>
              <a:t>DomReady</a:t>
            </a:r>
            <a:r>
              <a:rPr lang="zh-CN" altLang="zh-CN"/>
              <a:t>方法：</a:t>
            </a:r>
            <a:endParaRPr lang="zh-CN" altLang="zh-CN"/>
          </a:p>
          <a:p>
            <a:pPr marL="302260" lvl="1" indent="0">
              <a:buNone/>
            </a:pPr>
            <a:r>
              <a:rPr lang="zh-CN" altLang="zh-CN"/>
              <a:t> </a:t>
            </a:r>
            <a:r>
              <a:rPr lang="en-US" altLang="zh-CN"/>
              <a:t>	- DOMContentLoaded</a:t>
            </a:r>
            <a:endParaRPr lang="en-US" altLang="zh-CN"/>
          </a:p>
          <a:p>
            <a:pPr marL="302260" lvl="1" indent="0">
              <a:buNone/>
            </a:pPr>
            <a:r>
              <a:rPr lang="en-US" altLang="zh-CN"/>
              <a:t>	- onreadystatechange-</a:t>
            </a:r>
            <a:r>
              <a:rPr lang="zh-CN" altLang="zh-CN"/>
              <a:t>当页面加载状态改变时执行此方法</a:t>
            </a:r>
            <a:endParaRPr lang="zh-CN" altLang="zh-CN"/>
          </a:p>
          <a:p>
            <a:pPr marL="302260" lvl="1" indent="0">
              <a:buNone/>
            </a:pPr>
            <a:r>
              <a:rPr lang="zh-CN" altLang="zh-CN"/>
              <a:t>说明 ：onreadystatechange 事件能辨识readyState 属性的改变。</a:t>
            </a:r>
            <a:endParaRPr lang="zh-CN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DOM2</a:t>
            </a:r>
            <a:r>
              <a:rPr lang="zh-CN" altLang="en-US">
                <a:ea typeface="宋体" charset="0"/>
              </a:rPr>
              <a:t>级事件兼容</a:t>
            </a:r>
            <a:r>
              <a:rPr lang="en-US" altLang="zh-CN">
                <a:ea typeface="宋体" charset="0"/>
              </a:rPr>
              <a:t>3</a:t>
            </a:r>
            <a:endParaRPr lang="en-US" altLang="zh-CN">
              <a:ea typeface="宋体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>
                <a:ea typeface="宋体" charset="0"/>
              </a:rPr>
              <a:t>命名规则</a:t>
            </a:r>
            <a:r>
              <a:rPr lang="en-US" altLang="zh-CN">
                <a:ea typeface="宋体" charset="0"/>
              </a:rPr>
              <a:t>2</a:t>
            </a:r>
            <a:endParaRPr lang="en-US" altLang="zh-CN">
              <a:ea typeface="宋体" charset="0"/>
            </a:endParaRPr>
          </a:p>
        </p:txBody>
      </p:sp>
      <p:graphicFrame>
        <p:nvGraphicFramePr>
          <p:cNvPr id="9219" name="内容占位符 9218"/>
          <p:cNvGraphicFramePr/>
          <p:nvPr>
            <p:ph idx="1"/>
          </p:nvPr>
        </p:nvGraphicFramePr>
        <p:xfrm>
          <a:off x="1134745" y="2275840"/>
          <a:ext cx="6993890" cy="3939540"/>
        </p:xfrm>
        <a:graphic>
          <a:graphicData uri="http://schemas.openxmlformats.org/drawingml/2006/table">
            <a:tbl>
              <a:tblPr/>
              <a:tblGrid>
                <a:gridCol w="1831340"/>
                <a:gridCol w="1149350"/>
                <a:gridCol w="1803400"/>
                <a:gridCol w="2209800"/>
              </a:tblGrid>
              <a:tr h="32829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类型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前缀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类型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实例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数组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a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Array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aItems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41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布尔值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b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Boolean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bIsComplete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56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浮点数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f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Float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fPrice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29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函数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fn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Function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fnHandler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29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整数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i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Integer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iItemCount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对象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o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Object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oDiv1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41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正则表达式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re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RegExp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reEmailCheck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56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字符串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s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String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sUserName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29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libri" charset="0"/>
                          <a:sym typeface="宋体" charset="-122"/>
                        </a:rPr>
                        <a:t>变体变量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Calibri" charset="0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v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Variant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宋体" charset="-122"/>
                          <a:sym typeface="宋体" charset="-122"/>
                        </a:rPr>
                        <a:t>vAnything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charset="-122"/>
                        <a:sym typeface="宋体" charset="-122"/>
                      </a:endParaRPr>
                    </a:p>
                  </a:txBody>
                  <a:tcPr marL="161298" marR="161298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0</TotalTime>
  <Words>8976</Words>
  <Application>WPS 演示</Application>
  <PresentationFormat>全屏显示(4:3)</PresentationFormat>
  <Paragraphs>892</Paragraphs>
  <Slides>84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85" baseType="lpstr">
      <vt:lpstr>波形</vt:lpstr>
      <vt:lpstr>Javascript 课件</vt:lpstr>
      <vt:lpstr>公开课前两周概况</vt:lpstr>
      <vt:lpstr>公开课:第一周</vt:lpstr>
      <vt:lpstr>Javascript组成</vt:lpstr>
      <vt:lpstr>Javascript入门感知</vt:lpstr>
      <vt:lpstr>关于属性和方法</vt:lpstr>
      <vt:lpstr>JS中常用的输出方式</vt:lpstr>
      <vt:lpstr>JS命名规则1</vt:lpstr>
      <vt:lpstr>JS命名规则2</vt:lpstr>
      <vt:lpstr>变量和数据类型</vt:lpstr>
      <vt:lpstr>基本数据类型-number</vt:lpstr>
      <vt:lpstr>基本数据类型－Boolean</vt:lpstr>
      <vt:lpstr>基本数据类型－string</vt:lpstr>
      <vt:lpstr>引用数据类型-函数</vt:lpstr>
      <vt:lpstr>引用数据类型-对象</vt:lpstr>
      <vt:lpstr>引用数据类型-数组</vt:lpstr>
      <vt:lpstr>区分基本和引入数据类型</vt:lpstr>
      <vt:lpstr>三个判断</vt:lpstr>
      <vt:lpstr>运算符</vt:lpstr>
      <vt:lpstr>循环</vt:lpstr>
      <vt:lpstr>公开课:第二周</vt:lpstr>
      <vt:lpstr>复习1</vt:lpstr>
      <vt:lpstr>复习2</vt:lpstr>
      <vt:lpstr>复习3</vt:lpstr>
      <vt:lpstr>复习4</vt:lpstr>
      <vt:lpstr>复习5</vt:lpstr>
      <vt:lpstr>DOM</vt:lpstr>
      <vt:lpstr>节点之间关系的属性</vt:lpstr>
      <vt:lpstr>节点封装</vt:lpstr>
      <vt:lpstr>DOM动态操作</vt:lpstr>
      <vt:lpstr>Math</vt:lpstr>
      <vt:lpstr>字符串常用方法</vt:lpstr>
      <vt:lpstr>Date</vt:lpstr>
      <vt:lpstr>定时器</vt:lpstr>
      <vt:lpstr>补课系列</vt:lpstr>
      <vt:lpstr>补课：函数</vt:lpstr>
      <vt:lpstr>补课：循环嵌套 及自定义属性-循环</vt:lpstr>
      <vt:lpstr>补课：循环嵌套 及自定义属性-自定义属性</vt:lpstr>
      <vt:lpstr>正式课第一周</vt:lpstr>
      <vt:lpstr>Git和Github</vt:lpstr>
      <vt:lpstr>创建版本库</vt:lpstr>
      <vt:lpstr>Git工作流</vt:lpstr>
      <vt:lpstr>学员更新老师讲义1</vt:lpstr>
      <vt:lpstr>学员更新老师讲义2</vt:lpstr>
      <vt:lpstr>组长提交作业</vt:lpstr>
      <vt:lpstr>day1:预解释</vt:lpstr>
      <vt:lpstr>day1:作用域链</vt:lpstr>
      <vt:lpstr>day1:闭包和内存释放</vt:lpstr>
      <vt:lpstr>day2:什么是面向对象</vt:lpstr>
      <vt:lpstr>day2:单例模式</vt:lpstr>
      <vt:lpstr>day2:工厂模式和构造函数模式</vt:lpstr>
      <vt:lpstr>day2:对象数据类型检测</vt:lpstr>
      <vt:lpstr>day2:原型链模式</vt:lpstr>
      <vt:lpstr>day2原型继承</vt:lpstr>
      <vt:lpstr>第一周及之前知识复习</vt:lpstr>
      <vt:lpstr>正式课第二周</vt:lpstr>
      <vt:lpstr>复习原型</vt:lpstr>
      <vt:lpstr>改变this指向的东东</vt:lpstr>
      <vt:lpstr>表格排序</vt:lpstr>
      <vt:lpstr>正则表达式基础1</vt:lpstr>
      <vt:lpstr>正则表达式基础2</vt:lpstr>
      <vt:lpstr>字符串与正则配合</vt:lpstr>
      <vt:lpstr>正则捕获</vt:lpstr>
      <vt:lpstr>正式课第三周</vt:lpstr>
      <vt:lpstr>盒子模型1</vt:lpstr>
      <vt:lpstr>盒子模型2</vt:lpstr>
      <vt:lpstr>正式课第四周</vt:lpstr>
      <vt:lpstr>运动基础</vt:lpstr>
      <vt:lpstr>运动封装及实例1</vt:lpstr>
      <vt:lpstr>运动封装及实例2</vt:lpstr>
      <vt:lpstr>如何改写面向对象？</vt:lpstr>
      <vt:lpstr>jQuery简介</vt:lpstr>
      <vt:lpstr>JQ设计思想</vt:lpstr>
      <vt:lpstr>jQ常用DOM方法</vt:lpstr>
      <vt:lpstr>$()下的常用方法</vt:lpstr>
      <vt:lpstr>extend:扩展</vt:lpstr>
      <vt:lpstr>正式课第五周</vt:lpstr>
      <vt:lpstr>事件和事件对象1</vt:lpstr>
      <vt:lpstr>事件和事件对象2</vt:lpstr>
      <vt:lpstr>事件传播实例</vt:lpstr>
      <vt:lpstr>事件委托</vt:lpstr>
      <vt:lpstr>DOM2级事件兼容1</vt:lpstr>
      <vt:lpstr>DOM2级事件兼容2</vt:lpstr>
      <vt:lpstr>DOM2级事件兼容3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蕾 张</dc:creator>
  <cp:lastModifiedBy>xiao lei</cp:lastModifiedBy>
  <cp:revision>338</cp:revision>
  <dcterms:created xsi:type="dcterms:W3CDTF">2016-04-03T23:44:00Z</dcterms:created>
  <dcterms:modified xsi:type="dcterms:W3CDTF">2016-07-17T09:53:36Z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