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57" r:id="rId5"/>
    <p:sldId id="258" r:id="rId6"/>
    <p:sldId id="288" r:id="rId7"/>
    <p:sldId id="280" r:id="rId8"/>
    <p:sldId id="264" r:id="rId9"/>
    <p:sldId id="338" r:id="rId10"/>
    <p:sldId id="283" r:id="rId11"/>
    <p:sldId id="314" r:id="rId12"/>
    <p:sldId id="389" r:id="rId13"/>
    <p:sldId id="369" r:id="rId14"/>
    <p:sldId id="410" r:id="rId15"/>
    <p:sldId id="411" r:id="rId16"/>
    <p:sldId id="315" r:id="rId17"/>
    <p:sldId id="259" r:id="rId18"/>
    <p:sldId id="272" r:id="rId19"/>
    <p:sldId id="322" r:id="rId20"/>
    <p:sldId id="321" r:id="rId21"/>
    <p:sldId id="323" r:id="rId22"/>
    <p:sldId id="325" r:id="rId23"/>
    <p:sldId id="365" r:id="rId24"/>
    <p:sldId id="260" r:id="rId25"/>
    <p:sldId id="394" r:id="rId26"/>
    <p:sldId id="391" r:id="rId27"/>
    <p:sldId id="392" r:id="rId28"/>
    <p:sldId id="261" r:id="rId29"/>
    <p:sldId id="334" r:id="rId30"/>
    <p:sldId id="412" r:id="rId31"/>
    <p:sldId id="335" r:id="rId32"/>
    <p:sldId id="337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23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5881E37-3BA2-4906-8CCC-108B9AD2702C}" styleName="{6326dd98-e573-4a07-92d8-00f705c7839e}">
    <a:wholeTbl>
      <a:tcTxStyle>
        <a:fontRef idx="none">
          <a:prstClr val="black"/>
        </a:fontRef>
      </a:tcTxStyle>
      <a:tcStyle>
        <a:tcBdr>
          <a:top>
            <a:ln w="6350" cmpd="sng">
              <a:solidFill>
                <a:srgbClr val="DADADA"/>
              </a:solidFill>
            </a:ln>
          </a:top>
          <a:bottom>
            <a:ln w="6350" cmpd="sng">
              <a:solidFill>
                <a:srgbClr val="DADADA"/>
              </a:solidFill>
            </a:ln>
          </a:bottom>
          <a:insideH>
            <a:ln w="6350" cmpd="sng">
              <a:solidFill>
                <a:srgbClr val="DADADA"/>
              </a:solidFill>
            </a:ln>
          </a:insideH>
        </a:tcBdr>
        <a:fill>
          <a:solidFill>
            <a:srgbClr val="FFFFFF"/>
          </a:solidFill>
        </a:fill>
      </a:tcStyle>
    </a:wholeTbl>
    <a:lastRow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92D2E4"/>
              </a:solidFill>
            </a:ln>
          </a:top>
        </a:tcBdr>
        <a:fill>
          <a:solidFill>
            <a:srgbClr val="FFFFFF"/>
          </a:solidFill>
        </a:fill>
      </a:tcStyle>
    </a:lastRow>
    <a:firstRow>
      <a:tcTxStyle>
        <a:fontRef idx="none">
          <a:prstClr val="black"/>
        </a:fontRef>
      </a:tcTxStyle>
      <a:tcStyle>
        <a:tcBdr>
          <a:bottom>
            <a:ln w="57150" cmpd="sng">
              <a:solidFill>
                <a:srgbClr val="92D2E4"/>
              </a:solidFill>
            </a:ln>
          </a:bottom>
        </a:tcBdr>
        <a:fill>
          <a:solidFill>
            <a:srgbClr val="C9EAF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7" autoAdjust="0"/>
  </p:normalViewPr>
  <p:slideViewPr>
    <p:cSldViewPr snapToGrid="0" showGuides="1">
      <p:cViewPr varScale="1">
        <p:scale>
          <a:sx n="105" d="100"/>
          <a:sy n="105" d="100"/>
        </p:scale>
        <p:origin x="19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0184-47A5-4E4B-968F-234E5F814D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更多精美模板欢迎访问 </a:t>
            </a:r>
            <a:r>
              <a:rPr lang="en-US" altLang="zh-CN" dirty="0"/>
              <a:t>WWW.33PPT.COM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更多精美模板欢迎访问 </a:t>
            </a:r>
            <a:r>
              <a:rPr lang="en-US" altLang="zh-CN" dirty="0"/>
              <a:t>WWW.33PPT.COM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更多精美模板欢迎访问 </a:t>
            </a:r>
            <a:r>
              <a:rPr lang="en-US" altLang="zh-CN" dirty="0"/>
              <a:t>WWW.33PPT.COM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更多精美模板欢迎访问 </a:t>
            </a:r>
            <a:r>
              <a:rPr lang="en-US" altLang="zh-CN" dirty="0"/>
              <a:t>WWW.33PPT.COM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8"/>
            <a:ext cx="12192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3" y="5539546"/>
            <a:ext cx="106919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1966" y="324582"/>
            <a:ext cx="1069198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966" y="827103"/>
            <a:ext cx="106919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50847" y="1533748"/>
            <a:ext cx="6141156" cy="37088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" y="1533748"/>
            <a:ext cx="6321777" cy="3708812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681038" y="182378"/>
                </a:moveTo>
                <a:cubicBezTo>
                  <a:pt x="554786" y="182378"/>
                  <a:pt x="452438" y="284726"/>
                  <a:pt x="452438" y="410978"/>
                </a:cubicBezTo>
                <a:lnTo>
                  <a:pt x="452438" y="2658878"/>
                </a:lnTo>
                <a:cubicBezTo>
                  <a:pt x="452438" y="2785130"/>
                  <a:pt x="554786" y="2887478"/>
                  <a:pt x="681038" y="2887478"/>
                </a:cubicBezTo>
                <a:cubicBezTo>
                  <a:pt x="807290" y="2887478"/>
                  <a:pt x="909638" y="2785130"/>
                  <a:pt x="909638" y="2658878"/>
                </a:cubicBezTo>
                <a:lnTo>
                  <a:pt x="909638" y="410978"/>
                </a:lnTo>
                <a:cubicBezTo>
                  <a:pt x="909638" y="284726"/>
                  <a:pt x="807290" y="182378"/>
                  <a:pt x="681038" y="182378"/>
                </a:cubicBezTo>
                <a:close/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53954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672438" y="2259912"/>
            <a:ext cx="489302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672438" y="2762434"/>
            <a:ext cx="489302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672438" y="3121469"/>
            <a:ext cx="4893029" cy="1572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965962"/>
            <a:ext cx="12192000" cy="2801723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5524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0541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141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3972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932792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2853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275921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9822044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9182105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65173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35666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ounded Rectangle 2"/>
          <p:cNvSpPr/>
          <p:nvPr userDrawn="1"/>
        </p:nvSpPr>
        <p:spPr>
          <a:xfrm>
            <a:off x="3099152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5977819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 userDrawn="1"/>
        </p:nvSpPr>
        <p:spPr>
          <a:xfrm>
            <a:off x="8872711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0" grpId="0" animBg="1"/>
      <p:bldP spid="3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4392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7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2" name="Rounded Rectangle 71"/>
          <p:cNvSpPr/>
          <p:nvPr userDrawn="1"/>
        </p:nvSpPr>
        <p:spPr>
          <a:xfrm>
            <a:off x="4535315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456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54133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6" name="Rounded Rectangle 75"/>
          <p:cNvSpPr/>
          <p:nvPr userDrawn="1"/>
        </p:nvSpPr>
        <p:spPr>
          <a:xfrm>
            <a:off x="8504770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85911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9510184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7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554133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510184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4588234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8504770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uiExpand="1"/>
      <p:bldP spid="44" grpId="0" uiExpand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74133" y="171537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03251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21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10706103" y="171537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787243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584746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52638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474133" y="319365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03251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21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0706103" y="319365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0787243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84746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252638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474133" y="467193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03251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21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4" name="Rounded Rectangle 43"/>
          <p:cNvSpPr/>
          <p:nvPr userDrawn="1"/>
        </p:nvSpPr>
        <p:spPr>
          <a:xfrm>
            <a:off x="10706103" y="467193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0787243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584746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252638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49" name="Rounded Rectangle 4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44176" y="1638675"/>
            <a:ext cx="3030357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01380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918408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3251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5" name="Rounded Rectangle 64"/>
          <p:cNvSpPr/>
          <p:nvPr userDrawn="1"/>
        </p:nvSpPr>
        <p:spPr>
          <a:xfrm>
            <a:off x="4548717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046847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818720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48717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10" name="Rounded Rectangle 109"/>
          <p:cNvSpPr/>
          <p:nvPr userDrawn="1"/>
        </p:nvSpPr>
        <p:spPr>
          <a:xfrm>
            <a:off x="8504768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002898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752193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8504768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30" name="Rounded Rectangle 129"/>
          <p:cNvSpPr/>
          <p:nvPr userDrawn="1"/>
        </p:nvSpPr>
        <p:spPr>
          <a:xfrm>
            <a:off x="644179" y="4066912"/>
            <a:ext cx="3030356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101380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918408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03251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03256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45" name="Rounded Rectangle 144"/>
          <p:cNvSpPr/>
          <p:nvPr userDrawn="1"/>
        </p:nvSpPr>
        <p:spPr>
          <a:xfrm>
            <a:off x="4548720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046847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818720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548717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548722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55" name="Rounded Rectangle 154"/>
          <p:cNvSpPr/>
          <p:nvPr userDrawn="1"/>
        </p:nvSpPr>
        <p:spPr>
          <a:xfrm>
            <a:off x="8504771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002898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9752193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8504768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8504773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237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278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3278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1" name="Rounded Rectangle 60"/>
          <p:cNvSpPr/>
          <p:nvPr userDrawn="1"/>
        </p:nvSpPr>
        <p:spPr>
          <a:xfrm>
            <a:off x="4002264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3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2394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45148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2394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6" name="Rounded Rectangle 65"/>
          <p:cNvSpPr/>
          <p:nvPr userDrawn="1"/>
        </p:nvSpPr>
        <p:spPr>
          <a:xfrm>
            <a:off x="7998531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508299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212440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8487840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212440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651303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49706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69384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9385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38847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30649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 noChangeAspect="1"/>
          </p:cNvSpPr>
          <p:nvPr userDrawn="1"/>
        </p:nvSpPr>
        <p:spPr>
          <a:xfrm>
            <a:off x="359669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49509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5933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5933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45934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2880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26" name="Straight Connector 125"/>
          <p:cNvCxnSpPr/>
          <p:nvPr userDrawn="1"/>
        </p:nvCxnSpPr>
        <p:spPr>
          <a:xfrm>
            <a:off x="60113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 userDrawn="1"/>
        </p:nvSpPr>
        <p:spPr>
          <a:xfrm>
            <a:off x="659953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9793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46217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46217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46218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23164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3" name="Straight Connector 152"/>
          <p:cNvCxnSpPr/>
          <p:nvPr userDrawn="1"/>
        </p:nvCxnSpPr>
        <p:spPr>
          <a:xfrm>
            <a:off x="9025467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>
            <a:spLocks noChangeAspect="1"/>
          </p:cNvSpPr>
          <p:nvPr userDrawn="1"/>
        </p:nvSpPr>
        <p:spPr>
          <a:xfrm>
            <a:off x="957791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47631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476311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476311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476312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0245774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/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/>
      <p:bldP spid="109" grpId="0"/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1" grpId="0" animBg="1"/>
      <p:bldP spid="142" grpId="0"/>
      <p:bldP spid="1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0" grpId="0" animBg="1"/>
      <p:bldP spid="161" grpId="0"/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5" name="Straight Connector 84"/>
          <p:cNvCxnSpPr/>
          <p:nvPr userDrawn="1"/>
        </p:nvCxnSpPr>
        <p:spPr>
          <a:xfrm flipH="1">
            <a:off x="603251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96000" y="1622327"/>
            <a:ext cx="0" cy="4656556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 flipH="1">
            <a:off x="6239948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>
            <a:spLocks noChangeAspect="1"/>
          </p:cNvSpPr>
          <p:nvPr userDrawn="1"/>
        </p:nvSpPr>
        <p:spPr>
          <a:xfrm>
            <a:off x="999955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83887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3887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77544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 userDrawn="1"/>
        </p:nvSpPr>
        <p:spPr>
          <a:xfrm>
            <a:off x="603253" y="2203997"/>
            <a:ext cx="816001" cy="734399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751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257795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Arc 117"/>
          <p:cNvSpPr>
            <a:spLocks noChangeAspect="1"/>
          </p:cNvSpPr>
          <p:nvPr userDrawn="1"/>
        </p:nvSpPr>
        <p:spPr>
          <a:xfrm>
            <a:off x="6642996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026928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2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9026928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3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9020585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 userDrawn="1"/>
        </p:nvSpPr>
        <p:spPr>
          <a:xfrm>
            <a:off x="6246296" y="2203997"/>
            <a:ext cx="816001" cy="734399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24792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900834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Arc 138"/>
          <p:cNvSpPr>
            <a:spLocks noChangeAspect="1"/>
          </p:cNvSpPr>
          <p:nvPr userDrawn="1"/>
        </p:nvSpPr>
        <p:spPr>
          <a:xfrm>
            <a:off x="999955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3383887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3383887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377544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 userDrawn="1"/>
        </p:nvSpPr>
        <p:spPr>
          <a:xfrm>
            <a:off x="603253" y="4703357"/>
            <a:ext cx="816001" cy="734399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1751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257795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3" name="Arc 152"/>
          <p:cNvSpPr>
            <a:spLocks noChangeAspect="1"/>
          </p:cNvSpPr>
          <p:nvPr userDrawn="1"/>
        </p:nvSpPr>
        <p:spPr>
          <a:xfrm>
            <a:off x="6642996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9026928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026928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6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9020585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57" name="Oval 156"/>
          <p:cNvSpPr>
            <a:spLocks noChangeAspect="1"/>
          </p:cNvSpPr>
          <p:nvPr userDrawn="1"/>
        </p:nvSpPr>
        <p:spPr>
          <a:xfrm>
            <a:off x="6246296" y="4703357"/>
            <a:ext cx="816001" cy="734399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24792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900834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animBg="1"/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animBg="1"/>
      <p:bldP spid="11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/>
      <p:bldP spid="118" grpId="0" animBg="1"/>
      <p:bldP spid="1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/>
      <p:bldP spid="139" grpId="0" animBg="1"/>
      <p:bldP spid="1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animBg="1"/>
      <p:bldP spid="1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/>
      <p:bldP spid="153" grpId="0" animBg="1"/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animBg="1"/>
      <p:bldP spid="1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4351162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432303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3"/>
                  </a:solidFill>
                </a:ln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43" name="Rounded Rectangle 42"/>
          <p:cNvSpPr/>
          <p:nvPr userDrawn="1"/>
        </p:nvSpPr>
        <p:spPr>
          <a:xfrm>
            <a:off x="8070147" y="4732391"/>
            <a:ext cx="869949" cy="17300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151288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4"/>
                  </a:solidFill>
                </a:ln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996835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654434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8334611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3873621" y="2565575"/>
            <a:ext cx="816001" cy="7343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spect="1"/>
          </p:cNvSpPr>
          <p:nvPr userDrawn="1"/>
        </p:nvSpPr>
        <p:spPr>
          <a:xfrm>
            <a:off x="7514989" y="2565575"/>
            <a:ext cx="816001" cy="7343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483364"/>
            <a:ext cx="3072984" cy="2808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483364"/>
            <a:ext cx="3016120" cy="2808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6" y="1483364"/>
            <a:ext cx="3071508" cy="2808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1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0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9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1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1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1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1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9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1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1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1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1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9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1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1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1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1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5" grpId="0" animBg="1"/>
      <p:bldP spid="30" grpId="0" animBg="1"/>
      <p:bldP spid="35" grpId="0" animBg="1"/>
      <p:bldP spid="37" grpId="0" animBg="1"/>
      <p:bldP spid="51" grpId="0"/>
      <p:bldP spid="52" grpId="0"/>
      <p:bldP spid="53" grpId="0"/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ardrop 29"/>
          <p:cNvSpPr/>
          <p:nvPr userDrawn="1"/>
        </p:nvSpPr>
        <p:spPr>
          <a:xfrm rot="13482192">
            <a:off x="1282930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ardrop 32"/>
          <p:cNvSpPr/>
          <p:nvPr userDrawn="1"/>
        </p:nvSpPr>
        <p:spPr>
          <a:xfrm rot="13482192">
            <a:off x="4993448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ardrop 33"/>
          <p:cNvSpPr/>
          <p:nvPr userDrawn="1"/>
        </p:nvSpPr>
        <p:spPr>
          <a:xfrm rot="13482192">
            <a:off x="8921272" y="1573860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1751186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5499097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 noChangeAspect="1"/>
          </p:cNvSpPr>
          <p:nvPr>
            <p:ph type="body" sz="quarter" idx="60" hasCustomPrompt="1"/>
          </p:nvPr>
        </p:nvSpPr>
        <p:spPr>
          <a:xfrm>
            <a:off x="9319682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Rounded Rectangle 47"/>
          <p:cNvSpPr/>
          <p:nvPr userDrawn="1"/>
        </p:nvSpPr>
        <p:spPr>
          <a:xfrm>
            <a:off x="1067504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52" name="Rounded Rectangle 51"/>
          <p:cNvSpPr/>
          <p:nvPr userDrawn="1"/>
        </p:nvSpPr>
        <p:spPr>
          <a:xfrm>
            <a:off x="4815415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56" name="Rounded Rectangle 55"/>
          <p:cNvSpPr/>
          <p:nvPr userDrawn="1"/>
        </p:nvSpPr>
        <p:spPr>
          <a:xfrm>
            <a:off x="8534400" y="4549514"/>
            <a:ext cx="405696" cy="2786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06400" y="171537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18" y="154432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406400" y="319365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84392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406400" y="467193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84392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18" y="45008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0706102" y="185253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87243" y="18982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21968" y="16814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1971" y="21622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10706102" y="333081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787243" y="337653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421968" y="315976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421971" y="364055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0706102" y="480909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0787243" y="485481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421968" y="463804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6421971" y="511883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>
            <a:spLocks noChangeAspect="1"/>
          </p:cNvSpPr>
          <p:nvPr userDrawn="1"/>
        </p:nvSpPr>
        <p:spPr>
          <a:xfrm>
            <a:off x="861369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099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518970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757555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8199147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8453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5" grpId="0" animBg="1"/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4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3251" y="1767848"/>
            <a:ext cx="10972800" cy="2833612"/>
            <a:chOff x="452438" y="1473206"/>
            <a:chExt cx="8229600" cy="2361343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52438" y="1473206"/>
              <a:ext cx="3476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100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906408" y="16455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452438" y="3572939"/>
              <a:ext cx="208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0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25" name="Straight Connector 24"/>
            <p:cNvCxnSpPr/>
            <p:nvPr userDrawn="1"/>
          </p:nvCxnSpPr>
          <p:spPr>
            <a:xfrm>
              <a:off x="906408" y="3745305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 userDrawn="1"/>
          </p:nvSpPr>
          <p:spPr>
            <a:xfrm>
              <a:off x="452438" y="2540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50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>
              <a:off x="906408" y="2712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 userDrawn="1"/>
          </p:nvSpPr>
          <p:spPr>
            <a:xfrm>
              <a:off x="452438" y="2032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75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>
              <a:off x="906408" y="2204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 userDrawn="1"/>
          </p:nvSpPr>
          <p:spPr>
            <a:xfrm>
              <a:off x="452438" y="3064940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25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906408" y="3237306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331655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048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1655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331655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738048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331655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331655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6738048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31655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9215262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621655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9215262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Oval 36"/>
          <p:cNvSpPr>
            <a:spLocks noChangeAspect="1"/>
          </p:cNvSpPr>
          <p:nvPr userDrawn="1"/>
        </p:nvSpPr>
        <p:spPr>
          <a:xfrm flipH="1">
            <a:off x="6331655" y="1568515"/>
            <a:ext cx="288000" cy="259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 flipH="1">
            <a:off x="9215261" y="1568515"/>
            <a:ext cx="288000" cy="259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 flipH="1">
            <a:off x="6331655" y="3174886"/>
            <a:ext cx="288000" cy="25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/>
          <p:cNvSpPr>
            <a:spLocks noChangeAspect="1"/>
          </p:cNvSpPr>
          <p:nvPr userDrawn="1"/>
        </p:nvSpPr>
        <p:spPr>
          <a:xfrm flipH="1">
            <a:off x="9215261" y="3174886"/>
            <a:ext cx="2880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 flipH="1">
            <a:off x="6331655" y="4762168"/>
            <a:ext cx="288000" cy="259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 flipH="1">
            <a:off x="9215261" y="4762168"/>
            <a:ext cx="2880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09644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03251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09644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03251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1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1009644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03251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882071" y="1568515"/>
            <a:ext cx="3953299" cy="4873008"/>
            <a:chOff x="-1393297" y="-1336778"/>
            <a:chExt cx="6142038" cy="8412162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393297" y="-1336778"/>
              <a:ext cx="6142038" cy="8412162"/>
              <a:chOff x="-1393297" y="-1336778"/>
              <a:chExt cx="6142038" cy="8412162"/>
            </a:xfrm>
          </p:grpSpPr>
          <p:sp>
            <p:nvSpPr>
              <p:cNvPr id="43" name="AutoShape 1"/>
              <p:cNvSpPr/>
              <p:nvPr userDrawn="1"/>
            </p:nvSpPr>
            <p:spPr bwMode="auto">
              <a:xfrm>
                <a:off x="-1385359" y="3649559"/>
                <a:ext cx="6134100" cy="3425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" y="0"/>
                    </a:moveTo>
                    <a:cubicBezTo>
                      <a:pt x="1" y="44"/>
                      <a:pt x="0" y="88"/>
                      <a:pt x="0" y="132"/>
                    </a:cubicBezTo>
                    <a:lnTo>
                      <a:pt x="0" y="2252"/>
                    </a:lnTo>
                    <a:cubicBezTo>
                      <a:pt x="0" y="12937"/>
                      <a:pt x="4834" y="21599"/>
                      <a:pt x="10799" y="21599"/>
                    </a:cubicBezTo>
                    <a:cubicBezTo>
                      <a:pt x="16763" y="21599"/>
                      <a:pt x="21599" y="12937"/>
                      <a:pt x="21599" y="2252"/>
                    </a:cubicBezTo>
                    <a:lnTo>
                      <a:pt x="21599" y="132"/>
                    </a:lnTo>
                    <a:cubicBezTo>
                      <a:pt x="21599" y="88"/>
                      <a:pt x="21598" y="44"/>
                      <a:pt x="21598" y="0"/>
                    </a:cubicBezTo>
                    <a:lnTo>
                      <a:pt x="18198" y="0"/>
                    </a:lnTo>
                    <a:lnTo>
                      <a:pt x="18198" y="2520"/>
                    </a:lnTo>
                    <a:cubicBezTo>
                      <a:pt x="18198" y="9811"/>
                      <a:pt x="14900" y="15722"/>
                      <a:pt x="10830" y="15722"/>
                    </a:cubicBezTo>
                    <a:cubicBezTo>
                      <a:pt x="6759" y="15722"/>
                      <a:pt x="3460" y="9811"/>
                      <a:pt x="3460" y="2520"/>
                    </a:cubicBezTo>
                    <a:lnTo>
                      <a:pt x="346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4" name="AutoShape 17"/>
              <p:cNvSpPr/>
              <p:nvPr userDrawn="1"/>
            </p:nvSpPr>
            <p:spPr bwMode="auto">
              <a:xfrm>
                <a:off x="2408766" y="-789091"/>
                <a:ext cx="993775" cy="5443538"/>
              </a:xfrm>
              <a:prstGeom prst="roundRect">
                <a:avLst>
                  <a:gd name="adj" fmla="val 49824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6" name="AutoShape 20"/>
              <p:cNvSpPr/>
              <p:nvPr userDrawn="1"/>
            </p:nvSpPr>
            <p:spPr bwMode="auto">
              <a:xfrm>
                <a:off x="-161397" y="-654153"/>
                <a:ext cx="993775" cy="5308600"/>
              </a:xfrm>
              <a:prstGeom prst="roundRect">
                <a:avLst>
                  <a:gd name="adj" fmla="val 49824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8" name="AutoShape 24"/>
              <p:cNvSpPr/>
              <p:nvPr userDrawn="1"/>
            </p:nvSpPr>
            <p:spPr bwMode="auto">
              <a:xfrm>
                <a:off x="1070503" y="-1336778"/>
                <a:ext cx="993775" cy="6003925"/>
              </a:xfrm>
              <a:prstGeom prst="roundRect">
                <a:avLst>
                  <a:gd name="adj" fmla="val 4982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0" name="AutoShape 27"/>
              <p:cNvSpPr/>
              <p:nvPr userDrawn="1"/>
            </p:nvSpPr>
            <p:spPr bwMode="auto">
              <a:xfrm>
                <a:off x="-1393297" y="2030309"/>
                <a:ext cx="993775" cy="2624138"/>
              </a:xfrm>
              <a:prstGeom prst="roundRect">
                <a:avLst>
                  <a:gd name="adj" fmla="val 4982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2" name="AutoShape 30"/>
              <p:cNvSpPr/>
              <p:nvPr userDrawn="1"/>
            </p:nvSpPr>
            <p:spPr bwMode="auto">
              <a:xfrm>
                <a:off x="3772428" y="561872"/>
                <a:ext cx="968375" cy="4060825"/>
              </a:xfrm>
              <a:prstGeom prst="roundRect">
                <a:avLst>
                  <a:gd name="adj" fmla="val 4850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45" name="AutoShape 18"/>
            <p:cNvSpPr/>
            <p:nvPr userDrawn="1"/>
          </p:nvSpPr>
          <p:spPr bwMode="auto">
            <a:xfrm>
              <a:off x="2415116" y="1404214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 userDrawn="1"/>
          </p:nvSpPr>
          <p:spPr bwMode="auto">
            <a:xfrm>
              <a:off x="-159809" y="1404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25"/>
            <p:cNvSpPr/>
            <p:nvPr userDrawn="1"/>
          </p:nvSpPr>
          <p:spPr bwMode="auto">
            <a:xfrm>
              <a:off x="1072091" y="388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28"/>
            <p:cNvSpPr/>
            <p:nvPr userDrawn="1"/>
          </p:nvSpPr>
          <p:spPr bwMode="auto">
            <a:xfrm>
              <a:off x="-1379009" y="2420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31"/>
            <p:cNvSpPr/>
            <p:nvPr userDrawn="1"/>
          </p:nvSpPr>
          <p:spPr bwMode="auto">
            <a:xfrm>
              <a:off x="3772428" y="240178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54" name="Text Placeholder 7"/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3917827" y="3734194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01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697095" y="315964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02</a:t>
            </a:r>
            <a:endParaRPr lang="es-ES_tradnl" dirty="0"/>
          </a:p>
        </p:txBody>
      </p:sp>
      <p:sp>
        <p:nvSpPr>
          <p:cNvPr id="56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5500482" y="2567771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03</a:t>
            </a:r>
            <a:endParaRPr lang="es-ES_tradnl" dirty="0"/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49" hasCustomPrompt="1"/>
          </p:nvPr>
        </p:nvSpPr>
        <p:spPr>
          <a:xfrm>
            <a:off x="6361221" y="3137655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04</a:t>
            </a:r>
            <a:endParaRPr lang="es-ES_tradnl" dirty="0"/>
          </a:p>
        </p:txBody>
      </p:sp>
      <p:sp>
        <p:nvSpPr>
          <p:cNvPr id="58" name="Text Placeholder 7"/>
          <p:cNvSpPr>
            <a:spLocks noGrp="1" noChangeAspect="1"/>
          </p:cNvSpPr>
          <p:nvPr>
            <p:ph type="body" sz="quarter" idx="50" hasCustomPrompt="1"/>
          </p:nvPr>
        </p:nvSpPr>
        <p:spPr>
          <a:xfrm>
            <a:off x="7245102" y="373355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05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03254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01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215265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02</a:t>
            </a:r>
            <a:endParaRPr lang="es-ES_tradnl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03254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03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9215265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04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603254" y="474693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5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05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65521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20083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857384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 flipH="1">
            <a:off x="569384" y="4289746"/>
            <a:ext cx="240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857384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 flipH="1">
            <a:off x="569384" y="4655506"/>
            <a:ext cx="240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63004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 flipH="1">
            <a:off x="3342045" y="4289746"/>
            <a:ext cx="240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63004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 flipH="1">
            <a:off x="3342045" y="4655506"/>
            <a:ext cx="240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318040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 flipH="1">
            <a:off x="6030040" y="4289746"/>
            <a:ext cx="240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8040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 flipH="1">
            <a:off x="6030040" y="4655506"/>
            <a:ext cx="240000" cy="21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0603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 flipH="1">
            <a:off x="8718035" y="4289746"/>
            <a:ext cx="240000" cy="21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00603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 flipH="1">
            <a:off x="8718035" y="4655506"/>
            <a:ext cx="240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iluete-map.png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1" y="1143410"/>
            <a:ext cx="10972800" cy="540255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03252" y="1467760"/>
            <a:ext cx="39315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603254" y="1949956"/>
            <a:ext cx="393157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3715" y="2280931"/>
            <a:ext cx="3910188" cy="215228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851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23714" y="5427908"/>
            <a:ext cx="3910188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3714" y="4769500"/>
            <a:ext cx="3910188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23714" y="5181089"/>
            <a:ext cx="39101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2015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36552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4294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2016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37681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5174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74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5174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35138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35138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35138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28649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28649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28649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19268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19268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19268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9" name="Rounded Rectangle 1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369621"/>
            <a:ext cx="10972800" cy="3507180"/>
          </a:xfrm>
          <a:custGeom>
            <a:avLst/>
            <a:gdLst/>
            <a:ahLst/>
            <a:cxnLst/>
            <a:rect l="l" t="t" r="r" b="b"/>
            <a:pathLst>
              <a:path w="8229600" h="2922650">
                <a:moveTo>
                  <a:pt x="1461325" y="0"/>
                </a:moveTo>
                <a:lnTo>
                  <a:pt x="6768275" y="0"/>
                </a:lnTo>
                <a:cubicBezTo>
                  <a:pt x="7575343" y="0"/>
                  <a:pt x="8229600" y="654257"/>
                  <a:pt x="8229600" y="1461325"/>
                </a:cubicBezTo>
                <a:cubicBezTo>
                  <a:pt x="8229600" y="2268393"/>
                  <a:pt x="7575343" y="2922650"/>
                  <a:pt x="6768275" y="2922650"/>
                </a:cubicBezTo>
                <a:lnTo>
                  <a:pt x="1461325" y="2922650"/>
                </a:lnTo>
                <a:cubicBezTo>
                  <a:pt x="654257" y="2922650"/>
                  <a:pt x="0" y="2268393"/>
                  <a:pt x="0" y="1461325"/>
                </a:cubicBezTo>
                <a:cubicBezTo>
                  <a:pt x="0" y="654257"/>
                  <a:pt x="654257" y="0"/>
                  <a:pt x="146132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03251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48267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48267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371168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Rounded Rectangle 16"/>
          <p:cNvSpPr/>
          <p:nvPr userDrawn="1"/>
        </p:nvSpPr>
        <p:spPr>
          <a:xfrm>
            <a:off x="6371168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716184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716184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2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2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2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58106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80279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280279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7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050904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32706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026279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026279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1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4345517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7"/>
          </p:nvPr>
        </p:nvSpPr>
        <p:spPr>
          <a:xfrm>
            <a:off x="8050904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30" grpId="0"/>
      <p:bldP spid="4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721784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Rounded Rectangle 18"/>
          <p:cNvSpPr/>
          <p:nvPr userDrawn="1"/>
        </p:nvSpPr>
        <p:spPr>
          <a:xfrm>
            <a:off x="721784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066800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1066800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608235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ounded Rectangle 18"/>
          <p:cNvSpPr/>
          <p:nvPr userDrawn="1"/>
        </p:nvSpPr>
        <p:spPr>
          <a:xfrm>
            <a:off x="6608235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53251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953251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721784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ounded Rectangle 18"/>
          <p:cNvSpPr/>
          <p:nvPr userDrawn="1"/>
        </p:nvSpPr>
        <p:spPr>
          <a:xfrm>
            <a:off x="721784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66800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1066800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608235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ounded Rectangle 18"/>
          <p:cNvSpPr/>
          <p:nvPr userDrawn="1"/>
        </p:nvSpPr>
        <p:spPr>
          <a:xfrm>
            <a:off x="6608235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53251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74" hasCustomPrompt="1"/>
          </p:nvPr>
        </p:nvSpPr>
        <p:spPr>
          <a:xfrm>
            <a:off x="6953251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4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4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4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44805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344805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44805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225121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225121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225121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07890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907890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07890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838451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838451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2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8589435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8589435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6354236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838451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2838451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03252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8589435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589435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6354236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757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617386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589871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5468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5193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53770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510187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249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617386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Picture Placeholder 2"/>
          <p:cNvSpPr>
            <a:spLocks noGrp="1" noChangeAspect="1"/>
          </p:cNvSpPr>
          <p:nvPr>
            <p:ph type="pic" sz="quarter" idx="78"/>
          </p:nvPr>
        </p:nvSpPr>
        <p:spPr>
          <a:xfrm>
            <a:off x="3539071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5468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Picture Placeholder 2"/>
          <p:cNvSpPr>
            <a:spLocks noGrp="1" noChangeAspect="1"/>
          </p:cNvSpPr>
          <p:nvPr>
            <p:ph type="pic" sz="quarter" idx="80"/>
          </p:nvPr>
        </p:nvSpPr>
        <p:spPr>
          <a:xfrm>
            <a:off x="64685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953770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Picture Placeholder 2"/>
          <p:cNvSpPr>
            <a:spLocks noGrp="1" noChangeAspect="1"/>
          </p:cNvSpPr>
          <p:nvPr>
            <p:ph type="pic" sz="quarter" idx="82"/>
          </p:nvPr>
        </p:nvSpPr>
        <p:spPr>
          <a:xfrm>
            <a:off x="9459387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/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/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328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ounded Rectangle 30"/>
          <p:cNvSpPr/>
          <p:nvPr userDrawn="1"/>
        </p:nvSpPr>
        <p:spPr>
          <a:xfrm>
            <a:off x="6224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280035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Rounded Rectangle 30"/>
          <p:cNvSpPr/>
          <p:nvPr userDrawn="1"/>
        </p:nvSpPr>
        <p:spPr>
          <a:xfrm>
            <a:off x="278991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5065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30"/>
          <p:cNvSpPr/>
          <p:nvPr userDrawn="1"/>
        </p:nvSpPr>
        <p:spPr>
          <a:xfrm>
            <a:off x="5054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7351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30"/>
          <p:cNvSpPr/>
          <p:nvPr userDrawn="1"/>
        </p:nvSpPr>
        <p:spPr>
          <a:xfrm>
            <a:off x="7340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96244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Rounded Rectangle 30"/>
          <p:cNvSpPr/>
          <p:nvPr userDrawn="1"/>
        </p:nvSpPr>
        <p:spPr>
          <a:xfrm>
            <a:off x="96140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1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94298"/>
            <a:ext cx="10972800" cy="4574704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68898"/>
            <a:ext cx="10972800" cy="4889664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406998"/>
            <a:ext cx="10972800" cy="4912524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601613" y="-1231872"/>
            <a:ext cx="10634887" cy="7035124"/>
          </a:xfrm>
          <a:custGeom>
            <a:avLst/>
            <a:gdLst/>
            <a:ahLst/>
            <a:cxnLst/>
            <a:rect l="l" t="t" r="r" b="b"/>
            <a:pathLst>
              <a:path w="7976165" h="5862603">
                <a:moveTo>
                  <a:pt x="7653935" y="2067213"/>
                </a:moveTo>
                <a:cubicBezTo>
                  <a:pt x="7770559" y="2067213"/>
                  <a:pt x="7887183" y="2111704"/>
                  <a:pt x="7976165" y="2200685"/>
                </a:cubicBezTo>
                <a:cubicBezTo>
                  <a:pt x="8154128" y="2378648"/>
                  <a:pt x="8154128" y="2667183"/>
                  <a:pt x="7976165" y="2845147"/>
                </a:cubicBezTo>
                <a:lnTo>
                  <a:pt x="5069879" y="5751433"/>
                </a:lnTo>
                <a:cubicBezTo>
                  <a:pt x="4891915" y="5929396"/>
                  <a:pt x="4603380" y="5929396"/>
                  <a:pt x="4425417" y="5751433"/>
                </a:cubicBezTo>
                <a:cubicBezTo>
                  <a:pt x="4247454" y="5573470"/>
                  <a:pt x="4247454" y="5284935"/>
                  <a:pt x="4425417" y="5106972"/>
                </a:cubicBezTo>
                <a:lnTo>
                  <a:pt x="7331703" y="2200685"/>
                </a:lnTo>
                <a:cubicBezTo>
                  <a:pt x="7420685" y="2111704"/>
                  <a:pt x="7537310" y="2067213"/>
                  <a:pt x="7653935" y="2067213"/>
                </a:cubicBezTo>
                <a:close/>
                <a:moveTo>
                  <a:pt x="6544741" y="1630098"/>
                </a:moveTo>
                <a:cubicBezTo>
                  <a:pt x="6661367" y="1630098"/>
                  <a:pt x="6777990" y="1674589"/>
                  <a:pt x="6866973" y="1763570"/>
                </a:cubicBezTo>
                <a:cubicBezTo>
                  <a:pt x="7044936" y="1941533"/>
                  <a:pt x="7044936" y="2230068"/>
                  <a:pt x="6866973" y="2408032"/>
                </a:cubicBezTo>
                <a:lnTo>
                  <a:pt x="3495076" y="5779929"/>
                </a:lnTo>
                <a:cubicBezTo>
                  <a:pt x="3317112" y="5957892"/>
                  <a:pt x="3028578" y="5957892"/>
                  <a:pt x="2850614" y="5779929"/>
                </a:cubicBezTo>
                <a:cubicBezTo>
                  <a:pt x="2672651" y="5601966"/>
                  <a:pt x="2672651" y="5313431"/>
                  <a:pt x="2850614" y="5135467"/>
                </a:cubicBezTo>
                <a:lnTo>
                  <a:pt x="6222511" y="1763571"/>
                </a:lnTo>
                <a:cubicBezTo>
                  <a:pt x="6311493" y="1674589"/>
                  <a:pt x="6428118" y="1630098"/>
                  <a:pt x="6544741" y="1630098"/>
                </a:cubicBezTo>
                <a:close/>
                <a:moveTo>
                  <a:pt x="6609833" y="11903"/>
                </a:moveTo>
                <a:cubicBezTo>
                  <a:pt x="6726458" y="11903"/>
                  <a:pt x="6843082" y="56394"/>
                  <a:pt x="6932064" y="145375"/>
                </a:cubicBezTo>
                <a:cubicBezTo>
                  <a:pt x="7110027" y="323338"/>
                  <a:pt x="7110027" y="611873"/>
                  <a:pt x="6932064" y="789837"/>
                </a:cubicBezTo>
                <a:lnTo>
                  <a:pt x="1992770" y="5729131"/>
                </a:lnTo>
                <a:cubicBezTo>
                  <a:pt x="1814807" y="5907094"/>
                  <a:pt x="1526272" y="5907094"/>
                  <a:pt x="1348308" y="5729130"/>
                </a:cubicBezTo>
                <a:cubicBezTo>
                  <a:pt x="1170346" y="5551168"/>
                  <a:pt x="1170346" y="5262633"/>
                  <a:pt x="1348309" y="5084670"/>
                </a:cubicBezTo>
                <a:lnTo>
                  <a:pt x="6287603" y="145375"/>
                </a:lnTo>
                <a:cubicBezTo>
                  <a:pt x="6376584" y="56394"/>
                  <a:pt x="6493209" y="11903"/>
                  <a:pt x="6609833" y="11903"/>
                </a:cubicBezTo>
                <a:close/>
                <a:moveTo>
                  <a:pt x="5515050" y="0"/>
                </a:moveTo>
                <a:cubicBezTo>
                  <a:pt x="5581109" y="1"/>
                  <a:pt x="5647168" y="25201"/>
                  <a:pt x="5697568" y="75602"/>
                </a:cubicBezTo>
                <a:cubicBezTo>
                  <a:pt x="5798370" y="176403"/>
                  <a:pt x="5798370" y="339835"/>
                  <a:pt x="5697568" y="440637"/>
                </a:cubicBezTo>
                <a:lnTo>
                  <a:pt x="365035" y="5773170"/>
                </a:lnTo>
                <a:cubicBezTo>
                  <a:pt x="264233" y="5873972"/>
                  <a:pt x="100801" y="5873972"/>
                  <a:pt x="0" y="5773170"/>
                </a:cubicBezTo>
                <a:cubicBezTo>
                  <a:pt x="-100802" y="5672369"/>
                  <a:pt x="-100802" y="5508937"/>
                  <a:pt x="0" y="5408135"/>
                </a:cubicBezTo>
                <a:lnTo>
                  <a:pt x="5332533" y="75602"/>
                </a:lnTo>
                <a:cubicBezTo>
                  <a:pt x="5382934" y="25200"/>
                  <a:pt x="5448992" y="0"/>
                  <a:pt x="55150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 rot="18900000">
            <a:off x="5793654" y="2962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973" y="1958629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973" y="2542427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9434" y="2975003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3304233" y="563719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37919" y="6788509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1610899" y="-1708902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001518" y="5334424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38173" y="3247495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38173" y="3831293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158634" y="4263868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18900000">
            <a:off x="800771" y="31156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rot="18900000">
            <a:off x="2256987" y="3714319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 rot="18900000" flipV="1">
            <a:off x="-292739" y="3248182"/>
            <a:ext cx="6422592" cy="370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 rot="18900000">
            <a:off x="627181" y="2201944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6" grpId="0" animBg="1"/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6148-913B-44E0-8EEA-E0B3831FB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6250-F514-4291-BBAA-CBB517D97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5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e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emf"/><Relationship Id="rId10" Type="http://schemas.openxmlformats.org/officeDocument/2006/relationships/notesSlide" Target="../notesSlides/notesSlide7.xml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97025" y="327660"/>
            <a:ext cx="2450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景嘉微杯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5750" y="1853248"/>
            <a:ext cx="9080500" cy="706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</a:rPr>
              <a:t>一种应用于图形显示的</a:t>
            </a:r>
            <a:r>
              <a:rPr lang="en-US" altLang="zh-CN" sz="4000" b="1" dirty="0" err="1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</a:rPr>
              <a:t>Upsampling</a:t>
            </a:r>
            <a:r>
              <a:rPr lang="en-US" altLang="zh-CN" sz="4000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</a:rPr>
              <a:t> IP</a:t>
            </a:r>
            <a:endParaRPr lang="en-US" altLang="zh-CN" sz="4000" b="1" dirty="0">
              <a:solidFill>
                <a:srgbClr val="323B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27660"/>
            <a:ext cx="1325245" cy="7004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69686" y="4173355"/>
            <a:ext cx="2852742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队伍编号：</a:t>
            </a:r>
            <a:r>
              <a:rPr lang="en-US" altLang="zh-CN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CICC1837</a:t>
            </a:r>
            <a:endParaRPr lang="zh-CN" altLang="en-US" b="1" dirty="0">
              <a:solidFill>
                <a:srgbClr val="323B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98871" y="4677529"/>
            <a:ext cx="3221643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</a:rPr>
              <a:t>团队名称：啊对对对对对对</a:t>
            </a:r>
            <a:endParaRPr lang="zh-CN" altLang="en-US" b="1" dirty="0">
              <a:solidFill>
                <a:srgbClr val="323B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5631" y="5181703"/>
            <a:ext cx="4268678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</a:rPr>
              <a:t>团队成员：朱涛、徐振华、李子倞</a:t>
            </a:r>
            <a:endParaRPr lang="zh-CN" altLang="en-US" b="1" dirty="0">
              <a:solidFill>
                <a:srgbClr val="323B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40" name="任意多边形 39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5044" y="415387"/>
              <a:ext cx="2345690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高斯平滑</a:t>
              </a:r>
              <a:endParaRPr lang="zh-CN" altLang="en-US" sz="28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7250" y="1727835"/>
            <a:ext cx="97904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边缘插值算法</a:t>
            </a:r>
            <a:r>
              <a:rPr lang="zh-CN" altLang="en-US" dirty="0"/>
              <a:t>过分的拉大了边缘的梯度，中间不存在过渡区，为了缓解这一问题，我们在生成4k图片的基础上对4k图片进行的</a:t>
            </a:r>
            <a:r>
              <a:rPr lang="en-US" altLang="zh-CN" dirty="0"/>
              <a:t>3x3</a:t>
            </a:r>
            <a:r>
              <a:rPr lang="zh-CN" altLang="en-US" dirty="0"/>
              <a:t>高斯平滑。</a:t>
            </a:r>
            <a:endParaRPr lang="en-US" altLang="zh-CN" dirty="0"/>
          </a:p>
        </p:txBody>
      </p:sp>
      <p:graphicFrame>
        <p:nvGraphicFramePr>
          <p:cNvPr id="13" name="对象 12"/>
          <p:cNvGraphicFramePr/>
          <p:nvPr/>
        </p:nvGraphicFramePr>
        <p:xfrm>
          <a:off x="3383280" y="3594735"/>
          <a:ext cx="542544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" r:id="rId1" imgW="5811520" imgH="1341120" progId="Visio.Drawing.15">
                  <p:embed/>
                </p:oleObj>
              </mc:Choice>
              <mc:Fallback>
                <p:oleObj name="" r:id="rId1" imgW="5811520" imgH="1341120" progId="Visio.Drawing.15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83280" y="3594735"/>
                        <a:ext cx="5425440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43535"/>
            <a:ext cx="5537200" cy="667385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40" name="任意多边形 39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5121" y="415374"/>
              <a:ext cx="2922976" cy="5218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各种组合算法及其性能</a:t>
              </a:r>
              <a:endParaRPr lang="zh-CN" altLang="en-US" sz="28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2" name="星形: 四角 1"/>
          <p:cNvSpPr/>
          <p:nvPr/>
        </p:nvSpPr>
        <p:spPr>
          <a:xfrm>
            <a:off x="15247" y="1094621"/>
            <a:ext cx="265080" cy="224353"/>
          </a:xfrm>
          <a:prstGeom prst="star4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23B43"/>
              </a:solidFill>
              <a:highlight>
                <a:srgbClr val="FF0000"/>
              </a:highligh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0815" y="1022985"/>
            <a:ext cx="6490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ym typeface="+mn-ea"/>
              </a:rPr>
              <a:t>组合4</a:t>
            </a:r>
            <a:r>
              <a:rPr lang="zh-CN" altLang="en-US" b="1" dirty="0" smtClean="0">
                <a:sym typeface="+mn-ea"/>
              </a:rPr>
              <a:t>：边缘</a:t>
            </a:r>
            <a:r>
              <a:rPr lang="zh-CN" altLang="en-US" b="1" dirty="0">
                <a:sym typeface="+mn-ea"/>
              </a:rPr>
              <a:t>插值+均值调整+高斯平滑+均值调整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702821" y="1585673"/>
            <a:ext cx="78739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PSNR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9" name="图片 59" descr="C:\Users\master\Desktop\final\比赛素材\比赛素材\组合4_PSNR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5165"/>
            <a:ext cx="12191365" cy="35788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454718" y="5534025"/>
            <a:ext cx="5283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组合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平均：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PSNR=32.08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参考平均：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PSNR=28.36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43535"/>
            <a:ext cx="5537200" cy="667385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40" name="任意多边形 39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5121" y="415374"/>
              <a:ext cx="2922976" cy="5218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各种组合算法及其性能</a:t>
              </a:r>
              <a:endParaRPr lang="zh-CN" altLang="en-US" sz="28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2" name="星形: 四角 1"/>
          <p:cNvSpPr/>
          <p:nvPr/>
        </p:nvSpPr>
        <p:spPr>
          <a:xfrm>
            <a:off x="15247" y="1094621"/>
            <a:ext cx="265080" cy="224353"/>
          </a:xfrm>
          <a:prstGeom prst="star4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23B43"/>
              </a:solidFill>
              <a:highlight>
                <a:srgbClr val="FF0000"/>
              </a:highligh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0815" y="1022985"/>
            <a:ext cx="6490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ym typeface="+mn-ea"/>
              </a:rPr>
              <a:t>组合4</a:t>
            </a:r>
            <a:r>
              <a:rPr lang="zh-CN" altLang="en-US" b="1" dirty="0" smtClean="0">
                <a:sym typeface="+mn-ea"/>
              </a:rPr>
              <a:t>：边缘</a:t>
            </a:r>
            <a:r>
              <a:rPr lang="zh-CN" altLang="en-US" b="1" dirty="0">
                <a:sym typeface="+mn-ea"/>
              </a:rPr>
              <a:t>插值+均值调整+高斯平滑+均值调整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725046" y="1586943"/>
            <a:ext cx="74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SSIM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3133" y="5784850"/>
            <a:ext cx="5245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组合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平均：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SSIM=0.874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参考平均：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SSIM=0.800</a:t>
            </a:r>
            <a:endParaRPr lang="zh-CN" altLang="en-US"/>
          </a:p>
        </p:txBody>
      </p:sp>
      <p:pic>
        <p:nvPicPr>
          <p:cNvPr id="60" name="图片 60" descr="C:\Users\master\Desktop\final\比赛素材\比赛素材\组合4_SSIM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5165"/>
            <a:ext cx="12191365" cy="38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43535"/>
            <a:ext cx="5537200" cy="667385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40" name="任意多边形 39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5121" y="415374"/>
              <a:ext cx="2922976" cy="5218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各种组合算法及其性能</a:t>
              </a:r>
              <a:endParaRPr lang="zh-CN" altLang="en-US" sz="28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2" name="星形: 四角 1"/>
          <p:cNvSpPr/>
          <p:nvPr/>
        </p:nvSpPr>
        <p:spPr>
          <a:xfrm>
            <a:off x="15247" y="1094621"/>
            <a:ext cx="265080" cy="224353"/>
          </a:xfrm>
          <a:prstGeom prst="star4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23B43"/>
              </a:solidFill>
              <a:highlight>
                <a:srgbClr val="FF0000"/>
              </a:highligh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0815" y="1022985"/>
            <a:ext cx="6490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ym typeface="+mn-ea"/>
              </a:rPr>
              <a:t>组合4</a:t>
            </a:r>
            <a:r>
              <a:rPr lang="zh-CN" altLang="en-US" b="1" dirty="0" smtClean="0">
                <a:sym typeface="+mn-ea"/>
              </a:rPr>
              <a:t>：边缘</a:t>
            </a:r>
            <a:r>
              <a:rPr lang="zh-CN" altLang="en-US" b="1" dirty="0">
                <a:sym typeface="+mn-ea"/>
              </a:rPr>
              <a:t>插值+均值调整+高斯平滑+均值调整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680596" y="1586943"/>
            <a:ext cx="83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LPIPS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1383" y="5499735"/>
            <a:ext cx="53092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组合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平均：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LPIPS=0.205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参考平均：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LPIPS=0.284</a:t>
            </a:r>
            <a:endParaRPr lang="zh-CN" altLang="en-US"/>
          </a:p>
        </p:txBody>
      </p:sp>
      <p:pic>
        <p:nvPicPr>
          <p:cNvPr id="61" name="图片 61" descr="C:\Users\master\Desktop\final\比赛素材\比赛素材\组合4_LPIP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" y="1955165"/>
            <a:ext cx="12192635" cy="354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43535"/>
            <a:ext cx="5537200" cy="667385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40" name="任意多边形 39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5121" y="415374"/>
              <a:ext cx="2922976" cy="5218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各种组合算法及其性能</a:t>
              </a:r>
              <a:endParaRPr lang="zh-CN" altLang="en-US" sz="28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41730" y="1478915"/>
            <a:ext cx="7352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组合1：新型双线性插值+均值调整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组合2：新型双线性插值+均值调整+高斯平滑+均值调整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组合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：分区域插值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均值调整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高斯平滑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均值调整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组合4</a:t>
            </a:r>
            <a:r>
              <a:rPr lang="zh-CN" altLang="en-US" dirty="0" smtClean="0">
                <a:sym typeface="+mn-ea"/>
              </a:rPr>
              <a:t>：边缘</a:t>
            </a:r>
            <a:r>
              <a:rPr lang="zh-CN" altLang="en-US" dirty="0">
                <a:sym typeface="+mn-ea"/>
              </a:rPr>
              <a:t>插值+均值调整+高斯平滑+均值调整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组合5：边缘插值+均值调整+高斯平滑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2540635" y="3190875"/>
          <a:ext cx="7228840" cy="2560320"/>
        </p:xfrm>
        <a:graphic>
          <a:graphicData uri="http://schemas.openxmlformats.org/drawingml/2006/table">
            <a:tbl>
              <a:tblPr firstRow="1" bandRow="1">
                <a:tableStyleId>{C5881E37-3BA2-4906-8CCC-108B9AD2702C}</a:tableStyleId>
              </a:tblPr>
              <a:tblGrid>
                <a:gridCol w="1807210"/>
                <a:gridCol w="1807210"/>
                <a:gridCol w="1807210"/>
                <a:gridCol w="1807210"/>
              </a:tblGrid>
              <a:tr h="2527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平均</a:t>
                      </a:r>
                      <a:r>
                        <a:rPr lang="en-US" altLang="zh-CN"/>
                        <a:t>PSNR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平均</a:t>
                      </a:r>
                      <a:r>
                        <a:rPr lang="en-US" altLang="zh-CN"/>
                        <a:t>SSIM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平均</a:t>
                      </a:r>
                      <a:r>
                        <a:rPr lang="en-US" altLang="zh-CN"/>
                        <a:t>LPIPS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官方参考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28.36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0.800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0.284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组合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31.73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0.871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0.212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组合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31.88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组合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32.11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0.211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组合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32.08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0.205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组合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31.97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0.870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0.224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星形: 四角 1"/>
          <p:cNvSpPr/>
          <p:nvPr/>
        </p:nvSpPr>
        <p:spPr>
          <a:xfrm>
            <a:off x="2864492" y="5107821"/>
            <a:ext cx="265080" cy="224353"/>
          </a:xfrm>
          <a:prstGeom prst="star4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23B43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33156" y="1864937"/>
            <a:ext cx="2463802" cy="2463802"/>
            <a:chOff x="3445481" y="2170852"/>
            <a:chExt cx="2463802" cy="246380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3445481" y="2170852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11" name="任意多边形 10"/>
            <p:cNvSpPr/>
            <p:nvPr/>
          </p:nvSpPr>
          <p:spPr>
            <a:xfrm>
              <a:off x="3445481" y="2170852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3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7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7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571823" y="797590"/>
                  </a:moveTo>
                  <a:cubicBezTo>
                    <a:pt x="1493242" y="797590"/>
                    <a:pt x="1427757" y="817632"/>
                    <a:pt x="1375370" y="857717"/>
                  </a:cubicBezTo>
                  <a:cubicBezTo>
                    <a:pt x="1322982" y="897801"/>
                    <a:pt x="1291828" y="963881"/>
                    <a:pt x="1281906" y="1055956"/>
                  </a:cubicBezTo>
                  <a:lnTo>
                    <a:pt x="1448593" y="1072624"/>
                  </a:lnTo>
                  <a:cubicBezTo>
                    <a:pt x="1451768" y="1023809"/>
                    <a:pt x="1463675" y="988884"/>
                    <a:pt x="1484312" y="967849"/>
                  </a:cubicBezTo>
                  <a:cubicBezTo>
                    <a:pt x="1504950" y="946815"/>
                    <a:pt x="1532731" y="936298"/>
                    <a:pt x="1567656" y="936298"/>
                  </a:cubicBezTo>
                  <a:cubicBezTo>
                    <a:pt x="1602978" y="936298"/>
                    <a:pt x="1630660" y="946319"/>
                    <a:pt x="1650702" y="966361"/>
                  </a:cubicBezTo>
                  <a:cubicBezTo>
                    <a:pt x="1670744" y="986403"/>
                    <a:pt x="1680765" y="1015078"/>
                    <a:pt x="1680765" y="1052384"/>
                  </a:cubicBezTo>
                  <a:cubicBezTo>
                    <a:pt x="1680765" y="1086118"/>
                    <a:pt x="1669256" y="1120249"/>
                    <a:pt x="1646237" y="1154778"/>
                  </a:cubicBezTo>
                  <a:cubicBezTo>
                    <a:pt x="1629172" y="1179781"/>
                    <a:pt x="1582936" y="1227406"/>
                    <a:pt x="1507529" y="1297653"/>
                  </a:cubicBezTo>
                  <a:cubicBezTo>
                    <a:pt x="1413867" y="1384568"/>
                    <a:pt x="1351161" y="1454319"/>
                    <a:pt x="1319411" y="1506905"/>
                  </a:cubicBezTo>
                  <a:cubicBezTo>
                    <a:pt x="1287661" y="1559491"/>
                    <a:pt x="1268611" y="1615153"/>
                    <a:pt x="1262261" y="1673890"/>
                  </a:cubicBezTo>
                  <a:lnTo>
                    <a:pt x="1848643" y="1673890"/>
                  </a:lnTo>
                  <a:lnTo>
                    <a:pt x="1848643" y="1518514"/>
                  </a:lnTo>
                  <a:lnTo>
                    <a:pt x="1516459" y="1518514"/>
                  </a:lnTo>
                  <a:cubicBezTo>
                    <a:pt x="1525190" y="1503432"/>
                    <a:pt x="1536600" y="1487954"/>
                    <a:pt x="1550690" y="1472079"/>
                  </a:cubicBezTo>
                  <a:cubicBezTo>
                    <a:pt x="1564779" y="1456204"/>
                    <a:pt x="1598215" y="1424057"/>
                    <a:pt x="1651000" y="1375639"/>
                  </a:cubicBezTo>
                  <a:cubicBezTo>
                    <a:pt x="1703784" y="1327220"/>
                    <a:pt x="1740297" y="1290112"/>
                    <a:pt x="1760537" y="1264315"/>
                  </a:cubicBezTo>
                  <a:cubicBezTo>
                    <a:pt x="1791097" y="1225421"/>
                    <a:pt x="1813421" y="1188214"/>
                    <a:pt x="1827510" y="1152694"/>
                  </a:cubicBezTo>
                  <a:cubicBezTo>
                    <a:pt x="1841599" y="1117174"/>
                    <a:pt x="1848643" y="1079768"/>
                    <a:pt x="1848643" y="1040478"/>
                  </a:cubicBezTo>
                  <a:cubicBezTo>
                    <a:pt x="1848643" y="971421"/>
                    <a:pt x="1824037" y="913676"/>
                    <a:pt x="1774825" y="867242"/>
                  </a:cubicBezTo>
                  <a:cubicBezTo>
                    <a:pt x="1725612" y="820807"/>
                    <a:pt x="1657945" y="797590"/>
                    <a:pt x="1571823" y="797590"/>
                  </a:cubicBez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4"/>
                    <a:pt x="632817" y="1525558"/>
                    <a:pt x="684807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3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0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785858" y="2184933"/>
            <a:ext cx="71683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23B43"/>
                </a:solidFill>
              </a:rPr>
              <a:t>硬件架构</a:t>
            </a:r>
            <a:endParaRPr lang="zh-CN" altLang="en-US" sz="4800" b="1" dirty="0">
              <a:solidFill>
                <a:srgbClr val="323B43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32063" y="3219949"/>
            <a:ext cx="5075958" cy="0"/>
          </a:xfrm>
          <a:prstGeom prst="line">
            <a:avLst/>
          </a:prstGeom>
          <a:ln w="38100">
            <a:solidFill>
              <a:srgbClr val="323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736215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系统硬件架构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7250" y="1445895"/>
            <a:ext cx="928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我们采用组合4作为最终硬件实现的算法，即边缘插值+均值调整+高斯平滑+均值调整。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33347" y="5327987"/>
            <a:ext cx="252412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算法硬件框架图</a:t>
            </a:r>
            <a:endParaRPr lang="zh-CN" altLang="en-US" sz="1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1774190" y="2270760"/>
          <a:ext cx="8643620" cy="288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" r:id="rId2" imgW="9235440" imgH="3098800" progId="Visio.Drawing.15">
                  <p:embed/>
                </p:oleObj>
              </mc:Choice>
              <mc:Fallback>
                <p:oleObj name="" r:id="rId2" imgW="9235440" imgH="30988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4190" y="2270760"/>
                        <a:ext cx="8643620" cy="288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 dirty="0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669540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sym typeface="+mn-ea"/>
                </a:rPr>
                <a:t>PL</a:t>
              </a:r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端硬件架构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8000" y="6345091"/>
            <a:ext cx="6096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系统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Block Design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框图</a:t>
            </a:r>
            <a:endParaRPr lang="zh-CN" altLang="en-US" sz="16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2" descr="C:\Users\master\Desktop\final\比赛素材\bd框图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" b="1367"/>
          <a:stretch>
            <a:fillRect/>
          </a:stretch>
        </p:blipFill>
        <p:spPr bwMode="auto">
          <a:xfrm>
            <a:off x="0" y="1259840"/>
            <a:ext cx="12192000" cy="494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717165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sym typeface="+mn-ea"/>
                </a:rPr>
                <a:t>PL</a:t>
              </a:r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端硬件架构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2123427" y="1082653"/>
          <a:ext cx="7592850" cy="485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Visio" r:id="rId1" imgW="6534785" imgH="4244975" progId="Visio.Drawing.15">
                  <p:embed/>
                </p:oleObj>
              </mc:Choice>
              <mc:Fallback>
                <p:oleObj name="Visio" r:id="rId1" imgW="6534785" imgH="424497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3427" y="1082653"/>
                        <a:ext cx="7592850" cy="485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63135" y="6009005"/>
            <a:ext cx="23126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/>
              <a:t>axi_ddr_rw </a:t>
            </a:r>
            <a:r>
              <a:rPr lang="zh-CN" altLang="en-US" sz="1600" b="1" dirty="0"/>
              <a:t>状态机</a:t>
            </a:r>
            <a:endParaRPr lang="zh-CN" alt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535"/>
            <a:ext cx="4824095" cy="667385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120" y="415374"/>
              <a:ext cx="2997109" cy="5218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单颜色分量插值模块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1047750" y="1652270"/>
          <a:ext cx="2232000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" r:id="rId1" imgW="1838960" imgH="1656080" progId="Visio.Drawing.15">
                  <p:embed/>
                </p:oleObj>
              </mc:Choice>
              <mc:Fallback>
                <p:oleObj name="" r:id="rId1" imgW="1838960" imgH="165608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7750" y="1652270"/>
                        <a:ext cx="2232000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47750" y="3587750"/>
            <a:ext cx="232473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插值流程示意图1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7970" y="2243455"/>
            <a:ext cx="70205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当接收到1k图片一列的5个像素点时，即图中的红色大圆点以及扩展的大圆点，利用原先存储的1k像素点，可对前一列的中间3个1k像素点进行边缘插值+均值调整，得到图中的红色小圆点。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9240" y="1351280"/>
            <a:ext cx="7314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大圆点表示1k像素点，小圆点表示4k像素点，空心圆点代表扩展像素点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047750" y="4262755"/>
          <a:ext cx="2232000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" r:id="rId3" imgW="1838960" imgH="1656080" progId="Visio.Drawing.15">
                  <p:embed/>
                </p:oleObj>
              </mc:Choice>
              <mc:Fallback>
                <p:oleObj name="" r:id="rId3" imgW="1838960" imgH="165608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50" y="4262755"/>
                        <a:ext cx="2232000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01395" y="6198235"/>
            <a:ext cx="232473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插值流程示意图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9240" y="4749800"/>
            <a:ext cx="70205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对于图中蓝色大圆点，我们已经求得其周边36个4k像素点，即图中的蓝色小圆点，此时可以对这部分像素点进行高斯平滑+均值调整，得到该1k像素点最终对应的4k图片的16个像素点。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157020" y="373626"/>
            <a:ext cx="1877961" cy="1152351"/>
            <a:chOff x="5157019" y="68826"/>
            <a:chExt cx="1877961" cy="1152351"/>
          </a:xfrm>
        </p:grpSpPr>
        <p:sp>
          <p:nvSpPr>
            <p:cNvPr id="38" name="文本框 37"/>
            <p:cNvSpPr txBox="1"/>
            <p:nvPr/>
          </p:nvSpPr>
          <p:spPr>
            <a:xfrm>
              <a:off x="5397909" y="68826"/>
              <a:ext cx="1396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323B43"/>
                  </a:solidFill>
                </a:rPr>
                <a:t>目 录</a:t>
              </a:r>
              <a:endParaRPr lang="zh-CN" altLang="en-US" sz="3600" b="1" dirty="0">
                <a:solidFill>
                  <a:srgbClr val="323B43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157019" y="759512"/>
              <a:ext cx="1877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23B43"/>
                  </a:solidFill>
                </a:rPr>
                <a:t>CONTENT</a:t>
              </a:r>
              <a:endParaRPr lang="zh-CN" altLang="en-US" sz="2400" b="1" dirty="0">
                <a:solidFill>
                  <a:srgbClr val="323B43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1621" y="2059362"/>
            <a:ext cx="2463802" cy="2463802"/>
            <a:chOff x="1493627" y="1263415"/>
            <a:chExt cx="2463802" cy="24638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1493627" y="1263415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25" name="任意多边形 24"/>
            <p:cNvSpPr/>
            <p:nvPr/>
          </p:nvSpPr>
          <p:spPr>
            <a:xfrm>
              <a:off x="1493627" y="1263415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3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8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8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575990" y="797590"/>
                  </a:moveTo>
                  <a:cubicBezTo>
                    <a:pt x="1556940" y="850771"/>
                    <a:pt x="1521817" y="897305"/>
                    <a:pt x="1470620" y="937191"/>
                  </a:cubicBezTo>
                  <a:cubicBezTo>
                    <a:pt x="1419423" y="977077"/>
                    <a:pt x="1371997" y="1004164"/>
                    <a:pt x="1328340" y="1018451"/>
                  </a:cubicBezTo>
                  <a:lnTo>
                    <a:pt x="1328340" y="1170256"/>
                  </a:lnTo>
                  <a:cubicBezTo>
                    <a:pt x="1411287" y="1142871"/>
                    <a:pt x="1483320" y="1100604"/>
                    <a:pt x="1544439" y="1043454"/>
                  </a:cubicBezTo>
                  <a:lnTo>
                    <a:pt x="1544439" y="1673890"/>
                  </a:lnTo>
                  <a:lnTo>
                    <a:pt x="1711722" y="1673890"/>
                  </a:lnTo>
                  <a:lnTo>
                    <a:pt x="1711722" y="797590"/>
                  </a:ln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5"/>
                    <a:pt x="632817" y="1525558"/>
                    <a:pt x="684808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3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0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97631" y="4588303"/>
            <a:ext cx="26917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23B43"/>
                </a:solidFill>
              </a:rPr>
              <a:t>软件算法</a:t>
            </a:r>
            <a:endParaRPr lang="zh-CN" altLang="en-US" sz="2400" b="1" dirty="0">
              <a:solidFill>
                <a:srgbClr val="323B43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346607" y="2059362"/>
            <a:ext cx="2463802" cy="2463802"/>
            <a:chOff x="3445481" y="2170852"/>
            <a:chExt cx="2463802" cy="246380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3445481" y="2170852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31" name="任意多边形 30"/>
            <p:cNvSpPr/>
            <p:nvPr/>
          </p:nvSpPr>
          <p:spPr>
            <a:xfrm>
              <a:off x="3445481" y="2170852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3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7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7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571823" y="797590"/>
                  </a:moveTo>
                  <a:cubicBezTo>
                    <a:pt x="1493242" y="797590"/>
                    <a:pt x="1427757" y="817632"/>
                    <a:pt x="1375370" y="857717"/>
                  </a:cubicBezTo>
                  <a:cubicBezTo>
                    <a:pt x="1322982" y="897801"/>
                    <a:pt x="1291828" y="963881"/>
                    <a:pt x="1281906" y="1055956"/>
                  </a:cubicBezTo>
                  <a:lnTo>
                    <a:pt x="1448593" y="1072624"/>
                  </a:lnTo>
                  <a:cubicBezTo>
                    <a:pt x="1451768" y="1023809"/>
                    <a:pt x="1463675" y="988884"/>
                    <a:pt x="1484312" y="967849"/>
                  </a:cubicBezTo>
                  <a:cubicBezTo>
                    <a:pt x="1504950" y="946815"/>
                    <a:pt x="1532731" y="936298"/>
                    <a:pt x="1567656" y="936298"/>
                  </a:cubicBezTo>
                  <a:cubicBezTo>
                    <a:pt x="1602978" y="936298"/>
                    <a:pt x="1630660" y="946319"/>
                    <a:pt x="1650702" y="966361"/>
                  </a:cubicBezTo>
                  <a:cubicBezTo>
                    <a:pt x="1670744" y="986403"/>
                    <a:pt x="1680765" y="1015078"/>
                    <a:pt x="1680765" y="1052384"/>
                  </a:cubicBezTo>
                  <a:cubicBezTo>
                    <a:pt x="1680765" y="1086118"/>
                    <a:pt x="1669256" y="1120249"/>
                    <a:pt x="1646237" y="1154778"/>
                  </a:cubicBezTo>
                  <a:cubicBezTo>
                    <a:pt x="1629172" y="1179781"/>
                    <a:pt x="1582936" y="1227406"/>
                    <a:pt x="1507529" y="1297653"/>
                  </a:cubicBezTo>
                  <a:cubicBezTo>
                    <a:pt x="1413867" y="1384568"/>
                    <a:pt x="1351161" y="1454319"/>
                    <a:pt x="1319411" y="1506905"/>
                  </a:cubicBezTo>
                  <a:cubicBezTo>
                    <a:pt x="1287661" y="1559491"/>
                    <a:pt x="1268611" y="1615153"/>
                    <a:pt x="1262261" y="1673890"/>
                  </a:cubicBezTo>
                  <a:lnTo>
                    <a:pt x="1848643" y="1673890"/>
                  </a:lnTo>
                  <a:lnTo>
                    <a:pt x="1848643" y="1518514"/>
                  </a:lnTo>
                  <a:lnTo>
                    <a:pt x="1516459" y="1518514"/>
                  </a:lnTo>
                  <a:cubicBezTo>
                    <a:pt x="1525190" y="1503432"/>
                    <a:pt x="1536600" y="1487954"/>
                    <a:pt x="1550690" y="1472079"/>
                  </a:cubicBezTo>
                  <a:cubicBezTo>
                    <a:pt x="1564779" y="1456204"/>
                    <a:pt x="1598215" y="1424057"/>
                    <a:pt x="1651000" y="1375639"/>
                  </a:cubicBezTo>
                  <a:cubicBezTo>
                    <a:pt x="1703784" y="1327220"/>
                    <a:pt x="1740297" y="1290112"/>
                    <a:pt x="1760537" y="1264315"/>
                  </a:cubicBezTo>
                  <a:cubicBezTo>
                    <a:pt x="1791097" y="1225421"/>
                    <a:pt x="1813421" y="1188214"/>
                    <a:pt x="1827510" y="1152694"/>
                  </a:cubicBezTo>
                  <a:cubicBezTo>
                    <a:pt x="1841599" y="1117174"/>
                    <a:pt x="1848643" y="1079768"/>
                    <a:pt x="1848643" y="1040478"/>
                  </a:cubicBezTo>
                  <a:cubicBezTo>
                    <a:pt x="1848643" y="971421"/>
                    <a:pt x="1824037" y="913676"/>
                    <a:pt x="1774825" y="867242"/>
                  </a:cubicBezTo>
                  <a:cubicBezTo>
                    <a:pt x="1725612" y="820807"/>
                    <a:pt x="1657945" y="797590"/>
                    <a:pt x="1571823" y="797590"/>
                  </a:cubicBez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4"/>
                    <a:pt x="632817" y="1525558"/>
                    <a:pt x="684807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3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0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232617" y="4588303"/>
            <a:ext cx="26917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23B43"/>
                </a:solidFill>
              </a:rPr>
              <a:t>硬件架构</a:t>
            </a:r>
            <a:endParaRPr lang="zh-CN" altLang="en-US" sz="2400" b="1" dirty="0">
              <a:solidFill>
                <a:srgbClr val="323B43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381593" y="2059362"/>
            <a:ext cx="2463802" cy="2463802"/>
            <a:chOff x="3487844" y="836849"/>
            <a:chExt cx="2463802" cy="2463802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3487844" y="836849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33" name="任意多边形 32"/>
            <p:cNvSpPr/>
            <p:nvPr/>
          </p:nvSpPr>
          <p:spPr>
            <a:xfrm>
              <a:off x="3487844" y="836849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2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8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7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559322" y="797590"/>
                  </a:moveTo>
                  <a:cubicBezTo>
                    <a:pt x="1511300" y="797590"/>
                    <a:pt x="1467941" y="806619"/>
                    <a:pt x="1429246" y="824677"/>
                  </a:cubicBezTo>
                  <a:cubicBezTo>
                    <a:pt x="1390550" y="842735"/>
                    <a:pt x="1360388" y="867539"/>
                    <a:pt x="1338758" y="899091"/>
                  </a:cubicBezTo>
                  <a:cubicBezTo>
                    <a:pt x="1317129" y="930642"/>
                    <a:pt x="1300956" y="972810"/>
                    <a:pt x="1290240" y="1025595"/>
                  </a:cubicBezTo>
                  <a:lnTo>
                    <a:pt x="1444426" y="1051789"/>
                  </a:lnTo>
                  <a:cubicBezTo>
                    <a:pt x="1448792" y="1013689"/>
                    <a:pt x="1461095" y="984717"/>
                    <a:pt x="1481336" y="964873"/>
                  </a:cubicBezTo>
                  <a:cubicBezTo>
                    <a:pt x="1501576" y="945029"/>
                    <a:pt x="1525984" y="935107"/>
                    <a:pt x="1554559" y="935107"/>
                  </a:cubicBezTo>
                  <a:cubicBezTo>
                    <a:pt x="1583531" y="935107"/>
                    <a:pt x="1606748" y="943838"/>
                    <a:pt x="1624211" y="961301"/>
                  </a:cubicBezTo>
                  <a:cubicBezTo>
                    <a:pt x="1641673" y="978764"/>
                    <a:pt x="1650404" y="1002179"/>
                    <a:pt x="1650404" y="1031548"/>
                  </a:cubicBezTo>
                  <a:cubicBezTo>
                    <a:pt x="1650404" y="1066076"/>
                    <a:pt x="1638498" y="1093758"/>
                    <a:pt x="1614686" y="1114594"/>
                  </a:cubicBezTo>
                  <a:cubicBezTo>
                    <a:pt x="1590873" y="1135430"/>
                    <a:pt x="1556345" y="1145253"/>
                    <a:pt x="1511101" y="1144062"/>
                  </a:cubicBezTo>
                  <a:lnTo>
                    <a:pt x="1492647" y="1280389"/>
                  </a:lnTo>
                  <a:cubicBezTo>
                    <a:pt x="1522412" y="1272054"/>
                    <a:pt x="1548011" y="1267887"/>
                    <a:pt x="1569442" y="1267887"/>
                  </a:cubicBezTo>
                  <a:cubicBezTo>
                    <a:pt x="1601986" y="1267887"/>
                    <a:pt x="1629568" y="1280190"/>
                    <a:pt x="1652190" y="1304796"/>
                  </a:cubicBezTo>
                  <a:cubicBezTo>
                    <a:pt x="1674812" y="1329403"/>
                    <a:pt x="1686123" y="1362740"/>
                    <a:pt x="1686123" y="1404809"/>
                  </a:cubicBezTo>
                  <a:cubicBezTo>
                    <a:pt x="1686123" y="1449259"/>
                    <a:pt x="1674316" y="1484581"/>
                    <a:pt x="1650702" y="1510775"/>
                  </a:cubicBezTo>
                  <a:cubicBezTo>
                    <a:pt x="1627088" y="1536968"/>
                    <a:pt x="1598017" y="1550065"/>
                    <a:pt x="1563489" y="1550065"/>
                  </a:cubicBezTo>
                  <a:cubicBezTo>
                    <a:pt x="1531342" y="1550065"/>
                    <a:pt x="1503958" y="1539151"/>
                    <a:pt x="1481336" y="1517323"/>
                  </a:cubicBezTo>
                  <a:cubicBezTo>
                    <a:pt x="1458714" y="1495495"/>
                    <a:pt x="1444823" y="1463943"/>
                    <a:pt x="1439664" y="1422668"/>
                  </a:cubicBezTo>
                  <a:lnTo>
                    <a:pt x="1277739" y="1442314"/>
                  </a:lnTo>
                  <a:cubicBezTo>
                    <a:pt x="1286073" y="1515735"/>
                    <a:pt x="1316236" y="1575168"/>
                    <a:pt x="1368226" y="1620610"/>
                  </a:cubicBezTo>
                  <a:cubicBezTo>
                    <a:pt x="1420217" y="1666052"/>
                    <a:pt x="1485701" y="1688773"/>
                    <a:pt x="1564679" y="1688773"/>
                  </a:cubicBezTo>
                  <a:cubicBezTo>
                    <a:pt x="1648023" y="1688773"/>
                    <a:pt x="1717675" y="1661786"/>
                    <a:pt x="1773634" y="1607811"/>
                  </a:cubicBezTo>
                  <a:cubicBezTo>
                    <a:pt x="1829593" y="1553835"/>
                    <a:pt x="1857573" y="1488550"/>
                    <a:pt x="1857573" y="1411953"/>
                  </a:cubicBezTo>
                  <a:cubicBezTo>
                    <a:pt x="1857573" y="1359168"/>
                    <a:pt x="1842591" y="1314123"/>
                    <a:pt x="1812627" y="1276817"/>
                  </a:cubicBezTo>
                  <a:cubicBezTo>
                    <a:pt x="1782663" y="1239510"/>
                    <a:pt x="1742678" y="1215500"/>
                    <a:pt x="1692672" y="1204784"/>
                  </a:cubicBezTo>
                  <a:cubicBezTo>
                    <a:pt x="1776412" y="1159143"/>
                    <a:pt x="1818283" y="1098024"/>
                    <a:pt x="1818283" y="1021428"/>
                  </a:cubicBezTo>
                  <a:cubicBezTo>
                    <a:pt x="1818283" y="967453"/>
                    <a:pt x="1797844" y="919034"/>
                    <a:pt x="1756965" y="876171"/>
                  </a:cubicBezTo>
                  <a:cubicBezTo>
                    <a:pt x="1707356" y="823784"/>
                    <a:pt x="1641475" y="797590"/>
                    <a:pt x="1559322" y="797590"/>
                  </a:cubicBez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5"/>
                    <a:pt x="632817" y="1525558"/>
                    <a:pt x="684807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2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0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267603" y="4588303"/>
            <a:ext cx="26917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23B43"/>
                </a:solidFill>
              </a:rPr>
              <a:t>仿真测试</a:t>
            </a:r>
            <a:endParaRPr lang="zh-CN" altLang="en-US" sz="2400" b="1" dirty="0">
              <a:solidFill>
                <a:srgbClr val="323B43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416578" y="2059362"/>
            <a:ext cx="2463802" cy="2463802"/>
            <a:chOff x="6791063" y="1778436"/>
            <a:chExt cx="2463802" cy="2463802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6791063" y="1778436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35" name="任意多边形 34"/>
            <p:cNvSpPr/>
            <p:nvPr/>
          </p:nvSpPr>
          <p:spPr>
            <a:xfrm>
              <a:off x="6791063" y="1778436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1611709" y="1052979"/>
                  </a:moveTo>
                  <a:lnTo>
                    <a:pt x="1611709" y="1351231"/>
                  </a:lnTo>
                  <a:lnTo>
                    <a:pt x="1411089" y="1351231"/>
                  </a:lnTo>
                  <a:close/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3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8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8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633140" y="797590"/>
                  </a:moveTo>
                  <a:lnTo>
                    <a:pt x="1254522" y="1351826"/>
                  </a:lnTo>
                  <a:lnTo>
                    <a:pt x="1254522" y="1498273"/>
                  </a:lnTo>
                  <a:lnTo>
                    <a:pt x="1611709" y="1498273"/>
                  </a:lnTo>
                  <a:lnTo>
                    <a:pt x="1611709" y="1673890"/>
                  </a:lnTo>
                  <a:lnTo>
                    <a:pt x="1773634" y="1673890"/>
                  </a:lnTo>
                  <a:lnTo>
                    <a:pt x="1773634" y="1498273"/>
                  </a:lnTo>
                  <a:lnTo>
                    <a:pt x="1881981" y="1498273"/>
                  </a:lnTo>
                  <a:lnTo>
                    <a:pt x="1881981" y="1351231"/>
                  </a:lnTo>
                  <a:lnTo>
                    <a:pt x="1773634" y="1351231"/>
                  </a:lnTo>
                  <a:lnTo>
                    <a:pt x="1773634" y="797590"/>
                  </a:ln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5"/>
                    <a:pt x="632817" y="1525558"/>
                    <a:pt x="684808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3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0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302588" y="4588303"/>
            <a:ext cx="26917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23B43"/>
                </a:solidFill>
              </a:rPr>
              <a:t>FPGA</a:t>
            </a:r>
            <a:r>
              <a:rPr lang="zh-CN" altLang="en-US" sz="2400" b="1" dirty="0">
                <a:solidFill>
                  <a:srgbClr val="323B43"/>
                </a:solidFill>
              </a:rPr>
              <a:t>验证</a:t>
            </a:r>
            <a:endParaRPr lang="zh-CN" altLang="en-US" sz="2400" b="1" dirty="0">
              <a:solidFill>
                <a:srgbClr val="323B4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43535"/>
            <a:ext cx="4824095" cy="667385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6" name="任意多边形 5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5120" y="415374"/>
              <a:ext cx="2997109" cy="5218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单颜色分量插值模块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47682" y="4160564"/>
            <a:ext cx="6096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单颜色分量插值模块框架</a:t>
            </a:r>
            <a:endParaRPr lang="zh-CN" altLang="en-US" sz="1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309370" y="5206365"/>
            <a:ext cx="9573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个时钟处理一个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像素点，100M的时钟下，理想状态每秒能处理约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图片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但由于只能对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DDR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进行单个像素存取，且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AXI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传输并非一直有效，实际仅能处理约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张图片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graphicFrame>
        <p:nvGraphicFramePr>
          <p:cNvPr id="2" name="对象 1"/>
          <p:cNvGraphicFramePr/>
          <p:nvPr/>
        </p:nvGraphicFramePr>
        <p:xfrm>
          <a:off x="2099310" y="1556385"/>
          <a:ext cx="7991475" cy="245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8544560" imgH="2641600" progId="Visio.Drawing.15">
                  <p:embed/>
                </p:oleObj>
              </mc:Choice>
              <mc:Fallback>
                <p:oleObj name="" r:id="rId2" imgW="8544560" imgH="2641600" progId="Visio.Drawing.15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9310" y="1556385"/>
                        <a:ext cx="7991475" cy="245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774950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资源消耗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876415" y="4652645"/>
            <a:ext cx="411543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顶层</a:t>
            </a:r>
            <a:r>
              <a:rPr lang="zh-CN" altLang="en-US" sz="1600" b="1" dirty="0">
                <a:sym typeface="+mn-ea"/>
              </a:rPr>
              <a:t>模块</a:t>
            </a:r>
            <a:r>
              <a:rPr lang="zh-CN" altLang="en-US" sz="1600" b="1" dirty="0"/>
              <a:t>资源消耗分布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383665" y="2590800"/>
            <a:ext cx="3429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顶层模块资源消耗</a:t>
            </a:r>
            <a:endParaRPr lang="zh-CN" altLang="en-US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83665" y="5538470"/>
            <a:ext cx="3429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>
                <a:latin typeface="+mn-ea"/>
              </a:rPr>
              <a:t>各模块</a:t>
            </a:r>
            <a:r>
              <a:rPr lang="en-US" altLang="zh-CN" sz="1600" b="1" dirty="0">
                <a:latin typeface="+mn-ea"/>
              </a:rPr>
              <a:t>LUT</a:t>
            </a:r>
            <a:r>
              <a:rPr lang="zh-CN" altLang="en-US" sz="1600" b="1" dirty="0">
                <a:latin typeface="+mn-ea"/>
              </a:rPr>
              <a:t>资源消耗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23" name="图片 23"/>
          <p:cNvPicPr/>
          <p:nvPr/>
        </p:nvPicPr>
        <p:blipFill>
          <a:blip r:embed="rId2"/>
          <a:stretch>
            <a:fillRect/>
          </a:stretch>
        </p:blipFill>
        <p:spPr>
          <a:xfrm>
            <a:off x="534988" y="3970338"/>
            <a:ext cx="5126355" cy="1466215"/>
          </a:xfrm>
          <a:prstGeom prst="rect">
            <a:avLst/>
          </a:prstGeom>
        </p:spPr>
      </p:pic>
      <p:pic>
        <p:nvPicPr>
          <p:cNvPr id="19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6348730" y="2056130"/>
            <a:ext cx="5170170" cy="2384425"/>
          </a:xfrm>
          <a:prstGeom prst="rect">
            <a:avLst/>
          </a:prstGeom>
        </p:spPr>
      </p:pic>
      <p:pic>
        <p:nvPicPr>
          <p:cNvPr id="21" name="图片 21"/>
          <p:cNvPicPr/>
          <p:nvPr/>
        </p:nvPicPr>
        <p:blipFill>
          <a:blip r:embed="rId4"/>
          <a:stretch>
            <a:fillRect/>
          </a:stretch>
        </p:blipFill>
        <p:spPr>
          <a:xfrm>
            <a:off x="755015" y="1611630"/>
            <a:ext cx="468630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33156" y="1864937"/>
            <a:ext cx="2463802" cy="2463802"/>
            <a:chOff x="3487844" y="836849"/>
            <a:chExt cx="2463802" cy="246380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3487844" y="836849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11" name="任意多边形 10"/>
            <p:cNvSpPr/>
            <p:nvPr/>
          </p:nvSpPr>
          <p:spPr>
            <a:xfrm>
              <a:off x="3487844" y="836849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2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8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7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559322" y="797590"/>
                  </a:moveTo>
                  <a:cubicBezTo>
                    <a:pt x="1511300" y="797590"/>
                    <a:pt x="1467941" y="806619"/>
                    <a:pt x="1429246" y="824677"/>
                  </a:cubicBezTo>
                  <a:cubicBezTo>
                    <a:pt x="1390550" y="842735"/>
                    <a:pt x="1360388" y="867539"/>
                    <a:pt x="1338758" y="899091"/>
                  </a:cubicBezTo>
                  <a:cubicBezTo>
                    <a:pt x="1317129" y="930642"/>
                    <a:pt x="1300956" y="972810"/>
                    <a:pt x="1290240" y="1025595"/>
                  </a:cubicBezTo>
                  <a:lnTo>
                    <a:pt x="1444426" y="1051789"/>
                  </a:lnTo>
                  <a:cubicBezTo>
                    <a:pt x="1448792" y="1013689"/>
                    <a:pt x="1461095" y="984717"/>
                    <a:pt x="1481336" y="964873"/>
                  </a:cubicBezTo>
                  <a:cubicBezTo>
                    <a:pt x="1501576" y="945029"/>
                    <a:pt x="1525984" y="935107"/>
                    <a:pt x="1554559" y="935107"/>
                  </a:cubicBezTo>
                  <a:cubicBezTo>
                    <a:pt x="1583531" y="935107"/>
                    <a:pt x="1606748" y="943838"/>
                    <a:pt x="1624211" y="961301"/>
                  </a:cubicBezTo>
                  <a:cubicBezTo>
                    <a:pt x="1641673" y="978764"/>
                    <a:pt x="1650404" y="1002179"/>
                    <a:pt x="1650404" y="1031548"/>
                  </a:cubicBezTo>
                  <a:cubicBezTo>
                    <a:pt x="1650404" y="1066076"/>
                    <a:pt x="1638498" y="1093758"/>
                    <a:pt x="1614686" y="1114594"/>
                  </a:cubicBezTo>
                  <a:cubicBezTo>
                    <a:pt x="1590873" y="1135430"/>
                    <a:pt x="1556345" y="1145253"/>
                    <a:pt x="1511101" y="1144062"/>
                  </a:cubicBezTo>
                  <a:lnTo>
                    <a:pt x="1492647" y="1280389"/>
                  </a:lnTo>
                  <a:cubicBezTo>
                    <a:pt x="1522412" y="1272054"/>
                    <a:pt x="1548011" y="1267887"/>
                    <a:pt x="1569442" y="1267887"/>
                  </a:cubicBezTo>
                  <a:cubicBezTo>
                    <a:pt x="1601986" y="1267887"/>
                    <a:pt x="1629568" y="1280190"/>
                    <a:pt x="1652190" y="1304796"/>
                  </a:cubicBezTo>
                  <a:cubicBezTo>
                    <a:pt x="1674812" y="1329403"/>
                    <a:pt x="1686123" y="1362740"/>
                    <a:pt x="1686123" y="1404809"/>
                  </a:cubicBezTo>
                  <a:cubicBezTo>
                    <a:pt x="1686123" y="1449259"/>
                    <a:pt x="1674316" y="1484581"/>
                    <a:pt x="1650702" y="1510775"/>
                  </a:cubicBezTo>
                  <a:cubicBezTo>
                    <a:pt x="1627088" y="1536968"/>
                    <a:pt x="1598017" y="1550065"/>
                    <a:pt x="1563489" y="1550065"/>
                  </a:cubicBezTo>
                  <a:cubicBezTo>
                    <a:pt x="1531342" y="1550065"/>
                    <a:pt x="1503958" y="1539151"/>
                    <a:pt x="1481336" y="1517323"/>
                  </a:cubicBezTo>
                  <a:cubicBezTo>
                    <a:pt x="1458714" y="1495495"/>
                    <a:pt x="1444823" y="1463943"/>
                    <a:pt x="1439664" y="1422668"/>
                  </a:cubicBezTo>
                  <a:lnTo>
                    <a:pt x="1277739" y="1442314"/>
                  </a:lnTo>
                  <a:cubicBezTo>
                    <a:pt x="1286073" y="1515735"/>
                    <a:pt x="1316236" y="1575168"/>
                    <a:pt x="1368226" y="1620610"/>
                  </a:cubicBezTo>
                  <a:cubicBezTo>
                    <a:pt x="1420217" y="1666052"/>
                    <a:pt x="1485701" y="1688773"/>
                    <a:pt x="1564679" y="1688773"/>
                  </a:cubicBezTo>
                  <a:cubicBezTo>
                    <a:pt x="1648023" y="1688773"/>
                    <a:pt x="1717675" y="1661786"/>
                    <a:pt x="1773634" y="1607811"/>
                  </a:cubicBezTo>
                  <a:cubicBezTo>
                    <a:pt x="1829593" y="1553835"/>
                    <a:pt x="1857573" y="1488550"/>
                    <a:pt x="1857573" y="1411953"/>
                  </a:cubicBezTo>
                  <a:cubicBezTo>
                    <a:pt x="1857573" y="1359168"/>
                    <a:pt x="1842591" y="1314123"/>
                    <a:pt x="1812627" y="1276817"/>
                  </a:cubicBezTo>
                  <a:cubicBezTo>
                    <a:pt x="1782663" y="1239510"/>
                    <a:pt x="1742678" y="1215500"/>
                    <a:pt x="1692672" y="1204784"/>
                  </a:cubicBezTo>
                  <a:cubicBezTo>
                    <a:pt x="1776412" y="1159143"/>
                    <a:pt x="1818283" y="1098024"/>
                    <a:pt x="1818283" y="1021428"/>
                  </a:cubicBezTo>
                  <a:cubicBezTo>
                    <a:pt x="1818283" y="967453"/>
                    <a:pt x="1797844" y="919034"/>
                    <a:pt x="1756965" y="876171"/>
                  </a:cubicBezTo>
                  <a:cubicBezTo>
                    <a:pt x="1707356" y="823784"/>
                    <a:pt x="1641475" y="797590"/>
                    <a:pt x="1559322" y="797590"/>
                  </a:cubicBez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5"/>
                    <a:pt x="632817" y="1525558"/>
                    <a:pt x="684807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2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0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785858" y="2184933"/>
            <a:ext cx="71683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23B43"/>
                </a:solidFill>
              </a:rPr>
              <a:t>仿真测试</a:t>
            </a:r>
            <a:endParaRPr lang="zh-CN" altLang="en-US" sz="4800" b="1" dirty="0">
              <a:solidFill>
                <a:srgbClr val="323B43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32063" y="3219949"/>
            <a:ext cx="5075958" cy="0"/>
          </a:xfrm>
          <a:prstGeom prst="line">
            <a:avLst/>
          </a:prstGeom>
          <a:ln w="38100">
            <a:solidFill>
              <a:srgbClr val="323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 dirty="0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669540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多线程</a:t>
              </a:r>
              <a:endParaRPr lang="zh-CN" altLang="en-US" sz="28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1392" y="1701800"/>
            <a:ext cx="964755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我们在VMware Workstation 16Pro的ubuntu 20.04中编写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代码，完成单线程软件仿真，然后我们分离</a:t>
            </a:r>
            <a:r>
              <a:rPr lang="en-US" altLang="zh-CN" dirty="0" smtClean="0"/>
              <a:t>RGB</a:t>
            </a:r>
            <a:r>
              <a:rPr lang="zh-CN" altLang="en-US" dirty="0" smtClean="0"/>
              <a:t>三个颜色分量，进行三线程仿真运行。我们将生成的单线程与多线程</a:t>
            </a:r>
            <a:r>
              <a:rPr lang="en-US" altLang="zh-CN" dirty="0" smtClean="0"/>
              <a:t>4k</a:t>
            </a:r>
            <a:r>
              <a:rPr lang="zh-CN" altLang="en-US" dirty="0" smtClean="0"/>
              <a:t>图片导入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，然后进行一一比对，结果表明，两者数据一致，以下为</a:t>
            </a:r>
            <a:r>
              <a:rPr lang="en-US" altLang="zh-CN" dirty="0" smtClean="0"/>
              <a:t>23</a:t>
            </a:r>
            <a:r>
              <a:rPr lang="zh-CN" altLang="en-US" dirty="0" smtClean="0"/>
              <a:t>张图片插值单线程与三线程总的运行时间：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61170" y="3828626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张</a:t>
                      </a:r>
                      <a:r>
                        <a:rPr lang="en-US" altLang="zh-CN" dirty="0" smtClean="0"/>
                        <a:t>1k</a:t>
                      </a:r>
                      <a:r>
                        <a:rPr lang="zh-CN" altLang="en-US" dirty="0" smtClean="0"/>
                        <a:t>图片单线程运行总时间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张</a:t>
                      </a:r>
                      <a:r>
                        <a:rPr lang="en-US" altLang="zh-CN" dirty="0" smtClean="0"/>
                        <a:t>1k</a:t>
                      </a:r>
                      <a:r>
                        <a:rPr lang="zh-CN" altLang="en-US" dirty="0" smtClean="0"/>
                        <a:t>图片三线程运行总时间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2m53.696s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1m6.773s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984500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硬件仿真波形图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1080135"/>
            <a:ext cx="10074910" cy="19805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5210" y="3079750"/>
            <a:ext cx="2279791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b="1" dirty="0">
                <a:latin typeface="+mn-ea"/>
                <a:sym typeface="+mn-ea"/>
              </a:rPr>
              <a:t>开始读取</a:t>
            </a:r>
            <a:r>
              <a:rPr lang="en-US" altLang="zh-CN" sz="1600" b="1" dirty="0">
                <a:latin typeface="+mn-ea"/>
                <a:sym typeface="+mn-ea"/>
              </a:rPr>
              <a:t>1k</a:t>
            </a:r>
            <a:r>
              <a:rPr lang="zh-CN" altLang="en-US" sz="1600" b="1" dirty="0">
                <a:latin typeface="+mn-ea"/>
                <a:sym typeface="+mn-ea"/>
              </a:rPr>
              <a:t>数据波形图</a:t>
            </a:r>
            <a:endParaRPr lang="zh-CN" altLang="en-US" sz="1600" b="1" dirty="0">
              <a:latin typeface="+mn-ea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35" y="3429000"/>
            <a:ext cx="10074910" cy="26346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27600" y="6063615"/>
            <a:ext cx="2279791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b="1" dirty="0">
                <a:latin typeface="+mn-ea"/>
                <a:sym typeface="+mn-ea"/>
              </a:rPr>
              <a:t>开始存储</a:t>
            </a:r>
            <a:r>
              <a:rPr lang="en-US" altLang="zh-CN" sz="1600" b="1" dirty="0">
                <a:latin typeface="+mn-ea"/>
                <a:sym typeface="+mn-ea"/>
              </a:rPr>
              <a:t>4k</a:t>
            </a:r>
            <a:r>
              <a:rPr lang="zh-CN" altLang="en-US" sz="1600" b="1" dirty="0">
                <a:latin typeface="+mn-ea"/>
                <a:sym typeface="+mn-ea"/>
              </a:rPr>
              <a:t>数据波形图</a:t>
            </a:r>
            <a:endParaRPr lang="zh-CN" altLang="en-US" sz="1600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984500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硬件仿真波形图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214120"/>
            <a:ext cx="10749280" cy="24930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4815" y="4319270"/>
            <a:ext cx="105003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当行数和列数到达最大值，且send_finish_flag拉高，此时save_picture_flag拉高一个时钟周期，</a:t>
            </a:r>
            <a:r>
              <a:rPr lang="zh-CN" altLang="en-US" dirty="0">
                <a:sym typeface="+mn-ea"/>
              </a:rPr>
              <a:t>4k图片存储完成，</a:t>
            </a:r>
            <a:r>
              <a:rPr lang="zh-CN" altLang="en-US" dirty="0"/>
              <a:t>发送地址d_send_addr最终的值为8294399，即共存储了8294400个像素数据，与4k图片行数与列数之积</a:t>
            </a:r>
            <a:r>
              <a:rPr lang="en-US" altLang="zh-CN" dirty="0"/>
              <a:t>3840x2160=8294400</a:t>
            </a:r>
            <a:r>
              <a:rPr lang="zh-CN" altLang="en-US" dirty="0"/>
              <a:t>相匹配。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55210" y="3776345"/>
            <a:ext cx="2279791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>
                <a:latin typeface="+mn-ea"/>
                <a:sym typeface="+mn-ea"/>
              </a:rPr>
              <a:t>1k</a:t>
            </a:r>
            <a:r>
              <a:rPr lang="zh-CN" altLang="en-US" sz="1600" b="1" dirty="0">
                <a:latin typeface="+mn-ea"/>
                <a:sym typeface="+mn-ea"/>
              </a:rPr>
              <a:t>图片插值完成波形图</a:t>
            </a:r>
            <a:endParaRPr lang="zh-CN" altLang="en-US" sz="1600" b="1" dirty="0"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720" y="5530850"/>
            <a:ext cx="10498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由于</a:t>
            </a:r>
            <a:r>
              <a:rPr lang="zh-CN" altLang="en-US" dirty="0" smtClean="0">
                <a:sym typeface="+mn-ea"/>
              </a:rPr>
              <a:t>我们</a:t>
            </a:r>
            <a:r>
              <a:rPr lang="zh-CN" altLang="en-US" dirty="0">
                <a:sym typeface="+mn-ea"/>
              </a:rPr>
              <a:t>仿真</a:t>
            </a:r>
            <a:r>
              <a:rPr lang="zh-CN" altLang="en-US" dirty="0" smtClean="0">
                <a:sym typeface="+mn-ea"/>
              </a:rPr>
              <a:t>生成了一</a:t>
            </a:r>
            <a:r>
              <a:rPr lang="zh-CN" altLang="en-US" dirty="0">
                <a:sym typeface="+mn-ea"/>
              </a:rPr>
              <a:t>整张4k</a:t>
            </a:r>
            <a:r>
              <a:rPr lang="zh-CN" altLang="en-US" dirty="0" smtClean="0">
                <a:sym typeface="+mn-ea"/>
              </a:rPr>
              <a:t>图片，</a:t>
            </a:r>
            <a:r>
              <a:rPr lang="zh-CN" altLang="en-US" dirty="0">
                <a:sym typeface="+mn-ea"/>
              </a:rPr>
              <a:t>而且仿真结果与软件一致，这表明我们的整个插值模块是正确的，且仿真的代码覆盖率为100%。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33156" y="1864937"/>
            <a:ext cx="2463802" cy="2463802"/>
            <a:chOff x="6791063" y="1778436"/>
            <a:chExt cx="2463802" cy="246380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6791063" y="1778436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11" name="任意多边形 10"/>
            <p:cNvSpPr/>
            <p:nvPr/>
          </p:nvSpPr>
          <p:spPr>
            <a:xfrm>
              <a:off x="6791063" y="1778436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1611709" y="1052979"/>
                  </a:moveTo>
                  <a:lnTo>
                    <a:pt x="1611709" y="1351231"/>
                  </a:lnTo>
                  <a:lnTo>
                    <a:pt x="1411089" y="1351231"/>
                  </a:lnTo>
                  <a:close/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3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8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8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633140" y="797590"/>
                  </a:moveTo>
                  <a:lnTo>
                    <a:pt x="1254522" y="1351826"/>
                  </a:lnTo>
                  <a:lnTo>
                    <a:pt x="1254522" y="1498273"/>
                  </a:lnTo>
                  <a:lnTo>
                    <a:pt x="1611709" y="1498273"/>
                  </a:lnTo>
                  <a:lnTo>
                    <a:pt x="1611709" y="1673890"/>
                  </a:lnTo>
                  <a:lnTo>
                    <a:pt x="1773634" y="1673890"/>
                  </a:lnTo>
                  <a:lnTo>
                    <a:pt x="1773634" y="1498273"/>
                  </a:lnTo>
                  <a:lnTo>
                    <a:pt x="1881981" y="1498273"/>
                  </a:lnTo>
                  <a:lnTo>
                    <a:pt x="1881981" y="1351231"/>
                  </a:lnTo>
                  <a:lnTo>
                    <a:pt x="1773634" y="1351231"/>
                  </a:lnTo>
                  <a:lnTo>
                    <a:pt x="1773634" y="797590"/>
                  </a:ln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5"/>
                    <a:pt x="632817" y="1525558"/>
                    <a:pt x="684808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3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0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785858" y="2184933"/>
            <a:ext cx="71683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23B43"/>
                </a:solidFill>
              </a:rPr>
              <a:t>FPGA</a:t>
            </a:r>
            <a:r>
              <a:rPr lang="zh-CN" altLang="en-US" sz="4800" b="1" dirty="0">
                <a:solidFill>
                  <a:srgbClr val="323B43"/>
                </a:solidFill>
              </a:rPr>
              <a:t>验证</a:t>
            </a:r>
            <a:endParaRPr lang="zh-CN" altLang="en-US" sz="4800" b="1" dirty="0">
              <a:solidFill>
                <a:srgbClr val="323B43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32063" y="3219949"/>
            <a:ext cx="5075958" cy="0"/>
          </a:xfrm>
          <a:prstGeom prst="line">
            <a:avLst/>
          </a:prstGeom>
          <a:ln w="38100">
            <a:solidFill>
              <a:srgbClr val="323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660015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sym typeface="+mn-ea"/>
                </a:rPr>
                <a:t>FPGA</a:t>
              </a:r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验证截图</a:t>
              </a:r>
              <a:endParaRPr lang="zh-CN" altLang="en-US" sz="28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48" name="图片 48" descr="C:\Users\master\AppData\Local\Temp\WeChat Files\e70fa147515a49ced2556d06df79da3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85" y="3655060"/>
            <a:ext cx="6920230" cy="1980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57250" y="1561465"/>
            <a:ext cx="103162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我们采用组合4：边缘插值+均值调整+高斯平滑+均值调整的方案作为最终硬件实现，基于此，我们在Xilinx Zynq-7020 FPGA开发板上搭建整个系统。</a:t>
            </a:r>
            <a:endParaRPr lang="zh-CN" altLang="en-US"/>
          </a:p>
          <a:p>
            <a:r>
              <a:rPr lang="zh-CN" altLang="en-US"/>
              <a:t>针对1k图像集的图片，我们首先通过软件仿真得到对应的上采样4k图片，再将1k图像集存入SD卡中，通过FPGA对其进行上采样，同样相应的上采样4k图片，最后将软件与硬件得到的对应4k图片导入MATLAB进行数据对比，结果一致，表明软硬件对比一致，FPGA验证通过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5275" y="5635625"/>
            <a:ext cx="398145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串口打印进程信息</a:t>
            </a:r>
            <a:endParaRPr lang="zh-CN" alt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832735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FPGA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验证</a:t>
              </a:r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截图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44745" y="539242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分时显示</a:t>
            </a:r>
            <a:r>
              <a:rPr lang="en-US" altLang="zh-CN" sz="1600" b="1" dirty="0"/>
              <a:t>4k</a:t>
            </a:r>
            <a:r>
              <a:rPr lang="zh-CN" altLang="en-US" sz="1600" b="1" dirty="0"/>
              <a:t>图片</a:t>
            </a:r>
            <a:endParaRPr lang="zh-CN" alt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35" y="1722755"/>
            <a:ext cx="7204710" cy="3206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4750" y="5392420"/>
            <a:ext cx="25939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插值完成开始hdmi显示</a:t>
            </a:r>
            <a:endParaRPr lang="zh-CN" altLang="en-US" sz="1600" b="1" dirty="0"/>
          </a:p>
        </p:txBody>
      </p:sp>
      <p:pic>
        <p:nvPicPr>
          <p:cNvPr id="4" name="图片 3" descr="C:\Users\master\Desktop\final\比赛素材\串口打印信息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" y="3259455"/>
            <a:ext cx="4465955" cy="166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044" y="415387"/>
              <a:ext cx="2832735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FPGA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验证</a:t>
              </a:r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截图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9" name="图片 49"/>
          <p:cNvPicPr/>
          <p:nvPr/>
        </p:nvPicPr>
        <p:blipFill>
          <a:blip r:embed="rId1"/>
          <a:stretch>
            <a:fillRect/>
          </a:stretch>
        </p:blipFill>
        <p:spPr>
          <a:xfrm>
            <a:off x="3458845" y="1843405"/>
            <a:ext cx="5274310" cy="33235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48000" y="5281295"/>
            <a:ext cx="6096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FPGA生成4k图片截图</a:t>
            </a:r>
            <a:endParaRPr lang="zh-CN" alt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33156" y="1864937"/>
            <a:ext cx="2463802" cy="2463802"/>
            <a:chOff x="1493627" y="1263415"/>
            <a:chExt cx="2463802" cy="246380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1493627" y="1263415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49" name="任意多边形 48"/>
            <p:cNvSpPr/>
            <p:nvPr/>
          </p:nvSpPr>
          <p:spPr>
            <a:xfrm>
              <a:off x="1493627" y="1263415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3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8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8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575990" y="797590"/>
                  </a:moveTo>
                  <a:cubicBezTo>
                    <a:pt x="1556940" y="850771"/>
                    <a:pt x="1521817" y="897305"/>
                    <a:pt x="1470620" y="937191"/>
                  </a:cubicBezTo>
                  <a:cubicBezTo>
                    <a:pt x="1419423" y="977077"/>
                    <a:pt x="1371997" y="1004164"/>
                    <a:pt x="1328340" y="1018451"/>
                  </a:cubicBezTo>
                  <a:lnTo>
                    <a:pt x="1328340" y="1170256"/>
                  </a:lnTo>
                  <a:cubicBezTo>
                    <a:pt x="1411287" y="1142871"/>
                    <a:pt x="1483320" y="1100604"/>
                    <a:pt x="1544439" y="1043454"/>
                  </a:cubicBezTo>
                  <a:lnTo>
                    <a:pt x="1544439" y="1673890"/>
                  </a:lnTo>
                  <a:lnTo>
                    <a:pt x="1711722" y="1673890"/>
                  </a:lnTo>
                  <a:lnTo>
                    <a:pt x="1711722" y="797590"/>
                  </a:ln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5"/>
                    <a:pt x="632817" y="1525558"/>
                    <a:pt x="684808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3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0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3785858" y="2184933"/>
            <a:ext cx="71683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23B43"/>
                </a:solidFill>
              </a:rPr>
              <a:t>软件算法</a:t>
            </a:r>
            <a:endParaRPr lang="zh-CN" altLang="en-US" sz="4800" b="1" dirty="0">
              <a:solidFill>
                <a:srgbClr val="323B43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32063" y="3219949"/>
            <a:ext cx="5075958" cy="0"/>
          </a:xfrm>
          <a:prstGeom prst="line">
            <a:avLst/>
          </a:prstGeom>
          <a:ln w="38100">
            <a:solidFill>
              <a:srgbClr val="323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327660"/>
            <a:ext cx="1325245" cy="700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97025" y="327660"/>
            <a:ext cx="2450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景嘉微杯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7286" y="2446191"/>
            <a:ext cx="71683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23B43"/>
                </a:solidFill>
              </a:rPr>
              <a:t>恳请批评与指正！</a:t>
            </a:r>
            <a:endParaRPr lang="zh-CN" altLang="en-US" sz="4800" b="1" dirty="0">
              <a:solidFill>
                <a:srgbClr val="323B4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9686" y="4173355"/>
            <a:ext cx="2852742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队伍编号：</a:t>
            </a:r>
            <a:r>
              <a:rPr lang="en-US" altLang="zh-CN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CICC1837</a:t>
            </a:r>
            <a:endParaRPr lang="zh-CN" altLang="en-US" b="1" dirty="0">
              <a:solidFill>
                <a:srgbClr val="323B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8871" y="4677529"/>
            <a:ext cx="3221643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</a:rPr>
              <a:t>团队名称：啊对对对对对对</a:t>
            </a:r>
            <a:endParaRPr lang="zh-CN" altLang="en-US" b="1" dirty="0">
              <a:solidFill>
                <a:srgbClr val="323B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5631" y="5181703"/>
            <a:ext cx="4268678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323B43"/>
                </a:solidFill>
                <a:latin typeface="微软雅黑" panose="020B0503020204020204" charset="-122"/>
                <a:ea typeface="微软雅黑" panose="020B0503020204020204" charset="-122"/>
              </a:rPr>
              <a:t>团队成员：朱涛、徐振华、李子倞</a:t>
            </a:r>
            <a:endParaRPr lang="zh-CN" altLang="en-US" b="1" dirty="0">
              <a:solidFill>
                <a:srgbClr val="323B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13" name="组合 12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16" name="任意多边形 15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5044" y="415387"/>
              <a:ext cx="3022600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新型双线性插值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对象 8"/>
          <p:cNvGraphicFramePr/>
          <p:nvPr/>
        </p:nvGraphicFramePr>
        <p:xfrm>
          <a:off x="987468" y="2043831"/>
          <a:ext cx="2880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" r:id="rId1" imgW="3362960" imgH="3403600" progId="Visio.Drawing.15">
                  <p:embed/>
                </p:oleObj>
              </mc:Choice>
              <mc:Fallback>
                <p:oleObj name="" r:id="rId1" imgW="3362960" imgH="340360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7468" y="2043831"/>
                        <a:ext cx="2880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23740" y="2789555"/>
            <a:ext cx="688086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/>
            <a:r>
              <a:rPr lang="zh-CN" altLang="en-US" dirty="0"/>
              <a:t>传统双线性插值其目标图像会含有原</a:t>
            </a:r>
            <a:r>
              <a:rPr lang="zh-CN" altLang="en-US" dirty="0">
                <a:sym typeface="+mn-ea"/>
              </a:rPr>
              <a:t>图像</a:t>
            </a:r>
            <a:r>
              <a:rPr lang="zh-CN" altLang="en-US" dirty="0"/>
              <a:t>的所有像素</a:t>
            </a:r>
            <a:r>
              <a:rPr lang="zh-CN" altLang="en-US" dirty="0" smtClean="0"/>
              <a:t>点，放大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倍会</a:t>
            </a:r>
            <a:r>
              <a:rPr lang="zh-CN" altLang="en-US" dirty="0"/>
              <a:t>导致整体图像的偏移。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23740" y="4338320"/>
            <a:ext cx="68802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新型双线性插值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点P像素值：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P点相对于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的偏移为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x=1/8,y=5/8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，带入传统的双线性插值公式，即可得P点的像素值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/>
          <p:nvPr/>
        </p:nvGraphicFramePr>
        <p:xfrm>
          <a:off x="5264033" y="1802447"/>
          <a:ext cx="54006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" r:id="rId3" imgW="3276600" imgH="228600" progId="Equation.DSMT4">
                  <p:embed/>
                </p:oleObj>
              </mc:Choice>
              <mc:Fallback>
                <p:oleObj name="" r:id="rId3" imgW="3276600" imgH="228600" progId="Equation.DSMT4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4033" y="1802447"/>
                        <a:ext cx="54006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320028" y="5304463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新型双线性插值原理图</a:t>
            </a:r>
            <a:endParaRPr lang="zh-CN" altLang="en-US" sz="1600" b="1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15" name="组合 14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17" name="任意多边形 16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5044" y="415387"/>
              <a:ext cx="2717165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均值调整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13285" y="1838071"/>
            <a:ext cx="96596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k图像经均值下采样获得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图像16点平均值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等于相应位置1k图像的像素值，在还原的4k图像中，我们也希望仍然保持这一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3285" y="3134106"/>
            <a:ext cx="96602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设所求的1k像素为average，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4k像素点为dot_16_4k，经均值调整过后新的16个点为adjust_dot_16_4k，则有如下等式成立：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53733" y="3884359"/>
          <a:ext cx="71993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" r:id="rId1" imgW="7469505" imgH="648970" progId="Equation.DSMT4">
                  <p:embed/>
                </p:oleObj>
              </mc:Choice>
              <mc:Fallback>
                <p:oleObj name="" r:id="rId1" imgW="7469505" imgH="64897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3733" y="3884359"/>
                        <a:ext cx="7199312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13285" y="4811141"/>
            <a:ext cx="9659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sum为求和函数，双重sum表示对16点的求和，fix为向0取整函数。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对于新的16点，若其值小于0，则赋值为0，若其值大于255，则赋值为255。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40" name="任意多边形 39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5044" y="415387"/>
              <a:ext cx="2422525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边缘插值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01264" y="4474845"/>
            <a:ext cx="172624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Aarctan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kx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)+B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 descr="arctan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2411095"/>
            <a:ext cx="2400596" cy="1800000"/>
          </a:xfrm>
          <a:prstGeom prst="rect">
            <a:avLst/>
          </a:prstGeom>
        </p:spPr>
      </p:pic>
      <p:pic>
        <p:nvPicPr>
          <p:cNvPr id="8" name="图片 7" descr="分段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99995"/>
            <a:ext cx="2400000" cy="1800000"/>
          </a:xfrm>
          <a:prstGeom prst="rect">
            <a:avLst/>
          </a:prstGeom>
        </p:spPr>
      </p:pic>
      <p:pic>
        <p:nvPicPr>
          <p:cNvPr id="9" name="图片 8" descr="阶跃函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665" y="2411730"/>
            <a:ext cx="2400000" cy="180000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6960235" y="3186430"/>
            <a:ext cx="970280" cy="25019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191115" y="3068955"/>
            <a:ext cx="1230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高斯平滑</a:t>
            </a:r>
            <a:endParaRPr lang="zh-CN" altLang="en-US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17048" y="4474845"/>
            <a:ext cx="100540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>
                <a:sym typeface="+mn-ea"/>
              </a:rPr>
              <a:t>分段函数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81114" y="4474845"/>
            <a:ext cx="235513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>
                <a:latin typeface="+mn-ea"/>
                <a:sym typeface="+mn-ea"/>
              </a:rPr>
              <a:t>阶跃函数</a:t>
            </a:r>
            <a:r>
              <a:rPr lang="en-US" altLang="zh-CN" sz="1600" b="1" dirty="0">
                <a:latin typeface="+mn-ea"/>
                <a:sym typeface="+mn-ea"/>
              </a:rPr>
              <a:t>+3x3</a:t>
            </a:r>
            <a:r>
              <a:rPr lang="zh-CN" altLang="en-US" sz="1600" b="1" dirty="0">
                <a:latin typeface="+mn-ea"/>
                <a:sym typeface="+mn-ea"/>
              </a:rPr>
              <a:t>高斯平滑</a:t>
            </a:r>
            <a:endParaRPr lang="zh-CN" altLang="en-US" sz="1600" b="1" dirty="0">
              <a:latin typeface="+mn-ea"/>
              <a:sym typeface="+mn-ea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449320" y="3186430"/>
            <a:ext cx="970280" cy="25019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20499" y="5337585"/>
            <a:ext cx="7440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添加两次均值调整得插值算法：边缘插值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均值调整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高斯平滑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均值调整</a:t>
            </a:r>
            <a:endParaRPr lang="zh-CN" altLang="en-US" dirty="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8550" y="1313180"/>
            <a:ext cx="9994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/>
              <a:t>均值下采样与双线性插值均会导致高频分量的丢失，为了弥补这一缺失，我们提出了一种边缘插值的算法，其利用1k图片的9个像素点产生中心点对应的4k图片的16个像素点。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40" name="任意多边形 39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5044" y="415387"/>
              <a:ext cx="2479675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边缘插值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对象 2"/>
          <p:cNvGraphicFramePr/>
          <p:nvPr/>
        </p:nvGraphicFramePr>
        <p:xfrm>
          <a:off x="339090" y="2115820"/>
          <a:ext cx="3600000" cy="27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1" imgW="5608320" imgH="3454400" progId="Visio.Drawing.15">
                  <p:embed/>
                </p:oleObj>
              </mc:Choice>
              <mc:Fallback>
                <p:oleObj name="" r:id="rId1" imgW="5608320" imgH="34544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090" y="2115820"/>
                        <a:ext cx="3600000" cy="27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610225" y="2691765"/>
          <a:ext cx="4660900" cy="99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3" imgW="4995545" imgH="1109980" progId="Equation.DSMT4">
                  <p:embed/>
                </p:oleObj>
              </mc:Choice>
              <mc:Fallback>
                <p:oleObj name="" r:id="rId3" imgW="4995545" imgH="110998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0225" y="2691765"/>
                        <a:ext cx="4660900" cy="99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93590" y="1769745"/>
            <a:ext cx="66935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以水平方向边缘插值的第一行为例：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先用线性插值求出左右两边的像素值，即图中的蓝色圆点pixel_left和pixel_right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93590" y="3811905"/>
            <a:ext cx="6938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然后求出第一行左右两点相对于中间点的梯度d_left和d_right：</a:t>
            </a:r>
            <a:endParaRPr lang="zh-CN" altLang="en-US"/>
          </a:p>
        </p:txBody>
      </p:sp>
      <p:graphicFrame>
        <p:nvGraphicFramePr>
          <p:cNvPr id="11" name="对象 10"/>
          <p:cNvGraphicFramePr/>
          <p:nvPr/>
        </p:nvGraphicFramePr>
        <p:xfrm>
          <a:off x="5610225" y="4307205"/>
          <a:ext cx="3960000" cy="99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5" imgW="4519930" imgH="1059815" progId="Equation.DSMT4">
                  <p:embed/>
                </p:oleObj>
              </mc:Choice>
              <mc:Fallback>
                <p:oleObj name="" r:id="rId5" imgW="4519930" imgH="1059815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0225" y="4307205"/>
                        <a:ext cx="3960000" cy="99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84050" y="5008673"/>
            <a:ext cx="174759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b="1" dirty="0">
                <a:latin typeface="+mn-ea"/>
                <a:sym typeface="+mn-ea"/>
              </a:rPr>
              <a:t>边缘插值原理图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endParaRPr lang="en-US" altLang="zh-CN" sz="1600" b="1" dirty="0"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40" name="任意多边形 39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5044" y="415387"/>
              <a:ext cx="2422525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边缘插值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7" name="对象 46"/>
          <p:cNvGraphicFramePr/>
          <p:nvPr/>
        </p:nvGraphicFramePr>
        <p:xfrm>
          <a:off x="731520" y="1786890"/>
          <a:ext cx="2637790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" r:id="rId1" imgW="2834640" imgH="2052320" progId="Visio.Drawing.15">
                  <p:embed/>
                </p:oleObj>
              </mc:Choice>
              <mc:Fallback>
                <p:oleObj name="" r:id="rId1" imgW="2834640" imgH="2052320" progId="Visio.Drawing.15">
                  <p:embed/>
                  <p:pic>
                    <p:nvPicPr>
                      <p:cNvPr id="0" name="图片 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1520" y="1786890"/>
                        <a:ext cx="2637790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3816985" y="1695450"/>
            <a:ext cx="715708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dirty="0" smtClean="0"/>
              <a:t>所</a:t>
            </a:r>
            <a:r>
              <a:rPr lang="zh-CN" altLang="en-US" dirty="0"/>
              <a:t>求4点位于</a:t>
            </a:r>
            <a:r>
              <a:rPr lang="en-US" altLang="zh-CN" dirty="0"/>
              <a:t>1/8,3/8,5/8,7/8</a:t>
            </a:r>
            <a:r>
              <a:rPr lang="zh-CN" altLang="en-US" dirty="0"/>
              <a:t>，当所求像素横坐标小于x1，其像素值等于pixel_left，当所求像素横坐标大于x1时，其像素值等于pixel_right，而x1的计算公式如下：</a:t>
            </a:r>
            <a:endParaRPr lang="zh-CN" altLang="en-US" dirty="0"/>
          </a:p>
        </p:txBody>
      </p:sp>
      <p:graphicFrame>
        <p:nvGraphicFramePr>
          <p:cNvPr id="53" name="对象 52"/>
          <p:cNvGraphicFramePr/>
          <p:nvPr/>
        </p:nvGraphicFramePr>
        <p:xfrm>
          <a:off x="5595620" y="2894330"/>
          <a:ext cx="360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" r:id="rId3" imgW="1816100" imgH="419100" progId="Equation.DSMT4">
                  <p:embed/>
                </p:oleObj>
              </mc:Choice>
              <mc:Fallback>
                <p:oleObj name="" r:id="rId3" imgW="1816100" imgH="419100" progId="Equation.DSMT4">
                  <p:embed/>
                  <p:pic>
                    <p:nvPicPr>
                      <p:cNvPr id="0" name="图片 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5620" y="2894330"/>
                        <a:ext cx="3600000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95375" y="4158615"/>
            <a:ext cx="173477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边缘插值原理图</a:t>
            </a:r>
            <a:r>
              <a:rPr lang="en-US" altLang="zh-CN" sz="1600" b="1" dirty="0">
                <a:sym typeface="+mn-ea"/>
              </a:rPr>
              <a:t>2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6985" y="4084955"/>
            <a:ext cx="71570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同理可求出水平方向其它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行的像素值以及竖直方向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列的像素值，加权取平均即得到最终经边缘插值求得的</a:t>
            </a:r>
            <a:r>
              <a:rPr lang="en-US" altLang="zh-CN">
                <a:sym typeface="+mn-ea"/>
              </a:rPr>
              <a:t>4k</a:t>
            </a:r>
            <a:r>
              <a:rPr lang="zh-CN" altLang="en-US">
                <a:sym typeface="+mn-ea"/>
              </a:rPr>
              <a:t>图片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点像素值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2010" y="5367218"/>
            <a:ext cx="9589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边缘</a:t>
            </a:r>
            <a:r>
              <a:rPr lang="zh-CN" altLang="en-US" dirty="0" smtClean="0"/>
              <a:t>插值类似于</a:t>
            </a:r>
            <a:r>
              <a:rPr lang="zh-CN" altLang="en-US" dirty="0"/>
              <a:t>多项式拟合，</a:t>
            </a:r>
            <a:r>
              <a:rPr lang="zh-CN" altLang="en-US" dirty="0" smtClean="0"/>
              <a:t>但不像</a:t>
            </a:r>
            <a:r>
              <a:rPr lang="zh-CN" altLang="en-US" dirty="0"/>
              <a:t>多项式在无穷处会发散，是一种值得深入研究的新的方法。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40" name="任意多边形 39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5044" y="415387"/>
              <a:ext cx="2345690" cy="521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sym typeface="+mn-ea"/>
                </a:rPr>
                <a:t>分区域插值</a:t>
              </a:r>
              <a:endParaRPr lang="zh-CN" altLang="en-US" sz="28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15" y="235630"/>
            <a:ext cx="983730" cy="720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214620" y="3220720"/>
            <a:ext cx="66440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dirty="0"/>
              <a:t>分区域插值指利用3x3sobel算子求出水平梯度d_r和竖直梯度d_c，</a:t>
            </a:r>
            <a:endParaRPr lang="zh-CN" altLang="en-US" sz="1800" dirty="0"/>
          </a:p>
          <a:p>
            <a:pPr algn="l">
              <a:buClrTx/>
              <a:buSzTx/>
              <a:buFontTx/>
            </a:pPr>
            <a:r>
              <a:rPr lang="zh-CN" altLang="en-US" sz="1800" dirty="0"/>
              <a:t>若 </a:t>
            </a:r>
            <a:r>
              <a:rPr lang="zh-CN" altLang="en-US" sz="1800" dirty="0">
                <a:sym typeface="+mn-ea"/>
              </a:rPr>
              <a:t>d_r&lt;=10&amp;&amp;d_c&lt;=10，</a:t>
            </a:r>
            <a:r>
              <a:rPr lang="zh-CN" altLang="en-US" sz="1800" dirty="0"/>
              <a:t>则采用最近邻插值；</a:t>
            </a:r>
            <a:endParaRPr lang="zh-CN" altLang="en-US" sz="1800" dirty="0"/>
          </a:p>
          <a:p>
            <a:pPr algn="l">
              <a:buClrTx/>
              <a:buSzTx/>
              <a:buFontTx/>
            </a:pPr>
            <a:r>
              <a:rPr lang="zh-CN" altLang="en-US" sz="1800" dirty="0"/>
              <a:t>若</a:t>
            </a:r>
            <a:r>
              <a:rPr lang="zh-CN" altLang="en-US" sz="1800" dirty="0">
                <a:sym typeface="+mn-ea"/>
              </a:rPr>
              <a:t> d_r&gt;=120&amp;&amp;d_c&gt;=120，则采用边缘插值；</a:t>
            </a:r>
            <a:endParaRPr lang="zh-CN" altLang="en-US" sz="1800" dirty="0"/>
          </a:p>
          <a:p>
            <a:pPr algn="l">
              <a:buClrTx/>
              <a:buSzTx/>
              <a:buFontTx/>
            </a:pPr>
            <a:r>
              <a:rPr lang="zh-CN" altLang="en-US" sz="1800" dirty="0"/>
              <a:t>其余区域采用新型双线性插值。</a:t>
            </a:r>
            <a:endParaRPr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974850" y="4912995"/>
            <a:ext cx="1210588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分区域插值</a:t>
            </a:r>
            <a:endParaRPr lang="zh-CN" altLang="en-US" sz="1600" b="1" dirty="0"/>
          </a:p>
        </p:txBody>
      </p:sp>
      <p:graphicFrame>
        <p:nvGraphicFramePr>
          <p:cNvPr id="22" name="对象 21"/>
          <p:cNvGraphicFramePr/>
          <p:nvPr/>
        </p:nvGraphicFramePr>
        <p:xfrm>
          <a:off x="680085" y="1812925"/>
          <a:ext cx="391541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" r:id="rId2" imgW="4196080" imgH="3088640" progId="Visio.Drawing.15">
                  <p:embed/>
                </p:oleObj>
              </mc:Choice>
              <mc:Fallback>
                <p:oleObj name="" r:id="rId2" imgW="4196080" imgH="3088640" progId="Visio.Drawing.15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0085" y="1812925"/>
                        <a:ext cx="3915410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af8ad68-2d94-4458-a3b5-2bd3c21a64ce}"/>
  <p:tag name="TABLE_ENDDRAG_ORIGIN_RECT" val="569*200"/>
  <p:tag name="TABLE_ENDDRAG_RECT" val="133*253*569*200"/>
</p:tagLst>
</file>

<file path=ppt/tags/tag2.xml><?xml version="1.0" encoding="utf-8"?>
<p:tagLst xmlns:p="http://schemas.openxmlformats.org/presentationml/2006/main">
  <p:tag name="ISPRING_ULTRA_SCORM_COURSE_ID" val="F7C0914D-60DB-45F6-80C8-9094A4F05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9LZ0pRhTakvj0AAGijAAAXAAAAdW5pdmVyc2FsL3VuaXZlcnNhbC5wbmftfQlQk0nXrgsgAi6MokRZVBwZRXaRnYALzIgDKiKDBBAjoLKTQAhhEdxQMXFGx4ASgjqIC4sIJIRAQMBEDSS4IEsgASIECRD2AFm4iTPfP7LIP1N1q+5/78UqsfDt9/TTp0+f85zufruvHHJyWKGwQWHRokUrfvpx35FFi2QtFi1aGiYvJ/mf6rtyv0j+WQw54rBnUS5N7bPkFxl/u5/tFi3KRykKfWQlvy8P/dEdsmjRyirp38WUkEenFi26L/ppn93RKK++Vl4e1M0dKBb/LF4sXLw1NnH5d+w17/3Jtxyaz+1ba2h7f+3B60dMbPdcTZRRXH7h0EuZCZ9A242J93WrFy1Wvvrj9sLE4UELFu9sJMyflk7wq61355Y6hYez+KnuAWOkLhNIK6fsY01LgUeMqNcfyLCeEg4TOemI/i4BBSjODzE5cW6xnOqsHwlPDerCqa8MtKiguNb3YuX1CrtliUoGFYuWzvphcDXh1S5Gw891E++x4qOvtv/uP7fEdqV9OIA3X8ibEvNClwEP3O81y4mbU2IofOmvYUz291y0/q6aszVzlKio6FTaR4bTneOG1lhaBP3kN3eVPiskhVBbJ8J/et78RHfpXPhN5GQwbikfgPwWCJEe02Vcta1bo5RjHdU6xalHAUfBM2S2BW9YDVWwkH3i5mdbBzfFJpv48C1nyuQAur+D2ozU7SV28rVtBpdbfkeXp+9IzKXHjRUQR/kw0jDmzF66WQOYzhukaJY/rnUrn6xHZ2qo8OOtvIAj91b1WZePT9yj4tJDwUxmxDWwO5BSGO+PKsBQvkfCntrrAfPOPMZOGk5vjZpR3ffdQgJWQGgNEZJDSlfbl44V5bW2wlixpqwBDDJvS/dkFVBY5SnzTrn7JZYXPyWADRZop0d1nO0v4JP4Za17Cszw4CXFITHsjaYRKdbdyZTAmLwq1jhMaCVovJ5fxor0AUBJQ7/nlZrjvOw43yMbIMzPdPjZh34zFGCtBFW0aGi3l9mWFzf6NGRPocayaHTXIwWLhhfeF9KU9bwcc1ArtFHmTDDn6p193YiaNHSJ00uR5mJvK5sGyy1slu7BmjRW5vmqdeF+yCBWiqNmSB57F+oSfaYV4BKuyWIOC+WPnOS4Cq2X0N1KO1RMiS87LCtvRS576TvIi2wyioHTEczhSjqD9nZ3sPqRQk+vMLjMlpBYrkcImdxHph9Peh/3sbKpN99T4Zf9dUX649du6MdpcOojo8WvscLXtfQtxUjsSxaDb1SNpDZHsOmNgKaeNRHeyACiPfigzNMg08/hDp/DDyqeCrmrjfSFZ3MFfnDSIB8VN/JAX82lRRwvaogv+yQ8iSzu2x2S/FQ+Uad/KkqpGhxQBimwDr4NRFFcEYFk8GPrh+zBNQ3XKPC7IRMpyQKdXFY/rzj4rrY4EDUcO6wWHaiuYAFeP0EigNPB2L23IdXm6oJjy9DRGga8yKUuWiYnp9vqLxu610H1vEs07H68IKccXnhjR2KNrwFOyY79fF10IZpmP64M1io9/eIAaB0Edy5cpzuw4Tr8eEoT8t7F9MPJNfmeQwlHlaH7T6/n7QcUnWEpi4sE9y7eUT7ysvOwQF64ZXUyBAX0iFJFFxns0hOg4yfQ65e8Vy1v2QxAF8Gbg6rpJ0FqzqCPZ4lK2qjULHUuSeDnXQegqHOU231bIhV3o+0QoHURZzjq6JdhqLgpPIU2ZLiBD7Fad3xAlaMaj6KctWQ9CksOQr9kge18RCnJFi+LfX8sS8uy1mDbJOVz4U7LLTwymjUYht5pbjWxvZBXQxObgi1p2wVDIsdmA7wcbaax+Cz1PE+TX7blRBKvcX995L6i0K1LksZacxmJZHmVj/rxqHPGufjSpWyW8n0yHZdIiyxbB8rmXGVQNRjfH3aVxVA9bw/y5bcynGpwewsw/jIJYRNGqtdDH10812cNbCC2dQzJZ9xmb6kJ1BwvUFLxiCrR72654w+4obFG0g24qcfOsT0XB4zimMgzLGqjxyHLSRFLwzLfVhlVb4YdL7h4m3sjT/Y33VsgOQyVHxFEzPWoa+xZi3pZnNMJsUWkn4ZoDIufCSKhZPrHkF+V751No+fTN+vuvM5lvP4MXIGOibl7V3+6rwqXK5GgvmG05Hpnf866U4WrfjguBsCCZQ4YPiwrtBZr+FQNZXavsBNmXzTwsPNnLN8AXlX2yQQRiN7nrgJljrVbKUP19r5aF4Nz/hQcb/+jalHSucIytVLZ1MHhYq/eqyDUtUMBsRvDRGPvJsb4ncgKly53FpCrjqFCQrA2rJ1652mjiF/0vJnx25dKXBuid59to8bTQf8Wfao6ZtAsUP9zMOreKJLmq96MiNeDncFTvBE8eicb2ENUcsafjf6hG6T/207gs9MTVquHNaNXniEeYngERMW3U03ScwRNnWdnuIMbhqG/Zhiv3LrnJu788747oP5bZy2rO0p0/zgNDLAsO+lw7EI6dc01cwZdYjla2e687uQKrcrkFM4HMHWtoNFQxa7h4+Xh7L2vcA8g8JWHC+TNwNp+iivZ/mHxePRzh/Gmyrrdu8mFfCFo2ZXLiTQXzmdlKDksl3XTOBLqNRlrIRnVnWBtMZOpjbfWYJysDF8WAfrIPH7fM+9ieg4ziDk2NNh1ksXOK6uvINj515RFfrA5/bmRcwPHNqNpIQMIbGEjJYd7pnJmlCotldNbB8XxyQHE+ydNG4wKQXKayoGSjsFtzK59uydZftNt3lsApLD1eN/zMd4oLW902YNs1oPhD2Di1parGdwPGQVlq/wR8LALd/Mhxonl8jJg0pjX3b6SMEyxeKjqSkfJIA+cSMMZ7zJ2RmUYdyUdKgAg2UloHn1EAxOG7BNBGY6NaEsLhiPNw5od9m6d3JjsLeoiEzKuAioaD0A1RCVjN0L7EYF5kkrrID9aMs34nYLfc1kFw7+hYJDy0p8Pieqx01xTCsUWnWFcmRzLy1vfbofA1hSXxlpABG2/ym3X84jrmTSCguK3TIZzjik6Njv+zB5r7lROy4XBdYHWFsF56pCxRr1R20fyFg92U53tvbGOH06VrSkoA/peuENFZ1Eax+z29MUC0Rq3sR81XvgQW2Px+XGEGCFR9lFWTYENtnMil26NfKAeosYYKmWzqM4XvRs+fSe3Q9p9uzXAgzyc4Hnf6UDiRga4oK8QSYEi4hmx2GbmWYDP2JDIOAQhVBe8AAo0GsLSLnchqcGIle4fN3d5xZUIDXmA6CsCVtrwrl/4mYLfpjX5kYkkOkOzRsve70jU47uzBNn+1q1TDQjWSCm2tjNuJoHJyFtsx5nqGy/ZfTQxl0t03nG9eIo3JvI+UxuUT57Bv24utsvKGO5JZKZqnEiFKEPPGgFMyaFVMzhVwwp5C1lMIk3HeFP3h5T+aHC4WGMmcQEslTxXJBjB7htqCOdiS7DWcxkudWcctOfkUlUbV0P3WFl1EEnH24U5jYazSwCZy6UgnOYga4vlLplu6r4QFVV9bGf28TneVZL/B68GZjfORSlbhjP1Y89wPFaozkl3T5xamuhkl5dxd27iKtHcZg2NwVc6K5CtBwCzm15HkWple/epOWVHSWQnXXYIrH9Af3LZ4onWrPeTA20lL6+FGs3JrksX22lXV2lpwDNf5HtsB8+uYlL1CyPFzMnOlUJs65YPDiTlRI+4jx5yiJgFMeHXFf9Ar1p5u8widXxnV2GrKdVcVsbN+TSX74qyearR8wj59auHzrS91sa2WItG3hP90+F+HEfZo7ayHYRN6Ws6CJsFoK0SjTwcPPUWwAE6T4/jrbsHOvXj4RLGTv8pUvLO0bbvVZI4l6KQr0aWS6AYy2qfr00hijQB/HLBNL9zJ0FT2LasQ13l0GIVs18SpC8o/ecF1anHPtPxyy8lSYWfeLokNW6zBIyCBWBGC38weaYSWgyS4pbBbHA5A35zzpjcMyPPOCfvIC2A23Hjs0okVMHh4oOZWry1oVHBDJS7ZEfGkkSn648LDX0rAODO29OVaXvhgbSAh8qrEQVLi4sPKg/PVPiBFYGyanpuiyWts8siH21OMWpLzg+nTu+wTZWHJQUSchRORV9Ux1Qebv9hpslkyuGWrEQ/PafwSGLU4B1BBwGh5F8IvtNbvrr9kaRAxTFZo7JKpFP7o9BbM7v+yFKPxZeprhIF2tY9Nvx990MlM3B2ywwTTwr9j4a9fByyQo+avZlpXo8Tcs5VdUoavkPqtQ5sdJFLMzwWPKMj9plJCzxzTTiY9+yBi9kONd+Z3vRDxbGK9nBpv6+Gnj2YeX37UpqqDn5Gy7eoSQs0PrF96Nb4druaCnLmgDx09oROWyhBohkFeQuTh+/Itxb7J//uMaMjlJHSAoGum97r9HavRSo4/COzebNgNgtm87/DbPyTFYQDl4Et1pPdD4gNZf0Rpqw8eG1AJJ+J4LnGUgyL2NfA18FjJg7zdQKk2gCC3S9zic+Kn3K9eIdyITusppJmHqjwTfwJ5idTCPSOF8s01fQ+BdqdViPmDerMY7uqwMTUKaXcQd8eSm93Mrc635+kgejNrzEA6x2dxxBD74GqC9V1QgMfReU0WBatVQ4nE8ZL0uezy1ztA2FbL+8IzVnclU+JeGPN2ONkx9nuShRGyH5TjRWdWt/hQ4NlV8peHXzd5Ww1WE14j7UWP85KL5nYN76XAu9dsXOvREy+61OC17f7PWPbtjAdztG2lkWDaQwb315zCmGluSwm66h4qEHl2xaFRv3YUklQMdO2teLjnAFYa1rsZgnDu/XGW1wyj8lTHbYGt7conFpaDQnhfxhMZVutDVewcM4R++bpf3sU6G1EpZRJjGHxSRTDOgLpghrG3XCpg58d1UeI5hkYvmzlAv6jisfS12pqwt6EBV9MS6TVWIcSDL/tjdrC3yalIlzbbi3Kbwjy6zIfM0Mtl+gjFdEWDp7HGtHX7Gtani6hyCWVBetb0g0p8MBX27trmIpogPY8DVtzLaXIXxa5fDWC6RWZm8O2+v7TWqgf7yI1mfptZwjats4wgK4QKJtkHcJNIwRb0lykHW3O3zeV/+2GZcRvPUlmqqhad9dckKiBeZV2V//b4zjUS+gD3S9rv8pilfrUR7rOWe5u5NN53KaZXldoDrpgSSINXTAZbPmfkOASatSYPIgFzNCXQRt3UmdTd6lYcHpMq2ZEUcJwXOpezzaXpqV3ADTnOvOqMrMx878dU/3MgZ3PRhPDRhJpxDCg97C73zwDzRwUFjjlLW2XZszAi/OcUMay7whTeVnzxKe26PtrHcIfLXmwDBPmlfrsZhL38Tx+9EtpI0hd6nLLK8Xp83jTBO6VI2qve+04j320lRtc5vPwo/u2Iz/pyWCyLmD2gZznca1/lsyVwVAufSk5j8E2rMk0+424FqqxJvK7MOv5gsefJddBgy/+M5mqUOa6fyZzA1RD4YuW/jvXmCWHQdlMdtev7cunaDBaEbwyRDnK+tUySR/uZ6PUOdHovHlsszhmX8c6Wk7FvUVht7DYcDH12fCtsFxE03zV/uVy7Jfvore+bTpbX0nTKDJ2wM7XnzaGSe567gkCXvlUG7Uyz1rmOpges7/xMzd6PoJUnP7Dy1/VnlRooayMAusAlP4A4XyVDGqlTNDbLgOF7f0kQf9Gvd5kMBLMN4mbr1vYDgYwttIWg5jhuyyrg40Ayo5PaZSH39ZXivbVsG0S3oGejy+0HXmRBJeQoK7H5xYkLUj63yHplWcan8ESj/Vf0U6Pes33fPRyVfx41d1hJJAfW0RlPwfnwdb37H5jPg/DO5x4Wxk5/KuDRpPUSehPkHgkQaSz9egH1/Q9ahBUnryR9/Cdhl6N2JG3Ze9f9pX2R+QRCTvPrvXhkPLG4aB+bsm8YzXXzLf3wRk7ztDOLYuSz+nvqQgQ9gB22Iy3nSdKhn0874x9o6ARjGoFRTKQkohssqMpM/2mDOaOu4LTNldT8sz1PVvVgfq8JYJEWooIghW01Oq9bKwH6IegKvTj1jWEWG5k08dhAiS3KE/eEXyQGCgaGuj0zX8QDocnXyE0Nxa3jtUj8Z5ZF29cRmoFa9PueZJyQaB1HILV2G6OUbcn0wtESiuoPwvvD3Pq2+3xS7Oedzrjebqo39V4v6yRaE/d9u6DL16fMCbHn55BMWQwsXuz99r5X4D0dTYrnyb3k8eRmHTl3qJzA+2XNUnLR5o7dZ8le/4WEjd8N0QvgLiX4au8xD5JFf1yfBwBwscWod9R0sIwxaUXMdwMCNesA8cI0w8Bu780+zhKbQdn+asxhlKOV2ykvCMXQrz7ja4zzqApVmHuCHjMhwwJYHHD5O7FsUX1tNuf1885dSNxakVhr1vwOKWVaOIWLZB0nl6/1qs/OnlRmOg33rqD9i+3tHjw3gXqTyEJ6M0na4gxq2rGBUZRyVwc/00gBI/wlaAakt8YIrh6yBQZS9AyRobBSVS2h1ye4bY9NeuguOO6sHtkoeG2nnwbtGp5jH4doag+HfO3kZfNMPJH1x27SEXroPabioVILD4jnIU4ZP9sfYP3pQfKMTjb530dya3XlUdyOGct7RjjuKoC2VTqKrH7sgRq602KGiUa3zWpEaR54EOkK3lQ73x9p2HRoUhrB8uHsS/C0gIUD3jU3maXUTi+GuD52HX1Fhjk4159T5ZCx5bia5jfqBnGYlIM8M06VXIEmHJKJlr3gwfKg+TWObmGhk+kMZBg72fFvHQv0lFrcjbLDTJhJI7VvFSoZMGgfRw1t/9xR3c2Im35t4dbyaNTYo83chiq89YQ16voAApM8AzjO7ql7VorJsjh02RVfEcnK8ihc7sdJ4iijI+XBDi8OvEAAyuIDMShmXnA0tMEKkRkNJ6iHZmMU3+eT4SIjkzGgrvQsAnjmnkYsM0WgiX+xgoLxmWZotDnsT/U3eO3g+LanBHetWPhY52IXzQE70bHfurDq1O22/mD8GUjcRPiez9XGsVczzAiscfZluQidUyf7wDVwHgJc+zI+CNnmSd9mRPKv/ULDP4gag2E+++Yh7avv95Slsov0+wsUVA+mcsqMMp9v+ed/MSWUg9SiyW5Opg6tryHyn+dbGBQWd6Z9VQfGGEVHDDBS4EBbOyTGm1EsVyzky2Tvt2X+zsbr28YzoXdxVUUqr+fHG8wSeYWDRSUXe4eOp/aEXnfq+97kSCxnqidPwXw/zZbmXTY4nd0sUpKzjw09gTOljwhSd9H8ubxwtIkwV7lUELTfJMSfoqn0lAKj2yn5iNQC5AWIC1AWoC0AOl/GKR0eFdqkxGA82DJjrr8JYNqv84/UzPw6aZzf9zke2xk8v6DmUt2GDjKdhA2p2vNSyDvJOTFdOoQ/bGxkbcDyXAJbugjWyvtashenJt0Ke+MlTuUPIFaMccSrW3IP1itC+ONsGKO3ZqjwOA/WoL9hezhE4Yl0GcVysAvnnMu6s/ZlQEJM169ClUMmwyx0TkwR4EoSQEJ+nmXnk/q7GTnPCumt/jPXqRl/INF2hZLkSlW5fs5Clj9k3VOlduDx35p8e83nr6O6C3qcYOxpsR8GN1quKYWn7ferW2Cg42/t/twVvwUPx4ogI3T48XDxFVxA+eJlzWiT/PH8OWx/Iqlqw4K1DkNJHYau8WaXyNq0epeC42+YTzTOIM3JVp6Z7m1UYDiwf7X2tiDrd68OD4xa4UJankga+CSae99uUoavErSAr+uxbTZ5Fa65S9LO8a+9FDCwUaApRlq+VJeZcRJWNYzCO2ZS93jVHjorErPbkq08Oa4bvL6KO7Uj594JOjz5EWjb0BGvxOhYnvBDvVOmyyObZIwvRqrZ3PNgVb7Q5/algrjdZIQvfmUC2kI5uVdXmSSqyUapRJOFn3/jRc3Pel1+zIC8ExYQXxbnbl+UfzIWwfHVkUnfc00SfpqvOrsbFI7cm2iZi0PFv2D7TVnAFBbPi02sPQP7/GoiYH85+REp9qa83dmp0Edr+NUorpS/VcyYTCRy0fU8rPlAxf1bzXnKYn6O4KWS6s6/Y2qVMxGhkZNyz7/HAnth8fTfBf1dHIjobdtJlpfjjSZ00c3QeJLgNMal7B+4yvyTUmGjodJ1xtqYcLYidEqTfFAF0eaY+cAUVSGmkCcDG/uyw4Bm4dtZMThxPx7WFYkA9/KDDIR9MPKBb9lbxNs3seLolhGDv7Wb0oavK6v8NMqkdWeKjxpNMcU3GGZi1f6Do0u4u6cSqaycWOeH+NwVrdHYwZ54MhgjRKn0suPKRwr+ttI6PGi4XN+s6dLH9v595YgagO8Coh8JsJ7RDRQtarcwFUmKWyC68UvWf9zuRgOIqX7T/CKxVooq3AIZny4zm3je72QKeS5sImI7mgBsh3HIOb40YFTQsf+cvnlxotPKF7VjBcOrr8eAvSmbYyPn/yc5R1+WlkNFzp0Eyv8lAODgTSGW8bqg4331ErzYn1CzzKbgYQPBNxkNSJVwZIjbymLuZO6zHi2/5fu9fqUfMggkSa/hAFTtPF4FiVJlBpCIC3SfbEQ4HjbeX3hzkjX9DVQctjL3LqIRSVi/hComcVWe+7tbDPx6Vp/lWlp+4rHAyEErUjA2dzztEZCE8lG9NmZt+VZMm/dPlzGrq7T6CLzDvpYAS7AuOtqXaEoZsKfUdS0pz7SvcU+xlrQW2BKPGD8Ijj5Ct9IBapgsblOfqZhn2g7tZRyCa5sgbMdls5XXLv0slzrj+RnRiTkCgv0zcJWDPfcYFqGMfIM4f1IHZIGDgjtHb2t740KNds4qXueJq/LsOJmFMjeUQ7P9X6i8QIck1NFwRGNxSDkGUsL9u6V6jCi0wUMlbvPFsD+qJ8K7BSyyw5Kvbn8LuNZPs2sqSK/3ZNR21RZM1qM0yoo43UZ6nuWQ+uakI/LWF33MiAsRISGBzq2wYMUI7p3WcPCsjuQqM2gVqLtOOGmHBLmVlBWp4PN0K/r1SnH6gDtnyfLLDzOAfQvhiw+y5gANFj7a3OMlK5jSJW0wSonfc+GG1Y35nASgRkNkcdyWbCC6979r0pvq2OCss5YdrkwHww3lqiVeJXGiBS9x/dYfEpuy5O0PNT+mSpL2UjvPK0TcbafYQ7/oa5FwYKPaQhH+19IR0ehaGaXzbQlXnzNktobsxy5k5GkOtOTdQDOWJdp+USX76juSHI5Pm9dzBjzLWCYQm2gw5smjbqT2/QjT5HdSq3KtnSXBjlwJjP78wOggGg/YMwZ85AL1ZW0/ConSwsTrVUnZzsHtY1QXEaoaDHQ0MZmIKss3l8oOh4JJecX8dcF6YNZ66EaHuddcvkFWFGgNAaUUZG0dWo4g/yyW9ZxGpZWjAbSufyL93mxPIRz9OfJjwgoGVk3mqZcSW6YdOlwhqNoka3yV/7s1X2ze7W5Ynt769DNt2h2x813DbzXTZGOesBDWZ76kZdzy/UGffb17W4O/vBkldZZPHHlEucVwo+aFoUxqdEt9oq7GYJQ+9UbXvgTMVGvETFF6FL9kHhuJhcviwnz6guAI4IazsjcykrnTk4qf6cooQmrT/vN3thfmOAiGYjlzbRa6ZTe+vZTQsDik8IYwFlc23PZDGp8HtDdGumj0x24uXOInsNngtI9LGmxlhYhdwW3JrPzEP00ckQdwOcEw4SgZKEVCOofSw6jCu7HJr3dbse5NxyMfRfH6MNsHMCxhUIOML4QfK979OJ9r5JcZfii2QGs7cMmfa87JCVdjxsAoHd8DuyIfWOx/qfksFVA4UBtKfWcXpwGtkIdyOKrg4//WCK88Udka+dgdV9ufNxp5jj8ruDD5M48Tcvt9KamRiaqILYZXlNvk/xDT6FwwkLmOjsJXZyXV9DSB4Bk760rjlM8wBc15WpS3kb+hoMgBwrcXgEoExKnTRzJ37Szb+PtL6HrxGyTSVvzCUD0TEh/wTK/9zkJzBp5aPq7zTopF2rbNau43O5n6vUEsrmKGb+TqyV3yxplHjmisEkgd8N1tPABpI186GJ1X/JEW2Q5gTXN+xyX1NMBQIBkb2s2vjeWKVWEvFym58kFU8JaxaV6UtoxMMe8cvEjWhHtcYW38KV32qgXBra5zgqKDImq2nhAc1UlNe7akS+hFT07tHJkosgabgnjh7BEtWPpiH5NQSPlgOaaSpqNj4QiGg9XzLFSF3YYE4DxSMCXdupW0qYEW0cPdn/u5MYmUnoWuUkoyu+7C862BYfUaG/j3xVc/6o2woq0jW2AeJCs1Gln7SEdNDBjp+jHtCsa3XwRbmzHOQFL8QPCCmBTJfFfu6A2PVUzvYeQHIjOwMh7Z0WLm5YWWsWxEqohiznf6ZdIe9H/jFg3kPZgasZGR8hGM9MKY/G4gnBQcyr/mTEgUvopiKT8f1OXzUNIraSucTZKUpckyvZIGER++k3pYH66ZvZ8uZlpqbGX7NETJAUJpzQmRhEvamNjjEQxWyW86V1Uf+WOBxC1gE6yqFP81XcBJ5SWDu/fRftR9miGm6xE7YRWdLmw86jX99LNdm3j9CrVKXgokICdZhobVowo7KuRpDQG/rISgqr5x9COL7vmOBs2ZoKHNM2mE2WlpRB7Y9oBSQ3+skZ0zremmK2rVkMen1Oocf97swcAHFEv+hT39WcMCY4bUoxvhx3bkbHEWucGfOXzb6zi2tINqkGSQpBjX20bUpgx4msAVDMdSQaXPt9mqBGlvTWZX5o6z0pwUH7NMB1YLhDzy8sRErICm5J0dbvHCtWUGlsrHNtQAzXKIM2zaIi/uHFqAjtFELxFxRVKeoHT1fKwK/toG9JtkwZjUBVFKclwGd4eZJM60qL6tGBG3+MBxbotSZ5p0t2JXXkVH8HW7x16u9emKTjNQZa704DV4Zd2PHOVqtmlOcroNcHwWNCMgjhJXoffsgn9tEKoMvdeUuk2UvP4pE4l1xNPJYl0beC4H67oCSdcp3y6YoSSHM1D+QbV9YRYYe5cUZomfoXJb3eMcYGR5dSbbEFj7LQvvTz+I6qtRGdAwgJP8avXOPfaTL5FkQZEV5xjTvJ/l2QB3UvXfwNwxpZuoSSOEwJYDtr664tPqu29sId09MRtBSFfknP1W/Pg9P72y5pMgUj67YoD5onE7WwkpQbl9BBa3uhP34NbnuAoi1H+IW6sAFu23HtL0pWK78XJGH99ipvMnrCdg1n6Kin3lgyqXqO4FscJByneazsuDzfWA9CxPS7YZivPObNeScKrpwK1zwDYUYd0KlPkvU76+442NJDGiu5m1KMVao4kjEVZrD2ld74uh5L2Jzb3VEy878fYXpuveXmC7lK0ggVbtAQsoSI6caQYXoX8iS3PrvBGEQrk3MJIdyFBKaDjeXHcRpZeAM+tOF1frI4XtUryw4vm+Eqs+xJDjqG/rAb80693B8Q4PFieTentWfsNpbYdkTim7uRz34ut1lbvW73B52dFY/ak8j5cXpR7cAyls6+k73mKaeTz/XVrFvvJYJV7qsvZnCC8R++n5Lxip5r64LzYUGqackpBiaJKEsXRjDlp0RU9rz1JdEQupfK7QcvSlW1zWcbGuSyvfg2iSYN+LOrG877KZANjcSsTYlz5Qd7c4xkArwkp9MwMawq/fIbxGafyHQEkm1u0hCKTEtZLATnPuc3aoDTBUQ5jCENsh1/4Lf/B875GUH9uoKVFA3EnWj/Au7zcP9mb9MFaHNe95iFjmbIu7Bo5hhK3ZbRIzhPJDXbLiF39NkjfM0RRQcC0P+luPb9N6ylD7ZOKee9rGdQ3DL2Cse+GY3lVAHQROsfhl/deCqzK942ZOKWojsnLlWmqmnbcIW4dIonZ113ThDqa4GKTfBowxLN0+KZBKUNx/C4QXf2Fr+BC9yi1RqswcPFn0onnsSmHapqY1yDqIHJEs5tMjrIfDt6APahOKY5JFfy4GA12TTiWgHta4B4CRJ0wrhSFarDCyhiRcRJOUtB+t+njk3RqjnC64oY3Fu+ra7LZ+ih2R7TMzSAHPwSqNmqqdh1p36ICJTt2ifIFnOfpQf8LJrqvQJfS+8bRmsc+7KGtC7aXL1SyY8RQ27SREaIXeoaccBCoPDac+Ohn2dx7S3yMNBx160r76IxKp3laaT/+rpLWiXzeufJNhG2B0lp2ysmYjRsTwBewg+reYa2dAggOXeAg30TeN/4+sWYcofgLuyRMjauebsiZ9DdkDaWAkWCbzskNSwwoofgdq50YiBYy1sdcQyv/xDMl4KqLmD9t0s83Uvy7Oz9fkDLdXYIkzN9D+WaBawI3x7bXy+sShop5R32w7pu+E162+XctlwQNldM+nHs3jIP3SvjKClYN7tgoKLhzOj1KYZ3LKHC4dWqliipxydzRUzrdRFn5SK1MYUS623Y+15BI0zD81fzoid553LGaZUb4yI66B/+dY7c+uQXyqKJxvhARadvZ7ZrhIImdd5oGamve9Ap1CvrBfMOvCwZK4tdWuDRqAiXOPPrTD12HFqsUv1OoBltpcPGxQdaoXqIwvWYTeJfurAzm1QZJ7IsST3BgrAkaLDKfQcVvMDDISohKpoA96864ZXnOxhXUdsA01XynJPDrPLH12/wS6VQb1t2VYheS7Oo/PQPvNAnd73517+EvcE6lZ8nOOd+YKZe7yy3sFwnbcPtqpyoc7vZzvbdoGqnboAQ6fLvjkCRO5xYuSeXs+OaK65ncjmfSUo++mqQeTZkxP3D1+drL95fsCM2cj77MKWrWprv/10Wd0HGEjzX5w758eSt4DxS9b+WJmLw+5sAl0/FjS+XkTFejOqMOUsCWGmwP73kW/RlLkNKJVOIyjagTsCkRXyB5eZvJatRgVDZr7PtvrwMEK5oy+ST+cvy2FfgLDZWCzISobEWLi6mVB2cNwN2hHsU+plkGBzdFmypVS6xY4hlaa7Jbjs/aaafbsjq89foNqqg3buXcs9EJ9ySe4SJIMswl5LWp7nrNkxzXmdsKDG4st/AefeLWF0P3XNrOaVUE9nWvjVSwnEkeVZttd3cLJa3AD1v7r7AZ+hU1vvqJ5fjmo1Iv0e3nN/px1pcuGRDas6G01cfr4PxISPTnkhsur17PNc2fSIv4YYckEudi1xtdO8k/JSex9uuz5mOe/znfz2lV2t3Aq+rJ5B7rv+RNoO7ewxZqX53uMqv+nNqXJKnzVPpnPPnid7NJtPzJnjgo8OuQVmH+d6m5ecLi/3p21q/KtAByTJhcdHL68QQ1Pn9+y6VgMbfzkK5T/PXsT54waUHpeSp4K3o17QAB1b9LzR0Dp7eH5j5o/PGq4XS4l/+G+y1//Z9nX5x1D1ftaV6/A3/aB2pp4H/XHkv/l/RfdMjT4ar9O8UaP82DZJNKNFtR0+aOkP+uPb1pKkBwjur0HBDyLxW7YCgLhvI/wlB6AVASL5bHeAmT8SdRnrwIosumcgQIo/PJqQ/yi2doQPJD/0unFrjVTdxbFdt96T3FZsxwM+ecXV7G+1wnosVsZy/1oE1a3cKs+Mms1oZy8aincHu3WoC2PwOu0/2h5lKwnz7lwD1G4Z7aaehA6C/1ONRN4PBlfX7r/S+kSRrsb0VHfC5pOxo6O6T+VbwpUlbBgqJkHqv6q3RaIjvKq+FqlqBK9OLrFwr+6gT2pZvWwIHXjg0XMZWzGezuTX91ZiT07Km9ps/dj2lgLrtCp3OLL8u3nO/P01iTOayhdMz5mCVEdYk0n1mGuveLoSLkMDwESxA52Op1RF3zyEje1GSevpDIccyprYdpf5krKEl1H7UKqXcRfUBN25VgIMUzpmRxERVbRXkTrTA37/4LNWWFNkLu3p8hdXfVmweQZ4nTl2fT/P9jrRJV/aPYFp2O73kc10P5uqDxvzRnv1/g0JXH6qYvUA7/tfz/l82emmsN/a9nEoMJ8TtmTfcYPTr9DJ0EwL8UYpxtZbFMp3s6XPi/9RPpnJzoJ9NPzKlQ+peDEyCxq/Mqc9nV395m1rhinvuvZ9JMOtWVPnzMut5ZNK3Ncv9OSJOSDor2QsFi+tJK+r/04k848KfpPVlx09p8/t8JCbz0uwPnhCxm+ioT/dxXIuZOOf/z7EuSXT9c6uo86gKcRule/Dsh/83Y+YcxtgfOfJI1+Vhzmv898e+E3PXpfGv+i930Q7Boxn/D/VZG/59R8SWd/7Zn+edCap8NdatlZxjPOJvqXwa2/9vdSVPGsGtedD2Nn2YyftF7/KKnjDeJd2xFMELv1c6elpuAU8kq+74xz9CWsOyC5xKgXP+5L+lbTsuK8nB00AXyhPPaGQwqgVF5nV/Gi92Ta7k6vIkAx0cG9xPL2fl6cw/o5oqgdjKsXNCK8cTsMbDrbpHrMNRARUgNCPpNplds0jperiiJzHk8cdsqcQXNydISkFL3ZcGBNPo7HDmogUl0ebH9H32ZPfr/wJfZ+byhchGjvHUinSgHWE+u8Zjnu+EbV/y2fJJmsxzEuw0xn7Q0Xz8z8OuYb+OgUVNyBqT/hltdKvxojbX9t9t8qgMgXQ5jk1PC5vvg+dU+fSkzIl83ZB+bR4On7q9fkLYgbUHagrQFaf9HpEH6ur58KCn9Gtp66JWWKcvZevTopduGbsfniUe229yUJaG+QRL3eaS7GcNXtNOLl1t480safE8DIJnzfa+dCtovoS6gkiuhwy+WacYoZyJ4ZaZ7qSk6OfNsR99086mU+eAJVzCSxNdPw73Bcr4YdV9FekbYjbtRIbQoAJHfXWP1PBd2cB7xa3Kk4gUt1U5Om/27lCNE4G/vh7DddvLPtm/5FCPdGXrN2Ztv4j0flUj90f6vJhvbxHS/ddAsm/gwOqbecIXa4dIYe91z3kjuLZ1Bzrwrb8auuvyRFYaJynPSPHgLfsuzIWW+/nGSYjQOTgbg51k52LSmTNpugCk52WPe3o5ekLYgbUHagrQFaf+fSNtX9xnB3CCsAgr3XrpouMZtnoO6DMJ2sz9IMmEL13nYBvSN3UHppsqw+QLlGn9jp59lj2a4zLMd0TZLrXqXJGFegLQAaQHSAqQFSAuQFiAtQFqAtABpAdICpAVIC5AWIC1AWoC0AGkB0gKkBUgLkBYgLUBagLQAaQHSAqQFSAuQFiAtQFqAtABpAdICpAVIC5AWIC1AWoC0AGkB0gKkBUgLkP5nQZJeo1E9mOzisljFDL9kUG1z94eUI/JGocn5S2Z+LWbyX3espN+9qJonkezz1x0rdP2vrmbZNKMOvzYd74k3/U3+WIzBw7ADkqY1KVRD9liZnkJczHCpSyXf3O+fNtU4x00kSiN/He0CmOOSlC9neazpaFfmO03V+u+/MkcB+j+4piTwom+pyjp+qiB5VqHojXMfz/hf53csHxxIQmRNdRXcr55dIPmvEzOM5nj5y4ko2tVVWrhKI6bCNUFNLHlWobIV/+CGmLL38cPuh0/OLkA2nldzFdZA8SAKRqqfSzWSH/ZSxY8olMyreFTpu7bGnFuGsxsY+49ut7GezI5+9MBiloIqXv2D62k6fnXboEb83Wh2FRmof3A3TuMTB6zrqoijDrNb1zS/1TzOGBawpsT9bM2p8X6UuBsVGQKnekSushqoqI+lhL0cfBlGHkSm2VtGPt0++9R+txU7IY8CajKQ1g9fPe4QSC8l+cndNS0++QwbVVYWUMrMLCi5eZ4WEsv1IErvHHFbH8iM5LwcJIex6rVlODmA2dpKkiONFeV59m0jQhKrXz3paMH13yymnTZvMYy4suIqJW3qWOxHNFYNSpoS8TR3fAp8eZ1tU2RGAU3t1Zys0yOhCP0hQnJIL2myPo/0qQQ7UeMfucp6pK6Wj2AOpz/osugaA/kTr1gPVq/R/yBegx2vvna2vNS7I/pyD4DvTpwiDWN4pd3RWcy8y8kjxddzwHCuB6uE2GdFH/2A0I6KbMCxG+NAaQjvjXnTjiirq7INPE786Pad5pquIE+O9BRlP7m1DU13/D9Q2aS+MsPBTxmQD2vNkUTK+UBzhwvOQD4ECFsTrm7Mj+W38n/j7v9xAxB1SJckcS5uTCG8JiYXEsdOanaoAJjE9wV4I4b5jwJkbveRkqheoh43TaXHYBBIm0webRZ9p7fFKjDhjDCWa8Pw/0OdYY4PY+RXE8jmFzodm4gjTgNgWJAlcljT2OOSZ+4s0EfgAy+WZa2YOG5GcH16eG8NGGXZz04PMYeH18F7E7zYo7iBtHC4zF7lsy+xFBlM/k2Id52K5fjt9iOMCNib/OLg3CuFiwrq9SON7YsBU8EvThB37ukrzutgKTvhBdmymX3R7ff6Bq63hRKqhlXyol4ynxVetz61FbExbGXQssEgynecFivvHd3ZjcvjanKDKL8isqOQh02n3fG5ezWWEH696QgP3PwkgMcgkic6SMwnVfloRYub2Ef1Xh2IQAOAXdNk5ltB/1ZLC+4dB4T5+FBckq2BuGxlhtaiQKKu1rNgH78LaOpg7V6ZZG5rahCn/94yzmatJkYSQzHLg/Kusi6HbTn2ky9rdEdkomZBACPsgzWJNngyW/CVK04gBm1iEgc3LCU4qr2/PerY0lVUC+8V/B5cv0NvPXTbedqxFvB5WqMhPm6KPKq+tv04wySqBsOx4FgP8oi843WElaLbdhzSCWifD2sUn1i9177Z0DeE3QhusiBBSl2trwSrP2Cb8QwLXL3RT6edNJ4WsMmLbDUsCM+N12994lbPy9fn91U7NuLPhtV0JtLuS69d0cdZ/rCkrhj0yp2xOle32+rUvrqJirc6cA/naFfnllR2o/r4ZMUym9CRCWyzAR75vrOI/lNPDvOrWoRRpsOXeb0CDJRrkzdpPbYhmCMd0k0+WRkFm7qT0dma0Zp0eXN2mQ1qIuOOrlAPmLOdTKWj24eGrC3YnL7Oz4cbOhFQPa5aiEmd16Q6MIT3FgAM4PGbcuMZCCjT71MLw2zsF69+dYz0ohKY9+Q79Jd7gvU29gdZyz1JLzam5Otzaj62N5oWMS2c0NixtPtePS+nHfBlwyfQM02jj4pIDYJIXM0IqSwAy7vmLexw9+FQ10Fz4x97r5vEUWmEvbiBU3rArkyu8kkcfwTEspc5qwzFOXuigOgX7l0pyeb9V0x61NrBxJDbIeqrN/u36CvvwxuUyGKpq7SOI6/Ab/v4ydyiGnLbIHBgEOBMQu92fL7Q4D4Y2dmpYMEaRMJ6SRO1IaRun6nXznFG9S24Xv904Ep1R7WBexNGlPw4JvXjCfhBD0r7EDtd58NPmK9PbC1N+OITr9JdXwm9ol4beuD04IwGM5iqvKJHhDmUkDFco45RPqULE/fpjNxDb8WjsymdVF7OxHMYLkw/9iTyOMWxik2UvZvjpKyHo57M8hNMDFUlHZdvzsWX8o7/AEDvXxTN0L4TUlZkp8Z4jH9rk/wDUpACJugGWjfQ7mnTo5ZIryfwfjXewRNEQuM+aWkSCF69oaU5g0HqnO3OHWGWYTsvL6l1XIah2wh69fa0uSCbHBv0p7B5umA9mObXRMp4Ne9tikikvftqdjnb9XwQaTwWBocLkRO5sDLu9+WQvrvacevKr+HMx8qG9Lqucl9is9KrbqNdONe4lPxqcz0KDpw8nISlwNUsWMVWPevR+lxVIArO5gxaDt8bbDpeyLbmiCQB2F8O47HJMx2R6IIn9ER2XyHIXlHewMSdN/R6RxJGCwcp/EvnPIKRQavfLtpyOtCbq84Z5DnKYsKC+3SQ7WkqtTnRxTG5lFTBe9HfsdTgSUJUCBkc782Ale3FwusqSePqvDo3IampywqKGW81yX0f5wyaSv/oldm4p9qF5su1sfTNHYXvPN8wjrEkNdNvl6N4CN+IwNIreZ28TOVosttTyov7wUJkfI25LytPGnoPhixjRhuUgG4GyY1ZX3nZc1hwNZSH0y7Z65zODYVSQV27Pyb4CfjfJ9JwRsXZP++qCWwkuK5CI5KnnRhJDWrDTk1g6QrmDPtb60hFnpeptrmyGCprs9atwDyDwMWd4TUkliaDfKsz+LXqRu9BIsNwMfNxXjW1pinuMnI4gL1KFoOvZZGr4RRepm6357KSHBJVsAnSwjX0YR/FSk9BfH3aaX/X5AYOSbsY52icHhWiONR89W04GmzV1O+xnfE80kniwswQyzBcNLC6x33XrxCvSpIUauAMqBmUrGye4g8MPeq4dah3HQA4NZIFFN33RHrY+TM6i5VMtEaS83ovvw6uB65R1TNVLAo1XQMlB+EtcOoZAq/r8McZxoGB9f6xBAl3gRvdcfmVQCLDGY6K9/NbxqrLYrbzP+5oul0UsNKCr+6x6y2EmQV5qqHHb/ya5CSgGbbbXnmgzpTr2LetY+lWJF/XomYYV5aMkX7jcgsx9wReh4uV+M16dWPE44pL9EcPlB6MPX5iI2WdyWme/gYgK/rzZLSbnyIM3Bt+uXuoWHrdQFBajwSPY91EyNRYCPGyZty4XPWQZdw6NOZ4YEODbf+TBEYiLcd5fUhIXMsxbDTvj0BKZHfn4OXIcK8eM9ydxu28iXC3MvMQetHXzBp8ggvLAOsBRwQgwSbMumpdoJLpkoqozPYhWHaKdpyGD2sIQfAokP1j0B/RNPmRkd8audLjGMp8KvZFiFq8Jc+MvtfSooFTwkwujHk9eQ/9UNFiamrV0C97QMztARmplhGsFF2rviF5w6VcEZ9VjmAwmDgEx5I1cZ/HErWyWkVv8oRvaiNk0tlWcA3EFNFrSjCSpo4JCgzYhlZQdZC3eADvR2wX3PPE7uTjsx+e/erkLlvvpVK6eIQXRKD9epJ/kvGWIB4ZHnVs8OjGrxzFeZVo4AnCG+ljz0dHtW9ifwMHwS18czvt09cdwLn9hEOn58GgwbXlMQzCI/rk+5YGSz98l2Xn0LN8V+xoZyQ0V+KYeAgWQ9ScJ2rWq6w5F90toIt76cG5axquG2atY44KbAyfcCIaIKw17ojfrAtHY60flqm14UyjmOGhjDU9x+oIgap936+43GXJMVtZSxDeqvBtbGJSh9NeYnLYERMRQFILsF/zb5v5dUVMjwu25zsoc8zOTMB8UCBCEsQfRsE2h/wJxiONrDM68fEgORxVPVXgVRLH4L3uOx/+YBv1HKysqeuIpUUV+TFOFvM0wzgyhCQezSs3+QS6hA1rVYWcbff01ipxlIz/MD2gewy3k0tdtbUZH/2hi/Xkc76OAxX9Og92I9f7TfpyVZQ1cnT0tsm1Z8biVptRPYiax2g4gbN9GiMyGHCIH3Hwv4jxsDRcFdsTzRh4F2muIbFYC2GgpTl70gNrmT8qYB2LxZM1o2U7h1LQ5S4SXed6lzD31EapQATnWsaGxJFM7oof0fIWVdXHgsY89bpBMpgvFww6vgthvCbwnntPZno3i+q9RfX9mlODmrGrjp2X3kNpGnK4TRC64mTmtuFPz9Ug3VfgBIXIH3qTKSDF4Q46g9kG55o5n1k9uC/WIynqMbouRJ1t1Gs1MqZJkSuXtmXqw9fewvZiAi9+SoAX5+JHEUcuQPCyyEFEEMhf9LpbuaVo1Q9XGY3rJ4uwuqjNieVjwy42DpsL7Hy5LavKEsM9UVHLEYqG4IOguO6YB16DltEgEjPwQ5c7CVRez2+pw2MchUzNbUZjMphrGcY2p35g3oSo+5ExAlg8H2bK6jt/+HbDBIY1gWmVjmdF82WK5h4Gup9aVkYbO+tJuG6fb4Pus2uu98aWR0mGnv6NyImPgvRAdc7jFVvSQavKAtslPICt9tHSaZU69Zg1qB+YMy050pUTT0hcdrYnJktMguk2sJ5MFan5d4bFDF7zPngx7TAVrdudvbMun3g3btQtfrTregB6s9/WBi7mzmBBZ8RJyz59cYe+NGN/36/UGt3RWiLEURDZcUV8e/MRm9T8gnCR3ztXHZ9UzhNIT34EghtaXL/TBZXDhhKmRqZpODMBFS9kw/R6W57wPvKSCjzFYn45UD1cwcKNR4ezYvllp0w599AP8mCxYiF9qvRLwgiyfti8ZuzjmpDetGRZaSahVXEtnvKRD/ZWCNVd0XGEEvbDp8IH7+Nt8DWENOW/h9BhJavxtvOwHb0tJd64OGz656HxW6O9jh891PskBmacSCNOaDzwKhEPlUHL+GuGinYlHUaCuWae/cCqaQcNBbV5sCY/uvMamgT8Gkc63pXlyBKb1E4V5cX2ZbemSb0Dtg/xObp0PTPajTMZa1EGje09d7QOPpExjFu1umf0jw34/PpNapen/ggChJlrfSW8VCjXYb0BIcqN6hsOhBPH2LyIGKyghbM7Pov15PcMiApUmgW2CHz2xQ+bxg/vaQTEe5cHWtskd4/mxZehcxGfS9C5mlGSuin2edrle4fVhm00kOzOqVVUw+uvI1qcpzVkUMDIjHe29hPrcik1hpMRyInYuKdOfUM3vUu88rV6voPVGRLLbKYm6CwZV+4mCJdVLqSWlwqGgVMQO845Ow5rSsRy3ug01vx4klsu5vrnPQFNZi4bHEcyGqM7IGrigkLf6s7krw3PWq5DpRD9KinXlxbl/EY3JAwTYM50VHNooXiYmHUOSRLyw2tGwe/bWcJaVouonyfuf+vjDzIlpx2BNpSla//M398aq8wrCruyTQWSPiRp2oN+G/74kYBpZ7lSKjJNn4K2FFv60sDPnxyGFIN7QnsfZrooYdSgyKTeW5Wx7I2sxpeICNLnn0NKTHqFBUBBwV1udQS4Zvt+mKfzyByzGbiExmyjnqfXQhQFyNon9jXtyBXmzk2F0F5w56cM422kD8hHYIWwngin1j4VzvoXvqXe/qWnTMWgcqhIenVTiFe/Gnq5OR57C/myO/rs7BmTgKVanYcon45l+bnCREJnuNOPspislopXDaIPWTZFiC+ZPo8k8BpRB16j2tuYUnLD5posqzllWwdvc7nvX3ITc01bd657f5u+THdFPpx3uiw91qRywj0MPHtqBreiZfgmVriv7vveOSduziX4rNhHhtOH6UBg7/Ifn+NvBpoc0ZobiLQcPW7M2C6rMH3u6bFLJqsBHGvilOD5U5cnQMQTnlDVf3aprl2rm/xiWmUwg6PAqWFg1TbcDdqVD6KeON85EBbX2p6608e9mGEcN/AeK4byWyD05VZBLn5zt+apBIHfqVRq3tSyfsX86wX8P0oWSf78tN9pX+6eE4n/C1BLAwQUAAIACABPS2dK1kUrKU0AAABrAAAAGwAAAHVuaXZlcnNhbC91bml2ZXJzYWwucG5nLnhtbLOxr8jNUShLLSrOzM+zVTLUM1Cyt+PlsikoSi3LTC1XqACKAQUhQEmh0lbJxAjBLc9MKckAqjAwNkMIZqRmpmeU2CqZm5vDBfWBZgIAUEsBAgAAFAACAAgARJRXRyO0Tvv7AgAAsAgAABQAAAAAAAAAAQAAAAAAAAAAAHVuaXZlcnNhbC9wbGF5ZXIueG1sUEsBAgAAFAACAAgAT0tnSlGFNqS+PQAAaKMAABcAAAAAAAAAAAAAAAAALQMAAHVuaXZlcnNhbC91bml2ZXJzYWwucG5nUEsBAgAAFAACAAgAT0tnStZFKylNAAAAawAAABsAAAAAAAAAAQAAAAAAIEEAAHVuaXZlcnNhbC91bml2ZXJzYWwucG5nLnhtbFBLBQYAAAAAAwADANAAAACmQQAAAAA="/>
  <p:tag name="ISPRING_PRESENTATION_TITLE" val="www.33ppt.com"/>
  <p:tag name="COMMONDATA" val="eyJoZGlkIjoiYTY2YTUzMGRmODE3NWJkOWMwODkwMTc1NDY0MGQ5N2YifQ=="/>
</p:tagLst>
</file>

<file path=ppt/theme/theme1.xml><?xml version="1.0" encoding="utf-8"?>
<a:theme xmlns:a="http://schemas.openxmlformats.org/drawingml/2006/main" name="www.33ppt.com 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冯振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2806</Words>
  <Application>WPS 演示</Application>
  <PresentationFormat>宽屏</PresentationFormat>
  <Paragraphs>273</Paragraphs>
  <Slides>30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30</vt:i4>
      </vt:variant>
    </vt:vector>
  </HeadingPairs>
  <TitlesOfParts>
    <vt:vector size="64" baseType="lpstr">
      <vt:lpstr>Arial</vt:lpstr>
      <vt:lpstr>宋体</vt:lpstr>
      <vt:lpstr>Wingdings</vt:lpstr>
      <vt:lpstr>Lato Regular</vt:lpstr>
      <vt:lpstr>Segoe Print</vt:lpstr>
      <vt:lpstr>Calibri</vt:lpstr>
      <vt:lpstr>Lato Light</vt:lpstr>
      <vt:lpstr>FontAwesome</vt:lpstr>
      <vt:lpstr>Gill Sans</vt:lpstr>
      <vt:lpstr>Lato Black</vt:lpstr>
      <vt:lpstr>Arial</vt:lpstr>
      <vt:lpstr>Lato Hairline</vt:lpstr>
      <vt:lpstr>微软雅黑</vt:lpstr>
      <vt:lpstr>Helvetica</vt:lpstr>
      <vt:lpstr>Times New Roman</vt:lpstr>
      <vt:lpstr>Arial Unicode MS</vt:lpstr>
      <vt:lpstr>等线</vt:lpstr>
      <vt:lpstr>Gill Sans MT</vt:lpstr>
      <vt:lpstr>www.33ppt.com 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Equation.DSMT4</vt:lpstr>
      <vt:lpstr>Equation.DSMT4</vt:lpstr>
      <vt:lpstr>Visio.Drawing.15</vt:lpstr>
      <vt:lpstr>Equation.DSMT4</vt:lpstr>
      <vt:lpstr>Equation.DSMT4</vt:lpstr>
      <vt:lpstr>Visio.Drawing.15</vt:lpstr>
      <vt:lpstr>Equation.DSMT4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www.33ppt.com</Company>
  <LinksUpToDate>false</LinksUpToDate>
  <SharedDoc>false</SharedDoc>
  <HyperlinksChanged>false</HyperlinksChanged>
  <AppVersion>14.0000</AppVersion>
  <Manager>www.33ppt.com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www.33ppt.com</dc:creator>
  <cp:keywords>www.33ppt.com</cp:keywords>
  <dc:description>www.33ppt.com</dc:description>
  <dc:subject>www.33ppt.com</dc:subject>
  <cp:category>www.33ppt.com</cp:category>
  <cp:lastModifiedBy>夜雨闻铃</cp:lastModifiedBy>
  <cp:revision>439</cp:revision>
  <dcterms:created xsi:type="dcterms:W3CDTF">2017-05-12T01:28:00Z</dcterms:created>
  <dcterms:modified xsi:type="dcterms:W3CDTF">2022-08-19T13:09:52Z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48D0AF7357704FE1B35B641D03D12CE9</vt:lpwstr>
  </property>
  <property fmtid="{D5CDD505-2E9C-101B-9397-08002B2CF9AE}" pid="3" name="KSOProductBuildVer">
    <vt:lpwstr>2052-11.1.0.12302</vt:lpwstr>
  </property>
</Properties>
</file>