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60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94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73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0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68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603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93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85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10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33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92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15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24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3537" y="1376533"/>
            <a:ext cx="2752990" cy="6084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划分空间位置校准点</a:t>
            </a:r>
          </a:p>
        </p:txBody>
      </p:sp>
      <p:sp>
        <p:nvSpPr>
          <p:cNvPr id="5" name="矩形 4"/>
          <p:cNvSpPr/>
          <p:nvPr/>
        </p:nvSpPr>
        <p:spPr>
          <a:xfrm>
            <a:off x="2973537" y="2214719"/>
            <a:ext cx="2752990" cy="79825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在每个校准点上连续收集多组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信息并发送至服务器数据库，生成位置校准表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3537" y="3242740"/>
            <a:ext cx="2752990" cy="79064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待定位移动设备向服务器发送自己接收到的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537" y="4263157"/>
            <a:ext cx="2752990" cy="75262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服务器计算后返回移动设备位置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4350032" y="1984950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350032" y="3012971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350032" y="4033388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023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5248" y="677917"/>
            <a:ext cx="6164318" cy="489519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440516" y="784331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440516" y="1618062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440516" y="2451793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440516" y="3285524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440516" y="4119255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440516" y="4952987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221601" y="784331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221601" y="1618062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221601" y="2451793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21601" y="3285524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221601" y="4119255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221601" y="4952987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002686" y="784331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02686" y="1618062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002686" y="2451793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002686" y="3285524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002686" y="4119255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002686" y="4952987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783771" y="784331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783771" y="1618062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783771" y="2451793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783771" y="3285524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783771" y="4119255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783771" y="4952987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564856" y="784331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564856" y="1618062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64856" y="2451793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564856" y="3285524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564856" y="4119255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564856" y="4952987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5345941" y="784331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345941" y="1618062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5345941" y="2451793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345941" y="3285524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345941" y="4119255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345941" y="4952987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127026" y="784331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127026" y="1618062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127026" y="2451793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6127026" y="3285524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127026" y="4119255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127026" y="4952987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6908110" y="784331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6908110" y="1618062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6908110" y="2451793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908110" y="3285524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908110" y="4119255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6908110" y="4952987"/>
            <a:ext cx="496800" cy="49661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5061656" y="3135497"/>
            <a:ext cx="149772" cy="150027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 rot="16200000" flipH="1">
            <a:off x="4758610" y="2808839"/>
            <a:ext cx="406384" cy="25934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3" idx="3"/>
          </p:cNvCxnSpPr>
          <p:nvPr/>
        </p:nvCxnSpPr>
        <p:spPr>
          <a:xfrm rot="5400000" flipH="1" flipV="1">
            <a:off x="4819958" y="3275727"/>
            <a:ext cx="275805" cy="251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3" idx="7"/>
          </p:cNvCxnSpPr>
          <p:nvPr/>
        </p:nvCxnSpPr>
        <p:spPr>
          <a:xfrm rot="5400000" flipH="1" flipV="1">
            <a:off x="5174167" y="2734879"/>
            <a:ext cx="437916" cy="40726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83" idx="5"/>
          </p:cNvCxnSpPr>
          <p:nvPr/>
        </p:nvCxnSpPr>
        <p:spPr>
          <a:xfrm rot="16200000" flipH="1">
            <a:off x="5255224" y="3197823"/>
            <a:ext cx="275805" cy="4072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线形标注 1(带强调线) 100"/>
          <p:cNvSpPr/>
          <p:nvPr/>
        </p:nvSpPr>
        <p:spPr>
          <a:xfrm>
            <a:off x="5637784" y="3080316"/>
            <a:ext cx="1645886" cy="128055"/>
          </a:xfrm>
          <a:prstGeom prst="accentCallout1">
            <a:avLst>
              <a:gd name="adj1" fmla="val 18750"/>
              <a:gd name="adj2" fmla="val 6035"/>
              <a:gd name="adj3" fmla="val 100188"/>
              <a:gd name="adj4" fmla="val -29712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移动终端设备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线形标注 1(带强调线) 101"/>
          <p:cNvSpPr/>
          <p:nvPr/>
        </p:nvSpPr>
        <p:spPr>
          <a:xfrm>
            <a:off x="1716599" y="252248"/>
            <a:ext cx="781085" cy="315311"/>
          </a:xfrm>
          <a:prstGeom prst="accentCallout1">
            <a:avLst>
              <a:gd name="adj1" fmla="val 38750"/>
              <a:gd name="adj2" fmla="val 16897"/>
              <a:gd name="adj3" fmla="val 242500"/>
              <a:gd name="adj4" fmla="val -4020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AP1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线形标注 1(带强调线) 103"/>
          <p:cNvSpPr/>
          <p:nvPr/>
        </p:nvSpPr>
        <p:spPr>
          <a:xfrm>
            <a:off x="7609486" y="5134290"/>
            <a:ext cx="781085" cy="315311"/>
          </a:xfrm>
          <a:prstGeom prst="accentCallout1">
            <a:avLst>
              <a:gd name="adj1" fmla="val 38750"/>
              <a:gd name="adj2" fmla="val 16897"/>
              <a:gd name="adj3" fmla="val 27500"/>
              <a:gd name="adj4" fmla="val -51453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APn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16200000" flipH="1">
            <a:off x="504517" y="3547247"/>
            <a:ext cx="4493163" cy="1576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200000" flipH="1">
            <a:off x="3728563" y="3547249"/>
            <a:ext cx="4493165" cy="157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62809" y="914408"/>
            <a:ext cx="1576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移动终端设备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9" y="922291"/>
            <a:ext cx="96957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服务器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758980" y="1418897"/>
            <a:ext cx="3208281" cy="299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74747" y="1571297"/>
            <a:ext cx="3208281" cy="299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74747" y="1721069"/>
            <a:ext cx="3208281" cy="299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74747" y="2243970"/>
            <a:ext cx="3208281" cy="299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3954517" y="2125717"/>
            <a:ext cx="509752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758980" y="3925633"/>
            <a:ext cx="3208281" cy="331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 flipV="1">
            <a:off x="2743213" y="4784854"/>
            <a:ext cx="3224048" cy="331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右大括号 22"/>
          <p:cNvSpPr/>
          <p:nvPr/>
        </p:nvSpPr>
        <p:spPr>
          <a:xfrm>
            <a:off x="6014560" y="1718441"/>
            <a:ext cx="212820" cy="825073"/>
          </a:xfrm>
          <a:prstGeom prst="rightBrace">
            <a:avLst>
              <a:gd name="adj1" fmla="val 37964"/>
              <a:gd name="adj2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2475192" y="1394104"/>
            <a:ext cx="204951" cy="849866"/>
          </a:xfrm>
          <a:prstGeom prst="leftBrace">
            <a:avLst>
              <a:gd name="adj1" fmla="val 33333"/>
              <a:gd name="adj2" fmla="val 49179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>
            <a:off x="6014560" y="2672265"/>
            <a:ext cx="212820" cy="1466183"/>
          </a:xfrm>
          <a:prstGeom prst="rightBrace">
            <a:avLst>
              <a:gd name="adj1" fmla="val 37964"/>
              <a:gd name="adj2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>
            <a:off x="6022443" y="4256709"/>
            <a:ext cx="204937" cy="528145"/>
          </a:xfrm>
          <a:prstGeom prst="rightBrace">
            <a:avLst>
              <a:gd name="adj1" fmla="val 37964"/>
              <a:gd name="adj2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1698" y="1401987"/>
            <a:ext cx="166327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在每个</a:t>
            </a:r>
            <a:r>
              <a:rPr lang="en-US" altLang="zh-CN" sz="1200" smtClean="0"/>
              <a:t>CP</a:t>
            </a:r>
            <a:r>
              <a:rPr lang="zh-CN" altLang="en-US" sz="1200" smtClean="0"/>
              <a:t>上收集多组</a:t>
            </a:r>
            <a:r>
              <a:rPr lang="en-US" altLang="zh-CN" sz="1200" smtClean="0"/>
              <a:t>AP</a:t>
            </a:r>
            <a:r>
              <a:rPr lang="zh-CN" altLang="en-US" sz="1200" smtClean="0"/>
              <a:t>信息，并连同</a:t>
            </a:r>
            <a:r>
              <a:rPr lang="en-US" altLang="zh-CN" sz="1200" smtClean="0"/>
              <a:t>CP</a:t>
            </a:r>
            <a:r>
              <a:rPr lang="zh-CN" altLang="en-US" sz="1200" smtClean="0"/>
              <a:t>所处的区域</a:t>
            </a:r>
            <a:r>
              <a:rPr lang="en-US" altLang="zh-CN" sz="1200" smtClean="0"/>
              <a:t>ID</a:t>
            </a:r>
            <a:r>
              <a:rPr lang="zh-CN" altLang="en-US" sz="1200" smtClean="0"/>
              <a:t>一并发送到服务器端数据库</a:t>
            </a:r>
            <a:endParaRPr lang="zh-CN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6180082" y="1618590"/>
            <a:ext cx="1600199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将接收到的数据根据</a:t>
            </a:r>
            <a:r>
              <a:rPr lang="en-US" altLang="zh-CN" sz="1200" smtClean="0"/>
              <a:t>CP</a:t>
            </a:r>
            <a:r>
              <a:rPr lang="zh-CN" altLang="en-US" sz="1200" smtClean="0"/>
              <a:t>所处的区域</a:t>
            </a:r>
            <a:r>
              <a:rPr lang="en-US" altLang="zh-CN" sz="1200" smtClean="0"/>
              <a:t>ID</a:t>
            </a:r>
            <a:r>
              <a:rPr lang="zh-CN" altLang="en-US" sz="1200" smtClean="0"/>
              <a:t>保存至数据库形成定位区域数据表，区域</a:t>
            </a:r>
            <a:r>
              <a:rPr lang="en-US" altLang="zh-CN" sz="1200" smtClean="0"/>
              <a:t>ID</a:t>
            </a:r>
            <a:r>
              <a:rPr lang="zh-CN" altLang="en-US" sz="1200" smtClean="0"/>
              <a:t>为数据查询依据</a:t>
            </a:r>
            <a:endParaRPr lang="zh-CN" alt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6180082" y="3074285"/>
            <a:ext cx="166326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根据定位为区域数据表为基础，计算生成校准数据表</a:t>
            </a:r>
            <a:endParaRPr lang="zh-CN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1537143" y="3783680"/>
            <a:ext cx="129277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发送待定位数据</a:t>
            </a:r>
            <a:endParaRPr lang="zh-CN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6180082" y="3831027"/>
            <a:ext cx="271167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先根据校准数据表和待定位数据，计算出移动终端设备出现概率最大的两个区域的区域</a:t>
            </a:r>
            <a:r>
              <a:rPr lang="en-US" altLang="zh-CN" sz="1200" smtClean="0"/>
              <a:t>ID</a:t>
            </a:r>
            <a:r>
              <a:rPr lang="zh-CN" altLang="en-US" sz="1200" smtClean="0"/>
              <a:t>。再根据这两个</a:t>
            </a:r>
            <a:r>
              <a:rPr lang="en-US" altLang="zh-CN" sz="1200" smtClean="0"/>
              <a:t>ID</a:t>
            </a:r>
            <a:r>
              <a:rPr lang="zh-CN" altLang="en-US" sz="1200" smtClean="0"/>
              <a:t>从</a:t>
            </a:r>
            <a:r>
              <a:rPr lang="zh-CN" altLang="en-US" sz="1200" smtClean="0"/>
              <a:t>数据库中查找出两组区域向量，并用这两组向量训练</a:t>
            </a:r>
            <a:r>
              <a:rPr lang="en-US" altLang="zh-CN" sz="1200" smtClean="0"/>
              <a:t>SVM</a:t>
            </a:r>
            <a:r>
              <a:rPr lang="zh-CN" altLang="en-US" sz="1200" smtClean="0"/>
              <a:t>。最后将待定位数据输入</a:t>
            </a:r>
            <a:r>
              <a:rPr lang="en-US" altLang="zh-CN" sz="1200" smtClean="0"/>
              <a:t>SVM</a:t>
            </a:r>
            <a:r>
              <a:rPr lang="zh-CN" altLang="en-US" sz="1200" smtClean="0"/>
              <a:t>，计算出移动终端设备所在的区域</a:t>
            </a:r>
            <a:r>
              <a:rPr lang="en-US" altLang="zh-CN" sz="1200" smtClean="0"/>
              <a:t>ID</a:t>
            </a:r>
            <a:r>
              <a:rPr lang="zh-CN" altLang="en-US" sz="1200" smtClean="0"/>
              <a:t>，发送给移动终端设备。</a:t>
            </a:r>
            <a:endParaRPr lang="zh-CN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1095703" y="4796122"/>
            <a:ext cx="17184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接收到服务器发送来的区域</a:t>
            </a:r>
            <a:r>
              <a:rPr lang="en-US" altLang="zh-CN" sz="1200" smtClean="0"/>
              <a:t>ID</a:t>
            </a:r>
            <a:r>
              <a:rPr lang="zh-CN" altLang="en-US" sz="1200" smtClean="0"/>
              <a:t>，并显示为本移动终端设备的所在位置</a:t>
            </a: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309170" y="577752"/>
            <a:ext cx="1718442" cy="59908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开启移动终端设备</a:t>
            </a:r>
            <a:r>
              <a:rPr lang="en-US" altLang="zh-CN" sz="1400" smtClean="0">
                <a:solidFill>
                  <a:schemeClr val="tx1"/>
                </a:solidFill>
              </a:rPr>
              <a:t>AP</a:t>
            </a:r>
            <a:r>
              <a:rPr lang="zh-CN" altLang="en-US" sz="1400" smtClean="0">
                <a:solidFill>
                  <a:schemeClr val="tx1"/>
                </a:solidFill>
              </a:rPr>
              <a:t>探测功能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6660" y="1629067"/>
            <a:ext cx="1783462" cy="613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在一个</a:t>
            </a:r>
            <a:r>
              <a:rPr lang="en-US" altLang="zh-CN" sz="1400" smtClean="0">
                <a:solidFill>
                  <a:schemeClr val="tx1"/>
                </a:solidFill>
              </a:rPr>
              <a:t>CP</a:t>
            </a:r>
            <a:r>
              <a:rPr lang="zh-CN" altLang="en-US" sz="1400" smtClean="0">
                <a:solidFill>
                  <a:schemeClr val="tx1"/>
                </a:solidFill>
              </a:rPr>
              <a:t>上探测接收</a:t>
            </a:r>
            <a:r>
              <a:rPr lang="en-US" altLang="zh-CN" sz="1400" smtClean="0">
                <a:solidFill>
                  <a:schemeClr val="tx1"/>
                </a:solidFill>
              </a:rPr>
              <a:t>AP</a:t>
            </a:r>
            <a:r>
              <a:rPr lang="zh-CN" altLang="en-US" sz="1400" smtClean="0">
                <a:solidFill>
                  <a:schemeClr val="tx1"/>
                </a:solidFill>
              </a:rPr>
              <a:t>数据一次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2882296" y="3871347"/>
            <a:ext cx="2572190" cy="1365139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将移动终端设备移动至下一个</a:t>
            </a:r>
            <a:r>
              <a:rPr lang="en-US" altLang="zh-CN" sz="1400" smtClean="0">
                <a:solidFill>
                  <a:schemeClr val="tx1"/>
                </a:solidFill>
              </a:rPr>
              <a:t>CP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rot="5400000">
            <a:off x="3942278" y="1402954"/>
            <a:ext cx="45222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形状 11"/>
          <p:cNvCxnSpPr>
            <a:stCxn id="6" idx="1"/>
          </p:cNvCxnSpPr>
          <p:nvPr/>
        </p:nvCxnSpPr>
        <p:spPr>
          <a:xfrm rot="10800000" flipH="1">
            <a:off x="2882296" y="1389679"/>
            <a:ext cx="1283220" cy="3164238"/>
          </a:xfrm>
          <a:prstGeom prst="bentConnector4">
            <a:avLst>
              <a:gd name="adj1" fmla="val -17815"/>
              <a:gd name="adj2" fmla="val 100033"/>
            </a:avLst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3942280" y="5462599"/>
            <a:ext cx="45222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92824" y="5688713"/>
            <a:ext cx="751134" cy="730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结束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76660" y="2622979"/>
            <a:ext cx="1783462" cy="7387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将一组</a:t>
            </a:r>
            <a:r>
              <a:rPr lang="en-US" altLang="zh-CN" sz="1400" smtClean="0">
                <a:solidFill>
                  <a:schemeClr val="tx1"/>
                </a:solidFill>
              </a:rPr>
              <a:t>AP</a:t>
            </a:r>
            <a:r>
              <a:rPr lang="zh-CN" altLang="en-US" sz="1400" smtClean="0">
                <a:solidFill>
                  <a:schemeClr val="tx1"/>
                </a:solidFill>
              </a:rPr>
              <a:t>数据连同</a:t>
            </a:r>
            <a:r>
              <a:rPr lang="en-US" altLang="zh-CN" sz="1400" smtClean="0">
                <a:solidFill>
                  <a:schemeClr val="tx1"/>
                </a:solidFill>
              </a:rPr>
              <a:t>CP</a:t>
            </a:r>
            <a:r>
              <a:rPr lang="zh-CN" altLang="en-US" sz="1400" smtClean="0">
                <a:solidFill>
                  <a:schemeClr val="tx1"/>
                </a:solidFill>
              </a:rPr>
              <a:t>所在区域</a:t>
            </a:r>
            <a:r>
              <a:rPr lang="en-US" altLang="zh-CN" sz="1400" smtClean="0">
                <a:solidFill>
                  <a:schemeClr val="tx1"/>
                </a:solidFill>
              </a:rPr>
              <a:t>ID</a:t>
            </a:r>
            <a:r>
              <a:rPr lang="zh-CN" altLang="en-US" sz="1400" smtClean="0">
                <a:solidFill>
                  <a:schemeClr val="tx1"/>
                </a:solidFill>
              </a:rPr>
              <a:t>上传至服务器数据库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2"/>
            <a:endCxn id="6" idx="0"/>
          </p:cNvCxnSpPr>
          <p:nvPr/>
        </p:nvCxnSpPr>
        <p:spPr>
          <a:xfrm rot="5400000">
            <a:off x="3913596" y="3616552"/>
            <a:ext cx="50959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2"/>
          </p:cNvCxnSpPr>
          <p:nvPr/>
        </p:nvCxnSpPr>
        <p:spPr>
          <a:xfrm rot="16200000" flipH="1">
            <a:off x="3978267" y="2432853"/>
            <a:ext cx="380250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形状 46"/>
          <p:cNvCxnSpPr>
            <a:stCxn id="40" idx="3"/>
          </p:cNvCxnSpPr>
          <p:nvPr/>
        </p:nvCxnSpPr>
        <p:spPr>
          <a:xfrm flipH="1" flipV="1">
            <a:off x="4169186" y="1389679"/>
            <a:ext cx="890936" cy="1602689"/>
          </a:xfrm>
          <a:prstGeom prst="bentConnector4">
            <a:avLst>
              <a:gd name="adj1" fmla="val -25658"/>
              <a:gd name="adj2" fmla="val 100050"/>
            </a:avLst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62254" y="2305484"/>
            <a:ext cx="80684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重复多次</a:t>
            </a:r>
            <a:endParaRPr lang="zh-CN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2600061" y="4246140"/>
            <a:ext cx="28223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有</a:t>
            </a:r>
            <a:endParaRPr lang="zh-CN" altLang="en-US" sz="1400"/>
          </a:p>
        </p:txBody>
      </p:sp>
      <p:sp>
        <p:nvSpPr>
          <p:cNvPr id="67" name="TextBox 66"/>
          <p:cNvSpPr txBox="1"/>
          <p:nvPr/>
        </p:nvSpPr>
        <p:spPr>
          <a:xfrm>
            <a:off x="4119419" y="5272346"/>
            <a:ext cx="28223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无</a:t>
            </a: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0419" y="38101"/>
            <a:ext cx="2085975" cy="62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从定位区域</a:t>
            </a:r>
            <a:r>
              <a:rPr lang="zh-CN" altLang="en-US" sz="1600" smtClean="0">
                <a:solidFill>
                  <a:schemeClr val="tx1"/>
                </a:solidFill>
              </a:rPr>
              <a:t>数据</a:t>
            </a:r>
            <a:r>
              <a:rPr lang="zh-CN" altLang="en-US" sz="1600" smtClean="0">
                <a:solidFill>
                  <a:schemeClr val="tx1"/>
                </a:solidFill>
              </a:rPr>
              <a:t>表中查找出所有区域的</a:t>
            </a:r>
            <a:r>
              <a:rPr lang="en-US" altLang="zh-CN" sz="1600" smtClean="0">
                <a:solidFill>
                  <a:schemeClr val="tx1"/>
                </a:solidFill>
              </a:rPr>
              <a:t>ID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3350419" y="2400300"/>
            <a:ext cx="2085975" cy="828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根据每个</a:t>
            </a:r>
            <a:r>
              <a:rPr lang="en-US" altLang="zh-CN" sz="1600" smtClean="0">
                <a:solidFill>
                  <a:schemeClr val="tx1"/>
                </a:solidFill>
              </a:rPr>
              <a:t>AP</a:t>
            </a:r>
            <a:r>
              <a:rPr lang="zh-CN" altLang="en-US" sz="1600" smtClean="0">
                <a:solidFill>
                  <a:schemeClr val="tx1"/>
                </a:solidFill>
              </a:rPr>
              <a:t>出现的数量计算出该</a:t>
            </a:r>
            <a:r>
              <a:rPr lang="en-US" altLang="zh-CN" sz="1600" smtClean="0">
                <a:solidFill>
                  <a:schemeClr val="tx1"/>
                </a:solidFill>
              </a:rPr>
              <a:t>AP</a:t>
            </a:r>
            <a:r>
              <a:rPr lang="zh-CN" altLang="en-US" sz="1600" smtClean="0">
                <a:solidFill>
                  <a:schemeClr val="tx1"/>
                </a:solidFill>
              </a:rPr>
              <a:t>的</a:t>
            </a:r>
            <a:r>
              <a:rPr lang="en-US" altLang="zh-CN" sz="1600" smtClean="0">
                <a:solidFill>
                  <a:schemeClr val="tx1"/>
                </a:solidFill>
              </a:rPr>
              <a:t>mRSS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2907506" y="957263"/>
            <a:ext cx="2971800" cy="115252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依次根据一个</a:t>
            </a:r>
            <a:r>
              <a:rPr lang="en-US" altLang="zh-CN" sz="1600" smtClean="0">
                <a:solidFill>
                  <a:schemeClr val="tx1"/>
                </a:solidFill>
              </a:rPr>
              <a:t>ID</a:t>
            </a:r>
            <a:r>
              <a:rPr lang="zh-CN" altLang="en-US" sz="1600" smtClean="0">
                <a:solidFill>
                  <a:schemeClr val="tx1"/>
                </a:solidFill>
              </a:rPr>
              <a:t>查找出其对应的所有</a:t>
            </a:r>
            <a:r>
              <a:rPr lang="en-US" altLang="zh-CN" sz="1600" smtClean="0">
                <a:solidFill>
                  <a:schemeClr val="tx1"/>
                </a:solidFill>
              </a:rPr>
              <a:t>AP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0419" y="3519487"/>
            <a:ext cx="2085975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根据每个</a:t>
            </a:r>
            <a:r>
              <a:rPr lang="en-US" altLang="zh-CN" sz="1600" smtClean="0">
                <a:solidFill>
                  <a:schemeClr val="tx1"/>
                </a:solidFill>
              </a:rPr>
              <a:t>AP</a:t>
            </a:r>
            <a:r>
              <a:rPr lang="zh-CN" altLang="en-US" sz="1600" smtClean="0">
                <a:solidFill>
                  <a:schemeClr val="tx1"/>
                </a:solidFill>
              </a:rPr>
              <a:t>的</a:t>
            </a:r>
            <a:r>
              <a:rPr lang="en-US" altLang="zh-CN" sz="1600" smtClean="0">
                <a:solidFill>
                  <a:schemeClr val="tx1"/>
                </a:solidFill>
              </a:rPr>
              <a:t>mRSS</a:t>
            </a:r>
            <a:r>
              <a:rPr lang="zh-CN" altLang="en-US" sz="1600" smtClean="0">
                <a:solidFill>
                  <a:schemeClr val="tx1"/>
                </a:solidFill>
              </a:rPr>
              <a:t>计算出该</a:t>
            </a:r>
            <a:r>
              <a:rPr lang="en-US" altLang="zh-CN" sz="1600" smtClean="0">
                <a:solidFill>
                  <a:schemeClr val="tx1"/>
                </a:solidFill>
              </a:rPr>
              <a:t>AP</a:t>
            </a:r>
            <a:r>
              <a:rPr lang="zh-CN" altLang="en-US" sz="1600" smtClean="0">
                <a:solidFill>
                  <a:schemeClr val="tx1"/>
                </a:solidFill>
              </a:rPr>
              <a:t>的信号离散度（标准差）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244182" y="815976"/>
            <a:ext cx="29845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 rot="16200000" flipH="1">
            <a:off x="4244181" y="2266950"/>
            <a:ext cx="29845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7" idx="0"/>
          </p:cNvCxnSpPr>
          <p:nvPr/>
        </p:nvCxnSpPr>
        <p:spPr>
          <a:xfrm rot="5400000">
            <a:off x="4244183" y="3394075"/>
            <a:ext cx="29844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30" idx="1"/>
            <a:endCxn id="6" idx="1"/>
          </p:cNvCxnSpPr>
          <p:nvPr/>
        </p:nvCxnSpPr>
        <p:spPr>
          <a:xfrm rot="10800000" flipH="1">
            <a:off x="2890838" y="1541465"/>
            <a:ext cx="16668" cy="3654423"/>
          </a:xfrm>
          <a:prstGeom prst="bentConnector3">
            <a:avLst>
              <a:gd name="adj1" fmla="val -137149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924300" y="6257925"/>
            <a:ext cx="933450" cy="8858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结束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形状 24"/>
          <p:cNvCxnSpPr>
            <a:stCxn id="6" idx="3"/>
            <a:endCxn id="23" idx="0"/>
          </p:cNvCxnSpPr>
          <p:nvPr/>
        </p:nvCxnSpPr>
        <p:spPr>
          <a:xfrm flipH="1">
            <a:off x="4391025" y="1541464"/>
            <a:ext cx="1488281" cy="4716461"/>
          </a:xfrm>
          <a:prstGeom prst="bentConnector4">
            <a:avLst>
              <a:gd name="adj1" fmla="val -15360"/>
              <a:gd name="adj2" fmla="val 9407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86275" y="2077622"/>
            <a:ext cx="37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有</a:t>
            </a:r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5691187" y="1202910"/>
            <a:ext cx="37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无</a:t>
            </a:r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2890838" y="4724400"/>
            <a:ext cx="3005137" cy="9429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将每个 </a:t>
            </a:r>
            <a:r>
              <a:rPr lang="en-US" altLang="zh-CN" sz="1600" smtClean="0">
                <a:solidFill>
                  <a:schemeClr val="tx1"/>
                </a:solidFill>
              </a:rPr>
              <a:t>AP </a:t>
            </a:r>
            <a:r>
              <a:rPr lang="zh-CN" altLang="en-US" sz="1600" smtClean="0">
                <a:solidFill>
                  <a:schemeClr val="tx1"/>
                </a:solidFill>
              </a:rPr>
              <a:t>对应的 </a:t>
            </a:r>
            <a:r>
              <a:rPr lang="en-US" altLang="zh-CN" sz="1600" smtClean="0">
                <a:solidFill>
                  <a:schemeClr val="tx1"/>
                </a:solidFill>
              </a:rPr>
              <a:t>CP value</a:t>
            </a:r>
            <a:r>
              <a:rPr lang="zh-CN" altLang="en-US" sz="1600" smtClean="0">
                <a:solidFill>
                  <a:schemeClr val="tx1"/>
                </a:solidFill>
              </a:rPr>
              <a:t>、</a:t>
            </a:r>
            <a:r>
              <a:rPr lang="en-US" altLang="zh-CN" sz="1600" smtClean="0">
                <a:solidFill>
                  <a:schemeClr val="tx1"/>
                </a:solidFill>
              </a:rPr>
              <a:t>AP </a:t>
            </a:r>
            <a:r>
              <a:rPr lang="zh-CN" altLang="en-US" sz="1600" smtClean="0">
                <a:solidFill>
                  <a:schemeClr val="tx1"/>
                </a:solidFill>
              </a:rPr>
              <a:t>的</a:t>
            </a:r>
            <a:r>
              <a:rPr lang="en-US" altLang="zh-CN" sz="1600" smtClean="0">
                <a:solidFill>
                  <a:schemeClr val="tx1"/>
                </a:solidFill>
              </a:rPr>
              <a:t>MAC </a:t>
            </a:r>
            <a:r>
              <a:rPr lang="zh-CN" altLang="en-US" sz="1600" smtClean="0">
                <a:solidFill>
                  <a:schemeClr val="tx1"/>
                </a:solidFill>
              </a:rPr>
              <a:t>地址 </a:t>
            </a:r>
            <a:r>
              <a:rPr lang="en-US" altLang="zh-CN" sz="1600" smtClean="0">
                <a:solidFill>
                  <a:schemeClr val="tx1"/>
                </a:solidFill>
              </a:rPr>
              <a:t>(bssid)</a:t>
            </a:r>
            <a:r>
              <a:rPr lang="zh-CN" altLang="en-US" sz="1600" smtClean="0">
                <a:solidFill>
                  <a:schemeClr val="tx1"/>
                </a:solidFill>
              </a:rPr>
              <a:t>、</a:t>
            </a:r>
            <a:r>
              <a:rPr lang="en-US" altLang="zh-CN" sz="1600" smtClean="0">
                <a:solidFill>
                  <a:schemeClr val="tx1"/>
                </a:solidFill>
              </a:rPr>
              <a:t>mRSS</a:t>
            </a:r>
            <a:r>
              <a:rPr lang="zh-CN" altLang="en-US" sz="1600" smtClean="0">
                <a:solidFill>
                  <a:schemeClr val="tx1"/>
                </a:solidFill>
              </a:rPr>
              <a:t>、</a:t>
            </a:r>
            <a:r>
              <a:rPr lang="en-US" altLang="zh-CN" sz="1600" smtClean="0">
                <a:solidFill>
                  <a:schemeClr val="tx1"/>
                </a:solidFill>
              </a:rPr>
              <a:t>σ^2 </a:t>
            </a:r>
            <a:r>
              <a:rPr lang="zh-CN" altLang="en-US" sz="1600" smtClean="0">
                <a:solidFill>
                  <a:schemeClr val="tx1"/>
                </a:solidFill>
              </a:rPr>
              <a:t>，</a:t>
            </a:r>
            <a:r>
              <a:rPr lang="zh-CN" altLang="en-US" sz="1600" smtClean="0">
                <a:solidFill>
                  <a:schemeClr val="tx1"/>
                </a:solidFill>
              </a:rPr>
              <a:t>存入</a:t>
            </a:r>
            <a:r>
              <a:rPr lang="zh-CN" altLang="en-US" sz="1600" smtClean="0">
                <a:solidFill>
                  <a:schemeClr val="tx1"/>
                </a:solidFill>
              </a:rPr>
              <a:t>数据库</a:t>
            </a:r>
            <a:r>
              <a:rPr lang="zh-CN" altLang="en-US" sz="1600" smtClean="0">
                <a:solidFill>
                  <a:schemeClr val="tx1"/>
                </a:solidFill>
              </a:rPr>
              <a:t>，形成定位校准表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7" idx="2"/>
            <a:endCxn id="30" idx="0"/>
          </p:cNvCxnSpPr>
          <p:nvPr/>
        </p:nvCxnSpPr>
        <p:spPr>
          <a:xfrm rot="5400000">
            <a:off x="4260057" y="4591050"/>
            <a:ext cx="2667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9474" y="147637"/>
            <a:ext cx="1752600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从校准数据表中查出所有区域</a:t>
            </a:r>
            <a:r>
              <a:rPr lang="en-US" altLang="zh-CN" sz="1600" smtClean="0">
                <a:solidFill>
                  <a:schemeClr val="tx1"/>
                </a:solidFill>
              </a:rPr>
              <a:t>ID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105024" y="917575"/>
            <a:ext cx="4381500" cy="13335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从校准数据表中根据区域</a:t>
            </a:r>
            <a:r>
              <a:rPr lang="en-US" altLang="zh-CN" sz="1600" smtClean="0">
                <a:solidFill>
                  <a:schemeClr val="tx1"/>
                </a:solidFill>
              </a:rPr>
              <a:t>ID</a:t>
            </a:r>
            <a:r>
              <a:rPr lang="zh-CN" altLang="en-US" sz="1600" smtClean="0">
                <a:solidFill>
                  <a:schemeClr val="tx1"/>
                </a:solidFill>
              </a:rPr>
              <a:t>查找出该区域中所有的</a:t>
            </a:r>
            <a:r>
              <a:rPr lang="en-US" altLang="zh-CN" sz="1600" smtClean="0">
                <a:solidFill>
                  <a:schemeClr val="tx1"/>
                </a:solidFill>
              </a:rPr>
              <a:t>AP</a:t>
            </a:r>
            <a:r>
              <a:rPr lang="zh-CN" altLang="en-US" sz="1600" smtClean="0">
                <a:solidFill>
                  <a:schemeClr val="tx1"/>
                </a:solidFill>
              </a:rPr>
              <a:t>的数据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2252662" y="2516188"/>
            <a:ext cx="4086225" cy="138112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待定位数据与校准表中查找出的数据是否有</a:t>
            </a:r>
            <a:r>
              <a:rPr lang="en-US" altLang="zh-CN" sz="1600" smtClean="0">
                <a:solidFill>
                  <a:schemeClr val="tx1"/>
                </a:solidFill>
              </a:rPr>
              <a:t>MAC</a:t>
            </a:r>
            <a:r>
              <a:rPr lang="zh-CN" altLang="en-US" sz="1600" smtClean="0">
                <a:solidFill>
                  <a:schemeClr val="tx1"/>
                </a:solidFill>
              </a:rPr>
              <a:t>相同的</a:t>
            </a:r>
            <a:r>
              <a:rPr lang="en-US" altLang="zh-CN" sz="1600" smtClean="0">
                <a:solidFill>
                  <a:schemeClr val="tx1"/>
                </a:solidFill>
              </a:rPr>
              <a:t>AP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0837" y="4162425"/>
            <a:ext cx="2809875" cy="11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将</a:t>
            </a:r>
            <a:r>
              <a:rPr lang="en-US" altLang="zh-CN" sz="1600" smtClean="0">
                <a:solidFill>
                  <a:schemeClr val="tx1"/>
                </a:solidFill>
              </a:rPr>
              <a:t>MAC</a:t>
            </a:r>
            <a:r>
              <a:rPr lang="zh-CN" altLang="en-US" sz="1600" smtClean="0">
                <a:solidFill>
                  <a:schemeClr val="tx1"/>
                </a:solidFill>
              </a:rPr>
              <a:t>相同的</a:t>
            </a:r>
            <a:r>
              <a:rPr lang="en-US" altLang="zh-CN" sz="1600" smtClean="0">
                <a:solidFill>
                  <a:schemeClr val="tx1"/>
                </a:solidFill>
              </a:rPr>
              <a:t>AP</a:t>
            </a:r>
            <a:r>
              <a:rPr lang="zh-CN" altLang="en-US" sz="1600" smtClean="0">
                <a:solidFill>
                  <a:schemeClr val="tx1"/>
                </a:solidFill>
              </a:rPr>
              <a:t>做正态分布概率计算，并将所有</a:t>
            </a:r>
            <a:r>
              <a:rPr lang="en-US" altLang="zh-CN" sz="1600" smtClean="0">
                <a:solidFill>
                  <a:schemeClr val="tx1"/>
                </a:solidFill>
              </a:rPr>
              <a:t>AP</a:t>
            </a:r>
            <a:r>
              <a:rPr lang="zh-CN" altLang="en-US" sz="1600" smtClean="0">
                <a:solidFill>
                  <a:schemeClr val="tx1"/>
                </a:solidFill>
              </a:rPr>
              <a:t>的概率值相加，成为该区域的概率值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rot="5400000">
            <a:off x="4163218" y="785018"/>
            <a:ext cx="26511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 rot="16200000" flipH="1">
            <a:off x="4163218" y="2383630"/>
            <a:ext cx="265113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 rot="5400000">
            <a:off x="4163219" y="4029869"/>
            <a:ext cx="26511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1"/>
            <a:endCxn id="5" idx="1"/>
          </p:cNvCxnSpPr>
          <p:nvPr/>
        </p:nvCxnSpPr>
        <p:spPr>
          <a:xfrm rot="10800000">
            <a:off x="2105025" y="1584325"/>
            <a:ext cx="785813" cy="3130550"/>
          </a:xfrm>
          <a:prstGeom prst="bentConnector3">
            <a:avLst>
              <a:gd name="adj1" fmla="val 12909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1"/>
          </p:cNvCxnSpPr>
          <p:nvPr/>
        </p:nvCxnSpPr>
        <p:spPr>
          <a:xfrm rot="10800000">
            <a:off x="1857376" y="3206751"/>
            <a:ext cx="39528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48781" y="5829301"/>
            <a:ext cx="2709069" cy="704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将各个区域的概率值排序找出概率值最大的两个区域</a:t>
            </a:r>
            <a:r>
              <a:rPr lang="en-US" altLang="zh-CN" sz="1600" smtClean="0">
                <a:solidFill>
                  <a:schemeClr val="tx1"/>
                </a:solidFill>
              </a:rPr>
              <a:t>ID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2" name="形状 21"/>
          <p:cNvCxnSpPr>
            <a:stCxn id="5" idx="3"/>
          </p:cNvCxnSpPr>
          <p:nvPr/>
        </p:nvCxnSpPr>
        <p:spPr>
          <a:xfrm flipH="1">
            <a:off x="4294980" y="1584325"/>
            <a:ext cx="2191544" cy="4254500"/>
          </a:xfrm>
          <a:prstGeom prst="bentConnector4">
            <a:avLst>
              <a:gd name="adj1" fmla="val -10431"/>
              <a:gd name="adj2" fmla="val 9119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7757" y="1237704"/>
            <a:ext cx="9969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smtClean="0"/>
              <a:t>无区域</a:t>
            </a:r>
            <a:r>
              <a:rPr lang="en-US" altLang="zh-CN" sz="1600" smtClean="0"/>
              <a:t>ID</a:t>
            </a:r>
            <a:endParaRPr lang="zh-CN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1893882" y="2860845"/>
            <a:ext cx="42228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smtClean="0"/>
              <a:t>无</a:t>
            </a:r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4359266" y="3834190"/>
            <a:ext cx="42228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smtClean="0"/>
              <a:t>有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1 (带强调线) 10"/>
          <p:cNvSpPr/>
          <p:nvPr/>
        </p:nvSpPr>
        <p:spPr>
          <a:xfrm>
            <a:off x="2410771" y="460115"/>
            <a:ext cx="1201580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线形标注 1 (带强调线) 11"/>
          <p:cNvSpPr/>
          <p:nvPr/>
        </p:nvSpPr>
        <p:spPr>
          <a:xfrm>
            <a:off x="6365646" y="528858"/>
            <a:ext cx="1475962" cy="296603"/>
          </a:xfrm>
          <a:prstGeom prst="accentCallout1">
            <a:avLst>
              <a:gd name="adj1" fmla="val 18750"/>
              <a:gd name="adj2" fmla="val -8333"/>
              <a:gd name="adj3" fmla="val 494551"/>
              <a:gd name="adj4" fmla="val -6398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集中办公区</a:t>
            </a:r>
          </a:p>
        </p:txBody>
      </p:sp>
      <p:sp>
        <p:nvSpPr>
          <p:cNvPr id="13" name="线形标注 1 (带强调线) 12"/>
          <p:cNvSpPr/>
          <p:nvPr/>
        </p:nvSpPr>
        <p:spPr>
          <a:xfrm>
            <a:off x="7689208" y="2688738"/>
            <a:ext cx="1162952" cy="296603"/>
          </a:xfrm>
          <a:prstGeom prst="accentCallout1">
            <a:avLst>
              <a:gd name="adj1" fmla="val 18750"/>
              <a:gd name="adj2" fmla="val -8333"/>
              <a:gd name="adj3" fmla="val 174505"/>
              <a:gd name="adj4" fmla="val -6644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6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线形标注 1 (带强调线) 13"/>
          <p:cNvSpPr/>
          <p:nvPr/>
        </p:nvSpPr>
        <p:spPr>
          <a:xfrm>
            <a:off x="7841608" y="4932572"/>
            <a:ext cx="1010552" cy="296603"/>
          </a:xfrm>
          <a:prstGeom prst="accentCallout1">
            <a:avLst>
              <a:gd name="adj1" fmla="val 18750"/>
              <a:gd name="adj2" fmla="val -8333"/>
              <a:gd name="adj3" fmla="val 74038"/>
              <a:gd name="adj4" fmla="val -104762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5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线形标注 1 (带强调线) 14"/>
          <p:cNvSpPr/>
          <p:nvPr/>
        </p:nvSpPr>
        <p:spPr>
          <a:xfrm>
            <a:off x="4958428" y="5944656"/>
            <a:ext cx="1003852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4</a:t>
            </a:r>
            <a:endParaRPr kumimoji="1" lang="zh-CN" altLang="en-US"/>
          </a:p>
        </p:txBody>
      </p:sp>
      <p:sp>
        <p:nvSpPr>
          <p:cNvPr id="16" name="线形标注 1 (带强调线) 15"/>
          <p:cNvSpPr/>
          <p:nvPr/>
        </p:nvSpPr>
        <p:spPr>
          <a:xfrm>
            <a:off x="3372946" y="5944656"/>
            <a:ext cx="984690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3</a:t>
            </a:r>
            <a:endParaRPr kumimoji="1" lang="zh-CN" altLang="en-US"/>
          </a:p>
        </p:txBody>
      </p:sp>
      <p:sp>
        <p:nvSpPr>
          <p:cNvPr id="17" name="线形标注 1 (带强调线) 16"/>
          <p:cNvSpPr/>
          <p:nvPr/>
        </p:nvSpPr>
        <p:spPr>
          <a:xfrm>
            <a:off x="1787465" y="5944656"/>
            <a:ext cx="1064391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2</a:t>
            </a:r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线形标注 1 (带强调线) 20"/>
          <p:cNvSpPr/>
          <p:nvPr/>
        </p:nvSpPr>
        <p:spPr>
          <a:xfrm>
            <a:off x="3916546" y="460115"/>
            <a:ext cx="1148181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会议室</a:t>
            </a:r>
          </a:p>
        </p:txBody>
      </p:sp>
      <p:sp>
        <p:nvSpPr>
          <p:cNvPr id="22" name="线形标注 2 (带强调线) 21"/>
          <p:cNvSpPr/>
          <p:nvPr/>
        </p:nvSpPr>
        <p:spPr>
          <a:xfrm rot="10800000">
            <a:off x="449165" y="2985341"/>
            <a:ext cx="813145" cy="4218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53"/>
              <a:gd name="adj6" fmla="val -1800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zh-CN" altLang="en-US">
                <a:solidFill>
                  <a:srgbClr val="000000"/>
                </a:solidFill>
              </a:rPr>
              <a:t>大厅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03508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71319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61900" y="21276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40557" y="32322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31914" y="3170007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49851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47888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6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45925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7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43963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8</a:t>
            </a:r>
          </a:p>
        </p:txBody>
      </p:sp>
    </p:spTree>
    <p:extLst>
      <p:ext uri="{BB962C8B-B14F-4D97-AF65-F5344CB8AC3E}">
        <p14:creationId xmlns:p14="http://schemas.microsoft.com/office/powerpoint/2010/main" xmlns="" val="38721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91361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35467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33108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90987" y="315675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91361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28250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909847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1553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78048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46492" y="163541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33108" y="3019862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5467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9136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0391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233108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41159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线形标注 2 (带强调线) 37"/>
          <p:cNvSpPr/>
          <p:nvPr/>
        </p:nvSpPr>
        <p:spPr>
          <a:xfrm>
            <a:off x="2717869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en-US" altLang="zh-CN" sz="1200">
                <a:solidFill>
                  <a:srgbClr val="000000"/>
                </a:solidFill>
              </a:rPr>
              <a:t>1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0" name="线形标注 2 (带强调线) 39"/>
          <p:cNvSpPr/>
          <p:nvPr/>
        </p:nvSpPr>
        <p:spPr>
          <a:xfrm>
            <a:off x="4305854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2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" name="线形标注 2 (带强调线) 40"/>
          <p:cNvSpPr/>
          <p:nvPr/>
        </p:nvSpPr>
        <p:spPr>
          <a:xfrm>
            <a:off x="7608152" y="4769060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189"/>
              <a:gd name="adj6" fmla="val -13301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n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43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0557893"/>
              </p:ext>
            </p:extLst>
          </p:nvPr>
        </p:nvGraphicFramePr>
        <p:xfrm>
          <a:off x="1235012" y="355086"/>
          <a:ext cx="6096000" cy="560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bssid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RSS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-65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5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-96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-34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587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565" y="4252804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269" y="4572053"/>
            <a:ext cx="2017987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LP(RSS</a:t>
            </a:r>
            <a:r>
              <a:rPr lang="en-US" altLang="zh-CN" sz="1100" smtClean="0"/>
              <a:t>1</a:t>
            </a:r>
            <a:r>
              <a:rPr lang="en-US" altLang="zh-CN" smtClean="0"/>
              <a:t>,RSS</a:t>
            </a:r>
            <a:r>
              <a:rPr lang="en-US" altLang="zh-CN" sz="1100" smtClean="0"/>
              <a:t>2</a:t>
            </a:r>
            <a:r>
              <a:rPr lang="en-US" altLang="zh-CN" smtClean="0"/>
              <a:t>,…RSS</a:t>
            </a:r>
            <a:r>
              <a:rPr lang="en-US" altLang="zh-CN" sz="1100" smtClean="0"/>
              <a:t>n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23327" y="4572053"/>
            <a:ext cx="945931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 </a:t>
            </a:r>
            <a:r>
              <a:rPr lang="en-US" altLang="zh-CN" sz="1400" smtClean="0"/>
              <a:t>value</a:t>
            </a:r>
            <a:endParaRPr lang="zh-CN" altLang="en-US" sz="14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96159" y="5076547"/>
            <a:ext cx="2191406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47189" y="5076547"/>
            <a:ext cx="1313740" cy="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90493" y="1458310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6160" y="1458310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a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a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96159" y="2364824"/>
            <a:ext cx="379433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6160" y="1827642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b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b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841338" y="952459"/>
            <a:ext cx="1009022" cy="267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55779" y="79955"/>
            <a:ext cx="1008993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高斯核</a:t>
            </a:r>
            <a:r>
              <a:rPr lang="az-Cyrl-AZ" altLang="zh-CN" smtClean="0"/>
              <a:t>б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3735894" y="3915788"/>
            <a:ext cx="674032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5372" y="3209440"/>
            <a:ext cx="124275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惩罚因子</a:t>
            </a:r>
            <a:r>
              <a:rPr lang="en-US" altLang="zh-CN" smtClean="0"/>
              <a:t>C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702676" y="4871545"/>
            <a:ext cx="6455979" cy="78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07305" y="3066001"/>
            <a:ext cx="504416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54669" y="544713"/>
            <a:ext cx="2869324" cy="2860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92195" y="1059731"/>
            <a:ext cx="2869324" cy="2860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898189" y="1543217"/>
            <a:ext cx="2869324" cy="2860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898189" y="261707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60531" y="269591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60531" y="210469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93047" y="362869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81911" y="3281855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317047" y="2963918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355389" y="3739055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02098" y="3350173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49527" y="4020208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059659" y="368387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007088" y="2935013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621847" y="407538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954105" y="2640737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05552" y="1682480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952981" y="1253358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16705" y="1198179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46076" y="1883981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62371" y="1994339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565228" y="1253358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261519" y="1572122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61138" y="949373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08567" y="2325413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460086" y="783836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952593" y="1572122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线形标注 1(带强调线) 42"/>
          <p:cNvSpPr/>
          <p:nvPr/>
        </p:nvSpPr>
        <p:spPr>
          <a:xfrm>
            <a:off x="7181191" y="3206480"/>
            <a:ext cx="1269125" cy="532575"/>
          </a:xfrm>
          <a:prstGeom prst="accentCallout1">
            <a:avLst>
              <a:gd name="adj1" fmla="val 11350"/>
              <a:gd name="adj2" fmla="val 1605"/>
              <a:gd name="adj3" fmla="val -97677"/>
              <a:gd name="adj4" fmla="val -9175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支持向量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517873" y="3679445"/>
            <a:ext cx="499280" cy="4511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线形标注 1(带强调线) 47"/>
          <p:cNvSpPr/>
          <p:nvPr/>
        </p:nvSpPr>
        <p:spPr>
          <a:xfrm>
            <a:off x="6723991" y="4020208"/>
            <a:ext cx="1434664" cy="612648"/>
          </a:xfrm>
          <a:prstGeom prst="accentCallout1">
            <a:avLst>
              <a:gd name="adj1" fmla="val 18750"/>
              <a:gd name="adj2" fmla="val -8333"/>
              <a:gd name="adj3" fmla="val -17454"/>
              <a:gd name="adj4" fmla="val -6737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m</a:t>
            </a:r>
            <a:r>
              <a:rPr lang="en-US" sz="2400" smtClean="0">
                <a:solidFill>
                  <a:schemeClr val="tx1"/>
                </a:solidFill>
              </a:rPr>
              <a:t>argin </a:t>
            </a:r>
            <a:r>
              <a:rPr lang="en-US" altLang="zh-CN" sz="2400" smtClean="0">
                <a:solidFill>
                  <a:schemeClr val="tx1"/>
                </a:solidFill>
              </a:rPr>
              <a:t>b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91100" y="4847892"/>
            <a:ext cx="52026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X</a:t>
            </a:r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964667" y="577435"/>
            <a:ext cx="52026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X</a:t>
            </a:r>
            <a:r>
              <a:rPr lang="en-US" altLang="zh-CN" sz="1400" smtClean="0"/>
              <a:t>1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1077" y="717348"/>
            <a:ext cx="2286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确定 </a:t>
            </a:r>
            <a:r>
              <a:rPr lang="en-US" altLang="zh-CN" smtClean="0">
                <a:solidFill>
                  <a:schemeClr val="tx1"/>
                </a:solidFill>
              </a:rPr>
              <a:t>CR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CP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7980" y="1417787"/>
            <a:ext cx="375219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收集各个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上的定位区域数据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6095" y="2118226"/>
            <a:ext cx="161596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生成校准数据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4918" y="2818665"/>
            <a:ext cx="3878319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接收移动终端设备发送的待定位数据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2505" y="3519104"/>
            <a:ext cx="624314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计算</a:t>
            </a:r>
            <a:r>
              <a:rPr lang="en-US" altLang="zh-CN" smtClean="0">
                <a:solidFill>
                  <a:schemeClr val="tx1"/>
                </a:solidFill>
              </a:rPr>
              <a:t>LP</a:t>
            </a:r>
            <a:r>
              <a:rPr lang="zh-CN" altLang="en-US" smtClean="0">
                <a:solidFill>
                  <a:schemeClr val="tx1"/>
                </a:solidFill>
              </a:rPr>
              <a:t>出现在各个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上的概率，得到概率最大的两个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6937" y="4219543"/>
            <a:ext cx="5494281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将得到的两个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对应的校准数据输入</a:t>
            </a:r>
            <a:r>
              <a:rPr lang="en-US" altLang="zh-CN" smtClean="0">
                <a:solidFill>
                  <a:schemeClr val="tx1"/>
                </a:solidFill>
              </a:rPr>
              <a:t>SVM</a:t>
            </a:r>
            <a:r>
              <a:rPr lang="zh-CN" altLang="en-US" smtClean="0">
                <a:solidFill>
                  <a:schemeClr val="tx1"/>
                </a:solidFill>
              </a:rPr>
              <a:t>进行训练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6937" y="4919982"/>
            <a:ext cx="5494281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将待定位数据输入</a:t>
            </a:r>
            <a:r>
              <a:rPr lang="en-US" altLang="zh-CN" smtClean="0">
                <a:solidFill>
                  <a:schemeClr val="tx1"/>
                </a:solidFill>
              </a:rPr>
              <a:t>SVM</a:t>
            </a:r>
            <a:r>
              <a:rPr lang="zh-CN" altLang="en-US" smtClean="0">
                <a:solidFill>
                  <a:schemeClr val="tx1"/>
                </a:solidFill>
              </a:rPr>
              <a:t>进行计算，得到最终定位结果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rot="16200000" flipH="1">
            <a:off x="4442458" y="1296166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4442459" y="1996606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4442460" y="2697045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H="1">
            <a:off x="4442461" y="3397484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4442462" y="4097923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H="1">
            <a:off x="4442457" y="4798362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292771" y="811924"/>
            <a:ext cx="2160000" cy="216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79831" y="1726324"/>
            <a:ext cx="2880000" cy="28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555529" y="2806262"/>
            <a:ext cx="2520000" cy="25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45772" y="188857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272455" y="315310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89831" y="405173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32533" y="271626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65739" y="1726324"/>
            <a:ext cx="58003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mtClean="0"/>
              <a:t>AP1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62455" y="3058437"/>
            <a:ext cx="58003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mtClean="0"/>
              <a:t>AP2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08156" y="3957072"/>
            <a:ext cx="58003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mtClean="0"/>
              <a:t>AP3</a:t>
            </a:r>
            <a:endParaRPr lang="zh-CN" altLang="en-US"/>
          </a:p>
        </p:txBody>
      </p:sp>
      <p:sp>
        <p:nvSpPr>
          <p:cNvPr id="18" name="线形标注 1(带强调线) 17"/>
          <p:cNvSpPr/>
          <p:nvPr/>
        </p:nvSpPr>
        <p:spPr>
          <a:xfrm>
            <a:off x="4708471" y="4863662"/>
            <a:ext cx="2496369" cy="646386"/>
          </a:xfrm>
          <a:prstGeom prst="accentCallout1">
            <a:avLst>
              <a:gd name="adj1" fmla="val 67531"/>
              <a:gd name="adj2" fmla="val -3333"/>
              <a:gd name="adj3" fmla="val -311891"/>
              <a:gd name="adj4" fmla="val -7041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移动终端设备的位置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545020" y="977462"/>
            <a:ext cx="2554014" cy="252248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83524" y="1608082"/>
            <a:ext cx="1277007" cy="126124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02775" y="1923393"/>
            <a:ext cx="638504" cy="6306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662401" y="2081048"/>
            <a:ext cx="319252" cy="3153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58177" y="2175641"/>
            <a:ext cx="127701" cy="1261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489065" y="1221825"/>
            <a:ext cx="2554014" cy="252248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27569" y="1852445"/>
            <a:ext cx="1277007" cy="126124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46820" y="2167756"/>
            <a:ext cx="638504" cy="6306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06446" y="2325411"/>
            <a:ext cx="319252" cy="3153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702222" y="2420004"/>
            <a:ext cx="127701" cy="1261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16062" y="4075413"/>
            <a:ext cx="2554014" cy="252248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054566" y="4706033"/>
            <a:ext cx="1277007" cy="126124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373817" y="5021344"/>
            <a:ext cx="638504" cy="6306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533443" y="5178999"/>
            <a:ext cx="319252" cy="3153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629219" y="5273592"/>
            <a:ext cx="127701" cy="1261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970076" y="3606360"/>
            <a:ext cx="275896" cy="275895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14" idx="5"/>
          </p:cNvCxnSpPr>
          <p:nvPr/>
        </p:nvCxnSpPr>
        <p:spPr>
          <a:xfrm rot="16200000" flipH="1">
            <a:off x="3257094" y="1893377"/>
            <a:ext cx="1323065" cy="2102899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7"/>
          </p:cNvCxnSpPr>
          <p:nvPr/>
        </p:nvCxnSpPr>
        <p:spPr>
          <a:xfrm rot="5400000" flipH="1" flipV="1">
            <a:off x="3649244" y="3971231"/>
            <a:ext cx="1409807" cy="1231857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9" idx="3"/>
            <a:endCxn id="25" idx="7"/>
          </p:cNvCxnSpPr>
          <p:nvPr/>
        </p:nvCxnSpPr>
        <p:spPr>
          <a:xfrm rot="5400000">
            <a:off x="5403693" y="2329534"/>
            <a:ext cx="1119106" cy="1515355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线形标注 1(带强调线) 34"/>
          <p:cNvSpPr/>
          <p:nvPr/>
        </p:nvSpPr>
        <p:spPr>
          <a:xfrm>
            <a:off x="5935717" y="4706033"/>
            <a:ext cx="1639614" cy="693683"/>
          </a:xfrm>
          <a:prstGeom prst="accentCallout1">
            <a:avLst>
              <a:gd name="adj1" fmla="val 18750"/>
              <a:gd name="adj2" fmla="val -8333"/>
              <a:gd name="adj3" fmla="val -132955"/>
              <a:gd name="adj4" fmla="val -47948"/>
            </a:avLst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移动终端设备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线形标注 1(带强调线) 35"/>
          <p:cNvSpPr/>
          <p:nvPr/>
        </p:nvSpPr>
        <p:spPr>
          <a:xfrm>
            <a:off x="4044791" y="1229709"/>
            <a:ext cx="573564" cy="378373"/>
          </a:xfrm>
          <a:prstGeom prst="accentCallout1">
            <a:avLst>
              <a:gd name="adj1" fmla="val 18750"/>
              <a:gd name="adj2" fmla="val -8333"/>
              <a:gd name="adj3" fmla="val 250000"/>
              <a:gd name="adj4" fmla="val -210126"/>
            </a:avLst>
          </a:prstGeom>
          <a:noFill/>
          <a:ln w="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AP1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线形标注 1(带强调线) 41"/>
          <p:cNvSpPr/>
          <p:nvPr/>
        </p:nvSpPr>
        <p:spPr>
          <a:xfrm>
            <a:off x="7756297" y="1192922"/>
            <a:ext cx="573564" cy="378373"/>
          </a:xfrm>
          <a:prstGeom prst="accentCallout1">
            <a:avLst>
              <a:gd name="adj1" fmla="val 18750"/>
              <a:gd name="adj2" fmla="val -8333"/>
              <a:gd name="adj3" fmla="val 335416"/>
              <a:gd name="adj4" fmla="val -167521"/>
            </a:avLst>
          </a:prstGeom>
          <a:noFill/>
          <a:ln w="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AP2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线形标注 1(带强调线) 42"/>
          <p:cNvSpPr/>
          <p:nvPr/>
        </p:nvSpPr>
        <p:spPr>
          <a:xfrm>
            <a:off x="4970076" y="5778088"/>
            <a:ext cx="573564" cy="378373"/>
          </a:xfrm>
          <a:prstGeom prst="accentCallout1">
            <a:avLst>
              <a:gd name="adj1" fmla="val 18750"/>
              <a:gd name="adj2" fmla="val -8333"/>
              <a:gd name="adj3" fmla="val -108333"/>
              <a:gd name="adj4" fmla="val -221121"/>
            </a:avLst>
          </a:prstGeom>
          <a:noFill/>
          <a:ln w="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AP3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">
              <a:schemeClr val="tx1">
                <a:alpha val="90000"/>
              </a:schemeClr>
            </a:gs>
            <a:gs pos="94000">
              <a:schemeClr val="bg1"/>
            </a:gs>
          </a:gsLst>
          <a:path path="shape">
            <a:fillToRect l="50000" t="50000" r="50000" b="50000"/>
          </a:path>
          <a:tileRect/>
        </a:gradFill>
        <a:ln w="0">
          <a:solidFill>
            <a:schemeClr val="tx1"/>
          </a:solidFill>
          <a:prstDash val="sysDot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637</Words>
  <Application>Microsoft Macintosh PowerPoint</Application>
  <PresentationFormat>全屏显示(4:3)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Zhu</dc:creator>
  <cp:lastModifiedBy>zhutao</cp:lastModifiedBy>
  <cp:revision>125</cp:revision>
  <dcterms:created xsi:type="dcterms:W3CDTF">2013-06-27T10:21:54Z</dcterms:created>
  <dcterms:modified xsi:type="dcterms:W3CDTF">2013-07-17T00:56:29Z</dcterms:modified>
</cp:coreProperties>
</file>