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94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73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68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3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8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10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33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92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15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24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3537" y="1376533"/>
            <a:ext cx="2752990" cy="6084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划分空间位置校准点</a:t>
            </a:r>
          </a:p>
        </p:txBody>
      </p:sp>
      <p:sp>
        <p:nvSpPr>
          <p:cNvPr id="5" name="矩形 4"/>
          <p:cNvSpPr/>
          <p:nvPr/>
        </p:nvSpPr>
        <p:spPr>
          <a:xfrm>
            <a:off x="2973537" y="2214719"/>
            <a:ext cx="2752990" cy="7982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在每个校准点上连续收集多组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信息并发送至服务器数据库，生成位置校准表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537" y="3242740"/>
            <a:ext cx="2752990" cy="79064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待定位移动设备向服务器发送自己接收到的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537" y="4263157"/>
            <a:ext cx="2752990" cy="7526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服务器计算后返回移动设备位置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4350032" y="1984950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350032" y="3012971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350032" y="4033388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023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1 (带强调线) 10"/>
          <p:cNvSpPr/>
          <p:nvPr/>
        </p:nvSpPr>
        <p:spPr>
          <a:xfrm>
            <a:off x="2410771" y="460115"/>
            <a:ext cx="1201580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(带强调线) 11"/>
          <p:cNvSpPr/>
          <p:nvPr/>
        </p:nvSpPr>
        <p:spPr>
          <a:xfrm>
            <a:off x="6365646" y="528858"/>
            <a:ext cx="1475962" cy="296603"/>
          </a:xfrm>
          <a:prstGeom prst="accentCallout1">
            <a:avLst>
              <a:gd name="adj1" fmla="val 18750"/>
              <a:gd name="adj2" fmla="val -8333"/>
              <a:gd name="adj3" fmla="val 494551"/>
              <a:gd name="adj4" fmla="val -639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集中办公区</a:t>
            </a:r>
          </a:p>
        </p:txBody>
      </p:sp>
      <p:sp>
        <p:nvSpPr>
          <p:cNvPr id="13" name="线形标注 1 (带强调线) 12"/>
          <p:cNvSpPr/>
          <p:nvPr/>
        </p:nvSpPr>
        <p:spPr>
          <a:xfrm>
            <a:off x="7689208" y="2688738"/>
            <a:ext cx="1162952" cy="296603"/>
          </a:xfrm>
          <a:prstGeom prst="accentCallout1">
            <a:avLst>
              <a:gd name="adj1" fmla="val 18750"/>
              <a:gd name="adj2" fmla="val -8333"/>
              <a:gd name="adj3" fmla="val 174505"/>
              <a:gd name="adj4" fmla="val -6644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6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线形标注 1 (带强调线) 13"/>
          <p:cNvSpPr/>
          <p:nvPr/>
        </p:nvSpPr>
        <p:spPr>
          <a:xfrm>
            <a:off x="7841608" y="4932572"/>
            <a:ext cx="1010552" cy="296603"/>
          </a:xfrm>
          <a:prstGeom prst="accentCallout1">
            <a:avLst>
              <a:gd name="adj1" fmla="val 18750"/>
              <a:gd name="adj2" fmla="val -8333"/>
              <a:gd name="adj3" fmla="val 74038"/>
              <a:gd name="adj4" fmla="val -10476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5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线形标注 1 (带强调线) 14"/>
          <p:cNvSpPr/>
          <p:nvPr/>
        </p:nvSpPr>
        <p:spPr>
          <a:xfrm>
            <a:off x="4958428" y="5944656"/>
            <a:ext cx="1003852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4</a:t>
            </a:r>
            <a:endParaRPr kumimoji="1" lang="zh-CN" altLang="en-US"/>
          </a:p>
        </p:txBody>
      </p:sp>
      <p:sp>
        <p:nvSpPr>
          <p:cNvPr id="16" name="线形标注 1 (带强调线) 15"/>
          <p:cNvSpPr/>
          <p:nvPr/>
        </p:nvSpPr>
        <p:spPr>
          <a:xfrm>
            <a:off x="3372946" y="5944656"/>
            <a:ext cx="984690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3</a:t>
            </a:r>
            <a:endParaRPr kumimoji="1" lang="zh-CN" altLang="en-US"/>
          </a:p>
        </p:txBody>
      </p:sp>
      <p:sp>
        <p:nvSpPr>
          <p:cNvPr id="17" name="线形标注 1 (带强调线) 16"/>
          <p:cNvSpPr/>
          <p:nvPr/>
        </p:nvSpPr>
        <p:spPr>
          <a:xfrm>
            <a:off x="1787465" y="5944656"/>
            <a:ext cx="1064391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2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线形标注 1 (带强调线) 20"/>
          <p:cNvSpPr/>
          <p:nvPr/>
        </p:nvSpPr>
        <p:spPr>
          <a:xfrm>
            <a:off x="3916546" y="460115"/>
            <a:ext cx="1148181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会议室</a:t>
            </a:r>
          </a:p>
        </p:txBody>
      </p:sp>
      <p:sp>
        <p:nvSpPr>
          <p:cNvPr id="22" name="线形标注 2 (带强调线) 21"/>
          <p:cNvSpPr/>
          <p:nvPr/>
        </p:nvSpPr>
        <p:spPr>
          <a:xfrm rot="10800000">
            <a:off x="449165" y="2985341"/>
            <a:ext cx="813145" cy="4218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53"/>
              <a:gd name="adj6" fmla="val -18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zh-CN" altLang="en-US">
                <a:solidFill>
                  <a:srgbClr val="000000"/>
                </a:solidFill>
              </a:rPr>
              <a:t>大厅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03508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71319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900" y="21276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40557" y="32322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31914" y="3170007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49851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7888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925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7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43963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8</a:t>
            </a:r>
          </a:p>
        </p:txBody>
      </p:sp>
    </p:spTree>
    <p:extLst>
      <p:ext uri="{BB962C8B-B14F-4D97-AF65-F5344CB8AC3E}">
        <p14:creationId xmlns:p14="http://schemas.microsoft.com/office/powerpoint/2010/main" xmlns="" val="3872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91361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35467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108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90987" y="315675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1361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28250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09847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1553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8048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6492" y="163541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33108" y="3019862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5467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136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0391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33108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41159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线形标注 2 (带强调线) 37"/>
          <p:cNvSpPr/>
          <p:nvPr/>
        </p:nvSpPr>
        <p:spPr>
          <a:xfrm>
            <a:off x="2717869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en-US" altLang="zh-CN" sz="1200">
                <a:solidFill>
                  <a:srgbClr val="000000"/>
                </a:solidFill>
              </a:rPr>
              <a:t>1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线形标注 2 (带强调线) 39"/>
          <p:cNvSpPr/>
          <p:nvPr/>
        </p:nvSpPr>
        <p:spPr>
          <a:xfrm>
            <a:off x="4305854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2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" name="线形标注 2 (带强调线) 40"/>
          <p:cNvSpPr/>
          <p:nvPr/>
        </p:nvSpPr>
        <p:spPr>
          <a:xfrm>
            <a:off x="7608152" y="4769060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189"/>
              <a:gd name="adj6" fmla="val -1330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n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4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0557893"/>
              </p:ext>
            </p:extLst>
          </p:nvPr>
        </p:nvGraphicFramePr>
        <p:xfrm>
          <a:off x="1235012" y="355086"/>
          <a:ext cx="6096000" cy="560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bssid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RSS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-65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5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-34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5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565" y="4252804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269" y="4572053"/>
            <a:ext cx="201798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LP(RSS</a:t>
            </a:r>
            <a:r>
              <a:rPr lang="en-US" altLang="zh-CN" sz="1100" smtClean="0"/>
              <a:t>1</a:t>
            </a:r>
            <a:r>
              <a:rPr lang="en-US" altLang="zh-CN" smtClean="0"/>
              <a:t>,RSS</a:t>
            </a:r>
            <a:r>
              <a:rPr lang="en-US" altLang="zh-CN" sz="1100" smtClean="0"/>
              <a:t>2</a:t>
            </a:r>
            <a:r>
              <a:rPr lang="en-US" altLang="zh-CN" smtClean="0"/>
              <a:t>,…RSS</a:t>
            </a:r>
            <a:r>
              <a:rPr lang="en-US" altLang="zh-CN" sz="1100" smtClean="0"/>
              <a:t>n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3327" y="4572053"/>
            <a:ext cx="945931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 </a:t>
            </a:r>
            <a:r>
              <a:rPr lang="en-US" altLang="zh-CN" sz="1400" smtClean="0"/>
              <a:t>value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96159" y="5076547"/>
            <a:ext cx="2191406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47189" y="5076547"/>
            <a:ext cx="1313740" cy="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90493" y="2435802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6160" y="2435802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a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a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6159" y="3342316"/>
            <a:ext cx="379433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160" y="2805134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b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b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841338" y="1929951"/>
            <a:ext cx="1009022" cy="267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4004" y="1057447"/>
            <a:ext cx="3213434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/>
              <a:t>惩罚因子</a:t>
            </a:r>
            <a:r>
              <a:rPr lang="en-US" altLang="zh-CN" smtClean="0"/>
              <a:t>(</a:t>
            </a:r>
            <a:r>
              <a:rPr lang="zh-CN" altLang="en-US" smtClean="0"/>
              <a:t>平滑参数</a:t>
            </a:r>
            <a:r>
              <a:rPr lang="en-US" altLang="zh-CN" smtClean="0"/>
              <a:t>)C, </a:t>
            </a:r>
            <a:r>
              <a:rPr lang="zh-CN" altLang="en-US" smtClean="0"/>
              <a:t>高斯核</a:t>
            </a:r>
            <a:r>
              <a:rPr lang="az-Cyrl-AZ" altLang="zh-CN" smtClean="0"/>
              <a:t>б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1702676" y="4871545"/>
            <a:ext cx="6455979" cy="78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07305" y="3066001"/>
            <a:ext cx="504416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54669" y="544713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92195" y="1059731"/>
            <a:ext cx="2869324" cy="2860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98189" y="1543217"/>
            <a:ext cx="2869324" cy="2860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898189" y="26170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60531" y="269591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60531" y="2104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93047" y="362869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181911" y="32818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317047" y="296391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55389" y="3739055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802098" y="335017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49527" y="4020208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059659" y="3683876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007088" y="2935013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621847" y="4075387"/>
            <a:ext cx="105142" cy="110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954105" y="2640737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05552" y="1682480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952981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16705" y="119817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46076" y="1883981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662371" y="1994339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565228" y="1253358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261519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461138" y="94937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408567" y="2325413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460086" y="783836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952593" y="1572122"/>
            <a:ext cx="105142" cy="1103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线形标注 1(带强调线) 42"/>
          <p:cNvSpPr/>
          <p:nvPr/>
        </p:nvSpPr>
        <p:spPr>
          <a:xfrm>
            <a:off x="7181191" y="3206480"/>
            <a:ext cx="1269125" cy="532575"/>
          </a:xfrm>
          <a:prstGeom prst="accentCallout1">
            <a:avLst>
              <a:gd name="adj1" fmla="val 11350"/>
              <a:gd name="adj2" fmla="val 1605"/>
              <a:gd name="adj3" fmla="val -97677"/>
              <a:gd name="adj4" fmla="val -9175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支持向量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5517873" y="3679445"/>
            <a:ext cx="499280" cy="45112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线形标注 1(带强调线) 47"/>
          <p:cNvSpPr/>
          <p:nvPr/>
        </p:nvSpPr>
        <p:spPr>
          <a:xfrm>
            <a:off x="6723991" y="4020208"/>
            <a:ext cx="1434664" cy="612648"/>
          </a:xfrm>
          <a:prstGeom prst="accentCallout1">
            <a:avLst>
              <a:gd name="adj1" fmla="val 18750"/>
              <a:gd name="adj2" fmla="val -8333"/>
              <a:gd name="adj3" fmla="val -17454"/>
              <a:gd name="adj4" fmla="val -6737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m</a:t>
            </a:r>
            <a:r>
              <a:rPr lang="en-US" sz="2400" smtClean="0">
                <a:solidFill>
                  <a:schemeClr val="tx1"/>
                </a:solidFill>
              </a:rPr>
              <a:t>argin </a:t>
            </a:r>
            <a:r>
              <a:rPr lang="en-US" altLang="zh-CN" sz="2400" smtClean="0">
                <a:solidFill>
                  <a:schemeClr val="tx1"/>
                </a:solidFill>
              </a:rPr>
              <a:t>b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91100" y="4847892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1964667" y="577435"/>
            <a:ext cx="52026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smtClean="0"/>
              <a:t>X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1077" y="717348"/>
            <a:ext cx="2286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确定 </a:t>
            </a:r>
            <a:r>
              <a:rPr lang="en-US" altLang="zh-CN" smtClean="0">
                <a:solidFill>
                  <a:schemeClr val="tx1"/>
                </a:solidFill>
              </a:rPr>
              <a:t>CR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CP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7980" y="1417787"/>
            <a:ext cx="375219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收集各个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上的定位区域数据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6095" y="2118226"/>
            <a:ext cx="161596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生成校准数据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4918" y="2818665"/>
            <a:ext cx="3878319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接收移动终端设备发送的待定位数据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2505" y="3519104"/>
            <a:ext cx="6243145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计算</a:t>
            </a:r>
            <a:r>
              <a:rPr lang="en-US" altLang="zh-CN" smtClean="0">
                <a:solidFill>
                  <a:schemeClr val="tx1"/>
                </a:solidFill>
              </a:rPr>
              <a:t>LP</a:t>
            </a:r>
            <a:r>
              <a:rPr lang="zh-CN" altLang="en-US" smtClean="0">
                <a:solidFill>
                  <a:schemeClr val="tx1"/>
                </a:solidFill>
              </a:rPr>
              <a:t>出现在各个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上的概率，得到概率最大的两个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6937" y="4219543"/>
            <a:ext cx="549428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将得到的两个</a:t>
            </a:r>
            <a:r>
              <a:rPr lang="en-US" altLang="zh-CN" smtClean="0">
                <a:solidFill>
                  <a:schemeClr val="tx1"/>
                </a:solidFill>
              </a:rPr>
              <a:t>Value</a:t>
            </a:r>
            <a:r>
              <a:rPr lang="zh-CN" altLang="en-US" smtClean="0">
                <a:solidFill>
                  <a:schemeClr val="tx1"/>
                </a:solidFill>
              </a:rPr>
              <a:t>对应的校准数据输入</a:t>
            </a:r>
            <a:r>
              <a:rPr lang="en-US" altLang="zh-CN" smtClean="0">
                <a:solidFill>
                  <a:schemeClr val="tx1"/>
                </a:solidFill>
              </a:rPr>
              <a:t>SVM</a:t>
            </a:r>
            <a:r>
              <a:rPr lang="zh-CN" altLang="en-US" smtClean="0">
                <a:solidFill>
                  <a:schemeClr val="tx1"/>
                </a:solidFill>
              </a:rPr>
              <a:t>进行训练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6937" y="4919982"/>
            <a:ext cx="5494281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将待定位数据输入</a:t>
            </a:r>
            <a:r>
              <a:rPr lang="en-US" altLang="zh-CN" smtClean="0">
                <a:solidFill>
                  <a:schemeClr val="tx1"/>
                </a:solidFill>
              </a:rPr>
              <a:t>SVM</a:t>
            </a:r>
            <a:r>
              <a:rPr lang="zh-CN" altLang="en-US" smtClean="0">
                <a:solidFill>
                  <a:schemeClr val="tx1"/>
                </a:solidFill>
              </a:rPr>
              <a:t>进行计算，得到最终定位结果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rot="16200000" flipH="1">
            <a:off x="4442458" y="1296166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 flipH="1">
            <a:off x="4442459" y="1996606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4442460" y="2697045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H="1">
            <a:off x="4442461" y="3397484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4442462" y="4097923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4442457" y="4798362"/>
            <a:ext cx="2432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255</Words>
  <Application>Microsoft Macintosh PowerPoint</Application>
  <PresentationFormat>全屏显示(4:3)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Zhu</dc:creator>
  <cp:lastModifiedBy>zhutao</cp:lastModifiedBy>
  <cp:revision>28</cp:revision>
  <dcterms:created xsi:type="dcterms:W3CDTF">2013-06-27T10:21:54Z</dcterms:created>
  <dcterms:modified xsi:type="dcterms:W3CDTF">2013-07-08T12:25:19Z</dcterms:modified>
</cp:coreProperties>
</file>