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67" r:id="rId2"/>
    <p:sldId id="277" r:id="rId3"/>
    <p:sldId id="268" r:id="rId4"/>
    <p:sldId id="269" r:id="rId5"/>
    <p:sldId id="275" r:id="rId6"/>
    <p:sldId id="278" r:id="rId7"/>
    <p:sldId id="273" r:id="rId8"/>
    <p:sldId id="271" r:id="rId9"/>
    <p:sldId id="272" r:id="rId10"/>
    <p:sldId id="274" r:id="rId11"/>
    <p:sldId id="276" r:id="rId12"/>
    <p:sldId id="279" r:id="rId13"/>
    <p:sldId id="288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6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53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60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E2F7E-E453-474B-BF0F-5F142B3F59A3}" type="datetimeFigureOut">
              <a:rPr lang="zh-CN" altLang="en-US" smtClean="0"/>
              <a:t>2012/6/14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EF7FF-F678-48C6-A447-D36206C70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762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EF7FF-F678-48C6-A447-D36206C70BE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965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2012/6/14</a:t>
            </a:fld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DF69-A818-4902-A149-B8068D926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4688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2012/6/14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../Documents/&#23398;&#26657;/&#20316;&#19994;/&#36719;&#20214;&#24037;&#31243;/lecture/&#25104;&#32676;&#32467;&#23545;&#24110;&#21161;.htm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极限</a:t>
            </a:r>
            <a:r>
              <a:rPr lang="zh-CN" altLang="en-US" dirty="0" smtClean="0"/>
              <a:t>编程（</a:t>
            </a:r>
            <a:r>
              <a:rPr lang="en-US" altLang="zh-CN" dirty="0" err="1" smtClean="0"/>
              <a:t>eXtreme</a:t>
            </a:r>
            <a:r>
              <a:rPr lang="en-US" altLang="zh-CN" dirty="0" smtClean="0"/>
              <a:t> Programming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敏捷开发方法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187624" y="4908128"/>
            <a:ext cx="6400800" cy="147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09300240009 </a:t>
            </a:r>
            <a:r>
              <a:rPr lang="zh-CN" altLang="en-US" dirty="0"/>
              <a:t>沈诗</a:t>
            </a:r>
            <a:r>
              <a:rPr lang="zh-CN" altLang="en-US" dirty="0" smtClean="0"/>
              <a:t>旸</a:t>
            </a:r>
            <a:endParaRPr lang="en-US" altLang="zh-CN" dirty="0" smtClean="0"/>
          </a:p>
          <a:p>
            <a:r>
              <a:rPr lang="en-US" altLang="zh-CN" dirty="0" smtClean="0"/>
              <a:t>09300240004 </a:t>
            </a:r>
            <a:r>
              <a:rPr lang="zh-CN" altLang="en-US" dirty="0" smtClean="0"/>
              <a:t>朱恬骅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5693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开发团队、管理层，以及客户的不理解，阻碍</a:t>
            </a:r>
            <a:r>
              <a:rPr lang="en-US" altLang="zh-CN" dirty="0"/>
              <a:t>XP</a:t>
            </a:r>
            <a:r>
              <a:rPr lang="zh-CN" altLang="en-US" dirty="0"/>
              <a:t>方法论实施；</a:t>
            </a:r>
          </a:p>
          <a:p>
            <a:r>
              <a:rPr lang="zh-CN" altLang="en-US" dirty="0" smtClean="0"/>
              <a:t>导致</a:t>
            </a:r>
            <a:r>
              <a:rPr lang="zh-CN" altLang="en-US" dirty="0"/>
              <a:t>开发团队忽视文档，以</a:t>
            </a:r>
            <a:r>
              <a:rPr lang="en-US" altLang="zh-CN" dirty="0"/>
              <a:t>XP</a:t>
            </a:r>
            <a:r>
              <a:rPr lang="zh-CN" altLang="en-US" dirty="0"/>
              <a:t>为借口拒绝编写甚至是必需的文档；</a:t>
            </a:r>
          </a:p>
          <a:p>
            <a:r>
              <a:rPr lang="en-US" altLang="zh-CN" dirty="0" smtClean="0"/>
              <a:t>XP</a:t>
            </a:r>
            <a:r>
              <a:rPr lang="zh-CN" altLang="en-US" dirty="0"/>
              <a:t>是针对单一团队设计的，外包方的参与将会为有效的组织带来很大的困难；</a:t>
            </a:r>
          </a:p>
          <a:p>
            <a:r>
              <a:rPr lang="zh-CN" altLang="en-US" dirty="0" smtClean="0"/>
              <a:t>缺乏</a:t>
            </a:r>
            <a:r>
              <a:rPr lang="zh-CN" altLang="en-US" dirty="0"/>
              <a:t>客户的参与，导致用户故事编写、优先级确认等工作遇到困难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项目规模扩大后，</a:t>
            </a:r>
            <a:r>
              <a:rPr lang="en-US" altLang="zh-CN" dirty="0"/>
              <a:t>XP</a:t>
            </a:r>
            <a:r>
              <a:rPr lang="zh-CN" altLang="en-US" dirty="0"/>
              <a:t>方法论将不适应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对客户、开发人员和管理者的素质要求较高。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：可能会存在的问题</a:t>
            </a:r>
          </a:p>
        </p:txBody>
      </p:sp>
    </p:spTree>
    <p:extLst>
      <p:ext uri="{BB962C8B-B14F-4D97-AF65-F5344CB8AC3E}">
        <p14:creationId xmlns:p14="http://schemas.microsoft.com/office/powerpoint/2010/main" val="27937249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可以将</a:t>
            </a:r>
            <a:r>
              <a:rPr lang="en-US" altLang="zh-CN" dirty="0"/>
              <a:t>XP</a:t>
            </a:r>
            <a:r>
              <a:rPr lang="zh-CN" altLang="en-US" dirty="0"/>
              <a:t>和传统软件开发过程中的增量式开发过程相结合；</a:t>
            </a:r>
          </a:p>
          <a:p>
            <a:r>
              <a:rPr lang="zh-CN" altLang="en-US" dirty="0" smtClean="0"/>
              <a:t>将</a:t>
            </a:r>
            <a:r>
              <a:rPr lang="zh-CN" altLang="en-US" dirty="0"/>
              <a:t>大规模项目划分为若干个具有共同目标的小规模项目，用</a:t>
            </a:r>
            <a:r>
              <a:rPr lang="en-US" altLang="zh-CN" dirty="0"/>
              <a:t>XP</a:t>
            </a:r>
            <a:r>
              <a:rPr lang="zh-CN" altLang="en-US" dirty="0"/>
              <a:t>方法论组织小项目开发，用传统软件过程方法论监控全局；</a:t>
            </a:r>
          </a:p>
          <a:p>
            <a:r>
              <a:rPr lang="zh-CN" altLang="en-US" dirty="0" smtClean="0"/>
              <a:t>在此</a:t>
            </a:r>
            <a:r>
              <a:rPr lang="zh-CN" altLang="en-US" dirty="0"/>
              <a:t>基础上，建立面向目标的项目管理。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3</a:t>
            </a:r>
            <a:r>
              <a:rPr lang="zh-CN" altLang="en-US" dirty="0" smtClean="0"/>
              <a:t>：将</a:t>
            </a:r>
            <a:r>
              <a:rPr lang="en-US" altLang="zh-CN" dirty="0"/>
              <a:t>XP</a:t>
            </a:r>
            <a:r>
              <a:rPr lang="zh-CN" altLang="en-US" dirty="0"/>
              <a:t>方法和传统软件开发过程相结合</a:t>
            </a:r>
          </a:p>
        </p:txBody>
      </p:sp>
    </p:spTree>
    <p:extLst>
      <p:ext uri="{BB962C8B-B14F-4D97-AF65-F5344CB8AC3E}">
        <p14:creationId xmlns:p14="http://schemas.microsoft.com/office/powerpoint/2010/main" val="17550639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“成群结对”网站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一个例子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6309320"/>
            <a:ext cx="642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Courtesy: </a:t>
            </a:r>
            <a:r>
              <a:rPr lang="zh-CN" altLang="en-US" dirty="0" smtClean="0">
                <a:solidFill>
                  <a:schemeClr val="bg1"/>
                </a:solidFill>
              </a:rPr>
              <a:t>周怡君 </a:t>
            </a:r>
            <a:r>
              <a:rPr lang="zh-CN" altLang="en-US" dirty="0">
                <a:solidFill>
                  <a:schemeClr val="bg1"/>
                </a:solidFill>
              </a:rPr>
              <a:t>常成 奚敏敏 </a:t>
            </a:r>
            <a:r>
              <a:rPr lang="zh-CN" altLang="en-US" dirty="0" smtClean="0">
                <a:solidFill>
                  <a:schemeClr val="bg1"/>
                </a:solidFill>
              </a:rPr>
              <a:t>王隽</a:t>
            </a:r>
            <a:r>
              <a:rPr lang="zh-CN" altLang="en-US" dirty="0">
                <a:solidFill>
                  <a:schemeClr val="bg1"/>
                </a:solidFill>
              </a:rPr>
              <a:t>劼 王勉之 朱逸骏 顾逸尘</a:t>
            </a:r>
          </a:p>
        </p:txBody>
      </p:sp>
    </p:spTree>
    <p:extLst>
      <p:ext uri="{BB962C8B-B14F-4D97-AF65-F5344CB8AC3E}">
        <p14:creationId xmlns:p14="http://schemas.microsoft.com/office/powerpoint/2010/main" val="37031067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-44261" y="620688"/>
            <a:ext cx="3824174" cy="792088"/>
          </a:xfrm>
          <a:prstGeom prst="homePlate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+mj-ea"/>
                <a:ea typeface="+mj-ea"/>
              </a:rPr>
              <a:t>什么是成群结对？</a:t>
            </a:r>
            <a:endParaRPr lang="zh-CN" altLang="en-US" sz="2800" dirty="0"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22208"/>
            <a:ext cx="8302512" cy="4731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678884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-44261" y="620688"/>
            <a:ext cx="3824174" cy="792088"/>
          </a:xfrm>
          <a:prstGeom prst="homePlate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+mj-ea"/>
                <a:ea typeface="+mj-ea"/>
              </a:rPr>
              <a:t>什么是成群结对？</a:t>
            </a:r>
            <a:endParaRPr lang="zh-CN" altLang="en-US" sz="2800" dirty="0">
              <a:latin typeface="+mj-ea"/>
              <a:ea typeface="+mj-ea"/>
            </a:endParaRPr>
          </a:p>
        </p:txBody>
      </p:sp>
      <p:pic>
        <p:nvPicPr>
          <p:cNvPr id="7" name="图示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894" t="-1749" r="-12685" b="-10779"/>
          <a:stretch>
            <a:fillRect/>
          </a:stretch>
        </p:blipFill>
        <p:spPr bwMode="auto">
          <a:xfrm>
            <a:off x="5236651" y="3404566"/>
            <a:ext cx="3007757" cy="27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示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991" b="-34377"/>
          <a:stretch>
            <a:fillRect/>
          </a:stretch>
        </p:blipFill>
        <p:spPr bwMode="auto">
          <a:xfrm>
            <a:off x="683568" y="2009219"/>
            <a:ext cx="7159961" cy="3164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105074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1219032" y="260648"/>
            <a:ext cx="6966235" cy="6480720"/>
            <a:chOff x="719" y="7340"/>
            <a:chExt cx="10896" cy="10885"/>
          </a:xfrm>
        </p:grpSpPr>
        <p:pic>
          <p:nvPicPr>
            <p:cNvPr id="8" name="图示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6419" b="-6419"/>
            <a:stretch>
              <a:fillRect/>
            </a:stretch>
          </p:blipFill>
          <p:spPr bwMode="auto">
            <a:xfrm>
              <a:off x="719" y="7340"/>
              <a:ext cx="10896" cy="6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图示 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429" r="-10541"/>
            <a:stretch>
              <a:fillRect/>
            </a:stretch>
          </p:blipFill>
          <p:spPr bwMode="auto">
            <a:xfrm>
              <a:off x="1042" y="13550"/>
              <a:ext cx="10065" cy="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直角上箭头 6"/>
            <p:cNvSpPr>
              <a:spLocks/>
            </p:cNvSpPr>
            <p:nvPr/>
          </p:nvSpPr>
          <p:spPr bwMode="auto">
            <a:xfrm rot="5400000">
              <a:off x="1134" y="13185"/>
              <a:ext cx="895" cy="1019"/>
            </a:xfrm>
            <a:custGeom>
              <a:avLst/>
              <a:gdLst>
                <a:gd name="T0" fmla="*/ 0 w 568617"/>
                <a:gd name="T1" fmla="*/ 460617 h 647351"/>
                <a:gd name="T2" fmla="*/ 333096 w 568617"/>
                <a:gd name="T3" fmla="*/ 460617 h 647351"/>
                <a:gd name="T4" fmla="*/ 333096 w 568617"/>
                <a:gd name="T5" fmla="*/ 203451 h 647351"/>
                <a:gd name="T6" fmla="*/ 284309 w 568617"/>
                <a:gd name="T7" fmla="*/ 203451 h 647351"/>
                <a:gd name="T8" fmla="*/ 426463 w 568617"/>
                <a:gd name="T9" fmla="*/ 0 h 647351"/>
                <a:gd name="T10" fmla="*/ 568617 w 568617"/>
                <a:gd name="T11" fmla="*/ 203451 h 647351"/>
                <a:gd name="T12" fmla="*/ 519830 w 568617"/>
                <a:gd name="T13" fmla="*/ 203451 h 647351"/>
                <a:gd name="T14" fmla="*/ 519830 w 568617"/>
                <a:gd name="T15" fmla="*/ 647351 h 647351"/>
                <a:gd name="T16" fmla="*/ 0 w 568617"/>
                <a:gd name="T17" fmla="*/ 647351 h 647351"/>
                <a:gd name="T18" fmla="*/ 0 w 568617"/>
                <a:gd name="T19" fmla="*/ 460617 h 6473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68617" h="647351">
                  <a:moveTo>
                    <a:pt x="0" y="460617"/>
                  </a:moveTo>
                  <a:lnTo>
                    <a:pt x="333096" y="460617"/>
                  </a:lnTo>
                  <a:lnTo>
                    <a:pt x="333096" y="203451"/>
                  </a:lnTo>
                  <a:lnTo>
                    <a:pt x="284309" y="203451"/>
                  </a:lnTo>
                  <a:lnTo>
                    <a:pt x="426463" y="0"/>
                  </a:lnTo>
                  <a:lnTo>
                    <a:pt x="568617" y="203451"/>
                  </a:lnTo>
                  <a:lnTo>
                    <a:pt x="519830" y="203451"/>
                  </a:lnTo>
                  <a:lnTo>
                    <a:pt x="519830" y="647351"/>
                  </a:lnTo>
                  <a:lnTo>
                    <a:pt x="0" y="647351"/>
                  </a:lnTo>
                  <a:lnTo>
                    <a:pt x="0" y="460617"/>
                  </a:lnTo>
                  <a:close/>
                </a:path>
              </a:pathLst>
            </a:custGeom>
            <a:solidFill>
              <a:srgbClr val="C2CDE1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35840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1155921" y="2597859"/>
            <a:ext cx="1728192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2093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196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827584" y="1052736"/>
            <a:ext cx="1728192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9699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8645"/>
            <a:ext cx="9144000" cy="6986645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3131840" y="908720"/>
            <a:ext cx="2304256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1221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什么是敏捷开发方法？</a:t>
            </a:r>
          </a:p>
        </p:txBody>
      </p:sp>
    </p:spTree>
    <p:extLst>
      <p:ext uri="{BB962C8B-B14F-4D97-AF65-F5344CB8AC3E}">
        <p14:creationId xmlns:p14="http://schemas.microsoft.com/office/powerpoint/2010/main" val="23391440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55600"/>
            <a:ext cx="8382000" cy="1054100"/>
          </a:xfrm>
        </p:spPr>
        <p:txBody>
          <a:bodyPr/>
          <a:lstStyle/>
          <a:p>
            <a:r>
              <a:rPr lang="zh-CN" altLang="en-US" dirty="0" smtClean="0"/>
              <a:t>用户故事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36600" y="1719263"/>
            <a:ext cx="8407400" cy="4406900"/>
          </a:xfrm>
        </p:spPr>
        <p:txBody>
          <a:bodyPr/>
          <a:lstStyle/>
          <a:p>
            <a:r>
              <a:rPr lang="zh-CN" altLang="en-US" dirty="0" smtClean="0"/>
              <a:t>“帮助”页面</a:t>
            </a:r>
            <a:endParaRPr lang="zh-CN" altLang="en-US" dirty="0"/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65"/>
          <a:stretch/>
        </p:blipFill>
        <p:spPr bwMode="auto">
          <a:xfrm>
            <a:off x="0" y="692696"/>
            <a:ext cx="9137622" cy="558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11518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沈诗旸 朱恬骅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9825325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敏捷</a:t>
            </a:r>
            <a:r>
              <a:rPr lang="zh-CN" altLang="en-US" smtClean="0"/>
              <a:t>开发</a:t>
            </a:r>
            <a:r>
              <a:rPr lang="zh-CN" altLang="en-US" smtClean="0"/>
              <a:t>是从</a:t>
            </a:r>
            <a:r>
              <a:rPr lang="en-US" altLang="zh-CN" dirty="0"/>
              <a:t>1990</a:t>
            </a:r>
            <a:r>
              <a:rPr lang="zh-CN" altLang="en-US" dirty="0"/>
              <a:t>年代开始逐渐引起广泛关注的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一些</a:t>
            </a:r>
            <a:r>
              <a:rPr lang="zh-CN" altLang="en-US" dirty="0"/>
              <a:t>新型软件开发方法，是一种应对快速变化的需求的一种软件开发能力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相对于“非敏捷”，更强调：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程序员</a:t>
            </a:r>
            <a:r>
              <a:rPr lang="zh-CN" altLang="en-US" dirty="0"/>
              <a:t>团队与业务专家之间的紧密</a:t>
            </a:r>
            <a:r>
              <a:rPr lang="zh-CN" altLang="en-US" dirty="0" smtClean="0"/>
              <a:t>协作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面对面</a:t>
            </a:r>
            <a:r>
              <a:rPr lang="zh-CN" altLang="en-US" dirty="0"/>
              <a:t>的沟通（认为比书面的文档更有效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频繁</a:t>
            </a:r>
            <a:r>
              <a:rPr lang="zh-CN" altLang="en-US" dirty="0"/>
              <a:t>交付新的软件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紧凑</a:t>
            </a:r>
            <a:r>
              <a:rPr lang="zh-CN" altLang="en-US" dirty="0"/>
              <a:t>而自我组织型的</a:t>
            </a:r>
            <a:r>
              <a:rPr lang="zh-CN" altLang="en-US" dirty="0" smtClean="0"/>
              <a:t>团队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</a:t>
            </a:r>
            <a:r>
              <a:rPr lang="zh-CN" altLang="en-US" dirty="0"/>
              <a:t>很好地适应需求变化的代码编写和团队组织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注重软件开发</a:t>
            </a:r>
            <a:r>
              <a:rPr lang="zh-CN" altLang="en-US" dirty="0"/>
              <a:t>中人的作用。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什么是敏捷开发方法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4363979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 noChangeAspect="1"/>
          </p:cNvSpPr>
          <p:nvPr>
            <p:ph idx="1"/>
          </p:nvPr>
        </p:nvSpPr>
        <p:spPr>
          <a:xfrm>
            <a:off x="755576" y="1916832"/>
            <a:ext cx="6848287" cy="4784752"/>
          </a:xfrm>
        </p:spPr>
        <p:txBody>
          <a:bodyPr>
            <a:normAutofit/>
          </a:bodyPr>
          <a:lstStyle/>
          <a:p>
            <a:r>
              <a:rPr lang="zh-CN" altLang="en-US" dirty="0"/>
              <a:t>软件开发之韵，</a:t>
            </a:r>
            <a:r>
              <a:rPr lang="en-US" altLang="zh-CN" dirty="0"/>
              <a:t>Software Development Rhythms</a:t>
            </a:r>
          </a:p>
          <a:p>
            <a:r>
              <a:rPr lang="zh-CN" altLang="en-US" dirty="0"/>
              <a:t>敏捷数据库技术，</a:t>
            </a:r>
            <a:r>
              <a:rPr lang="en-US" altLang="zh-CN" dirty="0"/>
              <a:t>AD/Agile Database Techniques</a:t>
            </a:r>
          </a:p>
          <a:p>
            <a:r>
              <a:rPr lang="zh-CN" altLang="en-US" dirty="0"/>
              <a:t>敏捷建模，</a:t>
            </a:r>
            <a:r>
              <a:rPr lang="en-US" altLang="zh-CN" dirty="0"/>
              <a:t>AM/Agile Modeling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自适应软件开发，</a:t>
            </a:r>
            <a:r>
              <a:rPr lang="en-US" altLang="zh-CN" dirty="0">
                <a:solidFill>
                  <a:srgbClr val="FF0000"/>
                </a:solidFill>
              </a:rPr>
              <a:t>ASD/Adaptive Software Development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水晶方法，</a:t>
            </a:r>
            <a:r>
              <a:rPr lang="en-US" altLang="zh-CN" dirty="0">
                <a:solidFill>
                  <a:srgbClr val="FF0000"/>
                </a:solidFill>
              </a:rPr>
              <a:t>Crystal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特性驱动开发，</a:t>
            </a:r>
            <a:r>
              <a:rPr lang="en-US" altLang="zh-CN" dirty="0">
                <a:solidFill>
                  <a:srgbClr val="FF0000"/>
                </a:solidFill>
              </a:rPr>
              <a:t>FDD/Feature Driven </a:t>
            </a:r>
            <a:r>
              <a:rPr lang="en-US" altLang="zh-CN" dirty="0" smtClean="0">
                <a:solidFill>
                  <a:srgbClr val="FF0000"/>
                </a:solidFill>
              </a:rPr>
              <a:t>Development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方法列举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1431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 noChangeAspect="1"/>
          </p:cNvSpPr>
          <p:nvPr>
            <p:ph idx="1"/>
          </p:nvPr>
        </p:nvSpPr>
        <p:spPr>
          <a:xfrm>
            <a:off x="755576" y="1916832"/>
            <a:ext cx="6848287" cy="47847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动态系统</a:t>
            </a:r>
            <a:r>
              <a:rPr lang="zh-CN" altLang="en-US" dirty="0"/>
              <a:t>开发方法，</a:t>
            </a:r>
            <a:r>
              <a:rPr lang="en-US" altLang="zh-CN" dirty="0"/>
              <a:t>DSDM/Dynamic Systems Development Method</a:t>
            </a:r>
          </a:p>
          <a:p>
            <a:r>
              <a:rPr lang="zh-CN" altLang="en-US" dirty="0"/>
              <a:t>精益软件开发，</a:t>
            </a:r>
            <a:r>
              <a:rPr lang="en-US" altLang="zh-CN" dirty="0"/>
              <a:t>Lean Software Development</a:t>
            </a:r>
          </a:p>
          <a:p>
            <a:r>
              <a:rPr lang="en-US" altLang="zh-CN" dirty="0"/>
              <a:t>AUP</a:t>
            </a:r>
            <a:r>
              <a:rPr lang="zh-CN" altLang="en-US" dirty="0"/>
              <a:t>（</a:t>
            </a:r>
            <a:r>
              <a:rPr lang="en-US" altLang="zh-CN" dirty="0"/>
              <a:t>Agile Unified Process</a:t>
            </a:r>
            <a:r>
              <a:rPr lang="zh-CN" altLang="en-US" dirty="0"/>
              <a:t>）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Scrum</a:t>
            </a:r>
          </a:p>
          <a:p>
            <a:r>
              <a:rPr lang="en-US" altLang="zh-CN" dirty="0" err="1"/>
              <a:t>XBreed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极限编程，</a:t>
            </a:r>
            <a:r>
              <a:rPr lang="en-US" altLang="zh-CN" dirty="0">
                <a:solidFill>
                  <a:srgbClr val="FF0000"/>
                </a:solidFill>
              </a:rPr>
              <a:t>XP Extreme Programming</a:t>
            </a:r>
          </a:p>
          <a:p>
            <a:r>
              <a:rPr lang="zh-CN" altLang="en-US" dirty="0"/>
              <a:t>探索性测试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方法列举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1431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什么是极限编程？</a:t>
            </a:r>
          </a:p>
        </p:txBody>
      </p:sp>
    </p:spTree>
    <p:extLst>
      <p:ext uri="{BB962C8B-B14F-4D97-AF65-F5344CB8AC3E}">
        <p14:creationId xmlns:p14="http://schemas.microsoft.com/office/powerpoint/2010/main" val="40617071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XP</a:t>
            </a:r>
            <a:r>
              <a:rPr lang="zh-CN" altLang="en-US" dirty="0"/>
              <a:t>是一个轻量级的、灵巧的软件开发方法；同时它也是一个非常</a:t>
            </a:r>
            <a:r>
              <a:rPr lang="zh-CN" altLang="en-US" dirty="0">
                <a:latin typeface="+mj-ea"/>
                <a:ea typeface="+mj-ea"/>
              </a:rPr>
              <a:t>严谨和周密</a:t>
            </a:r>
            <a:r>
              <a:rPr lang="zh-CN" altLang="en-US" dirty="0"/>
              <a:t>的方法。它的基础和价值观是</a:t>
            </a:r>
            <a:r>
              <a:rPr lang="zh-CN" altLang="en-US" dirty="0">
                <a:latin typeface="+mj-ea"/>
                <a:ea typeface="+mj-ea"/>
              </a:rPr>
              <a:t>交流、朴素、反馈和</a:t>
            </a:r>
            <a:r>
              <a:rPr lang="zh-CN" altLang="en-US" dirty="0" smtClean="0">
                <a:latin typeface="+mj-ea"/>
                <a:ea typeface="+mj-ea"/>
              </a:rPr>
              <a:t>勇气</a:t>
            </a:r>
            <a:r>
              <a:rPr lang="zh-CN" altLang="en-US" dirty="0" smtClean="0"/>
              <a:t>；</a:t>
            </a:r>
            <a:r>
              <a:rPr lang="zh-CN" altLang="en-US" dirty="0"/>
              <a:t>即，任何一个软件项目都可以从四个方面入手进行改善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加强交流；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zh-CN" altLang="en-US" dirty="0"/>
              <a:t>简单做起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寻求</a:t>
            </a:r>
            <a:r>
              <a:rPr lang="zh-CN" altLang="en-US" dirty="0"/>
              <a:t>反馈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勇于</a:t>
            </a:r>
            <a:r>
              <a:rPr lang="zh-CN" altLang="en-US" dirty="0"/>
              <a:t>实事求是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XP</a:t>
            </a:r>
            <a:r>
              <a:rPr lang="zh-CN" altLang="en-US" dirty="0"/>
              <a:t>是一种近螺旋式的开发方法，它将复杂的开发过程分解为一个个相对比较简单的小周期；通过积极的交流、反馈以及其它一系列的方法，开发人员和客户可以非常清楚开发进度、变化、待解决的问题和潜在的困难等，并根据实际情况及时地调整开发过程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什么</a:t>
            </a:r>
            <a:r>
              <a:rPr lang="zh-CN" altLang="en-US" dirty="0" smtClean="0"/>
              <a:t>是极限编程？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7362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>
            <a:spLocks/>
          </p:cNvSpPr>
          <p:nvPr/>
        </p:nvSpPr>
        <p:spPr>
          <a:xfrm>
            <a:off x="179512" y="227781"/>
            <a:ext cx="8712968" cy="65855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　　阅读以下关于软件开发过程方面的叙述，回答问题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、问题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和问题</a:t>
            </a:r>
            <a:r>
              <a:rPr lang="en-US" altLang="zh-CN" dirty="0" smtClean="0"/>
              <a:t>3</a:t>
            </a:r>
            <a:r>
              <a:rPr lang="zh-CN" altLang="en-US" dirty="0" smtClean="0"/>
              <a:t>。</a:t>
            </a:r>
          </a:p>
          <a:p>
            <a:pPr marL="0" indent="0">
              <a:buNone/>
            </a:pPr>
            <a:r>
              <a:rPr lang="zh-CN" altLang="en-US" dirty="0" smtClean="0"/>
              <a:t>　　某公司要在现场开发一个网站应用系统，该系统的特点是：规模不大，工期短，用户需求不明确，没有大的技术风险，系统中的一些模块可以外包给其他的公司开发，在选择开发过程时，项目组内部产生了分歧。</a:t>
            </a:r>
          </a:p>
          <a:p>
            <a:pPr marL="0" indent="0">
              <a:buNone/>
            </a:pPr>
            <a:r>
              <a:rPr lang="zh-CN" altLang="en-US" dirty="0" smtClean="0"/>
              <a:t>　　王工提出采用</a:t>
            </a:r>
            <a:r>
              <a:rPr lang="en-US" altLang="zh-CN" dirty="0" smtClean="0"/>
              <a:t>XP(</a:t>
            </a:r>
            <a:r>
              <a:rPr lang="en-US" altLang="zh-CN" dirty="0" err="1" smtClean="0"/>
              <a:t>eXtreme</a:t>
            </a:r>
            <a:r>
              <a:rPr lang="en-US" altLang="zh-CN" dirty="0" smtClean="0"/>
              <a:t> Programming,</a:t>
            </a:r>
            <a:r>
              <a:rPr lang="zh-CN" altLang="en-US" dirty="0" smtClean="0"/>
              <a:t>极限编程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，理由是</a:t>
            </a:r>
            <a:r>
              <a:rPr lang="en-US" altLang="zh-CN" dirty="0" smtClean="0"/>
              <a:t>XP</a:t>
            </a:r>
            <a:r>
              <a:rPr lang="zh-CN" altLang="en-US" dirty="0" smtClean="0"/>
              <a:t>方法简洁，能减轻开发人员的负担，快速适应市场，缩短投资回收期。</a:t>
            </a:r>
          </a:p>
          <a:p>
            <a:pPr marL="0" indent="0">
              <a:buNone/>
            </a:pPr>
            <a:r>
              <a:rPr lang="zh-CN" altLang="en-US" dirty="0" smtClean="0"/>
              <a:t>　　李工认为采用</a:t>
            </a:r>
            <a:r>
              <a:rPr lang="en-US" altLang="zh-CN" dirty="0" smtClean="0"/>
              <a:t>XP</a:t>
            </a:r>
            <a:r>
              <a:rPr lang="zh-CN" altLang="en-US" dirty="0" smtClean="0"/>
              <a:t>在项目开发中存在一些问题，建议考虑原型开发方法。</a:t>
            </a:r>
          </a:p>
          <a:p>
            <a:pPr marL="0" indent="0">
              <a:buNone/>
            </a:pPr>
            <a:r>
              <a:rPr lang="zh-CN" altLang="en-US" dirty="0" smtClean="0"/>
              <a:t>　　双方就上述的问题展开了激烈的争论，项目组最后决定采用</a:t>
            </a:r>
            <a:r>
              <a:rPr lang="en-US" altLang="zh-CN" dirty="0" smtClean="0"/>
              <a:t>XP ,</a:t>
            </a:r>
            <a:r>
              <a:rPr lang="zh-CN" altLang="en-US" dirty="0" smtClean="0"/>
              <a:t>但同时针对李工提出的</a:t>
            </a:r>
            <a:r>
              <a:rPr lang="en-US" altLang="zh-CN" dirty="0" smtClean="0"/>
              <a:t>XP</a:t>
            </a:r>
            <a:r>
              <a:rPr lang="zh-CN" altLang="en-US" dirty="0" smtClean="0"/>
              <a:t>中存在的问题采取了相应的措施。</a:t>
            </a:r>
          </a:p>
          <a:p>
            <a:pPr marL="0" indent="0">
              <a:buNone/>
            </a:pPr>
            <a:r>
              <a:rPr lang="en-US" altLang="zh-CN" dirty="0" smtClean="0">
                <a:latin typeface="+mj-ea"/>
                <a:ea typeface="+mj-ea"/>
              </a:rPr>
              <a:t>[</a:t>
            </a:r>
            <a:r>
              <a:rPr lang="zh-CN" altLang="en-US" dirty="0" smtClean="0">
                <a:latin typeface="+mj-ea"/>
                <a:ea typeface="+mj-ea"/>
              </a:rPr>
              <a:t>问题</a:t>
            </a:r>
            <a:r>
              <a:rPr lang="en-US" altLang="zh-CN" dirty="0" smtClean="0">
                <a:latin typeface="+mj-ea"/>
                <a:ea typeface="+mj-ea"/>
              </a:rPr>
              <a:t>1]</a:t>
            </a:r>
            <a:r>
              <a:rPr lang="zh-CN" altLang="en-US" dirty="0" smtClean="0"/>
              <a:t>小规模发布（</a:t>
            </a:r>
            <a:r>
              <a:rPr lang="en-US" altLang="zh-CN" dirty="0" smtClean="0"/>
              <a:t>small release</a:t>
            </a:r>
            <a:r>
              <a:rPr lang="zh-CN" altLang="en-US" dirty="0" smtClean="0"/>
              <a:t>）是</a:t>
            </a:r>
            <a:r>
              <a:rPr lang="en-US" altLang="zh-CN" dirty="0" smtClean="0"/>
              <a:t>XP</a:t>
            </a:r>
            <a:r>
              <a:rPr lang="zh-CN" altLang="en-US" dirty="0" smtClean="0"/>
              <a:t>的基本元素之一，请用</a:t>
            </a:r>
            <a:r>
              <a:rPr lang="en-US" altLang="zh-CN" dirty="0" smtClean="0"/>
              <a:t>200</a:t>
            </a:r>
            <a:r>
              <a:rPr lang="zh-CN" altLang="en-US" dirty="0" smtClean="0"/>
              <a:t>字以内文字分别阐明：（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）原型系统和</a:t>
            </a:r>
            <a:r>
              <a:rPr lang="en-US" altLang="zh-CN" dirty="0" smtClean="0"/>
              <a:t>XP</a:t>
            </a:r>
            <a:r>
              <a:rPr lang="zh-CN" altLang="en-US" dirty="0" smtClean="0"/>
              <a:t>小规模发布的系统的主要差别？（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）为什么该项目组没有采用原型开发方法？</a:t>
            </a:r>
          </a:p>
          <a:p>
            <a:pPr marL="0" indent="0">
              <a:buNone/>
            </a:pPr>
            <a:r>
              <a:rPr lang="en-US" altLang="zh-CN" dirty="0">
                <a:latin typeface="+mj-ea"/>
                <a:ea typeface="+mj-ea"/>
              </a:rPr>
              <a:t>[</a:t>
            </a:r>
            <a:r>
              <a:rPr lang="zh-CN" altLang="en-US" dirty="0">
                <a:latin typeface="+mj-ea"/>
                <a:ea typeface="+mj-ea"/>
              </a:rPr>
              <a:t>问题</a:t>
            </a:r>
            <a:r>
              <a:rPr lang="en-US" altLang="zh-CN" dirty="0">
                <a:latin typeface="+mj-ea"/>
                <a:ea typeface="+mj-ea"/>
              </a:rPr>
              <a:t>2]</a:t>
            </a:r>
            <a:r>
              <a:rPr lang="zh-CN" altLang="en-US" dirty="0" smtClean="0"/>
              <a:t>请用</a:t>
            </a:r>
            <a:r>
              <a:rPr lang="en-US" altLang="zh-CN" dirty="0" smtClean="0"/>
              <a:t>200</a:t>
            </a:r>
            <a:r>
              <a:rPr lang="zh-CN" altLang="en-US" dirty="0" smtClean="0"/>
              <a:t>字以内文字，简要说明采用</a:t>
            </a:r>
            <a:r>
              <a:rPr lang="en-US" altLang="zh-CN" dirty="0" smtClean="0"/>
              <a:t>XP</a:t>
            </a:r>
            <a:r>
              <a:rPr lang="zh-CN" altLang="en-US" dirty="0" smtClean="0"/>
              <a:t>方法可能会存在哪些问题。</a:t>
            </a:r>
          </a:p>
          <a:p>
            <a:pPr marL="0" indent="0">
              <a:buNone/>
            </a:pPr>
            <a:r>
              <a:rPr lang="en-US" altLang="zh-CN" dirty="0">
                <a:latin typeface="+mj-ea"/>
                <a:ea typeface="+mj-ea"/>
              </a:rPr>
              <a:t>[</a:t>
            </a:r>
            <a:r>
              <a:rPr lang="zh-CN" altLang="en-US" dirty="0">
                <a:latin typeface="+mj-ea"/>
                <a:ea typeface="+mj-ea"/>
              </a:rPr>
              <a:t>问题</a:t>
            </a:r>
            <a:r>
              <a:rPr lang="en-US" altLang="zh-CN" dirty="0">
                <a:latin typeface="+mj-ea"/>
                <a:ea typeface="+mj-ea"/>
              </a:rPr>
              <a:t>3]</a:t>
            </a:r>
            <a:r>
              <a:rPr lang="zh-CN" altLang="en-US" dirty="0" smtClean="0"/>
              <a:t>在项目组的后续讨论中，李工提出，如果项目规模扩大，</a:t>
            </a:r>
            <a:r>
              <a:rPr lang="en-US" altLang="zh-CN" dirty="0" smtClean="0"/>
              <a:t>XP</a:t>
            </a:r>
            <a:r>
              <a:rPr lang="zh-CN" altLang="en-US" dirty="0" smtClean="0"/>
              <a:t>将不再适用。王工对此表示赞同，但同时提出可以将</a:t>
            </a:r>
            <a:r>
              <a:rPr lang="en-US" altLang="zh-CN" dirty="0" smtClean="0"/>
              <a:t>XP</a:t>
            </a:r>
            <a:r>
              <a:rPr lang="zh-CN" altLang="en-US" dirty="0" smtClean="0"/>
              <a:t>方法和传统软件开发过程相结合，请用</a:t>
            </a:r>
            <a:r>
              <a:rPr lang="en-US" altLang="zh-CN" dirty="0" smtClean="0"/>
              <a:t>200</a:t>
            </a:r>
            <a:r>
              <a:rPr lang="zh-CN" altLang="en-US" dirty="0" smtClean="0"/>
              <a:t>字以内文字，简要说明如何将</a:t>
            </a:r>
            <a:r>
              <a:rPr lang="en-US" altLang="zh-CN" dirty="0" smtClean="0"/>
              <a:t>XP</a:t>
            </a:r>
            <a:r>
              <a:rPr lang="zh-CN" altLang="en-US" dirty="0" smtClean="0"/>
              <a:t>方法和传统软件开发过程相结合。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9994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）原型系统和</a:t>
            </a:r>
            <a:r>
              <a:rPr lang="en-US" altLang="zh-CN" dirty="0"/>
              <a:t>XP</a:t>
            </a:r>
            <a:r>
              <a:rPr lang="zh-CN" altLang="en-US" dirty="0"/>
              <a:t>小型发布的系统的主要差别是功能。采用原型系统主要是让用户确认需求，或者用来测试关键技术</a:t>
            </a:r>
            <a:r>
              <a:rPr lang="zh-CN" altLang="en-US" dirty="0" smtClean="0"/>
              <a:t>，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但是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它展示的功能并不是实际系统的功能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dirty="0" smtClean="0"/>
              <a:t>不能</a:t>
            </a:r>
            <a:r>
              <a:rPr lang="zh-CN" altLang="en-US" dirty="0"/>
              <a:t>用来评价实际的系统；</a:t>
            </a:r>
            <a:r>
              <a:rPr lang="en-US" altLang="zh-CN" dirty="0"/>
              <a:t>XP</a:t>
            </a:r>
            <a:r>
              <a:rPr lang="zh-CN" altLang="en-US" dirty="0"/>
              <a:t>小型发布的系统考试时不包括足够的功能</a:t>
            </a:r>
            <a:r>
              <a:rPr lang="zh-CN" altLang="en-US" dirty="0" smtClean="0"/>
              <a:t>，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但是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每个功能和可发布的产品的定义是一样的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r>
              <a:rPr lang="zh-CN" altLang="en-US" dirty="0" smtClean="0"/>
              <a:t>在</a:t>
            </a:r>
            <a:r>
              <a:rPr lang="zh-CN" altLang="en-US" dirty="0"/>
              <a:t>完整性上，它配备了一系列使用的功能集；在质量上，它可以健壮地运行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）在该项目中，不需要开发原型系统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</a:t>
            </a:r>
            <a:r>
              <a:rPr lang="zh-CN" altLang="en-US" dirty="0"/>
              <a:t>项目没有大的技术风险，所以不需要用原型系统来测试关键技术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网站</a:t>
            </a:r>
            <a:r>
              <a:rPr lang="zh-CN" altLang="en-US" dirty="0"/>
              <a:t>系统的开发和原型系统的开发在工作量上是相当的，在时间要求短的情况下，直接开发系统可以节省时间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zh-CN" altLang="en-US" dirty="0" smtClean="0"/>
              <a:t>对于</a:t>
            </a:r>
            <a:r>
              <a:rPr lang="zh-CN" altLang="en-US" dirty="0"/>
              <a:t>用户需求经常发生变化的情况，可以采用</a:t>
            </a:r>
            <a:r>
              <a:rPr lang="en-US" altLang="zh-CN" dirty="0"/>
              <a:t>XP</a:t>
            </a:r>
            <a:r>
              <a:rPr lang="zh-CN" altLang="en-US" dirty="0"/>
              <a:t>开发方法的代码重构、持续集成和小型发布等技术。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4156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格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网格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549</TotalTime>
  <Words>745</Words>
  <Application>Microsoft Office PowerPoint</Application>
  <PresentationFormat>全屏显示(4:3)</PresentationFormat>
  <Paragraphs>72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网格</vt:lpstr>
      <vt:lpstr>敏捷开发方法</vt:lpstr>
      <vt:lpstr>什么是敏捷开发方法？</vt:lpstr>
      <vt:lpstr>什么是敏捷开发方法？</vt:lpstr>
      <vt:lpstr>方法列举</vt:lpstr>
      <vt:lpstr>方法列举</vt:lpstr>
      <vt:lpstr>什么是极限编程？</vt:lpstr>
      <vt:lpstr>什么是极限编程？</vt:lpstr>
      <vt:lpstr>PowerPoint 演示文稿</vt:lpstr>
      <vt:lpstr>问题1</vt:lpstr>
      <vt:lpstr>问题2：可能会存在的问题</vt:lpstr>
      <vt:lpstr>问题3：将XP方法和传统软件开发过程相结合</vt:lpstr>
      <vt:lpstr>一个例子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用户故事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开题答辩</dc:title>
  <dc:creator>Think</dc:creator>
  <cp:lastModifiedBy>ZTH</cp:lastModifiedBy>
  <cp:revision>66</cp:revision>
  <dcterms:created xsi:type="dcterms:W3CDTF">2012-04-22T10:34:03Z</dcterms:created>
  <dcterms:modified xsi:type="dcterms:W3CDTF">2012-06-14T11:09:24Z</dcterms:modified>
</cp:coreProperties>
</file>