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 preferSingleView="1">
    <p:restoredLeft sz="14994" autoAdjust="0"/>
    <p:restoredTop sz="94660"/>
  </p:normalViewPr>
  <p:slideViewPr>
    <p:cSldViewPr snapToGrid="0">
      <p:cViewPr varScale="1">
        <p:scale>
          <a:sx n="93" d="100"/>
          <a:sy n="93" d="100"/>
        </p:scale>
        <p:origin x="118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C388D-E3BE-4FE8-B10D-C13F9CFC8965}" type="datetimeFigureOut">
              <a:rPr lang="zh-CN" altLang="en-US" smtClean="0"/>
              <a:t>2016/1/29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EC58-09DC-4A91-AD39-A324E9511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889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C388D-E3BE-4FE8-B10D-C13F9CFC8965}" type="datetimeFigureOut">
              <a:rPr lang="zh-CN" altLang="en-US" smtClean="0"/>
              <a:t>2016/1/29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EC58-09DC-4A91-AD39-A324E9511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405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C388D-E3BE-4FE8-B10D-C13F9CFC8965}" type="datetimeFigureOut">
              <a:rPr lang="zh-CN" altLang="en-US" smtClean="0"/>
              <a:t>2016/1/29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EC58-09DC-4A91-AD39-A324E9511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342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C388D-E3BE-4FE8-B10D-C13F9CFC8965}" type="datetimeFigureOut">
              <a:rPr lang="zh-CN" altLang="en-US" smtClean="0"/>
              <a:t>2016/1/29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EC58-09DC-4A91-AD39-A324E9511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645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C388D-E3BE-4FE8-B10D-C13F9CFC8965}" type="datetimeFigureOut">
              <a:rPr lang="zh-CN" altLang="en-US" smtClean="0"/>
              <a:t>2016/1/29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EC58-09DC-4A91-AD39-A324E9511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748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C388D-E3BE-4FE8-B10D-C13F9CFC8965}" type="datetimeFigureOut">
              <a:rPr lang="zh-CN" altLang="en-US" smtClean="0"/>
              <a:t>2016/1/29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EC58-09DC-4A91-AD39-A324E9511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111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C388D-E3BE-4FE8-B10D-C13F9CFC8965}" type="datetimeFigureOut">
              <a:rPr lang="zh-CN" altLang="en-US" smtClean="0"/>
              <a:t>2016/1/29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EC58-09DC-4A91-AD39-A324E9511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402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C388D-E3BE-4FE8-B10D-C13F9CFC8965}" type="datetimeFigureOut">
              <a:rPr lang="zh-CN" altLang="en-US" smtClean="0"/>
              <a:t>2016/1/29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EC58-09DC-4A91-AD39-A324E9511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288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C388D-E3BE-4FE8-B10D-C13F9CFC8965}" type="datetimeFigureOut">
              <a:rPr lang="zh-CN" altLang="en-US" smtClean="0"/>
              <a:t>2016/1/29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EC58-09DC-4A91-AD39-A324E9511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744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C388D-E3BE-4FE8-B10D-C13F9CFC8965}" type="datetimeFigureOut">
              <a:rPr lang="zh-CN" altLang="en-US" smtClean="0"/>
              <a:t>2016/1/29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EC58-09DC-4A91-AD39-A324E9511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508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C388D-E3BE-4FE8-B10D-C13F9CFC8965}" type="datetimeFigureOut">
              <a:rPr lang="zh-CN" altLang="en-US" smtClean="0"/>
              <a:t>2016/1/29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EC58-09DC-4A91-AD39-A324E9511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908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C388D-E3BE-4FE8-B10D-C13F9CFC8965}" type="datetimeFigureOut">
              <a:rPr lang="zh-CN" altLang="en-US" smtClean="0"/>
              <a:t>2016/1/29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9EC58-09DC-4A91-AD39-A324E9511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667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2116" y="238992"/>
            <a:ext cx="2608119" cy="2161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State 0</a:t>
            </a:r>
          </a:p>
          <a:p>
            <a:r>
              <a:rPr lang="en-US" altLang="zh-CN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Regexp</a:t>
            </a: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’ -&gt; </a:t>
            </a: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 </a:t>
            </a:r>
            <a:r>
              <a:rPr lang="en-US" altLang="zh-CN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Regexp</a:t>
            </a:r>
            <a:endParaRPr lang="en-US" altLang="zh-CN" sz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altLang="zh-CN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Regexp</a:t>
            </a: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-&gt; </a:t>
            </a: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 </a:t>
            </a:r>
            <a:r>
              <a:rPr lang="en-US" altLang="zh-CN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Regexp</a:t>
            </a: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 | </a:t>
            </a:r>
            <a:r>
              <a:rPr lang="en-US" altLang="zh-CN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Concat</a:t>
            </a:r>
            <a:endParaRPr lang="en-US" altLang="zh-CN" sz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r>
              <a:rPr lang="en-US" altLang="zh-CN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Regexp</a:t>
            </a: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  -&gt; </a:t>
            </a:r>
            <a:r>
              <a:rPr lang="en-US" altLang="zh-C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 </a:t>
            </a:r>
            <a:r>
              <a:rPr lang="en-US" altLang="zh-CN"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Concat</a:t>
            </a:r>
            <a:endParaRPr lang="en-US" altLang="zh-CN" sz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Contact -&gt;  </a:t>
            </a:r>
            <a:r>
              <a:rPr lang="en-US" altLang="zh-CN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Concat</a:t>
            </a: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 Repeat</a:t>
            </a:r>
          </a:p>
          <a:p>
            <a:r>
              <a:rPr lang="en-US" altLang="zh-CN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Concat</a:t>
            </a: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  -&gt;  Repeat</a:t>
            </a:r>
          </a:p>
          <a:p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Repeat  -&gt;  Unit</a:t>
            </a:r>
          </a:p>
          <a:p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Repeat  -&gt;  Unit *</a:t>
            </a:r>
          </a:p>
          <a:p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Unit      -&gt;  (</a:t>
            </a:r>
            <a:r>
              <a:rPr lang="en-US" altLang="zh-CN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Regexp</a:t>
            </a: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)</a:t>
            </a:r>
          </a:p>
          <a:p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Unit      -&gt;  a-zA-Z0-9</a:t>
            </a:r>
          </a:p>
          <a:p>
            <a:r>
              <a:rPr lang="en-US" altLang="zh-CN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 </a:t>
            </a:r>
            <a:endParaRPr lang="zh-CN" altLang="en-US" sz="10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13464" y="238992"/>
            <a:ext cx="2493818" cy="1018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State 1</a:t>
            </a:r>
            <a:endParaRPr lang="en-US" altLang="zh-CN" sz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altLang="zh-CN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Regexp</a:t>
            </a: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’ -&gt; </a:t>
            </a:r>
            <a:r>
              <a:rPr lang="en-US" altLang="zh-CN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Regexp</a:t>
            </a: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 </a:t>
            </a:r>
          </a:p>
          <a:p>
            <a:r>
              <a:rPr lang="en-US" altLang="zh-CN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Regexp</a:t>
            </a: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 -&gt; </a:t>
            </a:r>
            <a:r>
              <a:rPr lang="en-US" altLang="zh-CN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Regexp</a:t>
            </a: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  | </a:t>
            </a:r>
            <a:r>
              <a:rPr lang="en-US" altLang="zh-CN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Concat</a:t>
            </a:r>
            <a:endParaRPr lang="en-US" altLang="zh-CN" sz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 algn="ctr"/>
            <a:endParaRPr lang="zh-CN" altLang="en-US" sz="12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930235" y="415636"/>
            <a:ext cx="883229" cy="10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66604" y="100492"/>
            <a:ext cx="846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Regexp</a:t>
            </a:r>
            <a:endParaRPr lang="zh-CN" altLang="en-US" sz="1200" dirty="0">
              <a:solidFill>
                <a:srgbClr val="FF0000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13464" y="1402911"/>
            <a:ext cx="2493818" cy="1381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State 2</a:t>
            </a:r>
            <a:endParaRPr lang="en-US" altLang="zh-CN" sz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altLang="zh-CN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Regexp</a:t>
            </a: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-&gt; </a:t>
            </a:r>
            <a:r>
              <a:rPr lang="en-US" altLang="zh-CN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Concat</a:t>
            </a: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</a:t>
            </a:r>
          </a:p>
          <a:p>
            <a:r>
              <a:rPr lang="en-US" altLang="zh-CN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Concat</a:t>
            </a: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 -&gt; </a:t>
            </a:r>
            <a:r>
              <a:rPr lang="en-US" altLang="zh-CN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Concat</a:t>
            </a: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  Repeat</a:t>
            </a:r>
          </a:p>
          <a:p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Repeat -&gt;  Unit</a:t>
            </a:r>
          </a:p>
          <a:p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Repeat -&gt;  Unit *</a:t>
            </a:r>
          </a:p>
          <a:p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Unit -&gt;  (</a:t>
            </a:r>
            <a:r>
              <a:rPr lang="en-US" altLang="zh-CN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Regexp</a:t>
            </a: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)</a:t>
            </a:r>
          </a:p>
          <a:p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Unit -&gt;  a-zA-Z0-9</a:t>
            </a: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zh-CN" altLang="en-US" sz="12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948419" y="1909532"/>
            <a:ext cx="883229" cy="10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966604" y="1517722"/>
            <a:ext cx="846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Concat</a:t>
            </a:r>
            <a:endParaRPr lang="zh-CN" altLang="en-US" sz="1200" dirty="0">
              <a:solidFill>
                <a:srgbClr val="FF0000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13464" y="2999144"/>
            <a:ext cx="2493818" cy="557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State 3</a:t>
            </a:r>
            <a:endParaRPr lang="en-US" altLang="zh-CN" sz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Contact -&gt; Repeat </a:t>
            </a:r>
          </a:p>
        </p:txBody>
      </p:sp>
      <p:cxnSp>
        <p:nvCxnSpPr>
          <p:cNvPr id="18" name="Elbow Connector 17"/>
          <p:cNvCxnSpPr>
            <a:endCxn id="16" idx="1"/>
          </p:cNvCxnSpPr>
          <p:nvPr/>
        </p:nvCxnSpPr>
        <p:spPr>
          <a:xfrm>
            <a:off x="2296389" y="2400299"/>
            <a:ext cx="1517075" cy="877759"/>
          </a:xfrm>
          <a:prstGeom prst="bentConnector3">
            <a:avLst>
              <a:gd name="adj1" fmla="val 191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738004" y="2944045"/>
            <a:ext cx="846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Repeat</a:t>
            </a:r>
            <a:endParaRPr lang="zh-CN" altLang="en-US" sz="1200" dirty="0">
              <a:solidFill>
                <a:srgbClr val="FF0000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813464" y="3758434"/>
            <a:ext cx="2493818" cy="690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State </a:t>
            </a:r>
            <a:r>
              <a:rPr lang="en-US" altLang="zh-CN" sz="1200" b="1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  <a:endParaRPr lang="en-US" altLang="zh-CN" sz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Repeat -&gt; Unit </a:t>
            </a: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</a:t>
            </a:r>
          </a:p>
          <a:p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Repeat -&gt; Unit  *</a:t>
            </a:r>
            <a:endParaRPr lang="zh-CN" altLang="en-US" sz="12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4" name="Elbow Connector 23"/>
          <p:cNvCxnSpPr>
            <a:endCxn id="22" idx="1"/>
          </p:cNvCxnSpPr>
          <p:nvPr/>
        </p:nvCxnSpPr>
        <p:spPr>
          <a:xfrm>
            <a:off x="2088573" y="2400299"/>
            <a:ext cx="1724891" cy="1703633"/>
          </a:xfrm>
          <a:prstGeom prst="bentConnector3">
            <a:avLst>
              <a:gd name="adj1" fmla="val 60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738004" y="3716941"/>
            <a:ext cx="846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Unit</a:t>
            </a:r>
            <a:endParaRPr lang="zh-CN" altLang="en-US" sz="1200" dirty="0">
              <a:solidFill>
                <a:srgbClr val="FF0000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813464" y="4579175"/>
            <a:ext cx="2493818" cy="198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State </a:t>
            </a:r>
            <a:r>
              <a:rPr lang="en-US" altLang="zh-CN" sz="1200" b="1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  <a:endParaRPr lang="en-US" altLang="zh-CN" sz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Unit -&gt; (</a:t>
            </a: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 </a:t>
            </a:r>
            <a:r>
              <a:rPr lang="en-US" altLang="zh-CN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Regexp</a:t>
            </a: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r>
              <a:rPr lang="en-US" altLang="zh-CN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Regexp</a:t>
            </a: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-&gt; </a:t>
            </a: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 </a:t>
            </a:r>
            <a:r>
              <a:rPr lang="en-US" altLang="zh-CN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Regexp</a:t>
            </a: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 | </a:t>
            </a:r>
            <a:r>
              <a:rPr lang="en-US" altLang="zh-CN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Concat</a:t>
            </a:r>
            <a:endParaRPr lang="en-US" altLang="zh-CN" sz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r>
              <a:rPr lang="en-US" altLang="zh-CN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Regexp</a:t>
            </a: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 -&gt;  </a:t>
            </a:r>
            <a:r>
              <a:rPr lang="en-US" altLang="zh-CN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Concat</a:t>
            </a:r>
            <a:endParaRPr lang="en-US" altLang="zh-CN" sz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r>
              <a:rPr lang="en-US" altLang="zh-CN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Concat</a:t>
            </a: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 -&gt;  </a:t>
            </a:r>
            <a:r>
              <a:rPr lang="en-US" altLang="zh-CN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Concat</a:t>
            </a: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 Repeat</a:t>
            </a:r>
          </a:p>
          <a:p>
            <a:r>
              <a:rPr lang="en-US" altLang="zh-CN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Concat</a:t>
            </a: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 -&gt;  Repeat</a:t>
            </a:r>
          </a:p>
          <a:p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Repeat -&gt;  Unit</a:t>
            </a:r>
          </a:p>
          <a:p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Repeat -&gt;  Unit * </a:t>
            </a:r>
          </a:p>
          <a:p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Unit -&gt;  (</a:t>
            </a:r>
            <a:r>
              <a:rPr lang="en-US" altLang="zh-CN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Regexp</a:t>
            </a: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)</a:t>
            </a:r>
          </a:p>
          <a:p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Unit -&gt;  a-zA-Z0-o</a:t>
            </a:r>
            <a:endParaRPr lang="zh-CN" altLang="en-US" sz="12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5" name="Elbow Connector 24"/>
          <p:cNvCxnSpPr>
            <a:stCxn id="2" idx="2"/>
            <a:endCxn id="33" idx="1"/>
          </p:cNvCxnSpPr>
          <p:nvPr/>
        </p:nvCxnSpPr>
        <p:spPr>
          <a:xfrm rot="16200000" flipH="1">
            <a:off x="1134251" y="2892225"/>
            <a:ext cx="3171139" cy="21872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278204" y="5155941"/>
            <a:ext cx="846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endParaRPr lang="zh-CN" altLang="en-US" sz="1200" dirty="0">
              <a:solidFill>
                <a:srgbClr val="FF0000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72786" y="5927121"/>
            <a:ext cx="2493818" cy="557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State 6</a:t>
            </a:r>
            <a:endParaRPr lang="en-US" altLang="zh-CN" sz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Unit </a:t>
            </a:r>
            <a:r>
              <a:rPr lang="en-US" altLang="zh-C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-&gt; a-zA-Z0-9  </a:t>
            </a:r>
            <a:endParaRPr lang="en-US" altLang="zh-CN" sz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893618" y="2400299"/>
            <a:ext cx="10391" cy="3526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89635" y="3748212"/>
            <a:ext cx="1049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a-zA-Z0-9</a:t>
            </a:r>
            <a:endParaRPr lang="zh-CN" altLang="en-US" sz="1200" dirty="0">
              <a:solidFill>
                <a:srgbClr val="FF0000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000009" y="242410"/>
            <a:ext cx="2493818" cy="1677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State 7</a:t>
            </a:r>
            <a:endParaRPr lang="en-US" altLang="zh-CN" sz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altLang="zh-CN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Regexp</a:t>
            </a: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-&gt; </a:t>
            </a:r>
            <a:r>
              <a:rPr lang="en-US" altLang="zh-CN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Regexp</a:t>
            </a: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| </a:t>
            </a: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 </a:t>
            </a:r>
            <a:r>
              <a:rPr lang="en-US" altLang="zh-CN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Concat</a:t>
            </a:r>
            <a:endParaRPr lang="en-US" altLang="zh-CN" sz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r>
              <a:rPr lang="en-US" altLang="zh-CN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Concat</a:t>
            </a:r>
            <a:r>
              <a:rPr lang="en-US" altLang="zh-C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 -&gt; </a:t>
            </a: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 </a:t>
            </a:r>
            <a:r>
              <a:rPr lang="en-US" altLang="zh-CN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Concat</a:t>
            </a: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 Repeat</a:t>
            </a:r>
          </a:p>
          <a:p>
            <a:r>
              <a:rPr lang="en-US" altLang="zh-CN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Concat</a:t>
            </a:r>
            <a:r>
              <a:rPr lang="en-US" altLang="zh-C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 -&gt; </a:t>
            </a: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 Repeat</a:t>
            </a:r>
          </a:p>
          <a:p>
            <a:r>
              <a:rPr lang="en-US" altLang="zh-C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Repeat -&gt; </a:t>
            </a: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 Unit</a:t>
            </a:r>
          </a:p>
          <a:p>
            <a:r>
              <a:rPr lang="en-US" altLang="zh-C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Repeat -&gt; </a:t>
            </a: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 Unit *</a:t>
            </a:r>
          </a:p>
          <a:p>
            <a:r>
              <a:rPr lang="en-US" altLang="zh-C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Unit      -&gt;  (</a:t>
            </a:r>
            <a:r>
              <a:rPr lang="en-US" altLang="zh-CN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Regexp</a:t>
            </a:r>
            <a:r>
              <a:rPr lang="en-US" altLang="zh-C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)</a:t>
            </a:r>
          </a:p>
          <a:p>
            <a:r>
              <a:rPr lang="en-US" altLang="zh-C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Unit      -&gt;  a-zA-Z0-9</a:t>
            </a:r>
            <a:endParaRPr lang="en-US" altLang="zh-CN" sz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 algn="ctr"/>
            <a:endParaRPr lang="zh-CN" altLang="en-US" sz="1200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6307282" y="437168"/>
            <a:ext cx="692727" cy="7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226751" y="109246"/>
            <a:ext cx="846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</a:t>
            </a:r>
            <a:endParaRPr lang="zh-CN" altLang="en-US" sz="1200" dirty="0">
              <a:solidFill>
                <a:srgbClr val="FF0000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000009" y="2208479"/>
            <a:ext cx="2493818" cy="572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State 8</a:t>
            </a:r>
            <a:endParaRPr lang="en-US" altLang="zh-CN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Contact -&gt; </a:t>
            </a:r>
            <a:r>
              <a:rPr lang="en-US" altLang="zh-CN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Concat</a:t>
            </a: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 Repeat </a:t>
            </a:r>
          </a:p>
        </p:txBody>
      </p:sp>
      <p:cxnSp>
        <p:nvCxnSpPr>
          <p:cNvPr id="42" name="Straight Arrow Connector 41"/>
          <p:cNvCxnSpPr>
            <a:endCxn id="40" idx="1"/>
          </p:cNvCxnSpPr>
          <p:nvPr/>
        </p:nvCxnSpPr>
        <p:spPr>
          <a:xfrm>
            <a:off x="6307282" y="2487393"/>
            <a:ext cx="692727" cy="7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226751" y="2134166"/>
            <a:ext cx="846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Repeat</a:t>
            </a:r>
            <a:endParaRPr lang="zh-CN" altLang="en-US" sz="1200" dirty="0">
              <a:solidFill>
                <a:srgbClr val="FF0000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000009" y="3751461"/>
            <a:ext cx="2493818" cy="557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State 9</a:t>
            </a:r>
            <a:endParaRPr lang="en-US" altLang="zh-CN" sz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Repeat -&gt; </a:t>
            </a:r>
            <a:r>
              <a:rPr lang="en-US" altLang="zh-C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Unit *  </a:t>
            </a:r>
            <a:endParaRPr lang="en-US" altLang="zh-CN" sz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</p:txBody>
      </p:sp>
      <p:cxnSp>
        <p:nvCxnSpPr>
          <p:cNvPr id="46" name="Straight Arrow Connector 45"/>
          <p:cNvCxnSpPr>
            <a:stCxn id="22" idx="3"/>
            <a:endCxn id="44" idx="1"/>
          </p:cNvCxnSpPr>
          <p:nvPr/>
        </p:nvCxnSpPr>
        <p:spPr>
          <a:xfrm flipV="1">
            <a:off x="6307282" y="4030375"/>
            <a:ext cx="692727" cy="73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226751" y="3794489"/>
            <a:ext cx="846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*</a:t>
            </a:r>
            <a:endParaRPr lang="zh-CN" altLang="en-US" sz="1200" dirty="0">
              <a:solidFill>
                <a:srgbClr val="FF0000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000009" y="4687588"/>
            <a:ext cx="2493818" cy="745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State </a:t>
            </a:r>
            <a:r>
              <a:rPr lang="en-US" altLang="zh-CN" sz="1200" b="1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</a:t>
            </a:r>
            <a:endParaRPr lang="en-US" altLang="zh-CN" sz="1200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altLang="zh-CN" sz="1200" dirty="0" smtClean="0">
                <a:latin typeface="Verdana" panose="020B0604030504040204" pitchFamily="34" charset="0"/>
                <a:cs typeface="Verdana" panose="020B0604030504040204" pitchFamily="34" charset="0"/>
              </a:rPr>
              <a:t>Unit -&gt; (</a:t>
            </a:r>
            <a:r>
              <a:rPr lang="en-US" altLang="zh-CN" sz="1200" dirty="0" err="1" smtClean="0">
                <a:latin typeface="Verdana" panose="020B0604030504040204" pitchFamily="34" charset="0"/>
                <a:cs typeface="Verdana" panose="020B0604030504040204" pitchFamily="34" charset="0"/>
              </a:rPr>
              <a:t>Regexp</a:t>
            </a:r>
            <a:r>
              <a:rPr lang="en-US" altLang="zh-CN" sz="1200" dirty="0" smtClean="0">
                <a:latin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</a:t>
            </a:r>
            <a:r>
              <a:rPr lang="en-US" altLang="zh-CN" sz="1200" dirty="0" smtClean="0">
                <a:latin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r>
              <a:rPr lang="en-US" altLang="zh-CN" sz="1200" dirty="0" err="1" smtClean="0">
                <a:latin typeface="Verdana" panose="020B0604030504040204" pitchFamily="34" charset="0"/>
                <a:cs typeface="Verdana" panose="020B0604030504040204" pitchFamily="34" charset="0"/>
              </a:rPr>
              <a:t>Regexp</a:t>
            </a:r>
            <a:r>
              <a:rPr lang="en-US" altLang="zh-CN" sz="1200" dirty="0" smtClean="0">
                <a:latin typeface="Verdana" panose="020B0604030504040204" pitchFamily="34" charset="0"/>
                <a:cs typeface="Verdana" panose="020B0604030504040204" pitchFamily="34" charset="0"/>
              </a:rPr>
              <a:t> -&gt; </a:t>
            </a:r>
            <a:r>
              <a:rPr lang="en-US" altLang="zh-CN" sz="1200" dirty="0" err="1" smtClean="0">
                <a:latin typeface="Verdana" panose="020B0604030504040204" pitchFamily="34" charset="0"/>
                <a:cs typeface="Verdana" panose="020B0604030504040204" pitchFamily="34" charset="0"/>
              </a:rPr>
              <a:t>Regexp</a:t>
            </a:r>
            <a:r>
              <a:rPr lang="en-US" altLang="zh-CN" sz="1200" dirty="0" smtClean="0">
                <a:latin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 | </a:t>
            </a:r>
            <a:r>
              <a:rPr lang="en-US" altLang="zh-CN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Concat</a:t>
            </a:r>
            <a:r>
              <a:rPr lang="en-US" altLang="zh-CN" sz="1200" dirty="0" smtClean="0">
                <a:latin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zh-CN" altLang="en-US" sz="12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54" name="Straight Arrow Connector 53"/>
          <p:cNvCxnSpPr>
            <a:endCxn id="52" idx="1"/>
          </p:cNvCxnSpPr>
          <p:nvPr/>
        </p:nvCxnSpPr>
        <p:spPr>
          <a:xfrm flipV="1">
            <a:off x="6307282" y="5060264"/>
            <a:ext cx="692727" cy="20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226753" y="4699278"/>
            <a:ext cx="846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 smtClean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Regexp</a:t>
            </a:r>
            <a:endParaRPr lang="zh-CN" altLang="en-US" sz="1200" dirty="0">
              <a:solidFill>
                <a:srgbClr val="FF0000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0186554" y="252802"/>
            <a:ext cx="2493818" cy="1677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State </a:t>
            </a:r>
            <a:r>
              <a:rPr lang="en-US" altLang="zh-CN" sz="1200" b="1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</a:t>
            </a:r>
          </a:p>
          <a:p>
            <a:r>
              <a:rPr lang="en-US" altLang="zh-CN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Regexp</a:t>
            </a: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-&gt; </a:t>
            </a:r>
            <a:r>
              <a:rPr lang="en-US" altLang="zh-CN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Regexp</a:t>
            </a: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| </a:t>
            </a:r>
            <a:r>
              <a:rPr lang="en-US" altLang="zh-CN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Concat</a:t>
            </a: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en-US" altLang="zh-C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</a:t>
            </a:r>
            <a:endParaRPr lang="en-US" altLang="zh-CN" sz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r>
              <a:rPr lang="en-US" altLang="zh-CN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Concat</a:t>
            </a:r>
            <a:r>
              <a:rPr lang="en-US" altLang="zh-C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 -&gt; </a:t>
            </a:r>
            <a:r>
              <a:rPr lang="en-US" altLang="zh-CN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Concat</a:t>
            </a: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en-US" altLang="zh-C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 </a:t>
            </a: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Repeat</a:t>
            </a:r>
          </a:p>
          <a:p>
            <a:r>
              <a:rPr lang="en-US" altLang="zh-C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Repeat -&gt; </a:t>
            </a: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 Unit</a:t>
            </a:r>
          </a:p>
          <a:p>
            <a:r>
              <a:rPr lang="en-US" altLang="zh-C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Repeat -&gt; </a:t>
            </a: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 Unit *</a:t>
            </a:r>
          </a:p>
          <a:p>
            <a:r>
              <a:rPr lang="en-US" altLang="zh-C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Unit      -&gt;  (</a:t>
            </a:r>
            <a:r>
              <a:rPr lang="en-US" altLang="zh-CN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Regexp</a:t>
            </a:r>
            <a:r>
              <a:rPr lang="en-US" altLang="zh-C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)</a:t>
            </a:r>
          </a:p>
          <a:p>
            <a:r>
              <a:rPr lang="en-US" altLang="zh-C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Unit      -&gt;  a-zA-Z0-9</a:t>
            </a:r>
            <a:endParaRPr lang="en-US" altLang="zh-CN" sz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 algn="ctr"/>
            <a:endParaRPr lang="zh-CN" altLang="en-US" sz="1200" dirty="0"/>
          </a:p>
        </p:txBody>
      </p:sp>
      <p:cxnSp>
        <p:nvCxnSpPr>
          <p:cNvPr id="63" name="Straight Arrow Connector 62"/>
          <p:cNvCxnSpPr>
            <a:stCxn id="36" idx="3"/>
            <a:endCxn id="57" idx="1"/>
          </p:cNvCxnSpPr>
          <p:nvPr/>
        </p:nvCxnSpPr>
        <p:spPr>
          <a:xfrm>
            <a:off x="9493827" y="1081167"/>
            <a:ext cx="692727" cy="10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9416761" y="728424"/>
            <a:ext cx="846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Concat</a:t>
            </a:r>
            <a:endParaRPr lang="zh-CN" altLang="en-US" sz="1200" dirty="0">
              <a:solidFill>
                <a:srgbClr val="FF0000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0263621" y="4687588"/>
            <a:ext cx="2493818" cy="557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State </a:t>
            </a:r>
            <a:r>
              <a:rPr lang="en-US" altLang="zh-CN" sz="1200" b="1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12</a:t>
            </a:r>
            <a:endParaRPr lang="en-US" altLang="zh-CN" sz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Unit -&gt; (</a:t>
            </a:r>
            <a:r>
              <a:rPr lang="en-US" altLang="zh-CN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Regexp</a:t>
            </a: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)  </a:t>
            </a:r>
          </a:p>
        </p:txBody>
      </p:sp>
      <p:cxnSp>
        <p:nvCxnSpPr>
          <p:cNvPr id="69" name="Straight Arrow Connector 68"/>
          <p:cNvCxnSpPr>
            <a:stCxn id="52" idx="3"/>
            <a:endCxn id="67" idx="1"/>
          </p:cNvCxnSpPr>
          <p:nvPr/>
        </p:nvCxnSpPr>
        <p:spPr>
          <a:xfrm flipV="1">
            <a:off x="9493827" y="4966502"/>
            <a:ext cx="769794" cy="93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9416761" y="4687588"/>
            <a:ext cx="846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endParaRPr lang="zh-CN" altLang="en-US" sz="1200" dirty="0">
              <a:solidFill>
                <a:srgbClr val="FF0000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72" name="Straight Arrow Connector 71"/>
          <p:cNvCxnSpPr>
            <a:endCxn id="30" idx="3"/>
          </p:cNvCxnSpPr>
          <p:nvPr/>
        </p:nvCxnSpPr>
        <p:spPr>
          <a:xfrm flipH="1">
            <a:off x="2966604" y="6206035"/>
            <a:ext cx="8468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865293" y="5905619"/>
            <a:ext cx="1049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a-zA-Z0-9</a:t>
            </a:r>
            <a:endParaRPr lang="zh-CN" altLang="en-US" sz="1200" dirty="0">
              <a:solidFill>
                <a:srgbClr val="FF0000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40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275</Words>
  <Application>Microsoft Office PowerPoint</Application>
  <PresentationFormat>Widescreen</PresentationFormat>
  <Paragraphs>75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Verdana</vt:lpstr>
      <vt:lpstr>Wingdings</vt:lpstr>
      <vt:lpstr>Office Theme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Zhu, Wenxi</dc:creator>
  <cp:keywords>CTPClassification=CTP_NWR:VisualMarkings=</cp:keywords>
  <cp:lastModifiedBy>Zhu, Wenxi</cp:lastModifiedBy>
  <cp:revision>25</cp:revision>
  <dcterms:created xsi:type="dcterms:W3CDTF">2016-01-13T02:51:08Z</dcterms:created>
  <dcterms:modified xsi:type="dcterms:W3CDTF">2016-01-29T02:57:36Z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d6b0ab60-330b-43ac-8854-8c2001211ac6</vt:lpwstr>
  </property>
  <property fmtid="{D5CDD505-2E9C-101B-9397-08002B2CF9AE}" pid="3" name="CTP_TimeStamp">
    <vt:lpwstr>2016-01-29 02:57:36Z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CTP_NWR</vt:lpwstr>
  </property>
</Properties>
</file>