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426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8FD1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03C5026-DD25-4D32-8F7A-A0B2638B0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39.6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18 186 28,'1'12'16,"-1"-12"1,-6 10-1,6-10-7,0 0-4,0 0 0,0 0-3,0 0-1,0 0 0,0 0 0,0 0 4,-4-13 1,5 0 2,-1 13 3,3-18 1,-3 18 1,6-19-1,-6 19 3,5-13-5,-5 13 1,4 14-2,-2 3-3,-7 4-1,3 10 0,-4 3 0,3 5-1,-2-5-2,2 9 0,-1-16 0,3-2-2,0-14 1,1-11-1,0 0 0,10-20-1,-6 7 1,2-12 0,1 8 1,1 3 0,2 0-1,2 12 0,0-4-1,3 13 2,2 5-3,-1-3 2,2 5 0,-2-6-1,2 11 0,-8-17-7,9 18-9,-10-20-17,0-7 0,-9 7 0,14-18-1</inkml:trace>
  <inkml:trace contextRef="#ctx0" brushRef="#br0" timeOffset="512">226 0 116,'0'0'33,"0"0"3,-3 37-2,4 1-24,-2 11-4,6 14-1,-2 9-2,5 8-1,-2-5-2,4-1 0,1-17-1,0-3 1,-2-13-3,0-16 1,4-3-5,-13-22-17,10 1-9,-5-14-3,-5 13 2,6-38-4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4:04.8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174 414 35,'0'0'19,"0"0"0,0 0 3,-13 10-7,13-10-1,0 0-4,0 0 0,-8 12 0,8-12 1,-4-11-2,4 11-1,-10-15-1,-1 7-1,1 4-3,-3 3-2,-2 9 0,-1-3-3,-2 15 2,1-1-1,1 9-1,4 1-1,4-1 1,5 1 2,5-7-2,6 0 4,6-13-4,5-7 3,2-10-2,3-14 2,1-6 1,-2-20-1,-3-5 3,-2-13-2,-4-3 1,-5-1-1,-1 1 3,-7 8-1,1 12 0,-6 12 1,3 16-3,-5 4 1,6 17-1,-7 16-1,5 12 0,1 3 0,1 11-1,1 4 0,2 7 1,2 10 0,2-8 0,0 2 0,0-5-1,0-9 0,-1-8-1,2-8 0,-3-7 0,3-10-1,-8-10-2,13 11-2,-9-24-1,9 14-5,-11-17-5,11 15-4,-8-16-9,4 8-2,1-3 2,-2-1 2</inkml:trace>
  <inkml:trace contextRef="#ctx0" brushRef="#br0" timeOffset="640">420 409 80,'0'0'31,"3"23"-3,-4 1 5,1-24-18,-3 28-4,-2-17-4,5 4-2,-4-3-2,3 3-2,1-15 1,0 0-2,-1 11 1,7-1 1,-6-10-1,15 6-2,-6-5 2,4-3 0,-1 2 0,1-6-1,2 0-1,-4-1-2,2 5-5,-13 2-5,18-12-14,-9 9-6,-5-8 1,1 1-1,-5 10 3</inkml:trace>
  <inkml:trace contextRef="#ctx0" brushRef="#br0" timeOffset="948">562 310 98,'4'23'31,"-5"-2"4,3 0-4,2 7-20,-7-3-4,7 17-4,-3-11-2,2 15 0,0-4-1,1-6-2,2 0 1,-1-11-4,6 3-6,-4-18-22,-7-10 0,15 2 0,-8-20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4:16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 77 44,'4'-11'23,"-4"11"2,-1-10 1,-1-1-11,2 11 1,-5-10-3,5 10-2,0 0-2,0 0-4,-13-18 1,13 18-4,-9-10 1,9 10-3,-10-7 1,10 7-1,-15 4 1,5 7 0,1 7-1,-3 4 1,0 1-2,1 8 0,2 3 2,1-2-1,4 3-1,3-7 1,3-2 1,2-6-1,3-5 2,2-7-2,-1-11-1,4 1 1,-1-12-1,1-6 1,-2-3-2,1-6 1,-2 5 0,-1-9 2,-3 12 0,-2-3 0,-3 24 0,0 0 0,0 0 0,-7 18 1,2 0-2,2 12 0,0-7 0,1 8 0,2-4 0,3-6 1,2 5 0,1-11-1,1-2 2,1 1-2,2-5-3,-10-9-4,17 8-16,-7-3-7,-6-17 0,-4 12-1,11-15 0</inkml:trace>
  <inkml:trace contextRef="#ctx0" brushRef="#br0" timeOffset="636">270 245 51,'9'-7'22,"-9"-14"3,9 17 0,-3-9-13,-1 2-1,-5 11-2,11-9-2,-11 9-2,6 14 0,-5 1-2,-5-3 0,1 2-2,-3 5 1,0 2-1,-3 3 0,2-7-2,-1 3 1,1 1-2,0-6 2,3 5-1,0-10 1,2 1 0,2-11 0,2 10 2,-2-10-1,11 5 3,-11-5-1,14 3 1,-14-3 0,19-2-1,-9-1 0,1 3-1,-1-4 0,-1 5-1,1-3-1,-1 2 0,1 1-3,-10-1-1,19 6-10,-10-3-16,-9-3 0,21-8-1,-21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41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 0 64,'-9'20'24,"-3"-10"5,3 10-2,-2-6-16,-6 6 1,4-5-2,-6-2-1,5 2-3,-2-8-2,4 4-1,-1-12 1,13 1-2,-15-3-1,15 3 0,0 0 0,0 0-1,-9 8 1,9-8 0,2 11-2,-2-11-1,2 16 1,0-1 2,0-2-1,0 0 3,0 3-3,1 14 0,-1-15 0,0 10 2,0-12-2,0 0 0,-2-13 0,5 21-1,-5-21 1,0 0 1,8-10-1,-8 10 0,5-13 1,-5 13-1,6-20-2,-6 20 3,10-12-3,-10 12 3,17-3-1,-6 0 1,1 6-1,1 3 1,0 2 1,0-5-1,-2 2 2,-1 19 0,-3-13-1,-2 6-1,-4-1 1,0-5-1,-4 7 0,-1-3 2,-2 0-2,6-15-2,-15 15 2,6-8-1,1 2 1,-1 2-1,9-11-2,-14 17-3,14-17-13,-7 16-15,7-16-2,-6-11 1,4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43.1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21 106 30,'-1'-16'26,"2"5"2,-1 11 1,-11-18-11,11 18 1,-5-10-3,5 10-2,0 0-4,0 0-2,0 0-3,0 0 0,-6 11-2,8 4-1,-2-15 1,4 26-2,-1-12 1,3 11 0,0-6-1,3 5 1,-1-1-2,2-12 1,0 14-1,2-11 2,-12-14-3,0 0 1,35 52 0,-22-45 0,2-2-1,0 2 0,0-16 1,1-1-2,-1-12 1,0-4-1,0-8 1,-3 2 0,-2-3 4,-3 2-4,-2-5 3,-3 9-2,-4 4 1,-2 5-1,-5 11 1,1 3-1,-5 3-2,1 5 2,-2 14-2,2-9 2,1 19 0,3-1 0,2 7 0,1 7 0,4-7 0,2 9-1,-1-41-1,8 71-4,3-55-11,-2-6-15,-1-11-1,2-16 0,-1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4:10.7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133 64 19,'-2'-18'24,"2"18"2,0 0 1,0 0-6,0 0-3,-13 6-3,13-6-5,0 0-1,-3 11-2,3-11-3,0 0 0,-1-11 0,1 11-1,0-13 1,0 13 2,0 0-2,-3-15 0,3 15-2,-9-10-1,9 10-1,-11-1 1,11 1-1,-15-10-2,15 10 2,-16-3-1,16 3 1,-16 0 2,16 0 0,-16 9 0,7 7-1,3-5-1,2 2 0,-1-1-1,3 6 0,0-3-1,2-1-1,-1 0 2,1-14-1,6 16 1,-6-16 1,9 12 0,-9-12 2,16-4-2,-6-3 1,0 8-1,-1-12 0,-1 0 1,0-4-1,-2-1 2,-2 0-2,-2 4 3,-2-2-3,-1-6 2,1 20-2,-3-15 1,3 15-2,0 0 0,0 0 1,0 0-3,0 0 3,0 0-2,0 0 3,5 17-3,0-7 4,2 4-2,0 10-1,3-9 1,0 10 0,1-11 0,2 3-1,-1-7 1,0 2-3,-4-4 2,6-2-3,-14-6-5,20-3-15,-20 3-8,13-9-1,-13 9 1,12-25-1</inkml:trace>
  <inkml:trace contextRef="#ctx0" brushRef="#br0" timeOffset="796">368 65 63,'0'0'28,"0"0"1,-6-13-1,6 13-14,0 0-6,0-10-3,0 10-1,0 0-2,15 7-1,-15-7 2,14 3-2,-14-3 1,17 7-1,-8 8 3,1-8-3,-4 9 2,2-5-2,-3 0-1,-1 2 2,-3 0-4,-2-2 3,1-11-2,-9 12 1,9-12 0,-13 4 1,13-4 1,-13 10-1,13-10 3,-9 7-2,9-7-1,-6 14 0,6-14 0,0 0 0,0 0-1,0 0 1,13 5-1,-6-16 0,-7 11 0,16-8 0,-7 11 0,1-1 0,-10-2 0,16 14 0,-16-14-1,9 20 1,-9-20-1,-1 17 1,1-17 0,-11 19 1,1-7 1,-4-4-2,-1-1 3,0 0-3,-1 1 3,1-4-3,1 0 0,3 0 1,1-2-3,10-2 2,-8 9-5,8-9-1,0 0-16,9 0-11,-9 0-1,15-15 0,-5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44.6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-2 114 59,'0'0'28,"0"0"1,0 12 1,0-12-17,0 0-4,1-11 1,-2-3-4,5 2-2,-1 1-2,2-6-1,0 3 0,2 4-2,0-2 1,-7 12-1,17-20 1,-8 18-1,0-2 1,0 6 1,-9-2-1,14 8 3,-10 8-2,-2 0 1,-3 9 0,0-4-2,-4 0 0,1 0 0,-2-3 0,1-3 0,5-15 1,-10 14-2,10-14 1,-9-5 1,9 5 0,0 0-1,-3-10 1,3 10-1,7-16-1,-7 16 0,15-10 1,-4 8 0,-1-2 0,3 2 2,0 5-1,-2 4 2,-1 3-2,0 1 1,-4 3-2,-1 5 1,-3 1 0,-2 0-3,-3-4 2,-1 5-2,-3-11 3,-2 4 0,-1-2 0,0 0-1,-1-8-1,1 5 2,0 0-1,1-6 0,9-3-2,-14 7-1,14-7-6,-9-7-13,9 7-10,0-10 1,1-6-2,-1 16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47.8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93 46,'0'0'29,"-11"21"1,11-21 0,-15 7-10,15-7-1,0 0-8,0 0-3,1-20-4,6 8-2,-1-4 0,3 0 0,1-1-3,1 2 1,0 4 1,2-3 0,-3 16 0,-1 5 0,-4 7 0,0 12-2,-4-2 2,-3 10 1,-2-6-1,1 9 0,-4-5 0,0-5-1,0-2 2,1-9 0,1 4 0,5-20-2,-7 21 1,7-21-1,0 0-2,-1 10 2,1-10-2,0 0 2,13-7-1,-13 7 0,17-7 1,-6 6 0,2 4 1,2-4-2,2 5 3,1 6 0,1-3-2,2 7 0,1-11 0,-3 1 1,1 0-3,-5-6-8,0-2-23,0-2-2,-5-1 2,0-3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52.0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0 76,'0'0'28,"7"13"2,-7-13 2,0 0-20,0 17-3,0-17 2,-5 32-2,-1-15-3,5 9 0,-5-3-3,3 4-1,-3 3 0,2 6-1,0-10-1,0 0-1,2 6 0,-1-13-3,5 1-3,-2-20-11,-4 12-13,4-12-2,0 0-1,0 0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3:49.8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44 51,'0'0'25,"-11"9"4,11-9-2,0 0-10,0 0-5,0 0-1,12-17-3,-2 8-5,1 2-2,5 0-1,0 2 2,3-2-2,-1 6 0,1 11 2,-4 1-1,0 8-1,-6-2 0,-1 1-1,-5 3 1,-4 3 0,-3-4 1,-2-9-3,-2 5 2,8-16 1,-14 19 0,14-19 1,-13 18 0,13-18-2,-6 11 2,6-11-2,0 0 0,0 0 0,0 0-1,0 0 1,0 0 0,0 0-1,12-11 0,-12 11 1,14-3 0,-5 6 0,1 2 0,0-1-1,-3 8-1,0 5 1,-3 1 1,-2-1 0,-4 4 1,-3-2 1,-2 2-1,-1 4 3,-4-11-3,-1-4 2,-3-3-1,0-3-1,-1-2 0,-3-6-2,3-2 3,-1-4-3,1-1 0,3 2 0,2 0 1,1 2-3,11 7-7,-11-10-9,4-1-13,7 11 1,5-10 1,4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cm"/>
          <inkml:channel name="Y" type="integer" max="163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88" units="1/cm"/>
          <inkml:channelProperty channel="F" name="resolution" value="0" units="1/dev"/>
        </inkml:channelProperties>
      </inkml:inkSource>
      <inkml:timestamp xml:id="ts0" timeString="2011-01-24T23:04:25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189 260 46,'0'0'26,"0"0"0,-7-13 0,7 13-5,0 0-3,-16-15-4,16 15-4,-13-14-1,13 14-3,-18-16-1,18 16-2,-22-15 0,12 13-1,-5 3-1,1 2-1,-2 6 0,3-2-2,-1 13 2,3-2-1,1 6 1,4 2 0,3-4-1,4-2 4,5-5-4,3 3 3,4-16-2,3-7 1,3-8-1,0-9-1,3-4 1,-3-5-2,-2-10 1,-3-3 1,-2 2 0,-4 3 0,-3 1 2,-4 10-1,-2 0 0,-2 15 1,3 13 0,-14 9 1,3 7-1,3 8 0,-4 11-1,8 4 1,-2 10 0,6 6 0,4-8-1,3 13 0,4-15 0,3 2-1,2-12 0,-2-8-4,3-7-1,-9-26-7,6 7-20,-6-15-2,-8 14 1,7-23 0</inkml:trace>
  <inkml:trace contextRef="#ctx0" brushRef="#br0" timeOffset="616">352 310 61,'0'0'26,"0"0"2,-11-6 0,11-4-7,0 10-6,0 0-3,0 0-4,7-20-2,2 15 0,-9 5-3,16-15 1,-7 17 0,1-3-2,-10 1 1,13 19-2,-13-19-1,5 26 1,-5-26-4,-7 27 4,7-27-3,-12 23 3,12-23-3,-11 14 2,11-14 0,-7 11-1,7-11 3,0 0-3,5 10 1,-5-10-1,9 4 1,-9-4 0,16 7 0,-8-4 3,1 2-3,0-2 3,-2 8-3,-7-11 1,12 24-1,-9-8 0,-1 0 0,-3 3-2,-3-9 1,-2 10 0,6-20 1,-15 17 0,5-13 0,0 2 0,0-1 1,0-4-1,10-1 2,-14 7-2,14-7-3,-11-1-4,11 1-14,0 0-11,9-6-1,-9 6 0,10-7-1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0DD7FA6-566A-4CD3-92BA-EAFD812EE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0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EC1D0-1B65-4731-ABA4-41AFDCF3E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BBF17-F1D3-4A9D-A521-DBBA7EC513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6DA28-B1AE-474A-A841-C26ACAFCC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D6787F-AF20-4264-9E97-544EC59EB3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C877D7-41CD-4D87-8BF8-EBD3B51CC9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593D9C-1576-4153-836B-FA09827529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039699-F9C4-4A33-B830-D0AC5DE975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1E01A4D-69EE-40D9-8169-2833C4C938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4772A21-EB6D-4B8C-9BB2-C4C2B1BD0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F6E6-8248-43FF-AA72-ACD3019CA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330A-E434-48E5-9F43-2925EE90F0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65DA7-F007-4187-8EC6-5C1C7E30B3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9D212-E5AB-4287-8277-A10DBB64A4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8D44B-1E52-4143-97D5-14B275366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CD9B-251C-46C4-B815-BA7613D4E6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69D2F-6516-4BE1-A618-9236F568F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71A46-DC21-4302-B02F-06A2A6D979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B76BA5-02C6-4C0C-B6A8-A065F4E5369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6.xml"/><Relationship Id="rId18" Type="http://schemas.openxmlformats.org/officeDocument/2006/relationships/image" Target="../media/image20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7.emf"/><Relationship Id="rId17" Type="http://schemas.openxmlformats.org/officeDocument/2006/relationships/customXml" Target="../ink/ink8.xml"/><Relationship Id="rId2" Type="http://schemas.openxmlformats.org/officeDocument/2006/relationships/image" Target="../media/image12.png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5.xml"/><Relationship Id="rId24" Type="http://schemas.openxmlformats.org/officeDocument/2006/relationships/image" Target="../media/image23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6.emf"/><Relationship Id="rId19" Type="http://schemas.openxmlformats.org/officeDocument/2006/relationships/customXml" Target="../ink/ink9.xml"/><Relationship Id="rId4" Type="http://schemas.openxmlformats.org/officeDocument/2006/relationships/image" Target="../media/image13.emf"/><Relationship Id="rId9" Type="http://schemas.openxmlformats.org/officeDocument/2006/relationships/customXml" Target="../ink/ink4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49.wmf"/><Relationship Id="rId9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smtClean="0"/>
              <a:t>Kinematics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Frame Assignments – {6}</a:t>
            </a:r>
          </a:p>
        </p:txBody>
      </p:sp>
      <p:pic>
        <p:nvPicPr>
          <p:cNvPr id="2836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905000"/>
            <a:ext cx="8534400" cy="4311650"/>
          </a:xfrm>
          <a:ln/>
        </p:spPr>
      </p:pic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6400800" y="52578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PUMA 560 – DH Parameters</a:t>
            </a:r>
          </a:p>
        </p:txBody>
      </p:sp>
      <p:pic>
        <p:nvPicPr>
          <p:cNvPr id="2867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371600"/>
            <a:ext cx="8001000" cy="5289550"/>
          </a:xfrm>
          <a:noFill/>
          <a:ln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1713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7425" y="5227638"/>
              <a:ext cx="119063" cy="247650"/>
            </p14:xfrm>
          </p:contentPart>
        </mc:Choice>
        <mc:Fallback>
          <p:pic>
            <p:nvPicPr>
              <p:cNvPr id="371713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1238" y="5215040"/>
                <a:ext cx="143523" cy="275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17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3300" y="6132513"/>
              <a:ext cx="61913" cy="185737"/>
            </p14:xfrm>
          </p:contentPart>
        </mc:Choice>
        <mc:Fallback>
          <p:pic>
            <p:nvPicPr>
              <p:cNvPr id="3717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9262" y="6126394"/>
                <a:ext cx="91070" cy="204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171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6200" y="6223000"/>
              <a:ext cx="93663" cy="117475"/>
            </p14:xfrm>
          </p:contentPart>
        </mc:Choice>
        <mc:Fallback>
          <p:pic>
            <p:nvPicPr>
              <p:cNvPr id="37171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2151" y="6208316"/>
                <a:ext cx="122482" cy="146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7171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4400" y="5840413"/>
              <a:ext cx="173038" cy="119062"/>
            </p14:xfrm>
          </p:contentPart>
        </mc:Choice>
        <mc:Fallback>
          <p:pic>
            <p:nvPicPr>
              <p:cNvPr id="37171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370" y="5825981"/>
                <a:ext cx="201458" cy="14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171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4000" y="5794375"/>
              <a:ext cx="58738" cy="125413"/>
            </p14:xfrm>
          </p:contentPart>
        </mc:Choice>
        <mc:Fallback>
          <p:pic>
            <p:nvPicPr>
              <p:cNvPr id="37171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1388" y="5781438"/>
                <a:ext cx="85404" cy="152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171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0138" y="1743075"/>
              <a:ext cx="114300" cy="128588"/>
            </p14:xfrm>
          </p:contentPart>
        </mc:Choice>
        <mc:Fallback>
          <p:pic>
            <p:nvPicPr>
              <p:cNvPr id="37171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6839" y="1729388"/>
                <a:ext cx="134069" cy="156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171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6725" y="2611438"/>
              <a:ext cx="15875" cy="128587"/>
            </p14:xfrm>
          </p:contentPart>
        </mc:Choice>
        <mc:Fallback>
          <p:pic>
            <p:nvPicPr>
              <p:cNvPr id="37171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22654" y="2603154"/>
                <a:ext cx="43295" cy="148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7172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8525" y="3103563"/>
              <a:ext cx="80963" cy="144462"/>
            </p14:xfrm>
          </p:contentPart>
        </mc:Choice>
        <mc:Fallback>
          <p:pic>
            <p:nvPicPr>
              <p:cNvPr id="37172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8359" y="3090561"/>
                <a:ext cx="104199" cy="171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172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2963" y="3671888"/>
              <a:ext cx="163512" cy="203200"/>
            </p14:xfrm>
          </p:contentPart>
        </mc:Choice>
        <mc:Fallback>
          <p:pic>
            <p:nvPicPr>
              <p:cNvPr id="37172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68557" y="3657116"/>
                <a:ext cx="193045" cy="23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172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1388" y="5065713"/>
              <a:ext cx="228600" cy="261937"/>
            </p14:xfrm>
          </p:contentPart>
        </mc:Choice>
        <mc:Fallback>
          <p:pic>
            <p:nvPicPr>
              <p:cNvPr id="37172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98428" y="5050601"/>
                <a:ext cx="247680" cy="287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172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1775" y="3454400"/>
              <a:ext cx="149225" cy="155575"/>
            </p14:xfrm>
          </p:contentPart>
        </mc:Choice>
        <mc:Fallback>
          <p:pic>
            <p:nvPicPr>
              <p:cNvPr id="37172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88111" y="3440715"/>
                <a:ext cx="170800" cy="1825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Link Transformations</a:t>
            </a:r>
          </a:p>
        </p:txBody>
      </p:sp>
      <p:pic>
        <p:nvPicPr>
          <p:cNvPr id="2887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295400"/>
            <a:ext cx="8534400" cy="5365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Kinematic Equations</a:t>
            </a:r>
          </a:p>
        </p:txBody>
      </p:sp>
      <p:sp>
        <p:nvSpPr>
          <p:cNvPr id="290830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kinematics equations of PUMA 560 specify how to compute the position &amp; orientation of frame {6} (tool) relative to frame {0} (base) of the robot. These are the basic equations for all kinematic analysis of this manipulator.</a:t>
            </a:r>
          </a:p>
        </p:txBody>
      </p:sp>
      <p:pic>
        <p:nvPicPr>
          <p:cNvPr id="290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590800"/>
            <a:ext cx="3657600" cy="1573213"/>
          </a:xfrm>
          <a:noFill/>
          <a:ln/>
        </p:spPr>
      </p:pic>
      <p:pic>
        <p:nvPicPr>
          <p:cNvPr id="290823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91000" y="2149475"/>
            <a:ext cx="4648200" cy="4508500"/>
          </a:xfrm>
          <a:noFill/>
          <a:ln/>
        </p:spPr>
      </p:pic>
      <p:pic>
        <p:nvPicPr>
          <p:cNvPr id="290826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4800600"/>
            <a:ext cx="2514600" cy="939800"/>
          </a:xfrm>
          <a:solidFill>
            <a:srgbClr val="FFFFFF"/>
          </a:solidFill>
          <a:ln/>
        </p:spPr>
      </p:pic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457200" y="4495800"/>
            <a:ext cx="251460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>
                <a:solidFill>
                  <a:srgbClr val="333333"/>
                </a:solidFill>
              </a:rPr>
              <a:t>Notations: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with Standard Names</a:t>
            </a:r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/>
              <a:t>Base Frame </a:t>
            </a:r>
            <a:r>
              <a:rPr lang="en-US" sz="2000" b="1"/>
              <a:t>{B} </a:t>
            </a:r>
            <a:r>
              <a:rPr lang="en-US" sz="200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{B} </a:t>
            </a:r>
            <a:r>
              <a:rPr lang="en-US" sz="1800"/>
              <a:t>is located at the base of the manipulator affixed to the nonmoving part of the robot (another name for frame </a:t>
            </a:r>
            <a:r>
              <a:rPr lang="en-US" sz="1800" i="1"/>
              <a:t>{0})</a:t>
            </a:r>
          </a:p>
          <a:p>
            <a:pPr>
              <a:lnSpc>
                <a:spcPct val="90000"/>
              </a:lnSpc>
            </a:pPr>
            <a:r>
              <a:rPr lang="en-US" sz="2000" b="1" i="1"/>
              <a:t>Station Frame </a:t>
            </a:r>
            <a:r>
              <a:rPr lang="en-US" sz="2000" b="1"/>
              <a:t>{S} </a:t>
            </a:r>
            <a:r>
              <a:rPr lang="en-US" sz="200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b="1"/>
              <a:t>{S} </a:t>
            </a:r>
            <a:r>
              <a:rPr lang="en-US" sz="1800"/>
              <a:t>is located in a task relevant location (e.g. at the corner of the table upon the which the robot is to work). From the user perspective </a:t>
            </a:r>
            <a:r>
              <a:rPr lang="en-US" sz="1800" b="1"/>
              <a:t>{S} </a:t>
            </a:r>
            <a:r>
              <a:rPr lang="en-US" sz="1800"/>
              <a:t>is the universe frame (task frame or world frame) and all action of the robot are made relative to it. The station frame </a:t>
            </a:r>
            <a:r>
              <a:rPr lang="en-US" sz="1800" b="1"/>
              <a:t>{S} </a:t>
            </a:r>
            <a:r>
              <a:rPr lang="en-US" sz="1800"/>
              <a:t>is always specify with respect to the base frame </a:t>
            </a:r>
            <a:r>
              <a:rPr lang="en-US" sz="1800" b="1"/>
              <a:t>{B}, </a:t>
            </a:r>
            <a:r>
              <a:rPr lang="en-US" sz="1800"/>
              <a:t>i.e. 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29594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1981200"/>
            <a:ext cx="3802063" cy="3243263"/>
          </a:xfrm>
          <a:noFill/>
          <a:ln/>
        </p:spPr>
      </p:pic>
      <p:graphicFrame>
        <p:nvGraphicFramePr>
          <p:cNvPr id="29594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5000" y="6096000"/>
          <a:ext cx="4587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2" name="Equation" r:id="rId4" imgW="203040" imgH="215640" progId="Equation.3">
                  <p:embed/>
                </p:oleObj>
              </mc:Choice>
              <mc:Fallback>
                <p:oleObj name="Equation" r:id="rId4" imgW="203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96000"/>
                        <a:ext cx="4587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with Standard Names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890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i="1"/>
              <a:t>Wrist Frame </a:t>
            </a:r>
            <a:r>
              <a:rPr lang="en-US" sz="2400" b="1"/>
              <a:t>{W} </a:t>
            </a:r>
            <a:r>
              <a:rPr lang="en-US" sz="2400"/>
              <a:t>–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{W} </a:t>
            </a:r>
            <a:r>
              <a:rPr lang="en-US" sz="2000"/>
              <a:t>is affixed to the last link of the manipulator – the wrist (another name for frame {N}).  The wrist frame </a:t>
            </a:r>
            <a:r>
              <a:rPr lang="en-US" sz="2000" b="1"/>
              <a:t>{W} </a:t>
            </a:r>
            <a:r>
              <a:rPr lang="en-US" sz="2000"/>
              <a:t>is defined relative to the base frame i.e.</a:t>
            </a:r>
          </a:p>
          <a:p>
            <a:pPr>
              <a:lnSpc>
                <a:spcPct val="80000"/>
              </a:lnSpc>
            </a:pPr>
            <a:endParaRPr lang="en-US" sz="2400" b="1" i="1"/>
          </a:p>
          <a:p>
            <a:pPr>
              <a:lnSpc>
                <a:spcPct val="80000"/>
              </a:lnSpc>
            </a:pPr>
            <a:r>
              <a:rPr lang="en-US" sz="2400" b="1" i="1"/>
              <a:t>Tool Frame </a:t>
            </a:r>
            <a:r>
              <a:rPr lang="en-US" sz="2400" b="1"/>
              <a:t>{T} </a:t>
            </a:r>
            <a:r>
              <a:rPr lang="en-US" sz="2400"/>
              <a:t>–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{T} </a:t>
            </a:r>
            <a:r>
              <a:rPr lang="en-US" sz="2000"/>
              <a:t>is affixed to the end of any tool the robot happens to be holding. When the hand is empty, </a:t>
            </a:r>
            <a:r>
              <a:rPr lang="en-US" sz="2000" b="1"/>
              <a:t>{T} </a:t>
            </a:r>
            <a:r>
              <a:rPr lang="en-US" sz="2000"/>
              <a:t>is located with its origin between the fingertips of the robot. The tool frame </a:t>
            </a:r>
            <a:r>
              <a:rPr lang="en-US" sz="2000" b="1"/>
              <a:t>{T} </a:t>
            </a:r>
            <a:r>
              <a:rPr lang="en-US" sz="2000"/>
              <a:t>is always specified with respect to the wrist frame </a:t>
            </a:r>
            <a:r>
              <a:rPr lang="en-US" sz="2000" b="1"/>
              <a:t>{W} </a:t>
            </a:r>
            <a:r>
              <a:rPr lang="en-US" sz="2000"/>
              <a:t>i.e.</a:t>
            </a:r>
          </a:p>
        </p:txBody>
      </p:sp>
      <p:pic>
        <p:nvPicPr>
          <p:cNvPr id="29901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1981200"/>
            <a:ext cx="3802063" cy="3243263"/>
          </a:xfrm>
          <a:noFill/>
          <a:ln/>
        </p:spPr>
      </p:pic>
      <p:graphicFrame>
        <p:nvGraphicFramePr>
          <p:cNvPr id="29901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2819400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8" name="Equation" r:id="rId4" imgW="444240" imgH="215640" progId="Equation.3">
                  <p:embed/>
                </p:oleObj>
              </mc:Choice>
              <mc:Fallback>
                <p:oleObj name="Equation" r:id="rId4" imgW="4442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19400"/>
                        <a:ext cx="11430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2286000" y="6172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Equation" r:id="rId6" imgW="215640" imgH="215640" progId="Equation.3">
                  <p:embed/>
                </p:oleObj>
              </mc:Choice>
              <mc:Fallback>
                <p:oleObj name="Equation" r:id="rId6" imgW="215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172200"/>
                        <a:ext cx="68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with Standard Names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3505200"/>
          </a:xfrm>
        </p:spPr>
        <p:txBody>
          <a:bodyPr/>
          <a:lstStyle/>
          <a:p>
            <a:r>
              <a:rPr lang="en-US" sz="2400" b="1" i="1"/>
              <a:t>Goal Frame </a:t>
            </a:r>
            <a:r>
              <a:rPr lang="en-US" sz="2400" b="1"/>
              <a:t>{G} </a:t>
            </a:r>
            <a:r>
              <a:rPr lang="en-US" sz="2400"/>
              <a:t>– </a:t>
            </a:r>
          </a:p>
          <a:p>
            <a:pPr lvl="1"/>
            <a:r>
              <a:rPr lang="en-US" sz="2000" b="1"/>
              <a:t>{G} </a:t>
            </a:r>
            <a:r>
              <a:rPr lang="en-US" sz="2000"/>
              <a:t>is describing the location to which the robot is about to move the tool. At the end of the robot motion the tool frame </a:t>
            </a:r>
            <a:r>
              <a:rPr lang="en-US" sz="2000" b="1"/>
              <a:t>{T} </a:t>
            </a:r>
            <a:r>
              <a:rPr lang="en-US" sz="2000"/>
              <a:t>is about to coincide with the goal frame </a:t>
            </a:r>
            <a:r>
              <a:rPr lang="en-US" sz="2000" b="1"/>
              <a:t>{G}. </a:t>
            </a:r>
            <a:r>
              <a:rPr lang="en-US" sz="2000"/>
              <a:t>The goal frame is always specified with respect to the station frame </a:t>
            </a:r>
            <a:r>
              <a:rPr lang="en-US" sz="2000" b="1"/>
              <a:t>{S} </a:t>
            </a:r>
            <a:r>
              <a:rPr lang="en-US" sz="2000"/>
              <a:t>i.e. </a:t>
            </a:r>
          </a:p>
        </p:txBody>
      </p:sp>
      <p:pic>
        <p:nvPicPr>
          <p:cNvPr id="30106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1981200"/>
            <a:ext cx="3802063" cy="3243263"/>
          </a:xfrm>
          <a:noFill/>
          <a:ln/>
        </p:spPr>
      </p:pic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2286000" y="4876800"/>
          <a:ext cx="646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0" name="Equation" r:id="rId4" imgW="203040" imgH="215640" progId="Equation.3">
                  <p:embed/>
                </p:oleObj>
              </mc:Choice>
              <mc:Fallback>
                <p:oleObj name="Equation" r:id="rId4" imgW="203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6461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the tool?</a:t>
            </a:r>
          </a:p>
        </p:txBody>
      </p:sp>
      <p:pic>
        <p:nvPicPr>
          <p:cNvPr id="3000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44638"/>
            <a:ext cx="9144000" cy="4144962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- Example - 3R - Wrist</a:t>
            </a:r>
            <a:endParaRPr lang="en-US" sz="4000" b="1"/>
          </a:p>
        </p:txBody>
      </p:sp>
      <p:pic>
        <p:nvPicPr>
          <p:cNvPr id="303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1828800"/>
            <a:ext cx="4572000" cy="4454525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- Example - 3R - Wrist</a:t>
            </a:r>
          </a:p>
        </p:txBody>
      </p:sp>
      <p:pic>
        <p:nvPicPr>
          <p:cNvPr id="3061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1828800"/>
            <a:ext cx="4724400" cy="4625975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PUMA Family</a:t>
            </a:r>
          </a:p>
        </p:txBody>
      </p:sp>
      <p:pic>
        <p:nvPicPr>
          <p:cNvPr id="267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9144000" cy="4752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- PRR</a:t>
            </a:r>
          </a:p>
        </p:txBody>
      </p:sp>
      <p:pic>
        <p:nvPicPr>
          <p:cNvPr id="305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981200"/>
            <a:ext cx="6477000" cy="3819525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- PRR</a:t>
            </a:r>
          </a:p>
        </p:txBody>
      </p:sp>
      <p:pic>
        <p:nvPicPr>
          <p:cNvPr id="3092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3P</a:t>
            </a:r>
          </a:p>
        </p:txBody>
      </p:sp>
      <p:pic>
        <p:nvPicPr>
          <p:cNvPr id="3102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905000"/>
            <a:ext cx="7086600" cy="4203700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3P</a:t>
            </a:r>
          </a:p>
        </p:txBody>
      </p:sp>
      <p:pic>
        <p:nvPicPr>
          <p:cNvPr id="312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905000"/>
            <a:ext cx="7086600" cy="4203700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PRRR</a:t>
            </a:r>
          </a:p>
        </p:txBody>
      </p:sp>
      <p:pic>
        <p:nvPicPr>
          <p:cNvPr id="3133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905000"/>
            <a:ext cx="7086600" cy="4203700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PRRR</a:t>
            </a:r>
          </a:p>
        </p:txBody>
      </p:sp>
      <p:pic>
        <p:nvPicPr>
          <p:cNvPr id="314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905000"/>
            <a:ext cx="7086600" cy="4203700"/>
          </a:xfr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3R</a:t>
            </a:r>
          </a:p>
        </p:txBody>
      </p:sp>
      <p:pic>
        <p:nvPicPr>
          <p:cNvPr id="315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600200"/>
            <a:ext cx="8610600" cy="4695825"/>
          </a:xfrm>
          <a:noFill/>
          <a:ln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3R</a:t>
            </a:r>
          </a:p>
        </p:txBody>
      </p:sp>
      <p:pic>
        <p:nvPicPr>
          <p:cNvPr id="317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600200"/>
            <a:ext cx="8610600" cy="4695825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3R</a:t>
            </a:r>
          </a:p>
        </p:txBody>
      </p:sp>
      <p:pic>
        <p:nvPicPr>
          <p:cNvPr id="3184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209800"/>
            <a:ext cx="8610600" cy="4086225"/>
          </a:xfrm>
          <a:noFill/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3R</a:t>
            </a:r>
          </a:p>
        </p:txBody>
      </p:sp>
      <p:pic>
        <p:nvPicPr>
          <p:cNvPr id="3194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209800"/>
            <a:ext cx="8610600" cy="3657600"/>
          </a:xfrm>
          <a:noFill/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PUMA 560 – 6R</a:t>
            </a:r>
          </a:p>
        </p:txBody>
      </p:sp>
      <p:pic>
        <p:nvPicPr>
          <p:cNvPr id="269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052513"/>
            <a:ext cx="5867400" cy="54673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RRPRR</a:t>
            </a:r>
          </a:p>
        </p:txBody>
      </p:sp>
      <p:pic>
        <p:nvPicPr>
          <p:cNvPr id="321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762125"/>
            <a:ext cx="8229600" cy="4181475"/>
          </a:xfrm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RRPRR (2RP2R)</a:t>
            </a:r>
          </a:p>
        </p:txBody>
      </p:sp>
      <p:pic>
        <p:nvPicPr>
          <p:cNvPr id="3225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828800"/>
            <a:ext cx="7391400" cy="4467225"/>
          </a:xfrm>
          <a:noFill/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Manipulator Kinematics – Example – RRPRR (2RP2R)</a:t>
            </a:r>
          </a:p>
        </p:txBody>
      </p:sp>
      <p:pic>
        <p:nvPicPr>
          <p:cNvPr id="323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828800"/>
            <a:ext cx="5943600" cy="4467225"/>
          </a:xfrm>
          <a:noFill/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Link Frame Attachment Procedure - Summary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Identify the joint axes and imagine (or draw) infinite lines along them. For step 2 through step 5 below, consider two of these neighboring lines (at axes </a:t>
            </a:r>
            <a:r>
              <a:rPr lang="en-US" sz="2000" b="1" i="1" dirty="0" err="1"/>
              <a:t>i</a:t>
            </a:r>
            <a:r>
              <a:rPr lang="en-US" sz="2000" b="1" i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i+1 </a:t>
            </a:r>
            <a:r>
              <a:rPr lang="en-US" sz="2000" dirty="0"/>
              <a:t>)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Identify the common perpendicular between them, or point of intersection. At the point of intersection, or at the point where the common perpendicular meets the </a:t>
            </a:r>
            <a:r>
              <a:rPr lang="en-US" sz="2000" b="1" i="1" dirty="0" err="1"/>
              <a:t>i</a:t>
            </a:r>
            <a:r>
              <a:rPr lang="en-US" sz="2000" b="1" i="1" dirty="0"/>
              <a:t> </a:t>
            </a:r>
            <a:r>
              <a:rPr lang="en-US" sz="2000" dirty="0" err="1"/>
              <a:t>th</a:t>
            </a:r>
            <a:r>
              <a:rPr lang="en-US" sz="2000" dirty="0"/>
              <a:t> axis, assign the link frame origin.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Assign the       axis pointing along the </a:t>
            </a:r>
            <a:r>
              <a:rPr lang="en-US" sz="2000" b="1" i="1" dirty="0" err="1"/>
              <a:t>i</a:t>
            </a:r>
            <a:r>
              <a:rPr lang="en-US" sz="2000" b="1" i="1" dirty="0"/>
              <a:t> </a:t>
            </a:r>
            <a:r>
              <a:rPr lang="en-US" sz="2000" dirty="0" err="1"/>
              <a:t>th</a:t>
            </a:r>
            <a:r>
              <a:rPr lang="en-US" sz="2000" dirty="0"/>
              <a:t> joint axis.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Assign the       axis pointing along the common perpendicular, or if the axes intersect, assign        to be normal to the plane containing the two axes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Assign the       axis to </a:t>
            </a:r>
            <a:r>
              <a:rPr lang="en-US" sz="2000" dirty="0" smtClean="0"/>
              <a:t>complete </a:t>
            </a:r>
            <a:r>
              <a:rPr lang="en-US" sz="2000" dirty="0"/>
              <a:t>a right hand coordinate system.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Assign {0} to match {1} when the first joint </a:t>
            </a:r>
            <a:r>
              <a:rPr lang="en-US" sz="2000" dirty="0" smtClean="0"/>
              <a:t>variable is </a:t>
            </a:r>
            <a:r>
              <a:rPr lang="en-US" sz="2000" dirty="0"/>
              <a:t>zero. For {N}, choose an origin location and        direction freely, but generally so as to cause as many linkage parameters as possible to be zero</a:t>
            </a:r>
          </a:p>
        </p:txBody>
      </p:sp>
      <p:graphicFrame>
        <p:nvGraphicFramePr>
          <p:cNvPr id="3246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3581400"/>
          <a:ext cx="314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3143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2133600" y="3962400"/>
          <a:ext cx="357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3571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/>
        </p:nvGraphicFramePr>
        <p:xfrm>
          <a:off x="3886200" y="4267200"/>
          <a:ext cx="357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267200"/>
                        <a:ext cx="3571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2209800" y="4876800"/>
          <a:ext cx="280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5" name="Equation" r:id="rId8" imgW="139680" imgH="215640" progId="Equation.3">
                  <p:embed/>
                </p:oleObj>
              </mc:Choice>
              <mc:Fallback>
                <p:oleObj name="Equation" r:id="rId8" imgW="1396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809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6" name="Object 8"/>
          <p:cNvGraphicFramePr>
            <a:graphicFrameLocks noChangeAspect="1"/>
          </p:cNvGraphicFramePr>
          <p:nvPr/>
        </p:nvGraphicFramePr>
        <p:xfrm>
          <a:off x="4343400" y="5410200"/>
          <a:ext cx="4587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6" name="Equation" r:id="rId10" imgW="228600" imgH="215640" progId="Equation.3">
                  <p:embed/>
                </p:oleObj>
              </mc:Choice>
              <mc:Fallback>
                <p:oleObj name="Equation" r:id="rId10" imgW="2286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587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/>
              <a:t>DH Parameters - Review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3657600" cy="3048000"/>
          </a:xfrm>
        </p:spPr>
        <p:txBody>
          <a:bodyPr/>
          <a:lstStyle/>
          <a:p>
            <a:r>
              <a:rPr lang="en-US" sz="2800" b="1" i="1"/>
              <a:t>Note: </a:t>
            </a:r>
          </a:p>
          <a:p>
            <a:pPr lvl="1"/>
            <a:r>
              <a:rPr lang="en-US" sz="2400" b="1" i="1"/>
              <a:t>a</a:t>
            </a:r>
            <a:r>
              <a:rPr lang="en-US" sz="2400" b="1" i="1" baseline="-25000"/>
              <a:t>i</a:t>
            </a:r>
            <a:r>
              <a:rPr lang="en-US" sz="2400" b="1" i="1"/>
              <a:t> ≥ 0 </a:t>
            </a:r>
            <a:r>
              <a:rPr lang="en-US" sz="2400"/>
              <a:t>,and</a:t>
            </a:r>
            <a:r>
              <a:rPr lang="en-US" sz="2400" b="1" i="1"/>
              <a:t>  </a:t>
            </a:r>
            <a:r>
              <a:rPr lang="en-US" sz="2400" b="1" i="1">
                <a:latin typeface="Symbol" pitchFamily="18" charset="2"/>
              </a:rPr>
              <a:t>a</a:t>
            </a:r>
            <a:r>
              <a:rPr lang="en-US" sz="2400" b="1" i="1" baseline="-25000"/>
              <a:t>i</a:t>
            </a:r>
            <a:r>
              <a:rPr lang="en-US" sz="2400" b="1" i="1"/>
              <a:t>  </a:t>
            </a:r>
            <a:r>
              <a:rPr lang="en-US" sz="2400"/>
              <a:t>,</a:t>
            </a:r>
            <a:r>
              <a:rPr lang="en-US" sz="2400" b="1" i="1"/>
              <a:t> d</a:t>
            </a:r>
            <a:r>
              <a:rPr lang="en-US" sz="2400" b="1" i="1" baseline="-25000"/>
              <a:t>i</a:t>
            </a:r>
            <a:r>
              <a:rPr lang="en-US" sz="2400" b="1" i="1"/>
              <a:t>  </a:t>
            </a:r>
            <a:r>
              <a:rPr lang="en-US" sz="2400"/>
              <a:t>, and</a:t>
            </a:r>
            <a:r>
              <a:rPr lang="en-US" sz="2400" b="1" i="1"/>
              <a:t> </a:t>
            </a:r>
            <a:r>
              <a:rPr lang="en-US" sz="2400" b="1" i="1">
                <a:latin typeface="Symbol" pitchFamily="18" charset="2"/>
              </a:rPr>
              <a:t>q</a:t>
            </a:r>
            <a:r>
              <a:rPr lang="en-US" sz="2400" b="1" i="1" baseline="-25000"/>
              <a:t>i</a:t>
            </a:r>
            <a:r>
              <a:rPr lang="en-US" sz="2400" b="1" i="1"/>
              <a:t>   </a:t>
            </a:r>
            <a:r>
              <a:rPr lang="en-US" sz="2400"/>
              <a:t>are signed quantities</a:t>
            </a:r>
          </a:p>
          <a:p>
            <a:endParaRPr lang="en-US" sz="2800"/>
          </a:p>
        </p:txBody>
      </p:sp>
      <p:pic>
        <p:nvPicPr>
          <p:cNvPr id="3256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3544888"/>
            <a:ext cx="3810000" cy="2978150"/>
          </a:xfrm>
          <a:noFill/>
          <a:ln/>
        </p:spPr>
      </p:pic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941388"/>
            <a:ext cx="60960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Derivation of Link Homogeneous Transformation</a:t>
            </a:r>
          </a:p>
        </p:txBody>
      </p:sp>
      <p:pic>
        <p:nvPicPr>
          <p:cNvPr id="3266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828800"/>
            <a:ext cx="4787900" cy="4800600"/>
          </a:xfrm>
          <a:noFill/>
          <a:ln/>
        </p:spPr>
      </p:pic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6400800" y="5943600"/>
            <a:ext cx="227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Kinematics of an Industrial Robot – PUMA 560</a:t>
            </a:r>
          </a:p>
        </p:txBody>
      </p:sp>
      <p:sp>
        <p:nvSpPr>
          <p:cNvPr id="2713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sz="2400"/>
              <a:t>The robot position in which all joint angles are equal to zero</a:t>
            </a:r>
          </a:p>
          <a:p>
            <a:endParaRPr lang="en-US" sz="2400"/>
          </a:p>
        </p:txBody>
      </p:sp>
      <p:pic>
        <p:nvPicPr>
          <p:cNvPr id="271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81563" y="2384425"/>
            <a:ext cx="3576637" cy="4016375"/>
          </a:xfrm>
          <a:noFill/>
          <a:ln/>
        </p:spPr>
      </p:pic>
      <p:pic>
        <p:nvPicPr>
          <p:cNvPr id="271370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2286000"/>
            <a:ext cx="2476500" cy="2303463"/>
          </a:xfrm>
          <a:ln/>
        </p:spPr>
      </p:pic>
      <p:pic>
        <p:nvPicPr>
          <p:cNvPr id="271371" name="Picture 1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371600" y="4681538"/>
            <a:ext cx="3406775" cy="17192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Frame Assignments – {0} and {1}</a:t>
            </a:r>
          </a:p>
        </p:txBody>
      </p:sp>
      <p:pic>
        <p:nvPicPr>
          <p:cNvPr id="27648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828800"/>
            <a:ext cx="7391400" cy="4381500"/>
          </a:xfrm>
          <a:noFill/>
          <a:ln/>
        </p:spPr>
      </p:pic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2895600" cy="73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/>
              <a:t>Assign {0} to match {1} when the first joint variable is zero. Frame {0} is coincident with Frame {1}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Frame Assignments – {2}</a:t>
            </a:r>
          </a:p>
        </p:txBody>
      </p:sp>
      <p:pic>
        <p:nvPicPr>
          <p:cNvPr id="2785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676400"/>
            <a:ext cx="7772400" cy="4476750"/>
          </a:xfrm>
          <a:noFill/>
          <a:ln/>
        </p:spPr>
      </p:pic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1447800" y="2330450"/>
            <a:ext cx="129540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 i="1">
                <a:latin typeface="Times New Roman" pitchFamily="18" charset="0"/>
              </a:rPr>
              <a:t>2</a:t>
            </a:r>
            <a:r>
              <a:rPr lang="en-US" sz="1600" b="1" i="1" baseline="30000">
                <a:latin typeface="Times New Roman" pitchFamily="18" charset="0"/>
              </a:rPr>
              <a:t>nd </a:t>
            </a:r>
            <a:r>
              <a:rPr lang="en-US" sz="1400"/>
              <a:t>joint axis.</a:t>
            </a:r>
            <a:r>
              <a:rPr lang="en-US" sz="1600" b="1" i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Frame Assignments – {3}</a:t>
            </a:r>
          </a:p>
        </p:txBody>
      </p:sp>
      <p:pic>
        <p:nvPicPr>
          <p:cNvPr id="284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822450"/>
            <a:ext cx="7772400" cy="4273550"/>
          </a:xfrm>
          <a:noFill/>
          <a:ln/>
        </p:spPr>
      </p:pic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066800" y="2406650"/>
            <a:ext cx="2362200" cy="33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333333"/>
                </a:solidFill>
              </a:rPr>
              <a:t>the</a:t>
            </a:r>
            <a:r>
              <a:rPr lang="en-US" sz="1600" b="1" i="1">
                <a:solidFill>
                  <a:srgbClr val="333333"/>
                </a:solidFill>
                <a:latin typeface="Times New Roman" pitchFamily="18" charset="0"/>
              </a:rPr>
              <a:t> 3</a:t>
            </a:r>
            <a:r>
              <a:rPr lang="en-US" sz="1600" b="1" i="1" baseline="30000">
                <a:solidFill>
                  <a:srgbClr val="333333"/>
                </a:solidFill>
                <a:latin typeface="Times New Roman" pitchFamily="18" charset="0"/>
              </a:rPr>
              <a:t>rd</a:t>
            </a:r>
            <a:r>
              <a:rPr lang="en-US" sz="1600" b="1" i="1">
                <a:solidFill>
                  <a:srgbClr val="333333"/>
                </a:solidFill>
                <a:latin typeface="Times New Roman" pitchFamily="18" charset="0"/>
              </a:rPr>
              <a:t> </a:t>
            </a:r>
            <a:r>
              <a:rPr lang="en-US" sz="1600">
                <a:solidFill>
                  <a:srgbClr val="333333"/>
                </a:solidFill>
              </a:rPr>
              <a:t>joint 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Frame Assignments – {4}</a:t>
            </a:r>
          </a:p>
        </p:txBody>
      </p:sp>
      <p:pic>
        <p:nvPicPr>
          <p:cNvPr id="28058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981200"/>
            <a:ext cx="8001000" cy="3805238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PUMA 560 – Frame Assignments – {5}</a:t>
            </a:r>
          </a:p>
        </p:txBody>
      </p:sp>
      <p:pic>
        <p:nvPicPr>
          <p:cNvPr id="28160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2057400"/>
            <a:ext cx="7696200" cy="38068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796</Words>
  <Application>Microsoft Office PowerPoint</Application>
  <PresentationFormat>On-screen Show (4:3)</PresentationFormat>
  <Paragraphs>62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Symbol</vt:lpstr>
      <vt:lpstr>Times New Roman</vt:lpstr>
      <vt:lpstr>Wingdings</vt:lpstr>
      <vt:lpstr>Default Design</vt:lpstr>
      <vt:lpstr>Equation</vt:lpstr>
      <vt:lpstr>Lecture 6</vt:lpstr>
      <vt:lpstr>PUMA Family</vt:lpstr>
      <vt:lpstr>PUMA 560 – 6R</vt:lpstr>
      <vt:lpstr>Kinematics of an Industrial Robot – PUMA 560</vt:lpstr>
      <vt:lpstr>PUMA 560 – Frame Assignments – {0} and {1}</vt:lpstr>
      <vt:lpstr>PUMA 560 – Frame Assignments – {2}</vt:lpstr>
      <vt:lpstr>PUMA 560 – Frame Assignments – {3}</vt:lpstr>
      <vt:lpstr>PUMA 560 – Frame Assignments – {4}</vt:lpstr>
      <vt:lpstr>PUMA 560 – Frame Assignments – {5}</vt:lpstr>
      <vt:lpstr>PUMA 560 – Frame Assignments – {6}</vt:lpstr>
      <vt:lpstr>PUMA 560 – DH Parameters</vt:lpstr>
      <vt:lpstr>PUMA 560 – Link Transformations</vt:lpstr>
      <vt:lpstr>PUMA 560 – Kinematic Equations</vt:lpstr>
      <vt:lpstr>Frame with Standard Names</vt:lpstr>
      <vt:lpstr>Frame with Standard Names</vt:lpstr>
      <vt:lpstr>Frame with Standard Names</vt:lpstr>
      <vt:lpstr>Where is the tool?</vt:lpstr>
      <vt:lpstr>Manipulator Kinematics - Example - 3R - Wrist</vt:lpstr>
      <vt:lpstr>Manipulator Kinematics - Example - 3R - Wrist</vt:lpstr>
      <vt:lpstr>Manipulator Kinematics – Example - PRR</vt:lpstr>
      <vt:lpstr>Manipulator Kinematics – Example - PRR</vt:lpstr>
      <vt:lpstr>Manipulator Kinematics – Example – 3P</vt:lpstr>
      <vt:lpstr>Manipulator Kinematics – Example – 3P</vt:lpstr>
      <vt:lpstr>Manipulator Kinematics – Example – PRRR</vt:lpstr>
      <vt:lpstr>Manipulator Kinematics – Example – PRRR</vt:lpstr>
      <vt:lpstr>Manipulator Kinematics – Example – 3R</vt:lpstr>
      <vt:lpstr>Manipulator Kinematics – Example – 3R</vt:lpstr>
      <vt:lpstr>Manipulator Kinematics – Example – 3R</vt:lpstr>
      <vt:lpstr>Manipulator Kinematics – Example – 3R</vt:lpstr>
      <vt:lpstr>Manipulator Kinematics – Example – RRPRR</vt:lpstr>
      <vt:lpstr>Manipulator Kinematics – Example – RRPRR (2RP2R)</vt:lpstr>
      <vt:lpstr>Manipulator Kinematics – Example – RRPRR (2RP2R)</vt:lpstr>
      <vt:lpstr>Link Frame Attachment Procedure - Summary</vt:lpstr>
      <vt:lpstr>DH Parameters - Review</vt:lpstr>
      <vt:lpstr>Derivation of Link Homogeneous Transformation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Marcia K. O'Malley</dc:creator>
  <cp:lastModifiedBy>Marcia O'Malley</cp:lastModifiedBy>
  <cp:revision>27</cp:revision>
  <dcterms:created xsi:type="dcterms:W3CDTF">2002-12-25T22:29:58Z</dcterms:created>
  <dcterms:modified xsi:type="dcterms:W3CDTF">2014-02-01T16:26:40Z</dcterms:modified>
</cp:coreProperties>
</file>