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426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8FD1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3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5.wmf"/><Relationship Id="rId4" Type="http://schemas.openxmlformats.org/officeDocument/2006/relationships/image" Target="../media/image70.wmf"/><Relationship Id="rId9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5.wmf"/><Relationship Id="rId7" Type="http://schemas.openxmlformats.org/officeDocument/2006/relationships/image" Target="../media/image26.wmf"/><Relationship Id="rId2" Type="http://schemas.openxmlformats.org/officeDocument/2006/relationships/image" Target="../media/image12.wmf"/><Relationship Id="rId1" Type="http://schemas.openxmlformats.org/officeDocument/2006/relationships/image" Target="../media/image24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03C5026-DD25-4D32-8F7A-A0B2638B07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3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0DD7FA6-566A-4CD3-92BA-EAFD812EEA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7FA6-566A-4CD3-92BA-EAFD812EEA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EC1D0-1B65-4731-ABA4-41AFDCF3E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BBF17-F1D3-4A9D-A521-DBBA7EC513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6DA28-B1AE-474A-A841-C26ACAFCC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FD6787F-AF20-4264-9E97-544EC59EB3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C877D7-41CD-4D87-8BF8-EBD3B51CC9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593D9C-1576-4153-836B-FA09827529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039699-F9C4-4A33-B830-D0AC5DE975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E01A4D-69EE-40D9-8169-2833C4C938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772A21-EB6D-4B8C-9BB2-C4C2B1BD0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F6E6-8248-43FF-AA72-ACD3019CA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5330A-E434-48E5-9F43-2925EE90F0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65DA7-F007-4187-8EC6-5C1C7E30B3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9D212-E5AB-4287-8277-A10DBB64A4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8D44B-1E52-4143-97D5-14B2753663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9CD9B-251C-46C4-B815-BA7613D4E6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69D2F-6516-4BE1-A618-9236F568F9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71A46-DC21-4302-B02F-06A2A6D979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B76BA5-02C6-4C0C-B6A8-A065F4E536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2.wmf"/><Relationship Id="rId22" Type="http://schemas.openxmlformats.org/officeDocument/2006/relationships/image" Target="../media/image7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3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Representing Orientations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295400" y="22860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Problems w/ Euler Angles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85800" y="990600"/>
            <a:ext cx="821531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If two axes are aligned, then there is a “don’t care” manifold of Euler angles that represent the same orientation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The system loses one DOF</a:t>
            </a:r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371475" y="2309813"/>
          <a:ext cx="12446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4" name="Equation" r:id="rId3" imgW="634680" imgH="711000" progId="Equation.3">
                  <p:embed/>
                </p:oleObj>
              </mc:Choice>
              <mc:Fallback>
                <p:oleObj name="Equation" r:id="rId3" imgW="6346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2309813"/>
                        <a:ext cx="124460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2760663" y="2286000"/>
          <a:ext cx="1295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5" name="Equation" r:id="rId5" imgW="660240" imgH="736560" progId="Equation.3">
                  <p:embed/>
                </p:oleObj>
              </mc:Choice>
              <mc:Fallback>
                <p:oleObj name="Equation" r:id="rId5" imgW="660240" imgH="736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2286000"/>
                        <a:ext cx="12954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0" y="3822700"/>
          <a:ext cx="1943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6" name="Equation" r:id="rId7" imgW="990360" imgH="736560" progId="Equation.3">
                  <p:embed/>
                </p:oleObj>
              </mc:Choice>
              <mc:Fallback>
                <p:oleObj name="Equation" r:id="rId7" imgW="990360" imgH="736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22700"/>
                        <a:ext cx="19431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1800225" y="4321175"/>
            <a:ext cx="324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, but the actual distance is</a:t>
            </a:r>
          </a:p>
        </p:txBody>
      </p:sp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4935538" y="4302125"/>
          <a:ext cx="273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7" name="Equation" r:id="rId9" imgW="139680" imgH="190440" progId="Equation.3">
                  <p:embed/>
                </p:oleObj>
              </mc:Choice>
              <mc:Fallback>
                <p:oleObj name="Equation" r:id="rId9" imgW="13968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4302125"/>
                        <a:ext cx="2730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68" name="Picture 16" descr="gimbal"/>
          <p:cNvPicPr>
            <a:picLocks noChangeAspect="1" noChangeArrowheads="1"/>
          </p:cNvPicPr>
          <p:nvPr/>
        </p:nvPicPr>
        <p:blipFill>
          <a:blip r:embed="rId11" cstate="print"/>
          <a:srcRect l="9837" t="4910" r="9268" b="17377"/>
          <a:stretch>
            <a:fillRect/>
          </a:stretch>
        </p:blipFill>
        <p:spPr bwMode="auto">
          <a:xfrm>
            <a:off x="5984875" y="1752600"/>
            <a:ext cx="3159125" cy="381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295400" y="22860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Problem w/ Euler Angles: gimbal lock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41325" y="1244600"/>
            <a:ext cx="48625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/>
              <a:t>When a small change in orientation is associated with a large change in rotation representation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/>
              <a:t>Happens in “singular configurations” of the rotational representation (similar to singular configurations of a manipulator)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/>
              <a:t>This is a problem w/ any Euler angle representation</a:t>
            </a:r>
          </a:p>
        </p:txBody>
      </p:sp>
      <p:pic>
        <p:nvPicPr>
          <p:cNvPr id="89092" name="Picture 4" descr="gimbal"/>
          <p:cNvPicPr>
            <a:picLocks noChangeAspect="1" noChangeArrowheads="1"/>
          </p:cNvPicPr>
          <p:nvPr/>
        </p:nvPicPr>
        <p:blipFill>
          <a:blip r:embed="rId2" cstate="print"/>
          <a:srcRect l="9837" t="4910" r="9268" b="17377"/>
          <a:stretch>
            <a:fillRect/>
          </a:stretch>
        </p:blipFill>
        <p:spPr bwMode="auto">
          <a:xfrm>
            <a:off x="5773738" y="1649413"/>
            <a:ext cx="3159125" cy="381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295400" y="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Problem w/ Euler Angles: gimbal lock</a:t>
            </a:r>
          </a:p>
        </p:txBody>
      </p:sp>
      <p:pic>
        <p:nvPicPr>
          <p:cNvPr id="143365" name="Picture 5" descr="lm_im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28663"/>
            <a:ext cx="7877175" cy="6129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295400" y="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Problem w/ Euler Angles: gimbal lock</a:t>
            </a:r>
          </a:p>
        </p:txBody>
      </p:sp>
      <p:pic>
        <p:nvPicPr>
          <p:cNvPr id="144388" name="Picture 4" descr="4gi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755650"/>
            <a:ext cx="6235700" cy="6102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74638" y="987425"/>
            <a:ext cx="850265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So far, rotation matrices seem to be the most reliable method of manipulating rotations. But there are problems: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Over a long series of computations, numerical errors can cause these 3x3 matrices to no longer be orthogonal (you need to “orthogonalize” them from time to time).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Although you can accurately calculate rotation differences, you can’t interpolate over a difference.’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Suppose you wanted to smoothly rotate from one orientation to another – how would you do it?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1295400" y="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Quaternions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211138" y="5089525"/>
            <a:ext cx="850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Answer: quaternions…</a:t>
            </a:r>
          </a:p>
        </p:txBody>
      </p:sp>
    </p:spTree>
    <p:extLst>
      <p:ext uri="{BB962C8B-B14F-4D97-AF65-F5344CB8AC3E}">
        <p14:creationId xmlns:p14="http://schemas.microsoft.com/office/powerpoint/2010/main" val="26292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23888" y="228600"/>
            <a:ext cx="789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Quaternions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4906963" y="1101725"/>
          <a:ext cx="27844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9" name="Equation" r:id="rId3" imgW="1409400" imgH="228600" progId="Equation.3">
                  <p:embed/>
                </p:oleObj>
              </mc:Choice>
              <mc:Fallback>
                <p:oleObj name="Equation" r:id="rId3" imgW="140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1101725"/>
                        <a:ext cx="27844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65138" y="1122363"/>
            <a:ext cx="539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Generalization of complex numbers: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4935538" y="1639888"/>
          <a:ext cx="13319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0" name="Equation" r:id="rId5" imgW="672840" imgH="228600" progId="Equation.3">
                  <p:embed/>
                </p:oleObj>
              </mc:Choice>
              <mc:Fallback>
                <p:oleObj name="Equation" r:id="rId5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1639888"/>
                        <a:ext cx="13319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3124200" y="5867400"/>
          <a:ext cx="27035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1" name="Equation" r:id="rId7" imgW="1371600" imgH="253800" progId="Equation.3">
                  <p:embed/>
                </p:oleObj>
              </mc:Choice>
              <mc:Fallback>
                <p:oleObj name="Equation" r:id="rId7" imgW="1371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67400"/>
                        <a:ext cx="27035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731838" y="2405063"/>
            <a:ext cx="539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Essentially a 4-dimensional quantity</a:t>
            </a:r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 flipV="1">
            <a:off x="4368800" y="1990725"/>
            <a:ext cx="441325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91161" name="Object 25"/>
          <p:cNvGraphicFramePr>
            <a:graphicFrameLocks noChangeAspect="1"/>
          </p:cNvGraphicFramePr>
          <p:nvPr/>
        </p:nvGraphicFramePr>
        <p:xfrm>
          <a:off x="2368550" y="4649788"/>
          <a:ext cx="5629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2" name="Equation" r:id="rId9" imgW="2844720" imgH="228600" progId="Equation.3">
                  <p:embed/>
                </p:oleObj>
              </mc:Choice>
              <mc:Fallback>
                <p:oleObj name="Equation" r:id="rId9" imgW="2844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649788"/>
                        <a:ext cx="56292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490538" y="4665663"/>
            <a:ext cx="539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Multiplication:</a:t>
            </a:r>
          </a:p>
        </p:txBody>
      </p:sp>
      <p:graphicFrame>
        <p:nvGraphicFramePr>
          <p:cNvPr id="91164" name="Object 28"/>
          <p:cNvGraphicFramePr>
            <a:graphicFrameLocks noChangeAspect="1"/>
          </p:cNvGraphicFramePr>
          <p:nvPr/>
        </p:nvGraphicFramePr>
        <p:xfrm>
          <a:off x="2390775" y="5178425"/>
          <a:ext cx="4441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3" name="Equation" r:id="rId11" imgW="2247840" imgH="228600" progId="Equation.3">
                  <p:embed/>
                </p:oleObj>
              </mc:Choice>
              <mc:Fallback>
                <p:oleObj name="Equation" r:id="rId11" imgW="2247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5178425"/>
                        <a:ext cx="44418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515938" y="5922963"/>
            <a:ext cx="539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Complex conjugate:</a:t>
            </a:r>
          </a:p>
        </p:txBody>
      </p:sp>
      <p:graphicFrame>
        <p:nvGraphicFramePr>
          <p:cNvPr id="91166" name="Object 30"/>
          <p:cNvGraphicFramePr>
            <a:graphicFrameLocks noChangeAspect="1"/>
          </p:cNvGraphicFramePr>
          <p:nvPr/>
        </p:nvGraphicFramePr>
        <p:xfrm>
          <a:off x="3402013" y="3262313"/>
          <a:ext cx="26035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4" name="Equation" r:id="rId13" imgW="1320480" imgH="203040" progId="Equation.3">
                  <p:embed/>
                </p:oleObj>
              </mc:Choice>
              <mc:Fallback>
                <p:oleObj name="Equation" r:id="rId13" imgW="1320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3262313"/>
                        <a:ext cx="26035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7" name="Object 31"/>
          <p:cNvGraphicFramePr>
            <a:graphicFrameLocks noChangeAspect="1"/>
          </p:cNvGraphicFramePr>
          <p:nvPr/>
        </p:nvGraphicFramePr>
        <p:xfrm>
          <a:off x="3430588" y="3757613"/>
          <a:ext cx="14271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5" name="Equation" r:id="rId15" imgW="723600" imgH="203040" progId="Equation.3">
                  <p:embed/>
                </p:oleObj>
              </mc:Choice>
              <mc:Fallback>
                <p:oleObj name="Equation" r:id="rId15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757613"/>
                        <a:ext cx="14271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8" name="Object 32"/>
          <p:cNvGraphicFramePr>
            <a:graphicFrameLocks noChangeAspect="1"/>
          </p:cNvGraphicFramePr>
          <p:nvPr/>
        </p:nvGraphicFramePr>
        <p:xfrm>
          <a:off x="6618288" y="3249613"/>
          <a:ext cx="14779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6" name="Equation" r:id="rId17" imgW="749160" imgH="203040" progId="Equation.3">
                  <p:embed/>
                </p:oleObj>
              </mc:Choice>
              <mc:Fallback>
                <p:oleObj name="Equation" r:id="rId17" imgW="749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3249613"/>
                        <a:ext cx="14779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9" name="Object 33"/>
          <p:cNvGraphicFramePr>
            <a:graphicFrameLocks noChangeAspect="1"/>
          </p:cNvGraphicFramePr>
          <p:nvPr/>
        </p:nvGraphicFramePr>
        <p:xfrm>
          <a:off x="6656388" y="3770313"/>
          <a:ext cx="14779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7" name="Equation" r:id="rId19" imgW="749160" imgH="203040" progId="Equation.3">
                  <p:embed/>
                </p:oleObj>
              </mc:Choice>
              <mc:Fallback>
                <p:oleObj name="Equation" r:id="rId19" imgW="749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3770313"/>
                        <a:ext cx="14779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642938" y="3281363"/>
            <a:ext cx="2651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Properties of complex dimensions:</a:t>
            </a:r>
          </a:p>
        </p:txBody>
      </p:sp>
    </p:spTree>
    <p:extLst>
      <p:ext uri="{BB962C8B-B14F-4D97-AF65-F5344CB8AC3E}">
        <p14:creationId xmlns:p14="http://schemas.microsoft.com/office/powerpoint/2010/main" val="17989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623888" y="228600"/>
            <a:ext cx="789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Quaternions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5138" y="1122363"/>
            <a:ext cx="370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Invented by Hamilton in 1843:</a:t>
            </a:r>
          </a:p>
        </p:txBody>
      </p:sp>
      <p:pic>
        <p:nvPicPr>
          <p:cNvPr id="106519" name="Picture 23" descr="bridgesid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1536700"/>
            <a:ext cx="5064125" cy="3797300"/>
          </a:xfrm>
          <a:prstGeom prst="rect">
            <a:avLst/>
          </a:prstGeom>
          <a:noFill/>
        </p:spPr>
      </p:pic>
      <p:pic>
        <p:nvPicPr>
          <p:cNvPr id="106520" name="Picture 24" descr="plaq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0" y="2806700"/>
            <a:ext cx="2857500" cy="2000250"/>
          </a:xfrm>
          <a:prstGeom prst="rect">
            <a:avLst/>
          </a:prstGeom>
          <a:noFill/>
        </p:spPr>
      </p:pic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2065338" y="5656263"/>
            <a:ext cx="473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Along the royal canal  in Dublin…</a:t>
            </a:r>
          </a:p>
        </p:txBody>
      </p:sp>
    </p:spTree>
    <p:extLst>
      <p:ext uri="{BB962C8B-B14F-4D97-AF65-F5344CB8AC3E}">
        <p14:creationId xmlns:p14="http://schemas.microsoft.com/office/powerpoint/2010/main" val="37252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623888" y="228600"/>
            <a:ext cx="789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Quaternions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3349625" y="1370013"/>
          <a:ext cx="34115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9" name="Equation" r:id="rId3" imgW="1726920" imgH="253800" progId="Equation.3">
                  <p:embed/>
                </p:oleObj>
              </mc:Choice>
              <mc:Fallback>
                <p:oleObj name="Equation" r:id="rId3" imgW="1726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1370013"/>
                        <a:ext cx="34115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65138" y="1122363"/>
            <a:ext cx="3057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Let’s consider the set of unit quaternions: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15938" y="2278063"/>
            <a:ext cx="7261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This is a four-dimensional hypersphere, </a:t>
            </a:r>
            <a:r>
              <a:rPr lang="en-US" sz="2000" i="1"/>
              <a:t>i.e.</a:t>
            </a:r>
            <a:r>
              <a:rPr lang="en-US" sz="2000"/>
              <a:t> the 3-sphere</a:t>
            </a:r>
          </a:p>
        </p:txBody>
      </p:sp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7115175" y="2244725"/>
          <a:ext cx="3762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80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2244725"/>
                        <a:ext cx="3762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3949700" y="1876425"/>
            <a:ext cx="187325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541338" y="4310063"/>
            <a:ext cx="7261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Therefore, the inverse of a unit quaternion is:</a:t>
            </a:r>
          </a:p>
        </p:txBody>
      </p:sp>
      <p:graphicFrame>
        <p:nvGraphicFramePr>
          <p:cNvPr id="107537" name="Object 17"/>
          <p:cNvGraphicFramePr>
            <a:graphicFrameLocks noChangeAspect="1"/>
          </p:cNvGraphicFramePr>
          <p:nvPr/>
        </p:nvGraphicFramePr>
        <p:xfrm>
          <a:off x="5803900" y="4267200"/>
          <a:ext cx="1127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81" name="Equation" r:id="rId7" imgW="571320" imgH="228600" progId="Equation.3">
                  <p:embed/>
                </p:oleObj>
              </mc:Choice>
              <mc:Fallback>
                <p:oleObj name="Equation" r:id="rId7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267200"/>
                        <a:ext cx="1127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8" name="Object 18"/>
          <p:cNvGraphicFramePr>
            <a:graphicFrameLocks noChangeAspect="1"/>
          </p:cNvGraphicFramePr>
          <p:nvPr/>
        </p:nvGraphicFramePr>
        <p:xfrm>
          <a:off x="2057400" y="3657600"/>
          <a:ext cx="33385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82" name="Equation" r:id="rId9" imgW="1688760" imgH="241200" progId="Equation.3">
                  <p:embed/>
                </p:oleObj>
              </mc:Choice>
              <mc:Fallback>
                <p:oleObj name="Equation" r:id="rId9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33385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541338" y="2913063"/>
            <a:ext cx="7261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The identity quaternion is:</a:t>
            </a:r>
          </a:p>
        </p:txBody>
      </p:sp>
      <p:graphicFrame>
        <p:nvGraphicFramePr>
          <p:cNvPr id="107540" name="Object 20"/>
          <p:cNvGraphicFramePr>
            <a:graphicFrameLocks noChangeAspect="1"/>
          </p:cNvGraphicFramePr>
          <p:nvPr/>
        </p:nvGraphicFramePr>
        <p:xfrm>
          <a:off x="3670300" y="2895600"/>
          <a:ext cx="11017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83" name="Equation" r:id="rId11" imgW="558720" imgH="215640" progId="Equation.3">
                  <p:embed/>
                </p:oleObj>
              </mc:Choice>
              <mc:Fallback>
                <p:oleObj name="Equation" r:id="rId11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895600"/>
                        <a:ext cx="11017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566738" y="3700463"/>
            <a:ext cx="1490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Consider:</a:t>
            </a:r>
          </a:p>
        </p:txBody>
      </p:sp>
    </p:spTree>
    <p:extLst>
      <p:ext uri="{BB962C8B-B14F-4D97-AF65-F5344CB8AC3E}">
        <p14:creationId xmlns:p14="http://schemas.microsoft.com/office/powerpoint/2010/main" val="1724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515938" y="4640263"/>
            <a:ext cx="503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You can rotate        from frame </a:t>
            </a:r>
            <a:r>
              <a:rPr lang="en-US" sz="2000" i="1"/>
              <a:t>a</a:t>
            </a:r>
            <a:r>
              <a:rPr lang="en-US" sz="2000"/>
              <a:t> to </a:t>
            </a:r>
            <a:r>
              <a:rPr lang="en-US" sz="2000" i="1"/>
              <a:t>b</a:t>
            </a:r>
            <a:r>
              <a:rPr lang="en-US" sz="2000"/>
              <a:t>:</a:t>
            </a: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23888" y="228600"/>
            <a:ext cx="789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Quaternions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2341563" y="4619625"/>
          <a:ext cx="4000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9" name="Equation" r:id="rId3" imgW="203040" imgH="190440" progId="Equation.3">
                  <p:embed/>
                </p:oleObj>
              </mc:Choice>
              <mc:Fallback>
                <p:oleObj name="Equation" r:id="rId3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619625"/>
                        <a:ext cx="4000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4956175" y="4595813"/>
          <a:ext cx="19002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0" name="Equation" r:id="rId5" imgW="965160" imgH="253800" progId="Equation.3">
                  <p:embed/>
                </p:oleObj>
              </mc:Choice>
              <mc:Fallback>
                <p:oleObj name="Equation" r:id="rId5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595813"/>
                        <a:ext cx="19002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376238" y="1604963"/>
            <a:ext cx="722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Given a unit axis,     , and an angle,     : </a:t>
            </a:r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401638" y="982663"/>
            <a:ext cx="722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Associate a rotation with a unit quaternion as follows:</a:t>
            </a:r>
          </a:p>
        </p:txBody>
      </p:sp>
      <p:graphicFrame>
        <p:nvGraphicFramePr>
          <p:cNvPr id="109585" name="Object 17"/>
          <p:cNvGraphicFramePr>
            <a:graphicFrameLocks noChangeAspect="1"/>
          </p:cNvGraphicFramePr>
          <p:nvPr/>
        </p:nvGraphicFramePr>
        <p:xfrm>
          <a:off x="2465388" y="1597025"/>
          <a:ext cx="2508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1" name="Equation" r:id="rId7" imgW="126720" imgH="215640" progId="Equation.3">
                  <p:embed/>
                </p:oleObj>
              </mc:Choice>
              <mc:Fallback>
                <p:oleObj name="Equation" r:id="rId7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597025"/>
                        <a:ext cx="2508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6" name="Object 18"/>
          <p:cNvGraphicFramePr>
            <a:graphicFrameLocks noChangeAspect="1"/>
          </p:cNvGraphicFramePr>
          <p:nvPr/>
        </p:nvGraphicFramePr>
        <p:xfrm>
          <a:off x="4522788" y="1646238"/>
          <a:ext cx="2508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2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1646238"/>
                        <a:ext cx="2508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9" name="Object 21"/>
          <p:cNvGraphicFramePr>
            <a:graphicFrameLocks noChangeAspect="1"/>
          </p:cNvGraphicFramePr>
          <p:nvPr/>
        </p:nvGraphicFramePr>
        <p:xfrm>
          <a:off x="4008438" y="2111375"/>
          <a:ext cx="32353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3" name="Equation" r:id="rId11" imgW="1638000" imgH="457200" progId="Equation.3">
                  <p:embed/>
                </p:oleObj>
              </mc:Choice>
              <mc:Fallback>
                <p:oleObj name="Equation" r:id="rId11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111375"/>
                        <a:ext cx="32353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465138" y="2354263"/>
            <a:ext cx="722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The associated quaternion is: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503238" y="3065463"/>
            <a:ext cx="722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Therefore,       represents the same rotation as</a:t>
            </a:r>
          </a:p>
        </p:txBody>
      </p:sp>
      <p:graphicFrame>
        <p:nvGraphicFramePr>
          <p:cNvPr id="109592" name="Object 24"/>
          <p:cNvGraphicFramePr>
            <a:graphicFrameLocks noChangeAspect="1"/>
          </p:cNvGraphicFramePr>
          <p:nvPr/>
        </p:nvGraphicFramePr>
        <p:xfrm>
          <a:off x="1858963" y="3082925"/>
          <a:ext cx="2984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4" name="Equation" r:id="rId13" imgW="152280" imgH="203040" progId="Equation.3">
                  <p:embed/>
                </p:oleObj>
              </mc:Choice>
              <mc:Fallback>
                <p:oleObj name="Equation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3082925"/>
                        <a:ext cx="2984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3" name="Object 25"/>
          <p:cNvGraphicFramePr>
            <a:graphicFrameLocks noChangeAspect="1"/>
          </p:cNvGraphicFramePr>
          <p:nvPr/>
        </p:nvGraphicFramePr>
        <p:xfrm>
          <a:off x="5938838" y="3082925"/>
          <a:ext cx="5222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5" name="Equation" r:id="rId15" imgW="266400" imgH="203040" progId="Equation.3">
                  <p:embed/>
                </p:oleObj>
              </mc:Choice>
              <mc:Fallback>
                <p:oleObj name="Equation" r:id="rId15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082925"/>
                        <a:ext cx="52228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528638" y="3992563"/>
            <a:ext cx="799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Let                       be the quaternion associated with the vector        </a:t>
            </a:r>
          </a:p>
        </p:txBody>
      </p:sp>
      <p:graphicFrame>
        <p:nvGraphicFramePr>
          <p:cNvPr id="109595" name="Object 27"/>
          <p:cNvGraphicFramePr>
            <a:graphicFrameLocks noChangeAspect="1"/>
          </p:cNvGraphicFramePr>
          <p:nvPr/>
        </p:nvGraphicFramePr>
        <p:xfrm>
          <a:off x="1116013" y="4000500"/>
          <a:ext cx="1276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6" name="Equation" r:id="rId17" imgW="647640" imgH="228600" progId="Equation.3">
                  <p:embed/>
                </p:oleObj>
              </mc:Choice>
              <mc:Fallback>
                <p:oleObj name="Equation" r:id="rId1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0500"/>
                        <a:ext cx="1276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6" name="Object 28"/>
          <p:cNvGraphicFramePr>
            <a:graphicFrameLocks noChangeAspect="1"/>
          </p:cNvGraphicFramePr>
          <p:nvPr/>
        </p:nvGraphicFramePr>
        <p:xfrm>
          <a:off x="7623175" y="3962400"/>
          <a:ext cx="3762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7" name="Equation" r:id="rId19" imgW="190440" imgH="228600" progId="Equation.3">
                  <p:embed/>
                </p:oleObj>
              </mc:Choice>
              <mc:Fallback>
                <p:oleObj name="Equation" r:id="rId1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75" y="3962400"/>
                        <a:ext cx="3762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7" name="Object 29"/>
          <p:cNvGraphicFramePr>
            <a:graphicFrameLocks noChangeAspect="1"/>
          </p:cNvGraphicFramePr>
          <p:nvPr/>
        </p:nvGraphicFramePr>
        <p:xfrm>
          <a:off x="2413000" y="5229225"/>
          <a:ext cx="15509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8" name="Equation" r:id="rId21" imgW="787320" imgH="228600" progId="Equation.3">
                  <p:embed/>
                </p:oleObj>
              </mc:Choice>
              <mc:Fallback>
                <p:oleObj name="Equation" r:id="rId21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229225"/>
                        <a:ext cx="15509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8" name="Text Box 30"/>
          <p:cNvSpPr txBox="1">
            <a:spLocks noChangeArrowheads="1"/>
          </p:cNvSpPr>
          <p:nvPr/>
        </p:nvSpPr>
        <p:spPr bwMode="auto">
          <a:xfrm>
            <a:off x="554038" y="5249863"/>
            <a:ext cx="722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Composition:</a:t>
            </a:r>
          </a:p>
        </p:txBody>
      </p:sp>
      <p:graphicFrame>
        <p:nvGraphicFramePr>
          <p:cNvPr id="109599" name="Object 31"/>
          <p:cNvGraphicFramePr>
            <a:graphicFrameLocks noChangeAspect="1"/>
          </p:cNvGraphicFramePr>
          <p:nvPr/>
        </p:nvGraphicFramePr>
        <p:xfrm>
          <a:off x="1982788" y="5903913"/>
          <a:ext cx="1752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9" name="Equation" r:id="rId23" imgW="888840" imgH="253800" progId="Equation.3">
                  <p:embed/>
                </p:oleObj>
              </mc:Choice>
              <mc:Fallback>
                <p:oleObj name="Equation" r:id="rId23" imgW="888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5903913"/>
                        <a:ext cx="1752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579438" y="5948363"/>
            <a:ext cx="722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Inversion:</a:t>
            </a:r>
          </a:p>
        </p:txBody>
      </p:sp>
    </p:spTree>
    <p:extLst>
      <p:ext uri="{BB962C8B-B14F-4D97-AF65-F5344CB8AC3E}">
        <p14:creationId xmlns:p14="http://schemas.microsoft.com/office/powerpoint/2010/main" val="17155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74638" y="1254125"/>
            <a:ext cx="527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Rotate                           by  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23888" y="228600"/>
            <a:ext cx="789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Example: Quaternions</a:t>
            </a:r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3417888" y="839788"/>
          <a:ext cx="16430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7" name="Equation" r:id="rId3" imgW="952200" imgH="736560" progId="Equation.3">
                  <p:embed/>
                </p:oleObj>
              </mc:Choice>
              <mc:Fallback>
                <p:oleObj name="Equation" r:id="rId3" imgW="9522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839788"/>
                        <a:ext cx="1643062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1263650" y="865188"/>
          <a:ext cx="1611313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8" name="Equation" r:id="rId5" imgW="850680" imgH="736560" progId="Equation.3">
                  <p:embed/>
                </p:oleObj>
              </mc:Choice>
              <mc:Fallback>
                <p:oleObj name="Equation" r:id="rId5" imgW="8506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865188"/>
                        <a:ext cx="1611313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6" name="Object 16"/>
          <p:cNvGraphicFramePr>
            <a:graphicFrameLocks noChangeAspect="1"/>
          </p:cNvGraphicFramePr>
          <p:nvPr/>
        </p:nvGraphicFramePr>
        <p:xfrm>
          <a:off x="1196975" y="2260600"/>
          <a:ext cx="48672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9" name="Equation" r:id="rId7" imgW="2806560" imgH="736560" progId="Equation.3">
                  <p:embed/>
                </p:oleObj>
              </mc:Choice>
              <mc:Fallback>
                <p:oleObj name="Equation" r:id="rId7" imgW="28065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260600"/>
                        <a:ext cx="486727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7" name="Object 17"/>
          <p:cNvGraphicFramePr>
            <a:graphicFrameLocks noChangeAspect="1"/>
          </p:cNvGraphicFramePr>
          <p:nvPr/>
        </p:nvGraphicFramePr>
        <p:xfrm>
          <a:off x="2481263" y="3525838"/>
          <a:ext cx="25781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0" name="Equation" r:id="rId9" imgW="1485720" imgH="787320" progId="Equation.3">
                  <p:embed/>
                </p:oleObj>
              </mc:Choice>
              <mc:Fallback>
                <p:oleObj name="Equation" r:id="rId9" imgW="14857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3525838"/>
                        <a:ext cx="25781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2466975" y="4902200"/>
          <a:ext cx="33940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1" name="Equation" r:id="rId11" imgW="1955520" imgH="736560" progId="Equation.3">
                  <p:embed/>
                </p:oleObj>
              </mc:Choice>
              <mc:Fallback>
                <p:oleObj name="Equation" r:id="rId11" imgW="19555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4902200"/>
                        <a:ext cx="339407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8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Representation of Rotation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903538" y="850900"/>
            <a:ext cx="551656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Before we go further, we should consider a few different ways of representing orientation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Each has its own advantages / disadvantages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36600" y="1231900"/>
            <a:ext cx="3492500" cy="4838700"/>
            <a:chOff x="120" y="736"/>
            <a:chExt cx="2200" cy="3048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20" y="736"/>
              <a:ext cx="1421" cy="3048"/>
              <a:chOff x="120" y="736"/>
              <a:chExt cx="1421" cy="3048"/>
            </a:xfrm>
          </p:grpSpPr>
          <p:sp>
            <p:nvSpPr>
              <p:cNvPr id="54291" name="Line 19"/>
              <p:cNvSpPr>
                <a:spLocks noChangeShapeType="1"/>
              </p:cNvSpPr>
              <p:nvPr/>
            </p:nvSpPr>
            <p:spPr bwMode="auto">
              <a:xfrm flipV="1">
                <a:off x="144" y="3056"/>
                <a:ext cx="312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2" name="Line 20"/>
              <p:cNvSpPr>
                <a:spLocks noChangeShapeType="1"/>
              </p:cNvSpPr>
              <p:nvPr/>
            </p:nvSpPr>
            <p:spPr bwMode="auto">
              <a:xfrm flipH="1" flipV="1">
                <a:off x="120" y="3776"/>
                <a:ext cx="392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3" name="Line 21"/>
              <p:cNvSpPr>
                <a:spLocks noChangeShapeType="1"/>
              </p:cNvSpPr>
              <p:nvPr/>
            </p:nvSpPr>
            <p:spPr bwMode="auto">
              <a:xfrm flipH="1" flipV="1">
                <a:off x="120" y="2424"/>
                <a:ext cx="320" cy="6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4" name="Line 22"/>
              <p:cNvSpPr>
                <a:spLocks noChangeShapeType="1"/>
              </p:cNvSpPr>
              <p:nvPr/>
            </p:nvSpPr>
            <p:spPr bwMode="auto">
              <a:xfrm flipV="1">
                <a:off x="120" y="1448"/>
                <a:ext cx="200" cy="9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5" name="Line 23"/>
              <p:cNvSpPr>
                <a:spLocks noChangeShapeType="1"/>
              </p:cNvSpPr>
              <p:nvPr/>
            </p:nvSpPr>
            <p:spPr bwMode="auto">
              <a:xfrm>
                <a:off x="312" y="1216"/>
                <a:ext cx="8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6" name="Oval 24"/>
              <p:cNvSpPr>
                <a:spLocks noChangeArrowheads="1"/>
              </p:cNvSpPr>
              <p:nvPr/>
            </p:nvSpPr>
            <p:spPr bwMode="auto">
              <a:xfrm rot="1619509">
                <a:off x="160" y="736"/>
                <a:ext cx="400" cy="4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7" name="Oval 25"/>
              <p:cNvSpPr>
                <a:spLocks noChangeArrowheads="1"/>
              </p:cNvSpPr>
              <p:nvPr/>
            </p:nvSpPr>
            <p:spPr bwMode="auto">
              <a:xfrm rot="1619509">
                <a:off x="397" y="913"/>
                <a:ext cx="112" cy="1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8" name="Line 26"/>
              <p:cNvSpPr>
                <a:spLocks noChangeShapeType="1"/>
              </p:cNvSpPr>
              <p:nvPr/>
            </p:nvSpPr>
            <p:spPr bwMode="auto">
              <a:xfrm flipH="1" flipV="1">
                <a:off x="280" y="1664"/>
                <a:ext cx="448" cy="6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9" name="Line 27"/>
              <p:cNvSpPr>
                <a:spLocks noChangeShapeType="1"/>
              </p:cNvSpPr>
              <p:nvPr/>
            </p:nvSpPr>
            <p:spPr bwMode="auto">
              <a:xfrm flipH="1">
                <a:off x="712" y="1960"/>
                <a:ext cx="7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0" name="Oval 28"/>
              <p:cNvSpPr>
                <a:spLocks noChangeArrowheads="1"/>
              </p:cNvSpPr>
              <p:nvPr/>
            </p:nvSpPr>
            <p:spPr bwMode="auto">
              <a:xfrm rot="1619509">
                <a:off x="1429" y="1881"/>
                <a:ext cx="112" cy="1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1424" y="2192"/>
              <a:ext cx="896" cy="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728" y="1928"/>
              <a:ext cx="152" cy="264"/>
              <a:chOff x="1728" y="1928"/>
              <a:chExt cx="152" cy="264"/>
            </a:xfrm>
          </p:grpSpPr>
          <p:sp>
            <p:nvSpPr>
              <p:cNvPr id="54303" name="Line 31"/>
              <p:cNvSpPr>
                <a:spLocks noChangeShapeType="1"/>
              </p:cNvSpPr>
              <p:nvPr/>
            </p:nvSpPr>
            <p:spPr bwMode="auto">
              <a:xfrm>
                <a:off x="1728" y="19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4" name="Line 32"/>
              <p:cNvSpPr>
                <a:spLocks noChangeShapeType="1"/>
              </p:cNvSpPr>
              <p:nvPr/>
            </p:nvSpPr>
            <p:spPr bwMode="auto">
              <a:xfrm>
                <a:off x="1880" y="195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5" name="Line 33"/>
              <p:cNvSpPr>
                <a:spLocks noChangeShapeType="1"/>
              </p:cNvSpPr>
              <p:nvPr/>
            </p:nvSpPr>
            <p:spPr bwMode="auto">
              <a:xfrm>
                <a:off x="1728" y="2192"/>
                <a:ext cx="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6" name="Oval 34"/>
              <p:cNvSpPr>
                <a:spLocks noChangeArrowheads="1"/>
              </p:cNvSpPr>
              <p:nvPr/>
            </p:nvSpPr>
            <p:spPr bwMode="auto">
              <a:xfrm>
                <a:off x="1728" y="1928"/>
                <a:ext cx="152" cy="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 rot="-1338372">
              <a:off x="1432" y="1728"/>
              <a:ext cx="192" cy="168"/>
              <a:chOff x="1368" y="2936"/>
              <a:chExt cx="192" cy="168"/>
            </a:xfrm>
          </p:grpSpPr>
          <p:sp>
            <p:nvSpPr>
              <p:cNvPr id="54308" name="Line 36"/>
              <p:cNvSpPr>
                <a:spLocks noChangeShapeType="1"/>
              </p:cNvSpPr>
              <p:nvPr/>
            </p:nvSpPr>
            <p:spPr bwMode="auto">
              <a:xfrm flipV="1">
                <a:off x="1368" y="3096"/>
                <a:ext cx="192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9" name="Line 37"/>
              <p:cNvSpPr>
                <a:spLocks noChangeShapeType="1"/>
              </p:cNvSpPr>
              <p:nvPr/>
            </p:nvSpPr>
            <p:spPr bwMode="auto">
              <a:xfrm flipV="1">
                <a:off x="1376" y="2936"/>
                <a:ext cx="0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1784" y="1856"/>
              <a:ext cx="192" cy="168"/>
              <a:chOff x="1368" y="2936"/>
              <a:chExt cx="192" cy="168"/>
            </a:xfrm>
          </p:grpSpPr>
          <p:sp>
            <p:nvSpPr>
              <p:cNvPr id="54311" name="Line 39"/>
              <p:cNvSpPr>
                <a:spLocks noChangeShapeType="1"/>
              </p:cNvSpPr>
              <p:nvPr/>
            </p:nvSpPr>
            <p:spPr bwMode="auto">
              <a:xfrm flipV="1">
                <a:off x="1368" y="3096"/>
                <a:ext cx="192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2" name="Line 40"/>
              <p:cNvSpPr>
                <a:spLocks noChangeShapeType="1"/>
              </p:cNvSpPr>
              <p:nvPr/>
            </p:nvSpPr>
            <p:spPr bwMode="auto">
              <a:xfrm flipV="1">
                <a:off x="1376" y="2936"/>
                <a:ext cx="0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5586413" y="839788"/>
          <a:ext cx="9207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6" name="Equation" r:id="rId3" imgW="583920" imgH="711000" progId="Equation.3">
                  <p:embed/>
                </p:oleObj>
              </mc:Choice>
              <mc:Fallback>
                <p:oleObj name="Equation" r:id="rId3" imgW="583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839788"/>
                        <a:ext cx="9207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74638" y="974725"/>
            <a:ext cx="5276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Find the difference between these two axis angle rotations: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7151688" y="866775"/>
          <a:ext cx="9144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7" name="Equation" r:id="rId5" imgW="596880" imgH="711000" progId="Equation.3">
                  <p:embed/>
                </p:oleObj>
              </mc:Choice>
              <mc:Fallback>
                <p:oleObj name="Equation" r:id="rId5" imgW="596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866775"/>
                        <a:ext cx="9144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623888" y="228600"/>
            <a:ext cx="789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Example: Quaternions</a:t>
            </a:r>
          </a:p>
        </p:txBody>
      </p:sp>
      <p:graphicFrame>
        <p:nvGraphicFramePr>
          <p:cNvPr id="111630" name="Object 14"/>
          <p:cNvGraphicFramePr>
            <a:graphicFrameLocks noChangeAspect="1"/>
          </p:cNvGraphicFramePr>
          <p:nvPr/>
        </p:nvGraphicFramePr>
        <p:xfrm>
          <a:off x="3803650" y="2058988"/>
          <a:ext cx="148113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8" name="Equation" r:id="rId7" imgW="1054080" imgH="736560" progId="Equation.3">
                  <p:embed/>
                </p:oleObj>
              </mc:Choice>
              <mc:Fallback>
                <p:oleObj name="Equation" r:id="rId7" imgW="10540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058988"/>
                        <a:ext cx="1481138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5429250" y="2084388"/>
          <a:ext cx="148113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9" name="Equation" r:id="rId9" imgW="1054080" imgH="736560" progId="Equation.3">
                  <p:embed/>
                </p:oleObj>
              </mc:Choice>
              <mc:Fallback>
                <p:oleObj name="Equation" r:id="rId9" imgW="10540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084388"/>
                        <a:ext cx="1481138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833438" y="2295525"/>
          <a:ext cx="26638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0" name="Equation" r:id="rId11" imgW="1231560" imgH="253800" progId="Equation.3">
                  <p:embed/>
                </p:oleObj>
              </mc:Choice>
              <mc:Fallback>
                <p:oleObj name="Equation" r:id="rId11" imgW="1231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295525"/>
                        <a:ext cx="26638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831850" y="3938588"/>
          <a:ext cx="4275138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1" name="Equation" r:id="rId13" imgW="2463480" imgH="736560" progId="Equation.3">
                  <p:embed/>
                </p:oleObj>
              </mc:Choice>
              <mc:Fallback>
                <p:oleObj name="Equation" r:id="rId13" imgW="2463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38588"/>
                        <a:ext cx="4275138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 noChangeAspect="1"/>
          </p:cNvGraphicFramePr>
          <p:nvPr/>
        </p:nvGraphicFramePr>
        <p:xfrm>
          <a:off x="841375" y="3362325"/>
          <a:ext cx="4441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2" name="Equation" r:id="rId15" imgW="2247840" imgH="228600" progId="Equation.3">
                  <p:embed/>
                </p:oleObj>
              </mc:Choice>
              <mc:Fallback>
                <p:oleObj name="Equation" r:id="rId15" imgW="2247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362325"/>
                        <a:ext cx="44418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6" name="Object 20"/>
          <p:cNvGraphicFramePr>
            <a:graphicFrameLocks noChangeAspect="1"/>
          </p:cNvGraphicFramePr>
          <p:nvPr/>
        </p:nvGraphicFramePr>
        <p:xfrm>
          <a:off x="2355850" y="5216525"/>
          <a:ext cx="3108325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3" name="Equation" r:id="rId17" imgW="1790640" imgH="787320" progId="Equation.3">
                  <p:embed/>
                </p:oleObj>
              </mc:Choice>
              <mc:Fallback>
                <p:oleObj name="Equation" r:id="rId17" imgW="17906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216525"/>
                        <a:ext cx="3108325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21"/>
          <p:cNvGraphicFramePr>
            <a:graphicFrameLocks noChangeAspect="1"/>
          </p:cNvGraphicFramePr>
          <p:nvPr/>
        </p:nvGraphicFramePr>
        <p:xfrm>
          <a:off x="6242050" y="4872038"/>
          <a:ext cx="22971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4" name="Equation" r:id="rId19" imgW="1193760" imgH="241200" progId="Equation.3">
                  <p:embed/>
                </p:oleObj>
              </mc:Choice>
              <mc:Fallback>
                <p:oleObj name="Equation" r:id="rId19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872038"/>
                        <a:ext cx="229711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Object 22"/>
          <p:cNvGraphicFramePr>
            <a:graphicFrameLocks noChangeAspect="1"/>
          </p:cNvGraphicFramePr>
          <p:nvPr/>
        </p:nvGraphicFramePr>
        <p:xfrm>
          <a:off x="6589713" y="5397500"/>
          <a:ext cx="12017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5" name="Equation" r:id="rId21" imgW="761760" imgH="761760" progId="Equation.3">
                  <p:embed/>
                </p:oleObj>
              </mc:Choice>
              <mc:Fallback>
                <p:oleObj name="Equation" r:id="rId21" imgW="76176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5397500"/>
                        <a:ext cx="12017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4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23888" y="228600"/>
            <a:ext cx="789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Quaternions: Interpolation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541338" y="1084263"/>
            <a:ext cx="72231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Suppose you’re given two rotations,       and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/>
              <a:t>How do you calculate intermediate rotations?</a:t>
            </a:r>
          </a:p>
        </p:txBody>
      </p:sp>
      <p:graphicFrame>
        <p:nvGraphicFramePr>
          <p:cNvPr id="125976" name="Object 24"/>
          <p:cNvGraphicFramePr>
            <a:graphicFrameLocks noChangeAspect="1"/>
          </p:cNvGraphicFramePr>
          <p:nvPr/>
        </p:nvGraphicFramePr>
        <p:xfrm>
          <a:off x="4716463" y="1076325"/>
          <a:ext cx="349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5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076325"/>
                        <a:ext cx="349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7" name="Object 25"/>
          <p:cNvGraphicFramePr>
            <a:graphicFrameLocks noChangeAspect="1"/>
          </p:cNvGraphicFramePr>
          <p:nvPr/>
        </p:nvGraphicFramePr>
        <p:xfrm>
          <a:off x="5619750" y="1076325"/>
          <a:ext cx="3730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6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1076325"/>
                        <a:ext cx="3730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8" name="Object 26"/>
          <p:cNvGraphicFramePr>
            <a:graphicFrameLocks noChangeAspect="1"/>
          </p:cNvGraphicFramePr>
          <p:nvPr/>
        </p:nvGraphicFramePr>
        <p:xfrm>
          <a:off x="1828800" y="2057400"/>
          <a:ext cx="23701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7" name="Equation" r:id="rId7" imgW="1206360" imgH="228600" progId="Equation.3">
                  <p:embed/>
                </p:oleObj>
              </mc:Choice>
              <mc:Fallback>
                <p:oleObj name="Equation" r:id="rId7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23701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5121275" y="1981200"/>
            <a:ext cx="4022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This does not even result in a rotation matrix</a:t>
            </a:r>
          </a:p>
        </p:txBody>
      </p:sp>
      <p:sp>
        <p:nvSpPr>
          <p:cNvPr id="125980" name="Line 28"/>
          <p:cNvSpPr>
            <a:spLocks noChangeShapeType="1"/>
          </p:cNvSpPr>
          <p:nvPr/>
        </p:nvSpPr>
        <p:spPr bwMode="auto">
          <a:xfrm flipH="1">
            <a:off x="4267200" y="2286000"/>
            <a:ext cx="8382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609600" y="2819400"/>
            <a:ext cx="722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Do quaternions help?</a:t>
            </a:r>
          </a:p>
        </p:txBody>
      </p:sp>
      <p:graphicFrame>
        <p:nvGraphicFramePr>
          <p:cNvPr id="125982" name="Object 30"/>
          <p:cNvGraphicFramePr>
            <a:graphicFrameLocks noChangeAspect="1"/>
          </p:cNvGraphicFramePr>
          <p:nvPr/>
        </p:nvGraphicFramePr>
        <p:xfrm>
          <a:off x="1752600" y="3276600"/>
          <a:ext cx="25939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8" name="Equation" r:id="rId9" imgW="1320480" imgH="444240" progId="Equation.3">
                  <p:embed/>
                </p:oleObj>
              </mc:Choice>
              <mc:Fallback>
                <p:oleObj name="Equation" r:id="rId9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25939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3" name="Text Box 31"/>
          <p:cNvSpPr txBox="1">
            <a:spLocks noChangeArrowheads="1"/>
          </p:cNvSpPr>
          <p:nvPr/>
        </p:nvSpPr>
        <p:spPr bwMode="auto">
          <a:xfrm>
            <a:off x="5121275" y="3276600"/>
            <a:ext cx="40227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Suprisingly, this actually works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Finds a geodesic</a:t>
            </a:r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685800" y="4495800"/>
            <a:ext cx="72231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 dirty="0"/>
              <a:t>This method normalizes automatically (</a:t>
            </a:r>
            <a:r>
              <a:rPr lang="en-US" sz="2000" dirty="0" err="1" smtClean="0"/>
              <a:t>SphericalLinearintERPolpation</a:t>
            </a:r>
            <a:r>
              <a:rPr lang="en-US" sz="2000" dirty="0" smtClean="0"/>
              <a:t>):</a:t>
            </a:r>
            <a:endParaRPr lang="en-US" sz="2000" dirty="0"/>
          </a:p>
        </p:txBody>
      </p:sp>
      <p:graphicFrame>
        <p:nvGraphicFramePr>
          <p:cNvPr id="125986" name="Object 34"/>
          <p:cNvGraphicFramePr>
            <a:graphicFrameLocks noChangeAspect="1"/>
          </p:cNvGraphicFramePr>
          <p:nvPr/>
        </p:nvGraphicFramePr>
        <p:xfrm>
          <a:off x="1600200" y="5334000"/>
          <a:ext cx="37909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9" name="Equation" r:id="rId11" imgW="1930320" imgH="393480" progId="Equation.3">
                  <p:embed/>
                </p:oleObj>
              </mc:Choice>
              <mc:Fallback>
                <p:oleObj name="Equation" r:id="rId11" imgW="1930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0"/>
                        <a:ext cx="37909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The space of rotations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849313" y="1749425"/>
            <a:ext cx="450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Special orthogonal group(3):</a:t>
            </a:r>
          </a:p>
        </p:txBody>
      </p:sp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1228725" y="769938"/>
          <a:ext cx="60658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0" name="Equation" r:id="rId3" imgW="2463480" imgH="228600" progId="Equation.3">
                  <p:embed/>
                </p:oleObj>
              </mc:Choice>
              <mc:Fallback>
                <p:oleObj name="Equation" r:id="rId3" imgW="2463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769938"/>
                        <a:ext cx="60658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Line 9"/>
          <p:cNvSpPr>
            <a:spLocks noChangeShapeType="1"/>
          </p:cNvSpPr>
          <p:nvPr/>
        </p:nvSpPr>
        <p:spPr bwMode="auto">
          <a:xfrm flipH="1" flipV="1">
            <a:off x="1793875" y="1349375"/>
            <a:ext cx="98425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533400" y="5029200"/>
            <a:ext cx="450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Rotations preserve distance:</a:t>
            </a:r>
          </a:p>
        </p:txBody>
      </p:sp>
      <p:graphicFrame>
        <p:nvGraphicFramePr>
          <p:cNvPr id="85013" name="Object 21"/>
          <p:cNvGraphicFramePr>
            <a:graphicFrameLocks noChangeAspect="1"/>
          </p:cNvGraphicFramePr>
          <p:nvPr/>
        </p:nvGraphicFramePr>
        <p:xfrm>
          <a:off x="4191000" y="4953000"/>
          <a:ext cx="28797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1" name="Equation" r:id="rId5" imgW="1384200" imgH="253800" progId="Equation.3">
                  <p:embed/>
                </p:oleObj>
              </mc:Choice>
              <mc:Fallback>
                <p:oleObj name="Equation" r:id="rId5" imgW="13842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28797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533400" y="5638800"/>
            <a:ext cx="450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Rotations preserve orientation:</a:t>
            </a:r>
          </a:p>
        </p:txBody>
      </p:sp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4419600" y="5638800"/>
          <a:ext cx="3276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2" name="Equation" r:id="rId7" imgW="1574640" imgH="215640" progId="Equation.3">
                  <p:embed/>
                </p:oleObj>
              </mc:Choice>
              <mc:Fallback>
                <p:oleObj name="Equation" r:id="rId7" imgW="15746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32766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533400" y="2743200"/>
            <a:ext cx="450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Why                                ? </a:t>
            </a:r>
          </a:p>
        </p:txBody>
      </p:sp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1371600" y="2667000"/>
          <a:ext cx="18129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3" name="Equation" r:id="rId9" imgW="736560" imgH="203040" progId="Equation.3">
                  <p:embed/>
                </p:oleObj>
              </mc:Choice>
              <mc:Fallback>
                <p:oleObj name="Equation" r:id="rId9" imgW="7365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18129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The space of rotations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849313" y="1749425"/>
            <a:ext cx="450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Special orthogonal group(3):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1228725" y="769938"/>
          <a:ext cx="60658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8" name="Equation" r:id="rId3" imgW="2463480" imgH="228600" progId="Equation.3">
                  <p:embed/>
                </p:oleObj>
              </mc:Choice>
              <mc:Fallback>
                <p:oleObj name="Equation" r:id="rId3" imgW="2463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769938"/>
                        <a:ext cx="60658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1" name="Line 5"/>
          <p:cNvSpPr>
            <a:spLocks noChangeShapeType="1"/>
          </p:cNvSpPr>
          <p:nvPr/>
        </p:nvSpPr>
        <p:spPr bwMode="auto">
          <a:xfrm flipH="1" flipV="1">
            <a:off x="1793875" y="1349375"/>
            <a:ext cx="98425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7213" y="2257425"/>
            <a:ext cx="8047037" cy="2225675"/>
            <a:chOff x="487" y="1702"/>
            <a:chExt cx="5069" cy="1402"/>
          </a:xfrm>
        </p:grpSpPr>
        <p:sp>
          <p:nvSpPr>
            <p:cNvPr id="142343" name="Text Box 7"/>
            <p:cNvSpPr txBox="1">
              <a:spLocks noChangeArrowheads="1"/>
            </p:cNvSpPr>
            <p:nvPr/>
          </p:nvSpPr>
          <p:spPr bwMode="auto">
            <a:xfrm>
              <a:off x="487" y="1702"/>
              <a:ext cx="4763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000"/>
                <a:t>Why it’s a group:</a:t>
              </a:r>
            </a:p>
            <a:p>
              <a:pPr marL="342900" indent="-342900">
                <a:spcBef>
                  <a:spcPct val="50000"/>
                </a:spcBef>
                <a:buFontTx/>
                <a:buChar char="•"/>
              </a:pPr>
              <a:r>
                <a:rPr lang="en-US" sz="2000"/>
                <a:t>Closed under multiplication: if                              then </a:t>
              </a:r>
            </a:p>
            <a:p>
              <a:pPr marL="342900" indent="-342900">
                <a:spcBef>
                  <a:spcPct val="50000"/>
                </a:spcBef>
                <a:buFontTx/>
                <a:buChar char="•"/>
              </a:pPr>
              <a:r>
                <a:rPr lang="en-US" sz="2000"/>
                <a:t>Has an identity:</a:t>
              </a:r>
            </a:p>
            <a:p>
              <a:pPr marL="342900" indent="-342900">
                <a:spcBef>
                  <a:spcPct val="50000"/>
                </a:spcBef>
                <a:buFontTx/>
                <a:buChar char="•"/>
              </a:pPr>
              <a:r>
                <a:rPr lang="en-US" sz="2000"/>
                <a:t>Has a unique inverse…</a:t>
              </a:r>
            </a:p>
            <a:p>
              <a:pPr marL="342900" indent="-342900">
                <a:spcBef>
                  <a:spcPct val="50000"/>
                </a:spcBef>
                <a:buFontTx/>
                <a:buChar char="•"/>
              </a:pPr>
              <a:r>
                <a:rPr lang="en-US" sz="2000"/>
                <a:t>Is associative…</a:t>
              </a:r>
            </a:p>
          </p:txBody>
        </p:sp>
        <p:graphicFrame>
          <p:nvGraphicFramePr>
            <p:cNvPr id="142344" name="Object 8"/>
            <p:cNvGraphicFramePr>
              <a:graphicFrameLocks noChangeAspect="1"/>
            </p:cNvGraphicFramePr>
            <p:nvPr/>
          </p:nvGraphicFramePr>
          <p:xfrm>
            <a:off x="4484" y="1972"/>
            <a:ext cx="107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19" name="Equation" r:id="rId5" imgW="825480" imgH="215640" progId="Equation.3">
                    <p:embed/>
                  </p:oleObj>
                </mc:Choice>
                <mc:Fallback>
                  <p:oleObj name="Equation" r:id="rId5" imgW="82548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972"/>
                          <a:ext cx="107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5" name="Object 9"/>
            <p:cNvGraphicFramePr>
              <a:graphicFrameLocks noChangeAspect="1"/>
            </p:cNvGraphicFramePr>
            <p:nvPr/>
          </p:nvGraphicFramePr>
          <p:xfrm>
            <a:off x="2873" y="1966"/>
            <a:ext cx="118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20" name="Equation" r:id="rId7" imgW="901440" imgH="215640" progId="Equation.3">
                    <p:embed/>
                  </p:oleObj>
                </mc:Choice>
                <mc:Fallback>
                  <p:oleObj name="Equation" r:id="rId7" imgW="90144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1966"/>
                          <a:ext cx="118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6" name="Object 10"/>
            <p:cNvGraphicFramePr>
              <a:graphicFrameLocks noChangeAspect="1"/>
            </p:cNvGraphicFramePr>
            <p:nvPr/>
          </p:nvGraphicFramePr>
          <p:xfrm>
            <a:off x="1956" y="2262"/>
            <a:ext cx="181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21" name="Equation" r:id="rId9" imgW="1384200" imgH="215640" progId="Equation.3">
                    <p:embed/>
                  </p:oleObj>
                </mc:Choice>
                <mc:Fallback>
                  <p:oleObj name="Equation" r:id="rId9" imgW="1384200" imgH="215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2262"/>
                          <a:ext cx="181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582613" y="4645025"/>
            <a:ext cx="63928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Why orthogonal: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vectors in matrix are orthogonal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/>
              <a:t>Why it’s special:                           , NOT</a:t>
            </a:r>
          </a:p>
        </p:txBody>
      </p:sp>
      <p:graphicFrame>
        <p:nvGraphicFramePr>
          <p:cNvPr id="142348" name="Object 12"/>
          <p:cNvGraphicFramePr>
            <a:graphicFrameLocks noChangeAspect="1"/>
          </p:cNvGraphicFramePr>
          <p:nvPr/>
        </p:nvGraphicFramePr>
        <p:xfrm>
          <a:off x="2617788" y="5559425"/>
          <a:ext cx="15462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2" name="Equation" r:id="rId11" imgW="736560" imgH="203040" progId="Equation.3">
                  <p:embed/>
                </p:oleObj>
              </mc:Choice>
              <mc:Fallback>
                <p:oleObj name="Equation" r:id="rId11" imgW="7365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5559425"/>
                        <a:ext cx="15462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5119688" y="5559425"/>
          <a:ext cx="15462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3" name="Equation" r:id="rId13" imgW="736560" imgH="203040" progId="Equation.3">
                  <p:embed/>
                </p:oleObj>
              </mc:Choice>
              <mc:Fallback>
                <p:oleObj name="Equation" r:id="rId13" imgW="7365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5559425"/>
                        <a:ext cx="15462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1776413" y="6207125"/>
            <a:ext cx="3700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Right hand coordinate system</a:t>
            </a:r>
          </a:p>
        </p:txBody>
      </p:sp>
      <p:sp>
        <p:nvSpPr>
          <p:cNvPr id="142351" name="Line 15"/>
          <p:cNvSpPr>
            <a:spLocks noChangeShapeType="1"/>
          </p:cNvSpPr>
          <p:nvPr/>
        </p:nvSpPr>
        <p:spPr bwMode="auto">
          <a:xfrm flipV="1">
            <a:off x="3886200" y="5895975"/>
            <a:ext cx="15875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Possible rotation representations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573213" y="1228725"/>
            <a:ext cx="5643562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You need at least three numbers to represent an arbitrary rotation in SO(3) (Euler theorem). Some three-number representations: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ZYZ Euler angles 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ZYX Euler angles (roll, pitch, yaw)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Axis angle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/>
              <a:t>One four-number representation: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/>
              <a:t>quaternions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ZYZ Euler Angles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638425" y="917575"/>
          <a:ext cx="1693863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4" name="Equation" r:id="rId3" imgW="634680" imgH="711000" progId="Equation.3">
                  <p:embed/>
                </p:oleObj>
              </mc:Choice>
              <mc:Fallback>
                <p:oleObj name="Equation" r:id="rId3" imgW="6346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917575"/>
                        <a:ext cx="1693863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5810250" y="2884488"/>
          <a:ext cx="29098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5" name="Equation" r:id="rId5" imgW="1739880" imgH="711000" progId="Equation.3">
                  <p:embed/>
                </p:oleObj>
              </mc:Choice>
              <mc:Fallback>
                <p:oleObj name="Equation" r:id="rId5" imgW="17398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2884488"/>
                        <a:ext cx="290988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5811838" y="4121150"/>
          <a:ext cx="29511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6" name="Equation" r:id="rId7" imgW="1765080" imgH="711000" progId="Equation.3">
                  <p:embed/>
                </p:oleObj>
              </mc:Choice>
              <mc:Fallback>
                <p:oleObj name="Equation" r:id="rId7" imgW="176508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4121150"/>
                        <a:ext cx="29511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1828800" y="3667125"/>
          <a:ext cx="292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7" name="Equation" r:id="rId9" imgW="126720" imgH="203040" progId="Equation.3">
                  <p:embed/>
                </p:oleObj>
              </mc:Choice>
              <mc:Fallback>
                <p:oleObj name="Equation" r:id="rId9" imgW="1267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67125"/>
                        <a:ext cx="2921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476250" y="3143250"/>
            <a:ext cx="4500563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/>
              <a:t>To get from </a:t>
            </a:r>
            <a:r>
              <a:rPr lang="en-US" sz="2400" i="1"/>
              <a:t>A</a:t>
            </a:r>
            <a:r>
              <a:rPr lang="en-US" sz="2400"/>
              <a:t> to </a:t>
            </a:r>
            <a:r>
              <a:rPr lang="en-US" sz="2400" i="1"/>
              <a:t>B: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/>
              <a:t>Rotate    about </a:t>
            </a:r>
            <a:r>
              <a:rPr lang="en-US" sz="2400" i="1"/>
              <a:t>z</a:t>
            </a:r>
            <a:r>
              <a:rPr lang="en-US" sz="2400"/>
              <a:t> axis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i="1"/>
              <a:t>Then</a:t>
            </a:r>
            <a:r>
              <a:rPr lang="en-US" sz="2400"/>
              <a:t> rotate    about y axis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i="1"/>
              <a:t>Then</a:t>
            </a:r>
            <a:r>
              <a:rPr lang="en-US" sz="2400"/>
              <a:t> rotate    about z axis</a:t>
            </a:r>
          </a:p>
        </p:txBody>
      </p:sp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2522538" y="4297363"/>
          <a:ext cx="2508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8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297363"/>
                        <a:ext cx="2508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2473325" y="4899025"/>
          <a:ext cx="304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9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899025"/>
                        <a:ext cx="3048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Line 14"/>
          <p:cNvSpPr>
            <a:spLocks noChangeShapeType="1"/>
          </p:cNvSpPr>
          <p:nvPr/>
        </p:nvSpPr>
        <p:spPr bwMode="auto">
          <a:xfrm flipV="1">
            <a:off x="4135438" y="3524250"/>
            <a:ext cx="1609725" cy="32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4516438" y="4495800"/>
            <a:ext cx="1260475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4524375" y="5081588"/>
            <a:ext cx="118745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94226" name="Object 18"/>
          <p:cNvGraphicFramePr>
            <a:graphicFrameLocks noChangeAspect="1"/>
          </p:cNvGraphicFramePr>
          <p:nvPr/>
        </p:nvGraphicFramePr>
        <p:xfrm>
          <a:off x="5749925" y="5310188"/>
          <a:ext cx="30575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50" name="Equation" r:id="rId15" imgW="1828800" imgH="711000" progId="Equation.3">
                  <p:embed/>
                </p:oleObj>
              </mc:Choice>
              <mc:Fallback>
                <p:oleObj name="Equation" r:id="rId15" imgW="1828800" imgH="711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5310188"/>
                        <a:ext cx="30575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9" name="Object 13"/>
          <p:cNvGraphicFramePr>
            <a:graphicFrameLocks noChangeAspect="1"/>
          </p:cNvGraphicFramePr>
          <p:nvPr/>
        </p:nvGraphicFramePr>
        <p:xfrm>
          <a:off x="2006600" y="2798763"/>
          <a:ext cx="49212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8" name="Equation" r:id="rId3" imgW="1981080" imgH="241200" progId="Equation.3">
                  <p:embed/>
                </p:oleObj>
              </mc:Choice>
              <mc:Fallback>
                <p:oleObj name="Equation" r:id="rId3" imgW="19810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798763"/>
                        <a:ext cx="49212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590550" y="2278063"/>
            <a:ext cx="7727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Therefore, the sequence of rotations is concatentated as follows: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ZYZ Euler Angles</a:t>
            </a:r>
          </a:p>
        </p:txBody>
      </p:sp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366713" y="3576638"/>
          <a:ext cx="837723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9" name="Equation" r:id="rId5" imgW="4559040" imgH="711000" progId="Equation.3">
                  <p:embed/>
                </p:oleObj>
              </mc:Choice>
              <mc:Fallback>
                <p:oleObj name="Equation" r:id="rId5" imgW="45590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576638"/>
                        <a:ext cx="8377237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412750" y="842963"/>
            <a:ext cx="8553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Remember that                                     encode the desired rotation in the pre-rotation reference frame:</a:t>
            </a:r>
          </a:p>
        </p:txBody>
      </p:sp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2339975" y="860425"/>
          <a:ext cx="7493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0" name="Equation" r:id="rId7" imgW="393480" imgH="215640" progId="Equation.3">
                  <p:embed/>
                </p:oleObj>
              </mc:Choice>
              <mc:Fallback>
                <p:oleObj name="Equation" r:id="rId7" imgW="393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860425"/>
                        <a:ext cx="7493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/>
          <p:cNvGraphicFramePr>
            <a:graphicFrameLocks noChangeAspect="1"/>
          </p:cNvGraphicFramePr>
          <p:nvPr/>
        </p:nvGraphicFramePr>
        <p:xfrm>
          <a:off x="3090863" y="862013"/>
          <a:ext cx="7731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1" name="Equation" r:id="rId9" imgW="406080" imgH="241200" progId="Equation.3">
                  <p:embed/>
                </p:oleObj>
              </mc:Choice>
              <mc:Fallback>
                <p:oleObj name="Equation" r:id="rId9" imgW="4060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862013"/>
                        <a:ext cx="77311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/>
        </p:nvGraphicFramePr>
        <p:xfrm>
          <a:off x="3892550" y="860425"/>
          <a:ext cx="796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2" name="Equation" r:id="rId11" imgW="419040" imgH="215640" progId="Equation.3">
                  <p:embed/>
                </p:oleObj>
              </mc:Choice>
              <mc:Fallback>
                <p:oleObj name="Equation" r:id="rId11" imgW="4190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860425"/>
                        <a:ext cx="7969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/>
          <p:cNvGraphicFramePr>
            <a:graphicFrameLocks noChangeAspect="1"/>
          </p:cNvGraphicFramePr>
          <p:nvPr/>
        </p:nvGraphicFramePr>
        <p:xfrm>
          <a:off x="2663825" y="1638300"/>
          <a:ext cx="29733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3" name="Equation" r:id="rId13" imgW="1562040" imgH="253800" progId="Equation.3">
                  <p:embed/>
                </p:oleObj>
              </mc:Choice>
              <mc:Fallback>
                <p:oleObj name="Equation" r:id="rId13" imgW="156204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638300"/>
                        <a:ext cx="29733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3" name="Object 27"/>
          <p:cNvGraphicFramePr>
            <a:graphicFrameLocks noChangeAspect="1"/>
          </p:cNvGraphicFramePr>
          <p:nvPr/>
        </p:nvGraphicFramePr>
        <p:xfrm>
          <a:off x="936625" y="4887913"/>
          <a:ext cx="6926263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4" name="Equation" r:id="rId15" imgW="3276360" imgH="736560" progId="Equation.3">
                  <p:embed/>
                </p:oleObj>
              </mc:Choice>
              <mc:Fallback>
                <p:oleObj name="Equation" r:id="rId15" imgW="3276360" imgH="736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887913"/>
                        <a:ext cx="6926263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5954713" y="690563"/>
          <a:ext cx="29098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4" name="Equation" r:id="rId3" imgW="1739880" imgH="711000" progId="Equation.3">
                  <p:embed/>
                </p:oleObj>
              </mc:Choice>
              <mc:Fallback>
                <p:oleObj name="Equation" r:id="rId3" imgW="17398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690563"/>
                        <a:ext cx="290988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5943600" y="1889125"/>
          <a:ext cx="29511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5" name="Equation" r:id="rId5" imgW="1765080" imgH="711000" progId="Equation.3">
                  <p:embed/>
                </p:oleObj>
              </mc:Choice>
              <mc:Fallback>
                <p:oleObj name="Equation" r:id="rId5" imgW="17650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889125"/>
                        <a:ext cx="29511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5900738" y="3071813"/>
          <a:ext cx="30591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6" name="Equation" r:id="rId7" imgW="1828800" imgH="711000" progId="Equation.3">
                  <p:embed/>
                </p:oleObj>
              </mc:Choice>
              <mc:Fallback>
                <p:oleObj name="Equation" r:id="rId7" imgW="182880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3071813"/>
                        <a:ext cx="305911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960563" y="1435100"/>
          <a:ext cx="292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7" name="Equation" r:id="rId9" imgW="126720" imgH="203040" progId="Equation.3">
                  <p:embed/>
                </p:oleObj>
              </mc:Choice>
              <mc:Fallback>
                <p:oleObj name="Equation" r:id="rId9" imgW="1267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435100"/>
                        <a:ext cx="2921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608013" y="911225"/>
            <a:ext cx="4500562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/>
              <a:t>To get from </a:t>
            </a:r>
            <a:r>
              <a:rPr lang="en-US" sz="2400" i="1"/>
              <a:t>A</a:t>
            </a:r>
            <a:r>
              <a:rPr lang="en-US" sz="2400"/>
              <a:t> to </a:t>
            </a:r>
            <a:r>
              <a:rPr lang="en-US" sz="2400" i="1"/>
              <a:t>B: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/>
              <a:t>Rotate    about </a:t>
            </a:r>
            <a:r>
              <a:rPr lang="en-US" sz="2400" i="1"/>
              <a:t>z</a:t>
            </a:r>
            <a:r>
              <a:rPr lang="en-US" sz="2400"/>
              <a:t> axis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i="1"/>
              <a:t>Then</a:t>
            </a:r>
            <a:r>
              <a:rPr lang="en-US" sz="2400"/>
              <a:t> rotate    about y axis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i="1"/>
              <a:t>Then</a:t>
            </a:r>
            <a:r>
              <a:rPr lang="en-US" sz="2400"/>
              <a:t> rotate    about x axis</a:t>
            </a: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654300" y="2065338"/>
          <a:ext cx="2508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8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065338"/>
                        <a:ext cx="2508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2605088" y="2667000"/>
          <a:ext cx="304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9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667000"/>
                        <a:ext cx="3048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5" name="Line 9"/>
          <p:cNvSpPr>
            <a:spLocks noChangeShapeType="1"/>
          </p:cNvSpPr>
          <p:nvPr/>
        </p:nvSpPr>
        <p:spPr bwMode="auto">
          <a:xfrm flipV="1">
            <a:off x="4267200" y="1292225"/>
            <a:ext cx="1609725" cy="32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4648200" y="2263775"/>
            <a:ext cx="1260475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4656138" y="2849563"/>
            <a:ext cx="118745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1419225" y="4413250"/>
          <a:ext cx="4953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0" name="Equation" r:id="rId15" imgW="1993680" imgH="241200" progId="Equation.3">
                  <p:embed/>
                </p:oleObj>
              </mc:Choice>
              <mc:Fallback>
                <p:oleObj name="Equation" r:id="rId15" imgW="199368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413250"/>
                        <a:ext cx="4953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ZYX Euler Angles (roll, pitch, yaw)</a:t>
            </a:r>
          </a:p>
        </p:txBody>
      </p:sp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315913" y="5126038"/>
          <a:ext cx="837723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1" name="Equation" r:id="rId17" imgW="4559040" imgH="711000" progId="Equation.3">
                  <p:embed/>
                </p:oleObj>
              </mc:Choice>
              <mc:Fallback>
                <p:oleObj name="Equation" r:id="rId17" imgW="4559040" imgH="71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5126038"/>
                        <a:ext cx="8377237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608013" y="911225"/>
            <a:ext cx="7840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In Euler angles, the each rotation is imagined to be represented in the post-rotation coordinate frame of the last rotation</a:t>
            </a:r>
          </a:p>
        </p:txBody>
      </p:sp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1762125" y="4375150"/>
          <a:ext cx="4953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4" name="Equation" r:id="rId3" imgW="1993680" imgH="241200" progId="Equation.3">
                  <p:embed/>
                </p:oleObj>
              </mc:Choice>
              <mc:Fallback>
                <p:oleObj name="Equation" r:id="rId3" imgW="19936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375150"/>
                        <a:ext cx="4953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ZYX Euler Angles (roll, pitch, yaw)</a:t>
            </a:r>
          </a:p>
        </p:txBody>
      </p:sp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633413" y="1851025"/>
            <a:ext cx="7840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In Fixed angles, all rotations are imagined to be represented in the original (fixed) coordinate frame.</a:t>
            </a: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633413" y="2841625"/>
            <a:ext cx="78406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/>
              <a:t>ZYX Euler angles can be thought of as: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/>
              <a:t>ZYX Euler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/>
              <a:t>XYZ Fixed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</TotalTime>
  <Words>673</Words>
  <Application>Microsoft Office PowerPoint</Application>
  <PresentationFormat>On-screen Show (4:3)</PresentationFormat>
  <Paragraphs>100</Paragraphs>
  <Slides>21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Default Design</vt:lpstr>
      <vt:lpstr>Equation</vt:lpstr>
      <vt:lpstr>Lecture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Marcia K. O'Malley</dc:creator>
  <cp:lastModifiedBy>Marcia O'Malley</cp:lastModifiedBy>
  <cp:revision>30</cp:revision>
  <dcterms:created xsi:type="dcterms:W3CDTF">2002-12-25T22:29:58Z</dcterms:created>
  <dcterms:modified xsi:type="dcterms:W3CDTF">2014-02-01T16:30:48Z</dcterms:modified>
</cp:coreProperties>
</file>