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416" r:id="rId3"/>
    <p:sldId id="417" r:id="rId4"/>
    <p:sldId id="381" r:id="rId5"/>
    <p:sldId id="419" r:id="rId6"/>
    <p:sldId id="420" r:id="rId7"/>
    <p:sldId id="422" r:id="rId8"/>
    <p:sldId id="424" r:id="rId9"/>
    <p:sldId id="421" r:id="rId10"/>
    <p:sldId id="425" r:id="rId11"/>
    <p:sldId id="423" r:id="rId12"/>
    <p:sldId id="426" r:id="rId13"/>
    <p:sldId id="428" r:id="rId14"/>
    <p:sldId id="429" r:id="rId15"/>
    <p:sldId id="427" r:id="rId16"/>
    <p:sldId id="432" r:id="rId17"/>
    <p:sldId id="430" r:id="rId18"/>
    <p:sldId id="433" r:id="rId19"/>
    <p:sldId id="431" r:id="rId20"/>
    <p:sldId id="435" r:id="rId21"/>
    <p:sldId id="434" r:id="rId22"/>
    <p:sldId id="437" r:id="rId23"/>
    <p:sldId id="436" r:id="rId24"/>
    <p:sldId id="438" r:id="rId25"/>
    <p:sldId id="259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392B"/>
    <a:srgbClr val="B83729"/>
    <a:srgbClr val="64396B"/>
    <a:srgbClr val="4B2A50"/>
    <a:srgbClr val="2B3E4F"/>
    <a:srgbClr val="2980B9"/>
    <a:srgbClr val="F39C12"/>
    <a:srgbClr val="FFFF99"/>
    <a:srgbClr val="FFFFCC"/>
    <a:srgbClr val="F1C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221" autoAdjust="0"/>
    <p:restoredTop sz="67495" autoAdjust="0"/>
  </p:normalViewPr>
  <p:slideViewPr>
    <p:cSldViewPr>
      <p:cViewPr varScale="1">
        <p:scale>
          <a:sx n="74" d="100"/>
          <a:sy n="74" d="100"/>
        </p:scale>
        <p:origin x="8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2017/6/19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DD60-50E2-4D32-B722-F7F57C6917F7}" type="datetimeFigureOut">
              <a:rPr lang="zh-CN" altLang="en-US" smtClean="0"/>
              <a:pPr/>
              <a:t>2017/6/19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34C03-E896-4418-8DFA-79B6EA0389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25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idu.com/s?wd=%E9%80%97%E5%8F%B7&amp;tn=44039180_cpr&amp;fenlei=mv6quAkxTZn0IZRqIHckPjm4nH00T1YkuhFWPhPWPHckPhRzuHTs0ZwV5Hcvrjm3rH6sPfKWUMw85HfYnjn4nH6sgvPsT6KdThsqpZwYTjCEQLGCpyw9Uz4Bmy-bIi4WUvYETgN-TLwGUv3EPWbkP1Dzn1R1nHTkP1m4njfY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2408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747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53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8087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6101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0549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3088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9474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for($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1; $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&lt;= 9; $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++){</a:t>
            </a:r>
          </a:p>
          <a:p>
            <a:r>
              <a:rPr lang="en-US" altLang="zh-CN" dirty="0" smtClean="0"/>
              <a:t>	for($j = 1 ; $j &lt;= $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 $j++){</a:t>
            </a:r>
          </a:p>
          <a:p>
            <a:r>
              <a:rPr lang="en-US" altLang="zh-CN" dirty="0" smtClean="0"/>
              <a:t>		echo $j;</a:t>
            </a:r>
          </a:p>
          <a:p>
            <a:r>
              <a:rPr lang="en-US" altLang="zh-CN" dirty="0" smtClean="0"/>
              <a:t>	}</a:t>
            </a:r>
          </a:p>
          <a:p>
            <a:r>
              <a:rPr lang="en-US" altLang="zh-CN" dirty="0" smtClean="0"/>
              <a:t>	echo "&lt;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 /&gt;";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5853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956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873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7829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3318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640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4565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450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717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020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412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“</a:t>
            </a:r>
            <a:r>
              <a:rPr lang="zh-CN" alt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逗号</a:t>
            </a:r>
            <a:r>
              <a:rPr lang="zh-CN" altLang="en-US" dirty="0" smtClean="0"/>
              <a:t>”并不是一个连接符，他只是在使用 </a:t>
            </a:r>
            <a:r>
              <a:rPr lang="en-US" altLang="zh-CN" dirty="0" smtClean="0"/>
              <a:t>echo </a:t>
            </a:r>
            <a:r>
              <a:rPr lang="zh-CN" altLang="en-US" dirty="0" smtClean="0"/>
              <a:t>输出一系列的变量、字符串、数字等等内容时使用，或者说通过 </a:t>
            </a:r>
            <a:r>
              <a:rPr lang="en-US" altLang="zh-CN" dirty="0" smtClean="0"/>
              <a:t>echo </a:t>
            </a:r>
            <a:r>
              <a:rPr lang="zh-CN" altLang="en-US" dirty="0" smtClean="0"/>
              <a:t>输出多个东西时，用“</a:t>
            </a:r>
            <a:r>
              <a:rPr lang="zh-CN" alt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逗号</a:t>
            </a:r>
            <a:r>
              <a:rPr lang="zh-CN" altLang="en-US" dirty="0" smtClean="0"/>
              <a:t>”分割开。</a:t>
            </a:r>
            <a:endParaRPr lang="en-US" altLang="zh-CN" dirty="0" smtClean="0"/>
          </a:p>
          <a:p>
            <a:r>
              <a:rPr lang="en-US" altLang="zh-CN" dirty="0" smtClean="0"/>
              <a:t>echo 'a' . 'b'. 'c'; </a:t>
            </a:r>
            <a:r>
              <a:rPr lang="zh-CN" altLang="en-US" dirty="0" smtClean="0"/>
              <a:t>是将三个字符串拼接之后输出</a:t>
            </a:r>
            <a:br>
              <a:rPr lang="zh-CN" altLang="en-US" dirty="0" smtClean="0"/>
            </a:br>
            <a:r>
              <a:rPr lang="en-US" altLang="zh-CN" dirty="0" smtClean="0"/>
              <a:t>echo 'a', 'b', 'c'; </a:t>
            </a:r>
            <a:r>
              <a:rPr lang="zh-CN" altLang="en-US" dirty="0" smtClean="0"/>
              <a:t>是依次输出三个字符串</a:t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省去了字符串拼接的步骤，理论上在 </a:t>
            </a:r>
            <a:r>
              <a:rPr lang="en-US" altLang="zh-CN" dirty="0" smtClean="0"/>
              <a:t>echo </a:t>
            </a:r>
            <a:r>
              <a:rPr lang="zh-CN" altLang="en-US" dirty="0" smtClean="0"/>
              <a:t>的时候用“逗号”性能会高一点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399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451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421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890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5&#35745;&#31639;&#26426;&#30721;&#12289;&#20301;&#36816;&#31639;&#31526;&#12289;&#36816;&#31639;&#31526;&#20248;&#20808;&#32423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6&#20998;&#25903;&#26426;&#26500;&#20171;&#32461;&#20043;if&#20998;&#25903;&#20171;&#32461;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7if&#20998;&#25903;&#23454;&#20363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8switch&#20998;&#25903;&#35821;&#21477;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9PHP&#22522;&#30784;&#8212;&#8212;for&#24490;&#29615;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0PHP&#22522;&#30784;&#8212;&#8212;while&#21644;do-while&#24490;&#29615;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1PHP&#22522;&#30784;&#8212;&#8212;&#24490;&#29615;&#25511;&#21046;.avi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2PHP&#22522;&#30784;&#8212;&#8212;&#27969;&#31243;&#25511;&#21046;&#26367;&#20195;&#35821;&#27861;.av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1PHP&#22522;&#30784;&#8212;&#8212;&#36171;&#20540;,&#31639;&#25968;,&#27604;&#36739;&#36816;&#31639;&#31526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2PHP&#22522;&#30784;&#8212;&#8212;&#36816;&#31639;&#31526;&#20043;&#36923;&#36753;&#36816;&#31639;&#31526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3PHP&#22522;&#30784;&#8212;&#8212;&#36830;&#25509;&#12289;&#38169;&#35823;&#25233;&#21046;&#12289;&#19977;&#30446;&#36816;&#31639;&#31526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4&#33258;&#25805;&#20316;&#36816;&#31639;&#31526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414467"/>
            <a:ext cx="9144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PHP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核心技术</a:t>
            </a:r>
            <a:endParaRPr lang="en-US" altLang="zh-CN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day03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PHP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自操作运算符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971600" y="1988840"/>
            <a:ext cx="2232248" cy="2016224"/>
            <a:chOff x="829871" y="4136673"/>
            <a:chExt cx="2232248" cy="2016224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2" name="圆角矩形 21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3563888" y="2066072"/>
            <a:ext cx="532859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分钟练习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，自加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/>
              <a:t>$</a:t>
            </a:r>
            <a:r>
              <a:rPr lang="en-US" altLang="zh-CN" sz="2400" dirty="0"/>
              <a:t>a=5;</a:t>
            </a:r>
            <a:br>
              <a:rPr lang="en-US" altLang="zh-CN" sz="2400" dirty="0"/>
            </a:br>
            <a:r>
              <a:rPr lang="en-US" altLang="zh-CN" sz="2400" dirty="0" smtClean="0"/>
              <a:t>$</a:t>
            </a:r>
            <a:r>
              <a:rPr lang="en-US" altLang="zh-CN" sz="2400" dirty="0" smtClean="0"/>
              <a:t>b=$a++ + ++$a;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 smtClean="0"/>
              <a:t>echo </a:t>
            </a:r>
            <a:r>
              <a:rPr lang="en-US" altLang="zh-CN" sz="2400" dirty="0"/>
              <a:t>$</a:t>
            </a:r>
            <a:r>
              <a:rPr lang="en-US" altLang="zh-CN" sz="2400" dirty="0" err="1" smtClean="0"/>
              <a:t>a,$b</a:t>
            </a:r>
            <a:r>
              <a:rPr lang="en-US" altLang="zh-CN" sz="2400" dirty="0" smtClean="0"/>
              <a:t>;</a:t>
            </a: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，自减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/>
              <a:t>$</a:t>
            </a:r>
            <a:r>
              <a:rPr lang="en-US" altLang="zh-CN" sz="2400" dirty="0"/>
              <a:t>a=5;</a:t>
            </a:r>
            <a:br>
              <a:rPr lang="en-US" altLang="zh-CN" sz="2400" dirty="0"/>
            </a:br>
            <a:r>
              <a:rPr lang="en-US" altLang="zh-CN" sz="2400" dirty="0"/>
              <a:t>$b=$a-- - --$a;</a:t>
            </a:r>
            <a:br>
              <a:rPr lang="en-US" altLang="zh-CN" sz="2400" dirty="0"/>
            </a:br>
            <a:r>
              <a:rPr lang="en-US" altLang="zh-CN" sz="2400" dirty="0"/>
              <a:t>echo $a</a:t>
            </a:r>
            <a:r>
              <a:rPr lang="en-US" altLang="zh-CN" sz="2400" dirty="0" smtClean="0"/>
              <a:t>,‘&amp;</a:t>
            </a:r>
            <a:r>
              <a:rPr lang="en-US" altLang="zh-CN" sz="2400" dirty="0" err="1" smtClean="0"/>
              <a:t>nbsp</a:t>
            </a:r>
            <a:r>
              <a:rPr lang="en-US" altLang="zh-CN" sz="2400" dirty="0" smtClean="0"/>
              <a:t>’,$b</a:t>
            </a:r>
            <a:r>
              <a:rPr lang="en-US" altLang="zh-CN" dirty="0"/>
              <a:t>;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708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PHP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位运算及运算符优先级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5933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：位预算符及运算符优先级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运算符优先级要有个大概的记忆</a:t>
            </a:r>
            <a:endParaRPr lang="en-US" altLang="zh-CN" dirty="0" smtClean="0"/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7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分支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机构介绍之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分支介绍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5933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分支语法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控制分类：顺序结构，分支结构，循环机构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smtClean="0"/>
              <a:t>If(</a:t>
            </a:r>
            <a:r>
              <a:rPr lang="zh-CN" altLang="en-US" dirty="0"/>
              <a:t>基本</a:t>
            </a:r>
            <a:r>
              <a:rPr lang="en-US" altLang="zh-CN" dirty="0" smtClean="0"/>
              <a:t>)</a:t>
            </a:r>
            <a:r>
              <a:rPr lang="zh-CN" altLang="en-US" dirty="0" smtClean="0"/>
              <a:t>语法：</a:t>
            </a:r>
            <a:r>
              <a:rPr lang="en-US" altLang="zh-CN" dirty="0" smtClean="0"/>
              <a:t>if(</a:t>
            </a:r>
            <a:r>
              <a:rPr lang="zh-CN" altLang="en-US" dirty="0" smtClean="0"/>
              <a:t>条件表达式</a:t>
            </a:r>
            <a:r>
              <a:rPr lang="en-US" altLang="zh-CN" dirty="0" smtClean="0"/>
              <a:t>){</a:t>
            </a:r>
            <a:r>
              <a:rPr lang="zh-CN" altLang="en-US" dirty="0" smtClean="0"/>
              <a:t>代码</a:t>
            </a:r>
            <a:r>
              <a:rPr lang="en-US" altLang="zh-CN" dirty="0" smtClean="0"/>
              <a:t>}else{</a:t>
            </a:r>
            <a:r>
              <a:rPr lang="zh-CN" altLang="en-US" dirty="0" smtClean="0"/>
              <a:t>代码段</a:t>
            </a:r>
            <a:r>
              <a:rPr lang="en-US" altLang="zh-CN" dirty="0" smtClean="0"/>
              <a:t>}</a:t>
            </a: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71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if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分支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实例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5933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分支语法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扩充</a:t>
            </a:r>
            <a:r>
              <a:rPr lang="en-US" altLang="zh-CN" dirty="0" smtClean="0"/>
              <a:t>If</a:t>
            </a:r>
            <a:r>
              <a:rPr lang="zh-CN" altLang="en-US" dirty="0" smtClean="0"/>
              <a:t>最简写法：</a:t>
            </a:r>
            <a:endParaRPr lang="en-US" altLang="zh-CN" dirty="0" smtClean="0"/>
          </a:p>
          <a:p>
            <a:r>
              <a:rPr lang="en-US" altLang="zh-CN" dirty="0" smtClean="0"/>
              <a:t>if(</a:t>
            </a:r>
            <a:r>
              <a:rPr lang="zh-CN" altLang="en-US" dirty="0" smtClean="0"/>
              <a:t>条件表达式</a:t>
            </a:r>
            <a:r>
              <a:rPr lang="en-US" altLang="zh-CN" dirty="0" smtClean="0"/>
              <a:t>) </a:t>
            </a:r>
            <a:r>
              <a:rPr lang="zh-CN" altLang="en-US" dirty="0" smtClean="0"/>
              <a:t>代码段</a:t>
            </a:r>
            <a:endParaRPr lang="en-US" altLang="zh-CN" dirty="0" smtClean="0"/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33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if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分支实例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971600" y="1988840"/>
            <a:ext cx="2232248" cy="2016224"/>
            <a:chOff x="829871" y="4136673"/>
            <a:chExt cx="2232248" cy="2016224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2" name="圆角矩形 21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3563888" y="2066072"/>
            <a:ext cx="5328592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分钟练习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，使用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分支语句，完成案例。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如果是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day1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输出“吃”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如果是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day2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输出“喝”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如果是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day3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输出“玩”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如果是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day4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输出“乐”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如果是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day5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输出“吃喝玩乐”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其它输出“睡”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81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 switch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分支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5933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switch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分支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43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If</a:t>
            </a:r>
            <a:r>
              <a:rPr lang="zh-CN" altLang="zh-CN" dirty="0"/>
              <a:t>和</a:t>
            </a:r>
            <a:r>
              <a:rPr lang="en-US" altLang="zh-CN" dirty="0"/>
              <a:t>switch</a:t>
            </a:r>
            <a:r>
              <a:rPr lang="zh-CN" altLang="zh-CN" dirty="0"/>
              <a:t>的选择</a:t>
            </a:r>
          </a:p>
          <a:p>
            <a:r>
              <a:rPr lang="en-US" altLang="zh-CN" dirty="0"/>
              <a:t>1</a:t>
            </a:r>
            <a:r>
              <a:rPr lang="zh-CN" altLang="zh-CN" dirty="0" smtClean="0"/>
              <a:t>、</a:t>
            </a:r>
            <a:r>
              <a:rPr lang="en-US" altLang="zh-CN" dirty="0" smtClean="0"/>
              <a:t>if</a:t>
            </a:r>
            <a:r>
              <a:rPr lang="zh-CN" altLang="zh-CN" dirty="0"/>
              <a:t>能做所有的分支</a:t>
            </a:r>
            <a:r>
              <a:rPr lang="zh-CN" altLang="zh-CN" dirty="0" smtClean="0"/>
              <a:t>结构</a:t>
            </a:r>
            <a:endParaRPr lang="zh-CN" altLang="zh-CN" dirty="0"/>
          </a:p>
          <a:p>
            <a:r>
              <a:rPr lang="en-US" altLang="zh-CN" dirty="0"/>
              <a:t>2</a:t>
            </a:r>
            <a:r>
              <a:rPr lang="zh-CN" altLang="zh-CN" dirty="0" smtClean="0"/>
              <a:t>、</a:t>
            </a:r>
            <a:r>
              <a:rPr lang="en-US" altLang="zh-CN" dirty="0" smtClean="0"/>
              <a:t>switch</a:t>
            </a:r>
            <a:r>
              <a:rPr lang="zh-CN" altLang="zh-CN" dirty="0"/>
              <a:t>处理的是条件比较多，同时比较单一，而且是固定值匹配的分支结构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89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 switch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分支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971600" y="1988840"/>
            <a:ext cx="2232248" cy="2016224"/>
            <a:chOff x="829871" y="4136673"/>
            <a:chExt cx="2232248" cy="2016224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2" name="圆角矩形 21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3563888" y="2066072"/>
            <a:ext cx="5328592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分钟练习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，使用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switch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分支语句，完成案例。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如果是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day1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输出“吃”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如果是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day2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输出“喝”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如果是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day3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输出“玩”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如果是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day4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输出“乐”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如果是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day5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输出“吃喝玩乐”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其它输出“睡”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916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.1 PHP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——for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5933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循环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39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 smtClean="0"/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1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4.1 PHP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——for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971600" y="1988840"/>
            <a:ext cx="2232248" cy="2016224"/>
            <a:chOff x="829871" y="4136673"/>
            <a:chExt cx="2232248" cy="2016224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2" name="圆角矩形 21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3563888" y="2066072"/>
            <a:ext cx="53285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分钟练习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循环可以像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分支语句一样，进行嵌套使用。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，使用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循环嵌套输出下图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32" y="1054031"/>
            <a:ext cx="5161190" cy="331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34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4.2 PHP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——while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do-while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5933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while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循环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54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重点掌握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循环</a:t>
            </a:r>
            <a:endParaRPr lang="en-US" altLang="zh-CN" dirty="0" smtClean="0"/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34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980728"/>
            <a:ext cx="2699791" cy="989962"/>
            <a:chOff x="0" y="1052736"/>
            <a:chExt cx="4103747" cy="1504766"/>
          </a:xfrm>
        </p:grpSpPr>
        <p:sp>
          <p:nvSpPr>
            <p:cNvPr id="1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课程内容</a:t>
              </a:r>
            </a:p>
          </p:txBody>
        </p:sp>
      </p:grp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1957575" y="1301848"/>
            <a:ext cx="533662" cy="347721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rgbClr val="C0392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TextBox 128"/>
          <p:cNvSpPr txBox="1"/>
          <p:nvPr/>
        </p:nvSpPr>
        <p:spPr>
          <a:xfrm>
            <a:off x="2267744" y="2210177"/>
            <a:ext cx="5688632" cy="2821915"/>
          </a:xfrm>
          <a:prstGeom prst="rect">
            <a:avLst/>
          </a:prstGeom>
          <a:noFill/>
        </p:spPr>
        <p:txBody>
          <a:bodyPr wrap="squar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C0392B"/>
              </a:buClr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流程控制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分支结构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循环结构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循环控制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流程控制替代语法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453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4.2 PHP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——while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do-while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971600" y="1988840"/>
            <a:ext cx="2232248" cy="2016224"/>
            <a:chOff x="829871" y="4136673"/>
            <a:chExt cx="2232248" cy="2016224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2" name="圆角矩形 21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3563888" y="2066072"/>
            <a:ext cx="532859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分钟练习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，使用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while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1-10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之间的奇数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044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5.1 PHP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循环控制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5933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：掌握循环控制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/>
              <a:t>c</a:t>
            </a:r>
            <a:r>
              <a:rPr lang="en-US" altLang="zh-CN" dirty="0" smtClean="0"/>
              <a:t>ontinue</a:t>
            </a:r>
            <a:r>
              <a:rPr lang="zh-CN" altLang="en-US" dirty="0" smtClean="0"/>
              <a:t>：结束本次循环，进入下次循环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/>
              <a:t>b</a:t>
            </a:r>
            <a:r>
              <a:rPr lang="en-US" altLang="zh-CN" dirty="0" smtClean="0"/>
              <a:t>reak</a:t>
            </a:r>
            <a:r>
              <a:rPr lang="zh-CN" altLang="en-US" dirty="0" smtClean="0"/>
              <a:t>：结束本层循环</a:t>
            </a:r>
            <a:endParaRPr lang="en-US" altLang="zh-CN" dirty="0" smtClean="0"/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81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5.1 PHP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循环控制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971600" y="1988840"/>
            <a:ext cx="2232248" cy="2016224"/>
            <a:chOff x="829871" y="4136673"/>
            <a:chExt cx="2232248" cy="2016224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2" name="圆角矩形 21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3563888" y="2066072"/>
            <a:ext cx="5328592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分钟练习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，跳出多次循环案例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($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1; $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&lt;= 9; $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++){</a:t>
            </a: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for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($j = 1 ; $j &lt;= $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; $j++){</a:t>
            </a: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   if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($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% $j == 0 ){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echo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$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.'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能整除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' . $j."&lt;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/&gt;";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continue;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break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2;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}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echo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"&lt;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/&gt;";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130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5.2 PHP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流程控制替代语法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5933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赋值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算数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比较运算符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38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smtClean="0"/>
              <a:t>If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for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foreach</a:t>
            </a:r>
            <a:r>
              <a:rPr lang="zh-CN" altLang="en-US" dirty="0" smtClean="0"/>
              <a:t>都有对应的替代语法</a:t>
            </a:r>
            <a:endParaRPr lang="en-US" altLang="zh-CN" dirty="0" smtClean="0"/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34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5.2 PHP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流程控制替代语法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971600" y="1988840"/>
            <a:ext cx="2232248" cy="2016224"/>
            <a:chOff x="829871" y="4136673"/>
            <a:chExt cx="2232248" cy="2016224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2" name="圆角矩形 21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3563888" y="2066072"/>
            <a:ext cx="532859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分钟练习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，完成九九乘法表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735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944880"/>
            <a:ext cx="2699791" cy="989962"/>
            <a:chOff x="0" y="1052736"/>
            <a:chExt cx="4103747" cy="1504766"/>
          </a:xfrm>
        </p:grpSpPr>
        <p:sp>
          <p:nvSpPr>
            <p:cNvPr id="6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75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今日目标</a:t>
              </a:r>
            </a:p>
          </p:txBody>
        </p:sp>
      </p:grpSp>
      <p:sp>
        <p:nvSpPr>
          <p:cNvPr id="139" name="TextBox 128"/>
          <p:cNvSpPr txBox="1"/>
          <p:nvPr/>
        </p:nvSpPr>
        <p:spPr>
          <a:xfrm>
            <a:off x="2125849" y="2200618"/>
            <a:ext cx="5902535" cy="3745245"/>
          </a:xfrm>
          <a:prstGeom prst="rect">
            <a:avLst/>
          </a:prstGeom>
          <a:noFill/>
        </p:spPr>
        <p:txBody>
          <a:bodyPr wrap="squar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赋值、算数、比较、逻辑、连接、三目、自操作、位运算符及错误抑制符、运算符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优先级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流程控制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分支结构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</a:p>
          <a:p>
            <a:pPr marL="800100" lvl="1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循环结构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do-while</a:t>
            </a:r>
          </a:p>
          <a:p>
            <a:pPr marL="800100" lvl="1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循环控制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</a:p>
          <a:p>
            <a:pPr marL="800100" lvl="1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流程控制替代语法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Clr>
                <a:srgbClr val="C0392B"/>
              </a:buClr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4" name="Group 8"/>
          <p:cNvGrpSpPr>
            <a:grpSpLocks noChangeAspect="1"/>
          </p:cNvGrpSpPr>
          <p:nvPr/>
        </p:nvGrpSpPr>
        <p:grpSpPr bwMode="auto">
          <a:xfrm>
            <a:off x="2051720" y="1227931"/>
            <a:ext cx="401685" cy="400869"/>
            <a:chOff x="2183" y="3253"/>
            <a:chExt cx="492" cy="491"/>
          </a:xfrm>
          <a:solidFill>
            <a:srgbClr val="C0392B"/>
          </a:solidFill>
        </p:grpSpPr>
        <p:sp>
          <p:nvSpPr>
            <p:cNvPr id="145" name="Freeform 9"/>
            <p:cNvSpPr>
              <a:spLocks noEditPoints="1"/>
            </p:cNvSpPr>
            <p:nvPr/>
          </p:nvSpPr>
          <p:spPr bwMode="auto">
            <a:xfrm>
              <a:off x="2183" y="3298"/>
              <a:ext cx="444" cy="446"/>
            </a:xfrm>
            <a:custGeom>
              <a:avLst/>
              <a:gdLst>
                <a:gd name="T0" fmla="*/ 93 w 185"/>
                <a:gd name="T1" fmla="*/ 186 h 186"/>
                <a:gd name="T2" fmla="*/ 185 w 185"/>
                <a:gd name="T3" fmla="*/ 93 h 186"/>
                <a:gd name="T4" fmla="*/ 175 w 185"/>
                <a:gd name="T5" fmla="*/ 49 h 186"/>
                <a:gd name="T6" fmla="*/ 172 w 185"/>
                <a:gd name="T7" fmla="*/ 49 h 186"/>
                <a:gd name="T8" fmla="*/ 171 w 185"/>
                <a:gd name="T9" fmla="*/ 49 h 186"/>
                <a:gd name="T10" fmla="*/ 159 w 185"/>
                <a:gd name="T11" fmla="*/ 48 h 186"/>
                <a:gd name="T12" fmla="*/ 151 w 185"/>
                <a:gd name="T13" fmla="*/ 57 h 186"/>
                <a:gd name="T14" fmla="*/ 161 w 185"/>
                <a:gd name="T15" fmla="*/ 93 h 186"/>
                <a:gd name="T16" fmla="*/ 93 w 185"/>
                <a:gd name="T17" fmla="*/ 161 h 186"/>
                <a:gd name="T18" fmla="*/ 25 w 185"/>
                <a:gd name="T19" fmla="*/ 93 h 186"/>
                <a:gd name="T20" fmla="*/ 93 w 185"/>
                <a:gd name="T21" fmla="*/ 25 h 186"/>
                <a:gd name="T22" fmla="*/ 129 w 185"/>
                <a:gd name="T23" fmla="*/ 35 h 186"/>
                <a:gd name="T24" fmla="*/ 136 w 185"/>
                <a:gd name="T25" fmla="*/ 27 h 186"/>
                <a:gd name="T26" fmla="*/ 135 w 185"/>
                <a:gd name="T27" fmla="*/ 14 h 186"/>
                <a:gd name="T28" fmla="*/ 135 w 185"/>
                <a:gd name="T29" fmla="*/ 11 h 186"/>
                <a:gd name="T30" fmla="*/ 93 w 185"/>
                <a:gd name="T31" fmla="*/ 0 h 186"/>
                <a:gd name="T32" fmla="*/ 0 w 185"/>
                <a:gd name="T33" fmla="*/ 93 h 186"/>
                <a:gd name="T34" fmla="*/ 93 w 185"/>
                <a:gd name="T35" fmla="*/ 186 h 186"/>
                <a:gd name="T36" fmla="*/ 93 w 185"/>
                <a:gd name="T37" fmla="*/ 186 h 186"/>
                <a:gd name="T38" fmla="*/ 93 w 185"/>
                <a:gd name="T3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5" h="186">
                  <a:moveTo>
                    <a:pt x="93" y="186"/>
                  </a:moveTo>
                  <a:cubicBezTo>
                    <a:pt x="144" y="186"/>
                    <a:pt x="185" y="144"/>
                    <a:pt x="185" y="93"/>
                  </a:cubicBezTo>
                  <a:cubicBezTo>
                    <a:pt x="185" y="77"/>
                    <a:pt x="181" y="62"/>
                    <a:pt x="175" y="49"/>
                  </a:cubicBezTo>
                  <a:cubicBezTo>
                    <a:pt x="174" y="49"/>
                    <a:pt x="173" y="49"/>
                    <a:pt x="172" y="49"/>
                  </a:cubicBezTo>
                  <a:cubicBezTo>
                    <a:pt x="172" y="49"/>
                    <a:pt x="171" y="49"/>
                    <a:pt x="171" y="49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51" y="57"/>
                    <a:pt x="151" y="57"/>
                    <a:pt x="151" y="57"/>
                  </a:cubicBezTo>
                  <a:cubicBezTo>
                    <a:pt x="157" y="67"/>
                    <a:pt x="161" y="80"/>
                    <a:pt x="161" y="93"/>
                  </a:cubicBezTo>
                  <a:cubicBezTo>
                    <a:pt x="161" y="130"/>
                    <a:pt x="130" y="161"/>
                    <a:pt x="93" y="161"/>
                  </a:cubicBezTo>
                  <a:cubicBezTo>
                    <a:pt x="55" y="161"/>
                    <a:pt x="25" y="130"/>
                    <a:pt x="25" y="93"/>
                  </a:cubicBezTo>
                  <a:cubicBezTo>
                    <a:pt x="25" y="55"/>
                    <a:pt x="55" y="25"/>
                    <a:pt x="93" y="25"/>
                  </a:cubicBezTo>
                  <a:cubicBezTo>
                    <a:pt x="106" y="25"/>
                    <a:pt x="118" y="28"/>
                    <a:pt x="129" y="35"/>
                  </a:cubicBezTo>
                  <a:cubicBezTo>
                    <a:pt x="136" y="27"/>
                    <a:pt x="136" y="27"/>
                    <a:pt x="136" y="27"/>
                  </a:cubicBezTo>
                  <a:cubicBezTo>
                    <a:pt x="135" y="14"/>
                    <a:pt x="135" y="14"/>
                    <a:pt x="135" y="14"/>
                  </a:cubicBezTo>
                  <a:cubicBezTo>
                    <a:pt x="135" y="13"/>
                    <a:pt x="135" y="12"/>
                    <a:pt x="135" y="11"/>
                  </a:cubicBezTo>
                  <a:cubicBezTo>
                    <a:pt x="123" y="4"/>
                    <a:pt x="108" y="0"/>
                    <a:pt x="93" y="0"/>
                  </a:cubicBezTo>
                  <a:cubicBezTo>
                    <a:pt x="41" y="0"/>
                    <a:pt x="0" y="42"/>
                    <a:pt x="0" y="93"/>
                  </a:cubicBezTo>
                  <a:cubicBezTo>
                    <a:pt x="0" y="144"/>
                    <a:pt x="41" y="186"/>
                    <a:pt x="93" y="186"/>
                  </a:cubicBezTo>
                  <a:close/>
                  <a:moveTo>
                    <a:pt x="93" y="186"/>
                  </a:moveTo>
                  <a:cubicBezTo>
                    <a:pt x="93" y="186"/>
                    <a:pt x="93" y="186"/>
                    <a:pt x="93" y="1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6" name="Freeform 10"/>
            <p:cNvSpPr>
              <a:spLocks noEditPoints="1"/>
            </p:cNvSpPr>
            <p:nvPr/>
          </p:nvSpPr>
          <p:spPr bwMode="auto">
            <a:xfrm>
              <a:off x="2296" y="3411"/>
              <a:ext cx="218" cy="218"/>
            </a:xfrm>
            <a:custGeom>
              <a:avLst/>
              <a:gdLst>
                <a:gd name="T0" fmla="*/ 46 w 91"/>
                <a:gd name="T1" fmla="*/ 22 h 91"/>
                <a:gd name="T2" fmla="*/ 48 w 91"/>
                <a:gd name="T3" fmla="*/ 22 h 91"/>
                <a:gd name="T4" fmla="*/ 65 w 91"/>
                <a:gd name="T5" fmla="*/ 5 h 91"/>
                <a:gd name="T6" fmla="*/ 65 w 91"/>
                <a:gd name="T7" fmla="*/ 4 h 91"/>
                <a:gd name="T8" fmla="*/ 46 w 91"/>
                <a:gd name="T9" fmla="*/ 0 h 91"/>
                <a:gd name="T10" fmla="*/ 0 w 91"/>
                <a:gd name="T11" fmla="*/ 46 h 91"/>
                <a:gd name="T12" fmla="*/ 46 w 91"/>
                <a:gd name="T13" fmla="*/ 91 h 91"/>
                <a:gd name="T14" fmla="*/ 91 w 91"/>
                <a:gd name="T15" fmla="*/ 46 h 91"/>
                <a:gd name="T16" fmla="*/ 87 w 91"/>
                <a:gd name="T17" fmla="*/ 27 h 91"/>
                <a:gd name="T18" fmla="*/ 87 w 91"/>
                <a:gd name="T19" fmla="*/ 27 h 91"/>
                <a:gd name="T20" fmla="*/ 70 w 91"/>
                <a:gd name="T21" fmla="*/ 44 h 91"/>
                <a:gd name="T22" fmla="*/ 70 w 91"/>
                <a:gd name="T23" fmla="*/ 46 h 91"/>
                <a:gd name="T24" fmla="*/ 46 w 91"/>
                <a:gd name="T25" fmla="*/ 70 h 91"/>
                <a:gd name="T26" fmla="*/ 22 w 91"/>
                <a:gd name="T27" fmla="*/ 46 h 91"/>
                <a:gd name="T28" fmla="*/ 46 w 91"/>
                <a:gd name="T29" fmla="*/ 22 h 91"/>
                <a:gd name="T30" fmla="*/ 46 w 91"/>
                <a:gd name="T31" fmla="*/ 22 h 91"/>
                <a:gd name="T32" fmla="*/ 46 w 91"/>
                <a:gd name="T33" fmla="*/ 2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1" h="91">
                  <a:moveTo>
                    <a:pt x="46" y="22"/>
                  </a:moveTo>
                  <a:cubicBezTo>
                    <a:pt x="46" y="22"/>
                    <a:pt x="47" y="22"/>
                    <a:pt x="48" y="22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59" y="2"/>
                    <a:pt x="53" y="0"/>
                    <a:pt x="46" y="0"/>
                  </a:cubicBezTo>
                  <a:cubicBezTo>
                    <a:pt x="20" y="0"/>
                    <a:pt x="0" y="21"/>
                    <a:pt x="0" y="46"/>
                  </a:cubicBezTo>
                  <a:cubicBezTo>
                    <a:pt x="0" y="71"/>
                    <a:pt x="20" y="91"/>
                    <a:pt x="46" y="91"/>
                  </a:cubicBezTo>
                  <a:cubicBezTo>
                    <a:pt x="71" y="91"/>
                    <a:pt x="91" y="71"/>
                    <a:pt x="91" y="46"/>
                  </a:cubicBezTo>
                  <a:cubicBezTo>
                    <a:pt x="91" y="39"/>
                    <a:pt x="90" y="32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5"/>
                    <a:pt x="70" y="45"/>
                    <a:pt x="70" y="46"/>
                  </a:cubicBezTo>
                  <a:cubicBezTo>
                    <a:pt x="70" y="59"/>
                    <a:pt x="59" y="70"/>
                    <a:pt x="46" y="70"/>
                  </a:cubicBezTo>
                  <a:cubicBezTo>
                    <a:pt x="32" y="70"/>
                    <a:pt x="22" y="59"/>
                    <a:pt x="22" y="46"/>
                  </a:cubicBezTo>
                  <a:cubicBezTo>
                    <a:pt x="22" y="33"/>
                    <a:pt x="32" y="22"/>
                    <a:pt x="46" y="22"/>
                  </a:cubicBezTo>
                  <a:close/>
                  <a:moveTo>
                    <a:pt x="46" y="22"/>
                  </a:moveTo>
                  <a:cubicBezTo>
                    <a:pt x="46" y="22"/>
                    <a:pt x="46" y="22"/>
                    <a:pt x="46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7" name="Freeform 11"/>
            <p:cNvSpPr>
              <a:spLocks noEditPoints="1"/>
            </p:cNvSpPr>
            <p:nvPr/>
          </p:nvSpPr>
          <p:spPr bwMode="auto">
            <a:xfrm>
              <a:off x="2425" y="3253"/>
              <a:ext cx="250" cy="246"/>
            </a:xfrm>
            <a:custGeom>
              <a:avLst/>
              <a:gdLst>
                <a:gd name="T0" fmla="*/ 87 w 104"/>
                <a:gd name="T1" fmla="*/ 28 h 103"/>
                <a:gd name="T2" fmla="*/ 92 w 104"/>
                <a:gd name="T3" fmla="*/ 23 h 103"/>
                <a:gd name="T4" fmla="*/ 92 w 104"/>
                <a:gd name="T5" fmla="*/ 14 h 103"/>
                <a:gd name="T6" fmla="*/ 89 w 104"/>
                <a:gd name="T7" fmla="*/ 11 h 103"/>
                <a:gd name="T8" fmla="*/ 85 w 104"/>
                <a:gd name="T9" fmla="*/ 9 h 103"/>
                <a:gd name="T10" fmla="*/ 81 w 104"/>
                <a:gd name="T11" fmla="*/ 11 h 103"/>
                <a:gd name="T12" fmla="*/ 75 w 104"/>
                <a:gd name="T13" fmla="*/ 17 h 103"/>
                <a:gd name="T14" fmla="*/ 74 w 104"/>
                <a:gd name="T15" fmla="*/ 1 h 103"/>
                <a:gd name="T16" fmla="*/ 72 w 104"/>
                <a:gd name="T17" fmla="*/ 0 h 103"/>
                <a:gd name="T18" fmla="*/ 70 w 104"/>
                <a:gd name="T19" fmla="*/ 0 h 103"/>
                <a:gd name="T20" fmla="*/ 48 w 104"/>
                <a:gd name="T21" fmla="*/ 23 h 103"/>
                <a:gd name="T22" fmla="*/ 45 w 104"/>
                <a:gd name="T23" fmla="*/ 31 h 103"/>
                <a:gd name="T24" fmla="*/ 45 w 104"/>
                <a:gd name="T25" fmla="*/ 31 h 103"/>
                <a:gd name="T26" fmla="*/ 46 w 104"/>
                <a:gd name="T27" fmla="*/ 46 h 103"/>
                <a:gd name="T28" fmla="*/ 38 w 104"/>
                <a:gd name="T29" fmla="*/ 54 h 103"/>
                <a:gd name="T30" fmla="*/ 23 w 104"/>
                <a:gd name="T31" fmla="*/ 68 h 103"/>
                <a:gd name="T32" fmla="*/ 23 w 104"/>
                <a:gd name="T33" fmla="*/ 69 h 103"/>
                <a:gd name="T34" fmla="*/ 9 w 104"/>
                <a:gd name="T35" fmla="*/ 83 h 103"/>
                <a:gd name="T36" fmla="*/ 2 w 104"/>
                <a:gd name="T37" fmla="*/ 89 h 103"/>
                <a:gd name="T38" fmla="*/ 1 w 104"/>
                <a:gd name="T39" fmla="*/ 92 h 103"/>
                <a:gd name="T40" fmla="*/ 1 w 104"/>
                <a:gd name="T41" fmla="*/ 97 h 103"/>
                <a:gd name="T42" fmla="*/ 5 w 104"/>
                <a:gd name="T43" fmla="*/ 103 h 103"/>
                <a:gd name="T44" fmla="*/ 6 w 104"/>
                <a:gd name="T45" fmla="*/ 103 h 103"/>
                <a:gd name="T46" fmla="*/ 11 w 104"/>
                <a:gd name="T47" fmla="*/ 102 h 103"/>
                <a:gd name="T48" fmla="*/ 14 w 104"/>
                <a:gd name="T49" fmla="*/ 101 h 103"/>
                <a:gd name="T50" fmla="*/ 59 w 104"/>
                <a:gd name="T51" fmla="*/ 57 h 103"/>
                <a:gd name="T52" fmla="*/ 72 w 104"/>
                <a:gd name="T53" fmla="*/ 58 h 103"/>
                <a:gd name="T54" fmla="*/ 72 w 104"/>
                <a:gd name="T55" fmla="*/ 58 h 103"/>
                <a:gd name="T56" fmla="*/ 73 w 104"/>
                <a:gd name="T57" fmla="*/ 58 h 103"/>
                <a:gd name="T58" fmla="*/ 80 w 104"/>
                <a:gd name="T59" fmla="*/ 55 h 103"/>
                <a:gd name="T60" fmla="*/ 102 w 104"/>
                <a:gd name="T61" fmla="*/ 32 h 103"/>
                <a:gd name="T62" fmla="*/ 101 w 104"/>
                <a:gd name="T63" fmla="*/ 29 h 103"/>
                <a:gd name="T64" fmla="*/ 87 w 104"/>
                <a:gd name="T65" fmla="*/ 28 h 103"/>
                <a:gd name="T66" fmla="*/ 87 w 104"/>
                <a:gd name="T67" fmla="*/ 28 h 103"/>
                <a:gd name="T68" fmla="*/ 87 w 104"/>
                <a:gd name="T69" fmla="*/ 2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103">
                  <a:moveTo>
                    <a:pt x="87" y="28"/>
                  </a:moveTo>
                  <a:cubicBezTo>
                    <a:pt x="92" y="23"/>
                    <a:pt x="92" y="23"/>
                    <a:pt x="92" y="23"/>
                  </a:cubicBezTo>
                  <a:cubicBezTo>
                    <a:pt x="95" y="20"/>
                    <a:pt x="95" y="17"/>
                    <a:pt x="92" y="14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8" y="10"/>
                    <a:pt x="86" y="9"/>
                    <a:pt x="85" y="9"/>
                  </a:cubicBezTo>
                  <a:cubicBezTo>
                    <a:pt x="83" y="9"/>
                    <a:pt x="82" y="10"/>
                    <a:pt x="81" y="11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4" y="0"/>
                    <a:pt x="73" y="0"/>
                    <a:pt x="72" y="0"/>
                  </a:cubicBezTo>
                  <a:cubicBezTo>
                    <a:pt x="71" y="0"/>
                    <a:pt x="71" y="0"/>
                    <a:pt x="70" y="0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6" y="25"/>
                    <a:pt x="45" y="28"/>
                    <a:pt x="45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2" y="90"/>
                    <a:pt x="1" y="91"/>
                    <a:pt x="1" y="92"/>
                  </a:cubicBezTo>
                  <a:cubicBezTo>
                    <a:pt x="1" y="97"/>
                    <a:pt x="1" y="97"/>
                    <a:pt x="1" y="97"/>
                  </a:cubicBezTo>
                  <a:cubicBezTo>
                    <a:pt x="0" y="100"/>
                    <a:pt x="3" y="103"/>
                    <a:pt x="5" y="103"/>
                  </a:cubicBezTo>
                  <a:cubicBezTo>
                    <a:pt x="6" y="103"/>
                    <a:pt x="6" y="103"/>
                    <a:pt x="6" y="103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12" y="102"/>
                    <a:pt x="13" y="102"/>
                    <a:pt x="14" y="101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3" y="58"/>
                    <a:pt x="73" y="58"/>
                  </a:cubicBezTo>
                  <a:cubicBezTo>
                    <a:pt x="75" y="58"/>
                    <a:pt x="78" y="57"/>
                    <a:pt x="80" y="55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4" y="31"/>
                    <a:pt x="103" y="29"/>
                    <a:pt x="101" y="29"/>
                  </a:cubicBezTo>
                  <a:lnTo>
                    <a:pt x="87" y="28"/>
                  </a:lnTo>
                  <a:close/>
                  <a:moveTo>
                    <a:pt x="87" y="28"/>
                  </a:moveTo>
                  <a:cubicBezTo>
                    <a:pt x="87" y="28"/>
                    <a:pt x="87" y="28"/>
                    <a:pt x="87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195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 PHP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赋值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算数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比较运算符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5933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赋值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算数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比较运算符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赋值运算符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算数运算符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比较运算符</a:t>
            </a:r>
            <a:endParaRPr lang="zh-CN" altLang="zh-CN" dirty="0"/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8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 PHP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赋值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算数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比较运算符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971600" y="1988840"/>
            <a:ext cx="2232248" cy="2016224"/>
            <a:chOff x="829871" y="4136673"/>
            <a:chExt cx="2232248" cy="2016224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2" name="圆角矩形 21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3563888" y="2066072"/>
            <a:ext cx="532859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分钟练习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，练习赋值运算符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，练习算数运算符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，比较以下结果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3714664"/>
            <a:ext cx="4262636" cy="215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05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PHP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逻辑运算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符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5933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：掌握逻辑运算符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逻辑与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、逻辑或</a:t>
            </a:r>
            <a:r>
              <a:rPr lang="en-US" altLang="zh-CN" dirty="0" smtClean="0"/>
              <a:t>||</a:t>
            </a:r>
            <a:r>
              <a:rPr lang="zh-CN" altLang="en-US" dirty="0"/>
              <a:t>、</a:t>
            </a:r>
            <a:r>
              <a:rPr lang="zh-CN" altLang="en-US" dirty="0" smtClean="0"/>
              <a:t>逻辑非！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逻辑与和逻辑或又称短路运算</a:t>
            </a:r>
            <a:endParaRPr lang="en-US" altLang="zh-CN" dirty="0" smtClean="0"/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16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PHP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连接、错误抑制、三目运算符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5933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：掌握连接、错误抑制、三目运算符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58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连接运算符：</a:t>
            </a:r>
            <a:r>
              <a:rPr lang="en-US" altLang="zh-CN" dirty="0" smtClean="0"/>
              <a:t>.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错误抑制符：</a:t>
            </a:r>
            <a:r>
              <a:rPr lang="en-US" altLang="zh-CN" dirty="0" smtClean="0"/>
              <a:t>@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/>
              <a:t>三</a:t>
            </a:r>
            <a:r>
              <a:rPr lang="zh-CN" altLang="en-US" dirty="0" smtClean="0"/>
              <a:t>目运算符：也称三元运算符。表达式</a:t>
            </a:r>
            <a:r>
              <a:rPr lang="en-US" altLang="zh-CN" dirty="0" smtClean="0"/>
              <a:t>1</a:t>
            </a:r>
            <a:r>
              <a:rPr lang="en-US" altLang="zh-CN" dirty="0"/>
              <a:t>?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2</a:t>
            </a:r>
            <a:r>
              <a:rPr lang="en-US" altLang="zh-CN" dirty="0"/>
              <a:t>: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3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 smtClean="0"/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pic>
        <p:nvPicPr>
          <p:cNvPr id="1028" name="Picture 4" descr="C:\Users\ADMINI~1\AppData\Local\Temp\SGPicFaceTpBq\2028\00D20FEB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437112"/>
            <a:ext cx="385192" cy="38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49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PHP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连接、错误抑制、三目运算符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971600" y="1988840"/>
            <a:ext cx="2232248" cy="2016224"/>
            <a:chOff x="829871" y="4136673"/>
            <a:chExt cx="2232248" cy="2016224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2" name="圆角矩形 21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3563888" y="2066072"/>
            <a:ext cx="532859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分钟练习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，练习连接符，错误抑制符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，计算下图结果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3428801"/>
            <a:ext cx="415290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70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.1 PHP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自操作运算符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5933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自操作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运算符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赋值运算符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算数运算符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比较运算符</a:t>
            </a:r>
            <a:endParaRPr lang="zh-CN" altLang="zh-CN" dirty="0"/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0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8933</TotalTime>
  <Words>1067</Words>
  <Application>Microsoft Office PowerPoint</Application>
  <PresentationFormat>全屏显示(4:3)</PresentationFormat>
  <Paragraphs>273</Paragraphs>
  <Slides>25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1.1 PHP基础——赋值-算数-比较运算符</vt:lpstr>
      <vt:lpstr>PowerPoint 演示文稿</vt:lpstr>
      <vt:lpstr>1.2 PHP基础——逻辑运算符</vt:lpstr>
      <vt:lpstr>1.3 PHP基础——连接、错误抑制、三目运算符</vt:lpstr>
      <vt:lpstr>PowerPoint 演示文稿</vt:lpstr>
      <vt:lpstr>2.1 PHP基础——自操作运算符</vt:lpstr>
      <vt:lpstr>PowerPoint 演示文稿</vt:lpstr>
      <vt:lpstr>2.2 PHP基础——位运算及运算符优先级</vt:lpstr>
      <vt:lpstr>3.1 分支机构介绍之if分支介绍</vt:lpstr>
      <vt:lpstr>3.2 if分支实例</vt:lpstr>
      <vt:lpstr>PowerPoint 演示文稿</vt:lpstr>
      <vt:lpstr>3.3 switch分支</vt:lpstr>
      <vt:lpstr>PowerPoint 演示文稿</vt:lpstr>
      <vt:lpstr>4.1 PHP基础——for循环</vt:lpstr>
      <vt:lpstr>PowerPoint 演示文稿</vt:lpstr>
      <vt:lpstr>4.2 PHP基础——while和do-while循环</vt:lpstr>
      <vt:lpstr>PowerPoint 演示文稿</vt:lpstr>
      <vt:lpstr>5.1 PHP基础——循环控制</vt:lpstr>
      <vt:lpstr>PowerPoint 演示文稿</vt:lpstr>
      <vt:lpstr>5.2 PHP基础——流程控制替代语法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Han</cp:lastModifiedBy>
  <cp:revision>1723</cp:revision>
  <dcterms:created xsi:type="dcterms:W3CDTF">2015-06-29T07:19:00Z</dcterms:created>
  <dcterms:modified xsi:type="dcterms:W3CDTF">2017-06-19T08:12:23Z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