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324" r:id="rId4"/>
    <p:sldId id="408" r:id="rId5"/>
    <p:sldId id="414" r:id="rId6"/>
    <p:sldId id="409" r:id="rId7"/>
    <p:sldId id="415" r:id="rId8"/>
    <p:sldId id="410" r:id="rId9"/>
    <p:sldId id="411" r:id="rId10"/>
    <p:sldId id="398" r:id="rId11"/>
    <p:sldId id="399" r:id="rId12"/>
    <p:sldId id="400" r:id="rId13"/>
    <p:sldId id="412" r:id="rId14"/>
    <p:sldId id="401" r:id="rId15"/>
    <p:sldId id="416" r:id="rId16"/>
    <p:sldId id="413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62" d="100"/>
          <a:sy n="62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定点型对整数部分精确，对小数部分不精确，小数部分使用四舍五入计算</a:t>
            </a:r>
            <a:endParaRPr lang="en-US" altLang="zh-CN" smtClean="0"/>
          </a:p>
          <a:p>
            <a:r>
              <a:rPr lang="en-US" altLang="zh-CN" smtClean="0"/>
              <a:t>M</a:t>
            </a:r>
            <a:r>
              <a:rPr lang="zh-CN" altLang="en-US" smtClean="0"/>
              <a:t>最大值为</a:t>
            </a:r>
            <a:r>
              <a:rPr lang="en-US" altLang="zh-CN" smtClean="0"/>
              <a:t>65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zh-CN" altLang="en-US" smtClean="0"/>
              <a:t>最大值为</a:t>
            </a:r>
            <a:r>
              <a:rPr lang="en-US" altLang="zh-CN" smtClean="0"/>
              <a:t>30</a:t>
            </a:r>
          </a:p>
          <a:p>
            <a:r>
              <a:rPr lang="en-US" altLang="zh-CN" smtClean="0"/>
              <a:t>create</a:t>
            </a:r>
            <a:r>
              <a:rPr lang="en-US" altLang="zh-CN" baseline="0" smtClean="0"/>
              <a:t> table my_decimal(</a:t>
            </a:r>
          </a:p>
          <a:p>
            <a:r>
              <a:rPr lang="en-US" altLang="zh-CN" baseline="0" smtClean="0"/>
              <a:t>f1 float(10,2),</a:t>
            </a:r>
          </a:p>
          <a:p>
            <a:r>
              <a:rPr lang="en-US" altLang="zh-CN" baseline="0" smtClean="0"/>
              <a:t>d1 decimal(10,2)</a:t>
            </a:r>
          </a:p>
          <a:p>
            <a:r>
              <a:rPr lang="en-US" altLang="zh-CN" baseline="0" smtClean="0"/>
              <a:t>)charset utf8;</a:t>
            </a:r>
          </a:p>
          <a:p>
            <a:r>
              <a:rPr lang="en-US" altLang="zh-CN" baseline="0" smtClean="0"/>
              <a:t>insert into my_decimal values(12345678.90, 12345678.90);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insert into my_decimal values(99999999.99, 99999999.99);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22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table my_date(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d1 date,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d2 time,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d3 datetime,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d4 timestamp,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d5 year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)charset 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 into my_date values(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'1900-01-01','12:12:12','1900-01-01 12:12:12','1999-01-01 12:12:12',69);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table my_date(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d1 date,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d2 time,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d3 datetime,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d4 timestamp,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d5 year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)charset 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 into my_date values(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'1900-01-01','12:12:12','1900-01-01 12:12:12','1999-01-01 12:12:12',69);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6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最大可存储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个字符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最大可存储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个数据值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table my_enum(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gender enum('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男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女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保密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)charset 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 into my_enum values('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男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 into my_enum values(3);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set </a:t>
            </a:r>
            <a:r>
              <a:rPr lang="zh-CN" altLang="en-US" smtClean="0"/>
              <a:t>最多存储</a:t>
            </a:r>
            <a:r>
              <a:rPr lang="en-US" altLang="zh-CN" smtClean="0"/>
              <a:t>64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en-US" altLang="zh-CN" smtClean="0"/>
              <a:t>set</a:t>
            </a:r>
            <a:r>
              <a:rPr lang="zh-CN" altLang="en-US" smtClean="0"/>
              <a:t>最终存储的数字，不是真实的字符串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0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table my_set(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hobby set('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篮球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足球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羽毛球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乒乓球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橄榄球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冰球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高俅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)charset 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 into my_set values('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篮球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乒乓球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冰球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以数值方式查看集合数据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 hobby + 0 from my_set;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1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utf8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编码下最多能存储多少个字符：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21844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编码下最多能存储多少个字符：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:3766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6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12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table my_property(</a:t>
            </a:r>
          </a:p>
          <a:p>
            <a:r>
              <a:rPr lang="en-US" altLang="zh-CN" smtClean="0"/>
              <a:t>name varchar(10) not null comment '</a:t>
            </a:r>
            <a:r>
              <a:rPr lang="zh-CN" altLang="en-US" smtClean="0"/>
              <a:t>当前用户名不能为空</a:t>
            </a:r>
            <a:r>
              <a:rPr lang="en-US" altLang="zh-CN" smtClean="0"/>
              <a:t>',</a:t>
            </a:r>
          </a:p>
          <a:p>
            <a:r>
              <a:rPr lang="en-US" altLang="zh-CN" smtClean="0"/>
              <a:t>age tinyint default 18</a:t>
            </a:r>
          </a:p>
          <a:p>
            <a:r>
              <a:rPr lang="en-US" altLang="zh-CN" smtClean="0"/>
              <a:t>)charset utf8;</a:t>
            </a:r>
          </a:p>
          <a:p>
            <a:r>
              <a:rPr lang="en-US" altLang="zh-CN" smtClean="0"/>
              <a:t>insert into my_property values('han',default);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75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主键的意义：一张表设置主键后，可以通过主键字段唯一区分每一条数据。</a:t>
            </a:r>
            <a:endParaRPr lang="en-US" altLang="zh-CN" smtClean="0"/>
          </a:p>
          <a:p>
            <a:r>
              <a:rPr lang="zh-CN" altLang="en-US" smtClean="0"/>
              <a:t>主键的特性，设置主键后，该字段值不能为空值，值不能重复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58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设置主键的方式有两种；</a:t>
            </a:r>
            <a:r>
              <a:rPr lang="en-US" altLang="zh-CN" smtClean="0"/>
              <a:t>1</a:t>
            </a:r>
            <a:r>
              <a:rPr lang="zh-CN" altLang="en-US" smtClean="0"/>
              <a:t>，直接在该字段后加</a:t>
            </a:r>
            <a:r>
              <a:rPr lang="en-US" altLang="zh-CN" smtClean="0"/>
              <a:t>primary</a:t>
            </a:r>
            <a:r>
              <a:rPr lang="en-US" altLang="zh-CN" baseline="0" smtClean="0"/>
              <a:t> key;2</a:t>
            </a:r>
            <a:r>
              <a:rPr lang="zh-CN" altLang="en-US" baseline="0" smtClean="0"/>
              <a:t>，在字段下面加</a:t>
            </a:r>
            <a:r>
              <a:rPr lang="en-US" altLang="zh-CN" baseline="0" smtClean="0"/>
              <a:t>primary key(</a:t>
            </a:r>
            <a:r>
              <a:rPr lang="zh-CN" altLang="en-US" baseline="0" smtClean="0"/>
              <a:t>字段名</a:t>
            </a:r>
            <a:r>
              <a:rPr lang="en-US" altLang="zh-CN" baseline="0" smtClean="0"/>
              <a:t>)</a:t>
            </a:r>
          </a:p>
          <a:p>
            <a:r>
              <a:rPr lang="zh-CN" altLang="en-US" baseline="0" smtClean="0"/>
              <a:t>业务主键：主键字段具有业务意义；逻辑主键：自增长类型</a:t>
            </a:r>
            <a:endParaRPr lang="en-US" altLang="zh-CN" baseline="0" smtClean="0"/>
          </a:p>
          <a:p>
            <a:r>
              <a:rPr lang="zh-CN" altLang="en-US" baseline="0" smtClean="0"/>
              <a:t>删除主键</a:t>
            </a:r>
            <a:r>
              <a:rPr lang="en-US" altLang="zh-CN" baseline="0" smtClean="0"/>
              <a:t>:alter table my_pri drop primary key;</a:t>
            </a:r>
          </a:p>
          <a:p>
            <a:r>
              <a:rPr lang="en-US" altLang="zh-CN" smtClean="0"/>
              <a:t>create table my_pri(</a:t>
            </a:r>
          </a:p>
          <a:p>
            <a:r>
              <a:rPr lang="en-US" altLang="zh-CN" smtClean="0"/>
              <a:t>name varchar(10) primary key</a:t>
            </a:r>
          </a:p>
          <a:p>
            <a:r>
              <a:rPr lang="en-US" altLang="zh-CN" smtClean="0"/>
              <a:t>)charset utf8;</a:t>
            </a:r>
          </a:p>
          <a:p>
            <a:r>
              <a:rPr lang="en-US" altLang="zh-CN" smtClean="0"/>
              <a:t>insert into my_pri values('han');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70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67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4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3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3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table my_un(</a:t>
            </a:r>
          </a:p>
          <a:p>
            <a:r>
              <a:rPr lang="en-US" altLang="zh-CN" smtClean="0"/>
              <a:t>id int primary key auto_increment,</a:t>
            </a:r>
          </a:p>
          <a:p>
            <a:r>
              <a:rPr lang="en-US" altLang="zh-CN" smtClean="0"/>
              <a:t>name varchar(10) unique key</a:t>
            </a:r>
          </a:p>
          <a:p>
            <a:r>
              <a:rPr lang="en-US" altLang="zh-CN" smtClean="0"/>
              <a:t>)charset utf8;</a:t>
            </a:r>
          </a:p>
          <a:p>
            <a:r>
              <a:rPr lang="en-US" altLang="zh-CN" smtClean="0"/>
              <a:t>insert into my_un values(null,null);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33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2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5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09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unsigned</a:t>
            </a:r>
          </a:p>
          <a:p>
            <a:r>
              <a:rPr lang="en-US" altLang="zh-CN" smtClean="0"/>
              <a:t>create table my_int(</a:t>
            </a:r>
          </a:p>
          <a:p>
            <a:r>
              <a:rPr lang="en-US" altLang="zh-CN" smtClean="0"/>
              <a:t>int_1 tinyint,</a:t>
            </a:r>
          </a:p>
          <a:p>
            <a:r>
              <a:rPr lang="en-US" altLang="zh-CN" smtClean="0"/>
              <a:t>int_2 smallint,</a:t>
            </a:r>
          </a:p>
          <a:p>
            <a:r>
              <a:rPr lang="en-US" altLang="zh-CN" smtClean="0"/>
              <a:t>int_3 mediumint,</a:t>
            </a:r>
          </a:p>
          <a:p>
            <a:r>
              <a:rPr lang="en-US" altLang="zh-CN" smtClean="0"/>
              <a:t>int_4 int,</a:t>
            </a:r>
          </a:p>
          <a:p>
            <a:r>
              <a:rPr lang="en-US" altLang="zh-CN" smtClean="0"/>
              <a:t>int_5 bigint,</a:t>
            </a:r>
          </a:p>
          <a:p>
            <a:r>
              <a:rPr lang="en-US" altLang="zh-CN" smtClean="0"/>
              <a:t>int_6 tinyint unsigned</a:t>
            </a:r>
          </a:p>
          <a:p>
            <a:r>
              <a:rPr lang="en-US" altLang="zh-CN" smtClean="0"/>
              <a:t>)charset utf8;</a:t>
            </a:r>
          </a:p>
          <a:p>
            <a:r>
              <a:rPr lang="en-US" altLang="zh-CN" smtClean="0"/>
              <a:t>insert into my_int values(-128,255,255,255,255,100);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8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7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table int_1(</a:t>
            </a:r>
          </a:p>
          <a:p>
            <a:r>
              <a:rPr lang="en-US" altLang="zh-CN" smtClean="0"/>
              <a:t>int_1 tinyint unsigned,</a:t>
            </a:r>
          </a:p>
          <a:p>
            <a:r>
              <a:rPr lang="en-US" altLang="zh-CN" smtClean="0"/>
              <a:t>int_2 tinyint zerofill</a:t>
            </a:r>
          </a:p>
          <a:p>
            <a:r>
              <a:rPr lang="en-US" altLang="zh-CN" smtClean="0"/>
              <a:t>);</a:t>
            </a:r>
          </a:p>
          <a:p>
            <a:r>
              <a:rPr lang="en-US" altLang="zh-CN" smtClean="0"/>
              <a:t>insert  into int_1 values(1,1);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6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float(M,D)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：表示一共存储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个有效数字，其中小数部分占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浮点型是按照四舍五入的方式进行计算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精度大概在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位左右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4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1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1&#21015;&#31867;&#22411;&#8212;&#8212;&#23567;&#25968;&#22411;&#65288;&#23450;&#28857;&#25968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2&#21015;&#31867;&#22411;&#8212;&#8212;&#26102;&#38388;&#26085;&#26399;&#2241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3&#21015;&#31867;&#22411;&#8212;&#8212;&#23383;&#31526;&#20018;&#31867;&#22411;&#65288;char&#21644;varchar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1&#21015;&#31867;&#22411;&#8212;&#8212;&#23383;&#31526;&#20018;&#31867;&#22411;&#65288;text&#21644;enum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2&#21015;&#31867;&#22411;&#8212;&#8212;&#23383;&#31526;&#20018;&#31867;&#22411;&#65288;set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3&#21015;&#31867;&#22411;&#8212;&#8212;mysql&#35760;&#24405;&#38271;&#24230;&#65288;varchar&#26368;&#22823;&#38271;&#24230;&#65289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1&#21015;&#23646;&#24615;&#8212;&#8212;&#31616;&#21333;&#23646;&#24615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2&#21015;&#23646;&#24615;&#8212;&#8212;&#20027;&#3819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&#21015;&#23646;&#24615;&#8212;&#8212;&#33258;&#22686;&#38271;&#65288;&#22522;&#26412;&#20351;&#29992;&#6528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&#35270;&#39057;/14-margin.avi" TargetMode="Externa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2&#21015;&#23646;&#24615;&#8212;&#8212;&#33258;&#22686;&#38271;&#65288;&#39640;&#32423;&#20351;&#29992;&#6528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3&#21015;&#23646;&#24615;&#8212;&#8212;&#21807;&#19968;&#38190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1&#34920;&#20851;&#31995;&#8212;&#8212;&#19968;&#23545;&#19968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2&#34920;&#20851;&#31995;&#8212;&#8212;&#19968;&#23545;&#22810;&#65288;&#22810;&#23545;&#19968;&#65289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3&#34920;&#20851;&#31995;&#8212;&#8212;&#22810;&#23545;&#22810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1&#21015;&#31867;&#22411;&#8212;&#8212;&#25972;&#2241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2&#21015;&#31867;&#22411;&#8212;&#8212;&#26174;&#31034;&#38271;&#24230;&#65288;zerofill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3&#21015;&#31867;&#22411;&#8212;&#8212;&#23567;&#25968;&#22411;&#65288;&#28014;&#28857;&#25968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day02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小数型（定点数）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数类型之定点数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点数的设置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点数对小数部分和整数部分是否都精确？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Decimal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M,D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最大值，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最大值？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小数型（定点数）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my_decimal,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两个字段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f1,d1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float(10,2)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decimal(10,2)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入正常数据，和临界点数据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8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握列类型之时间日期类型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间类型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期类型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间日期类型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戳类型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年类型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（关键字考察）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日期类型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间日期类型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间戳类型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年类型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时间日期型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my_date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表，分别使用以上类型，并插入一条数据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串类型之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的使用场景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（关键字考察）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日期类型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间日期类型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间戳类型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年类型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my_date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表，分别使用以上类型，并插入一条数据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4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标：掌握字符串类型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存储普通的字符文本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当数据超过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个字符，该如何选择？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终存储的是什么？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1412776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最大存储多个字符？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类型最多可存储多个数据值？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49647" y="3781145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my_enum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gender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类型，并插入正确数据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4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标：掌握字符串类型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最多可以存储多少个选项？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终存储的是什么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字符串类型（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my_set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hobby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字段为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类型，并插入正确数据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220636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列类型（字段类型）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列属性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中最大长度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——mysql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记录长度（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最大长度）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编码下最多能存储多少个字符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编码下最多能存储多少个字符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简单属性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握列属性的使用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该</a:t>
            </a:r>
            <a:r>
              <a:rPr lang="zh-CN" altLang="en-US"/>
              <a:t>字</a:t>
            </a:r>
            <a:r>
              <a:rPr lang="zh-CN" altLang="en-US" smtClean="0"/>
              <a:t>段为空的关键字？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该字段设置默认值的关键字？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列描述的关键字？</a:t>
            </a:r>
            <a:endParaRPr lang="zh-CN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简单属性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7584" y="1916832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419872" y="2329122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my_property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字段不能为空，并加上字段描述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字段设置默认值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入一条正确数据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握主键的使用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键的设置的意义及其特性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置主键的方式有几种？关键字是？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键所对应的字段业务意义分那两种？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除主键语法？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my_pri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字段为主键，并插入一条正确数据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1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76587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握自增长的设置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自增长（基本使用）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5" name="圆角矩形 14">
            <a:hlinkClick r:id="rId5" action="ppaction://hlinkfile"/>
          </p:cNvPr>
          <p:cNvSpPr/>
          <p:nvPr/>
        </p:nvSpPr>
        <p:spPr>
          <a:xfrm>
            <a:off x="799708" y="3599131"/>
            <a:ext cx="3308004" cy="25744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长关键字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长字段适合什么类型的字段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设置自增长的字段必须是那种类型？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触发自增长的条件？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4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自增长（高级使用）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如何修改自增长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如</a:t>
            </a:r>
            <a:r>
              <a:rPr lang="zh-CN" altLang="en-US" smtClean="0"/>
              <a:t>何删除自增长</a:t>
            </a:r>
            <a:endParaRPr lang="en-US" altLang="zh-CN" dirty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自增长（高级使用）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568" y="1916832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165116" y="2254793"/>
            <a:ext cx="53285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my_auto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修改自增长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掌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握唯一键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创</a:t>
            </a:r>
            <a:r>
              <a:rPr lang="zh-CN" altLang="en-US" smtClean="0"/>
              <a:t>建唯一键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唯一</a:t>
            </a:r>
            <a:r>
              <a:rPr lang="zh-CN" altLang="en-US" smtClean="0"/>
              <a:t>键的特性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删</a:t>
            </a:r>
            <a:r>
              <a:rPr lang="zh-CN" altLang="en-US" smtClean="0"/>
              <a:t>除唯一键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00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列属性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3568" y="1916832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165116" y="2254793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my_un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表，设置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为主键自增长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字段设置成唯一键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入正确数据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189858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掌握字段类型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掌握列属性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掌握表关系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掌握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表关系之一对一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对一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一对</a:t>
            </a:r>
            <a:r>
              <a:rPr lang="zh-CN" altLang="en-US" smtClean="0"/>
              <a:t>一表关系可以用两个同样的主键去对应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97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标：掌握表关系之一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一对多（多对一）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一对多关系表通常在“多”表中维护一个字段与“一”表中主键字段对应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75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标：掌握表关系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之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多对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多对多可以拆分成两个一对过来看待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解</a:t>
            </a:r>
            <a:r>
              <a:rPr lang="zh-CN" altLang="en-US" smtClean="0"/>
              <a:t>决方案：添加一个中间表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97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字段整数类型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整</a:t>
            </a:r>
            <a:r>
              <a:rPr lang="zh-CN" altLang="en-US" smtClean="0"/>
              <a:t>数类型的分类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无符</a:t>
            </a:r>
            <a:r>
              <a:rPr lang="zh-CN" altLang="en-US" smtClean="0"/>
              <a:t>号的设定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864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数类型有几种？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定无符号的关键字？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0965" y="3787980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75856" y="4221088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表，分别使用不同范围的整数类型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入一条正确数据。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3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示长度和自动填充的设置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显示长度（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显示长度是指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自</a:t>
            </a:r>
            <a:r>
              <a:rPr lang="zh-CN" altLang="en-US" smtClean="0"/>
              <a:t>动填充的设置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91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显示长度（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zerofill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7584" y="1916832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419872" y="2329122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建表练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字段类型，创建一个无符号字段和一个自动填充字段。并插入一条数据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12180" y="164879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</a:t>
            </a:r>
            <a:r>
              <a:rPr lang="zh-CN" altLang="zh-CN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习</a:t>
            </a:r>
            <a:r>
              <a:rPr lang="zh-CN" altLang="en-US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小数类</a:t>
            </a:r>
            <a:r>
              <a:rPr lang="zh-CN" altLang="en-US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型之单精度浮点数</a:t>
            </a:r>
            <a:endParaRPr lang="en-US" altLang="zh-CN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小数型（浮点数）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单精</a:t>
            </a:r>
            <a:r>
              <a:rPr lang="zh-CN" altLang="en-US" smtClean="0"/>
              <a:t>度浮点型设置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9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7876" y="1944441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M,D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）代表什么意思？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果数据精度丢失，是按照什么算法计算的？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的精度大概在几位？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列类型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小数型（浮点数）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412776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0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2801</Words>
  <Application>Microsoft Office PowerPoint</Application>
  <PresentationFormat>全屏显示(4:3)</PresentationFormat>
  <Paragraphs>461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Lato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列类型——小数型（定点数）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列属性——简单属性</vt:lpstr>
      <vt:lpstr>PowerPoint 演示文稿</vt:lpstr>
      <vt:lpstr>PowerPoint 演示文稿</vt:lpstr>
      <vt:lpstr>PowerPoint 演示文稿</vt:lpstr>
      <vt:lpstr>PowerPoint 演示文稿</vt:lpstr>
      <vt:lpstr>5.2 列属性——自增长（高级使用）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1652</cp:revision>
  <dcterms:created xsi:type="dcterms:W3CDTF">2015-06-29T07:19:00Z</dcterms:created>
  <dcterms:modified xsi:type="dcterms:W3CDTF">2017-03-08T09:11:14Z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