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40" r:id="rId17"/>
    <p:sldId id="341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1" r:id="rId26"/>
    <p:sldId id="355" r:id="rId27"/>
    <p:sldId id="356" r:id="rId28"/>
    <p:sldId id="357" r:id="rId29"/>
    <p:sldId id="358" r:id="rId30"/>
    <p:sldId id="359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62" d="100"/>
          <a:sy n="62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1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 * from (select * from my_student order by stu_height desc) as temp group by class_id;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1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49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 * from my_class as c where exists(select stu_id from my_student as s where s.class_id = c.class_id);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2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6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9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dump –h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–P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端口号 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–u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 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–p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 数据库名 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文件地址</a:t>
            </a:r>
            <a:endParaRPr lang="en-US" altLang="zh-CN" baseline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mysqldump –u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 数据库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数据表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&gt; 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文件地址</a:t>
            </a:r>
            <a:endParaRPr lang="en-US" altLang="zh-CN" baseline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 –u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 数据库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文件地址</a:t>
            </a:r>
            <a:endParaRPr lang="en-US" altLang="zh-CN" baseline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 sql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文件位置 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必须先进入数据库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3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user 'user1'@'%' identified by '123456';</a:t>
            </a:r>
          </a:p>
          <a:p>
            <a:r>
              <a:rPr lang="en-US" altLang="zh-CN" smtClean="0"/>
              <a:t>set password for 'user1'@'%' = password('1234');</a:t>
            </a:r>
          </a:p>
          <a:p>
            <a:r>
              <a:rPr lang="en-US" altLang="zh-CN" smtClean="0"/>
              <a:t>drop user 'user1'@'%';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6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user 'user1'@'%' identified by '123456';</a:t>
            </a:r>
          </a:p>
          <a:p>
            <a:r>
              <a:rPr lang="en-US" altLang="zh-CN" smtClean="0"/>
              <a:t>set password for 'user1'@'%' = password('1234');</a:t>
            </a:r>
          </a:p>
          <a:p>
            <a:r>
              <a:rPr lang="en-US" altLang="zh-CN" smtClean="0"/>
              <a:t>drop user 'user1'@'%';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7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grant </a:t>
            </a:r>
            <a:r>
              <a:rPr lang="zh-CN" altLang="en-US" smtClean="0"/>
              <a:t>权限列表</a:t>
            </a:r>
            <a:r>
              <a:rPr lang="en-US" altLang="zh-CN" smtClean="0"/>
              <a:t>/all privilages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on </a:t>
            </a:r>
            <a:r>
              <a:rPr lang="zh-CN" altLang="en-US" baseline="0" smtClean="0"/>
              <a:t>数据库</a:t>
            </a:r>
            <a:r>
              <a:rPr lang="en-US" altLang="zh-CN" baseline="0" smtClean="0"/>
              <a:t>.</a:t>
            </a:r>
            <a:r>
              <a:rPr lang="zh-CN" altLang="en-US" baseline="0" smtClean="0"/>
              <a:t>数据表 </a:t>
            </a:r>
            <a:r>
              <a:rPr lang="en-US" altLang="zh-CN" baseline="0" smtClean="0"/>
              <a:t>to </a:t>
            </a:r>
            <a:r>
              <a:rPr lang="zh-CN" altLang="en-US" baseline="0" smtClean="0"/>
              <a:t>用户</a:t>
            </a:r>
            <a:r>
              <a:rPr lang="en-US" altLang="zh-CN" baseline="0" smtClean="0"/>
              <a:t>;</a:t>
            </a:r>
          </a:p>
          <a:p>
            <a:r>
              <a:rPr lang="en-US" altLang="zh-CN" baseline="0" smtClean="0"/>
              <a:t>revoke </a:t>
            </a:r>
            <a:r>
              <a:rPr lang="zh-CN" altLang="en-US" baseline="0" smtClean="0"/>
              <a:t>权限列表 </a:t>
            </a:r>
            <a:r>
              <a:rPr lang="en-US" altLang="zh-CN" baseline="0" smtClean="0"/>
              <a:t>on </a:t>
            </a:r>
            <a:r>
              <a:rPr lang="zh-CN" altLang="en-US" baseline="0" smtClean="0"/>
              <a:t>数据库</a:t>
            </a:r>
            <a:r>
              <a:rPr lang="en-US" altLang="zh-CN" baseline="0" smtClean="0"/>
              <a:t>.</a:t>
            </a:r>
            <a:r>
              <a:rPr lang="zh-CN" altLang="en-US" baseline="0" smtClean="0"/>
              <a:t>数据表 </a:t>
            </a:r>
            <a:r>
              <a:rPr lang="en-US" altLang="zh-CN" baseline="0" smtClean="0"/>
              <a:t>from </a:t>
            </a:r>
            <a:r>
              <a:rPr lang="zh-CN" altLang="en-US" baseline="0" smtClean="0"/>
              <a:t>用户</a:t>
            </a:r>
            <a:r>
              <a:rPr lang="en-US" altLang="zh-CN" baseline="0" smtClean="0"/>
              <a:t>;</a:t>
            </a:r>
          </a:p>
          <a:p>
            <a:r>
              <a:rPr lang="en-US" altLang="zh-CN" baseline="0" smtClean="0"/>
              <a:t>flush privileges;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2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6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代表全部权限：</a:t>
            </a:r>
            <a:r>
              <a:rPr lang="en-US" altLang="zh-CN" smtClean="0"/>
              <a:t>all</a:t>
            </a:r>
            <a:r>
              <a:rPr lang="en-US" altLang="zh-CN" baseline="0" smtClean="0"/>
              <a:t> privileges</a:t>
            </a:r>
          </a:p>
          <a:p>
            <a:r>
              <a:rPr lang="zh-CN" altLang="en-US" baseline="0" smtClean="0"/>
              <a:t>取消权限：</a:t>
            </a:r>
            <a:r>
              <a:rPr lang="en-US" altLang="zh-CN" baseline="0" smtClean="0"/>
              <a:t>revoke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52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 stop mysql</a:t>
            </a:r>
          </a:p>
          <a:p>
            <a:r>
              <a:rPr lang="en-US" altLang="zh-CN" smtClean="0"/>
              <a:t>mysqld.exe –skip-grant-tables</a:t>
            </a:r>
          </a:p>
          <a:p>
            <a:r>
              <a:rPr lang="en-US" altLang="zh-CN" smtClean="0"/>
              <a:t>set password for 'root'@‘localhost'= password('123');</a:t>
            </a:r>
          </a:p>
          <a:p>
            <a:r>
              <a:rPr lang="en-US" altLang="zh-CN" smtClean="0"/>
              <a:t>net start mysql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86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创建表时添加外键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[constraint `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`] foreign key(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外键字段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创建表后添加外键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[constraint `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`] foreign key(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外键字段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删除外键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drop foreign key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删除对应的索引：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drop index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77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district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：严格模式，默认的，不允许操作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：级联模式，一起操作，主表变化，从表数据跟着变化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null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：置空模式，主表变化（删除），从表对应记录设置为空：前提是从表中对应外键字段允许为空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view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select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view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view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07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24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关闭自动事务</a:t>
            </a:r>
            <a:endParaRPr lang="en-US" altLang="zh-CN" smtClean="0"/>
          </a:p>
          <a:p>
            <a:r>
              <a:rPr lang="en-US" altLang="zh-CN" smtClean="0"/>
              <a:t>set autocommit = off;</a:t>
            </a:r>
          </a:p>
          <a:p>
            <a:r>
              <a:rPr lang="zh-CN" altLang="en-US" smtClean="0"/>
              <a:t>提交：</a:t>
            </a:r>
            <a:r>
              <a:rPr lang="en-US" altLang="zh-CN" smtClean="0"/>
              <a:t>commit</a:t>
            </a:r>
          </a:p>
          <a:p>
            <a:r>
              <a:rPr lang="zh-CN" altLang="en-US" smtClean="0"/>
              <a:t>回滚：</a:t>
            </a:r>
            <a:r>
              <a:rPr lang="en-US" altLang="zh-CN" smtClean="0"/>
              <a:t>rollback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开启手动事务：</a:t>
            </a:r>
            <a:r>
              <a:rPr lang="en-US" altLang="zh-CN" smtClean="0"/>
              <a:t>start</a:t>
            </a:r>
            <a:r>
              <a:rPr lang="en-US" altLang="zh-CN" baseline="0" smtClean="0"/>
              <a:t> transaction;</a:t>
            </a:r>
          </a:p>
          <a:p>
            <a:r>
              <a:rPr lang="zh-CN" altLang="en-US" baseline="0" smtClean="0"/>
              <a:t>增加回滚点：</a:t>
            </a:r>
            <a:r>
              <a:rPr lang="en-US" altLang="zh-CN" baseline="0" smtClean="0"/>
              <a:t>savepoint </a:t>
            </a:r>
            <a:r>
              <a:rPr lang="zh-CN" altLang="en-US" baseline="0" smtClean="0"/>
              <a:t>回滚点名</a:t>
            </a:r>
            <a:r>
              <a:rPr lang="en-US" altLang="zh-CN" baseline="0" smtClean="0"/>
              <a:t>;</a:t>
            </a:r>
          </a:p>
          <a:p>
            <a:r>
              <a:rPr lang="zh-CN" altLang="en-US" baseline="0" smtClean="0"/>
              <a:t>返回到回滚点：</a:t>
            </a:r>
            <a:r>
              <a:rPr lang="en-US" altLang="zh-CN" baseline="0" smtClean="0"/>
              <a:t>rollback to </a:t>
            </a:r>
            <a:r>
              <a:rPr lang="zh-CN" altLang="en-US" baseline="0" smtClean="0"/>
              <a:t>回滚点名</a:t>
            </a:r>
            <a:r>
              <a:rPr lang="en-US" altLang="zh-CN" baseline="0" smtClean="0"/>
              <a:t>;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9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1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按功能分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标量子查询：子查询返回的结果是一个数据（一行一列）</a:t>
            </a:r>
          </a:p>
          <a:p>
            <a:pPr lvl="1"/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列子查询：返回的结果是一列（一列多行）</a:t>
            </a:r>
          </a:p>
          <a:p>
            <a:pPr lvl="1"/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行子查询：返回的结果是一行（一行多列）</a:t>
            </a:r>
          </a:p>
          <a:p>
            <a:pPr lvl="1"/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表子查询：返回的结果是多行多列（多行多列）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子查询：返回的结果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（类似布尔操作）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按位置分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子查询：子查询出现的位置在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条件中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子查询：子查询出现的位置在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数据源中（做数据源）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7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5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0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2&#23376;&#26597;&#35810;&#8212;&#8212;&#34920;&#23376;&#26597;&#3581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3&#23376;&#26597;&#35810;&#8212;&#8212;exists&#23376;&#26597;&#3581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1&#23376;&#26597;&#35810;&#8212;&#8212;&#29305;&#23450;&#20851;&#38190;&#2338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2&#25968;&#25454;&#22791;&#20221;&#19982;&#36824;&#21407;&#8212;&#8212;&#25972;&#24211;&#22791;&#20221;&#19982;&#36824;&#2140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3&#29992;&#25143;&#26435;&#38480;&#31649;&#29702;&#8212;&#8212;&#29992;&#25143;&#31649;&#2970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1&#29992;&#25143;&#26435;&#38480;&#31649;&#29702;&#8212;&#8212;&#26435;&#38480;&#31649;&#2970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2&#29992;&#25143;&#26435;&#38480;&#31649;&#29702;&#8212;&#8212;&#23494;&#30721;&#20002;&#22833;&#25214;&#22238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3&#22806;&#38190;&#8212;&#8212;&#27010;&#24565;&#65288;&#22522;&#26412;&#25805;&#20316;&#65289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&#22806;&#38190;&#8212;&#8212;&#32422;&#26463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2&#35270;&#22270;&#8212;&#8212;&#22522;&#26412;&#25805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3&#20107;&#21153;&#23433;&#20840;&#8212;&#8212;&#27010;&#24565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1&#20107;&#21153;&#23433;&#20840;&#8212;&#8212;&#33258;&#21160;&#20107;&#2115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2&#20107;&#21153;&#23433;&#20840;&#8212;&#8212;&#25163;&#21160;&#20107;&#21153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3&#20107;&#21153;&#23433;&#20840;&#8212;&#8212;&#29305;&#24615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1&#23376;&#26597;&#35810;&#8212;&#8212;&#27010;&#24565;&#21644;&#20998;&#3186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2&#23376;&#26597;&#35810;&#8212;&#8212;&#26631;&#37327;&#23376;&#26597;&#3581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3&#23376;&#26597;&#35810;&#8212;&#8212;&#21015;&#23376;&#26597;&#3581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1&#23376;&#26597;&#35810;&#8212;&#8212;&#34892;&#23376;&#26597;&#3581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day04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行子查询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过学生表查出年龄最大，且身高最高的学生信息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示：在数据表里完善一下这条数据，也就是数据表里存在这么一条符合要求的数据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3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：掌握表查询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表子查询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表子查询放在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语句的那个位置？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意：表子查询得到的结果必须使用一个别名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表子查询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过学生表和班级表获取每个班上最高身高的学生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——exists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xists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回的结果只有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——exists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过学生表和班级表获取有学生在的班级信息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特定关键字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特定关键字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关键字的使用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：掌握整库备份与还原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据备份与还原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整库备份与还原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中数据库备份和还原，都要在未连接数据库的状态下进行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句考察）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备份整个数据库语句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份单张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多张表语句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原数据库语句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Source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指令导入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指令方式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据备份与还原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整库备份与还原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择一个数据库，进行备份和还原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7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握用户管理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户权限管理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创建用户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修</a:t>
            </a:r>
            <a:r>
              <a:rPr lang="zh-CN" altLang="en-US" smtClean="0">
                <a:solidFill>
                  <a:schemeClr val="bg1"/>
                </a:solidFill>
              </a:rPr>
              <a:t>改用户密码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删除用户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户权限管理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加一个用户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，修改密码，删除该用户名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2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子查询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数据库的备份与还原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视图的基本操作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事务操作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握权限管理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户权限管理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授予权限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取</a:t>
            </a:r>
            <a:r>
              <a:rPr lang="zh-CN" altLang="en-US" smtClean="0">
                <a:solidFill>
                  <a:schemeClr val="bg1"/>
                </a:solidFill>
              </a:rPr>
              <a:t>消权限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刷</a:t>
            </a:r>
            <a:r>
              <a:rPr lang="zh-CN" altLang="en-US" smtClean="0">
                <a:solidFill>
                  <a:schemeClr val="bg1"/>
                </a:solidFill>
              </a:rPr>
              <a:t>新权限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户权限管理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加一个用户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，授予全部权限，取消权限和权限刷新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4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：了解找回密码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户权限管理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密码丢失找回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停止服务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重</a:t>
            </a:r>
            <a:r>
              <a:rPr lang="zh-CN" altLang="en-US" smtClean="0">
                <a:solidFill>
                  <a:schemeClr val="bg1"/>
                </a:solidFill>
              </a:rPr>
              <a:t>启服务（跳过权限控制）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修</a:t>
            </a:r>
            <a:r>
              <a:rPr lang="zh-CN" altLang="en-US" smtClean="0">
                <a:solidFill>
                  <a:schemeClr val="bg1"/>
                </a:solidFill>
              </a:rPr>
              <a:t>改密码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强</a:t>
            </a:r>
            <a:r>
              <a:rPr lang="zh-CN" altLang="en-US" smtClean="0">
                <a:solidFill>
                  <a:schemeClr val="bg1"/>
                </a:solidFill>
              </a:rPr>
              <a:t>行停止</a:t>
            </a:r>
            <a:r>
              <a:rPr lang="en-US" altLang="zh-CN" smtClean="0">
                <a:solidFill>
                  <a:schemeClr val="bg1"/>
                </a:solidFill>
              </a:rPr>
              <a:t>mysql</a:t>
            </a:r>
            <a:r>
              <a:rPr lang="zh-CN" altLang="en-US" smtClean="0">
                <a:solidFill>
                  <a:schemeClr val="bg1"/>
                </a:solidFill>
              </a:rPr>
              <a:t>服务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重</a:t>
            </a:r>
            <a:r>
              <a:rPr lang="zh-CN" altLang="en-US" smtClean="0">
                <a:solidFill>
                  <a:schemeClr val="bg1"/>
                </a:solidFill>
              </a:rPr>
              <a:t>启服务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握外键的基本操作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概念（基本操作）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增加外键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删</a:t>
            </a:r>
            <a:r>
              <a:rPr lang="zh-CN" altLang="en-US" smtClean="0">
                <a:solidFill>
                  <a:schemeClr val="bg1"/>
                </a:solidFill>
              </a:rPr>
              <a:t>除外键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外键只能用</a:t>
            </a:r>
            <a:r>
              <a:rPr lang="en-US" altLang="zh-CN" smtClean="0">
                <a:solidFill>
                  <a:schemeClr val="bg1"/>
                </a:solidFill>
              </a:rPr>
              <a:t>innodb</a:t>
            </a:r>
            <a:r>
              <a:rPr lang="zh-CN" altLang="en-US" smtClean="0">
                <a:solidFill>
                  <a:schemeClr val="bg1"/>
                </a:solidFill>
              </a:rPr>
              <a:t>存储引擎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解约束的使用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添</a:t>
            </a:r>
            <a:r>
              <a:rPr lang="zh-CN" altLang="en-US" smtClean="0">
                <a:solidFill>
                  <a:schemeClr val="bg1"/>
                </a:solidFill>
              </a:rPr>
              <a:t>加外键后，主表和从表之间的约束关系是？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约</a:t>
            </a:r>
            <a:r>
              <a:rPr lang="zh-CN" altLang="en-US" smtClean="0">
                <a:solidFill>
                  <a:schemeClr val="bg1"/>
                </a:solidFill>
              </a:rPr>
              <a:t>束模式有那三种？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约</a:t>
            </a:r>
            <a:r>
              <a:rPr lang="zh-CN" altLang="en-US" smtClean="0">
                <a:solidFill>
                  <a:schemeClr val="bg1"/>
                </a:solidFill>
              </a:rPr>
              <a:t>束的作用？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：掌握视图的基本操作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创建视图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使</a:t>
            </a:r>
            <a:r>
              <a:rPr lang="zh-CN" altLang="en-US" smtClean="0">
                <a:solidFill>
                  <a:schemeClr val="bg1"/>
                </a:solidFill>
              </a:rPr>
              <a:t>用视图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修</a:t>
            </a:r>
            <a:r>
              <a:rPr lang="zh-CN" altLang="en-US" smtClean="0">
                <a:solidFill>
                  <a:schemeClr val="bg1"/>
                </a:solidFill>
              </a:rPr>
              <a:t>改视图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删</a:t>
            </a:r>
            <a:r>
              <a:rPr lang="zh-CN" altLang="en-US" smtClean="0">
                <a:solidFill>
                  <a:schemeClr val="bg1"/>
                </a:solidFill>
              </a:rPr>
              <a:t>除视图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务的概念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掌握程度：记忆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务安全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事务就是保证多条</a:t>
            </a:r>
            <a:r>
              <a:rPr lang="en-US" altLang="zh-CN" smtClean="0">
                <a:solidFill>
                  <a:schemeClr val="bg1"/>
                </a:solidFill>
              </a:rPr>
              <a:t>SQL</a:t>
            </a:r>
            <a:r>
              <a:rPr lang="zh-CN" altLang="en-US" smtClean="0">
                <a:solidFill>
                  <a:schemeClr val="bg1"/>
                </a:solidFill>
              </a:rPr>
              <a:t>语句，要么全都执行，要么全不执行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握自动事务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务安全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自动事务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对数据的增删改才会有事务操作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开</a:t>
            </a:r>
            <a:r>
              <a:rPr lang="zh-CN" altLang="en-US" smtClean="0">
                <a:solidFill>
                  <a:schemeClr val="bg1"/>
                </a:solidFill>
              </a:rPr>
              <a:t>启和关闭自动事务命令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开</a:t>
            </a:r>
            <a:r>
              <a:rPr lang="zh-CN" altLang="en-US" smtClean="0">
                <a:solidFill>
                  <a:schemeClr val="bg1"/>
                </a:solidFill>
              </a:rPr>
              <a:t>启事务后，提交和回滚操作指令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握手动事务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务安全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手动事务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开</a:t>
            </a:r>
            <a:r>
              <a:rPr lang="zh-CN" altLang="en-US" smtClean="0">
                <a:solidFill>
                  <a:schemeClr val="bg1"/>
                </a:solidFill>
              </a:rPr>
              <a:t>启手动事务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增</a:t>
            </a:r>
            <a:r>
              <a:rPr lang="zh-CN" altLang="en-US" smtClean="0">
                <a:solidFill>
                  <a:schemeClr val="bg1"/>
                </a:solidFill>
              </a:rPr>
              <a:t>加回滚点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返</a:t>
            </a:r>
            <a:r>
              <a:rPr lang="zh-CN" altLang="en-US" smtClean="0">
                <a:solidFill>
                  <a:schemeClr val="bg1"/>
                </a:solidFill>
              </a:rPr>
              <a:t>回到回滚点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务安全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手动事务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习手动事务操作，添加回滚点操作。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掌握子查询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了解数据库的备份与还原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了解用户权限设置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掌握视图的基本操作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掌握事务操作</a:t>
            </a:r>
            <a:endParaRPr lang="id-ID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解事务的特性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务安全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事务的原子性，一致性，隔离性，持久性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忆子查询的分类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询的概念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按功能分类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按位置分类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：掌握标量子查询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标量子查询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量子查询中的子查询得到的结果是？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询就是想要得到的结果，子查询的结果就是主查询判断的条件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标量子查询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过学生名字，查出来所属班级的名称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4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：掌握标量列查询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列子查询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列子查询得到的结果是？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用关键字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in(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列子查询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列子查询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过学生名字，查出来已有学生所在的班级名称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9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：掌握行子查询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行子查询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子查询得到的结果是？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么是行元素？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行子查询的基本语法？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6738</TotalTime>
  <Words>2534</Words>
  <Application>Microsoft Office PowerPoint</Application>
  <PresentationFormat>全屏显示(4:3)</PresentationFormat>
  <Paragraphs>387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1605</cp:revision>
  <dcterms:created xsi:type="dcterms:W3CDTF">2015-06-29T07:19:00Z</dcterms:created>
  <dcterms:modified xsi:type="dcterms:W3CDTF">2017-03-08T09:25:52Z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