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25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21" autoAdjust="0"/>
    <p:restoredTop sz="67495" autoAdjust="0"/>
  </p:normalViewPr>
  <p:slideViewPr>
    <p:cSldViewPr>
      <p:cViewPr varScale="1">
        <p:scale>
          <a:sx n="62" d="100"/>
          <a:sy n="62" d="100"/>
        </p:scale>
        <p:origin x="1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0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2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mtClean="0"/>
              <a:t>delimiter $$</a:t>
            </a:r>
          </a:p>
          <a:p>
            <a:r>
              <a:rPr lang="en-US" altLang="zh-CN" smtClean="0"/>
              <a:t>create function my_sum(value int) returns int</a:t>
            </a:r>
          </a:p>
          <a:p>
            <a:r>
              <a:rPr lang="en-US" altLang="zh-CN" smtClean="0"/>
              <a:t>begin</a:t>
            </a:r>
          </a:p>
          <a:p>
            <a:r>
              <a:rPr lang="en-US" altLang="zh-CN" smtClean="0"/>
              <a:t>	-- </a:t>
            </a:r>
            <a:r>
              <a:rPr lang="zh-CN" altLang="en-US" smtClean="0"/>
              <a:t>声明变量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declare res int default 0;</a:t>
            </a:r>
          </a:p>
          <a:p>
            <a:r>
              <a:rPr lang="en-US" altLang="zh-CN" smtClean="0"/>
              <a:t>	declare i int default 1;</a:t>
            </a:r>
          </a:p>
          <a:p>
            <a:r>
              <a:rPr lang="en-US" altLang="zh-CN" smtClean="0"/>
              <a:t>	-- </a:t>
            </a:r>
            <a:r>
              <a:rPr lang="zh-CN" altLang="en-US" smtClean="0"/>
              <a:t>循环处理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mywhile:while i &lt; value do </a:t>
            </a:r>
          </a:p>
          <a:p>
            <a:r>
              <a:rPr lang="en-US" altLang="zh-CN" smtClean="0"/>
              <a:t>		-- </a:t>
            </a:r>
            <a:r>
              <a:rPr lang="zh-CN" altLang="en-US" smtClean="0"/>
              <a:t>判断当前数据是否合理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if i % 5 = 0 then</a:t>
            </a:r>
          </a:p>
          <a:p>
            <a:r>
              <a:rPr lang="en-US" altLang="zh-CN" smtClean="0"/>
              <a:t>			-- 5</a:t>
            </a:r>
            <a:r>
              <a:rPr lang="zh-CN" altLang="en-US" smtClean="0"/>
              <a:t>的倍数不要</a:t>
            </a:r>
          </a:p>
          <a:p>
            <a:r>
              <a:rPr lang="zh-CN" altLang="en-US" smtClean="0"/>
              <a:t>			</a:t>
            </a:r>
            <a:r>
              <a:rPr lang="en-US" altLang="zh-CN" smtClean="0"/>
              <a:t>set i = i + 1;</a:t>
            </a:r>
          </a:p>
          <a:p>
            <a:r>
              <a:rPr lang="en-US" altLang="zh-CN" smtClean="0"/>
              <a:t>			iterate mywhile;</a:t>
            </a:r>
          </a:p>
          <a:p>
            <a:r>
              <a:rPr lang="en-US" altLang="zh-CN" smtClean="0"/>
              <a:t>		end if;</a:t>
            </a:r>
          </a:p>
          <a:p>
            <a:r>
              <a:rPr lang="en-US" altLang="zh-CN" smtClean="0"/>
              <a:t>		-- </a:t>
            </a:r>
            <a:r>
              <a:rPr lang="zh-CN" altLang="en-US" smtClean="0"/>
              <a:t>修改变量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set res = res + i;</a:t>
            </a:r>
          </a:p>
          <a:p>
            <a:r>
              <a:rPr lang="en-US" altLang="zh-CN" smtClean="0"/>
              <a:t>		set i = i + 1;</a:t>
            </a:r>
          </a:p>
          <a:p>
            <a:r>
              <a:rPr lang="en-US" altLang="zh-CN" smtClean="0"/>
              <a:t>	end while mywhile;</a:t>
            </a:r>
          </a:p>
          <a:p>
            <a:r>
              <a:rPr lang="en-US" altLang="zh-CN" smtClean="0"/>
              <a:t>	-- </a:t>
            </a:r>
            <a:r>
              <a:rPr lang="zh-CN" altLang="en-US" smtClean="0"/>
              <a:t>返回值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return res;</a:t>
            </a:r>
          </a:p>
          <a:p>
            <a:r>
              <a:rPr lang="en-US" altLang="zh-CN" smtClean="0"/>
              <a:t>end</a:t>
            </a:r>
          </a:p>
          <a:p>
            <a:r>
              <a:rPr lang="en-US" altLang="zh-CN" smtClean="0"/>
              <a:t>$$</a:t>
            </a:r>
          </a:p>
          <a:p>
            <a:r>
              <a:rPr lang="en-US" altLang="zh-CN" smtClean="0"/>
              <a:t>delimiter ;</a:t>
            </a:r>
          </a:p>
          <a:p>
            <a:endParaRPr lang="en-US" altLang="zh-CN" smtClean="0"/>
          </a:p>
          <a:p>
            <a:r>
              <a:rPr lang="en-US" altLang="zh-CN" smtClean="0"/>
              <a:t>select my_sun(80);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52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局部作用域：</a:t>
            </a:r>
            <a:r>
              <a:rPr lang="en-US" altLang="zh-CN" smtClean="0"/>
              <a:t>declare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变量名；只能在函数体内使用</a:t>
            </a:r>
            <a:endParaRPr lang="en-US" altLang="zh-CN" baseline="0" smtClean="0"/>
          </a:p>
          <a:p>
            <a:r>
              <a:rPr lang="zh-CN" altLang="en-US" baseline="0" smtClean="0"/>
              <a:t>会话作用域：</a:t>
            </a:r>
            <a:r>
              <a:rPr lang="en-US" altLang="zh-CN" baseline="0" smtClean="0"/>
              <a:t>set @</a:t>
            </a:r>
            <a:r>
              <a:rPr lang="zh-CN" altLang="en-US" baseline="0" smtClean="0"/>
              <a:t>变量名 </a:t>
            </a:r>
            <a:r>
              <a:rPr lang="en-US" altLang="zh-CN" baseline="0" smtClean="0"/>
              <a:t>= </a:t>
            </a:r>
            <a:r>
              <a:rPr lang="zh-CN" altLang="en-US" baseline="0" smtClean="0"/>
              <a:t>值；当前连接中，都可用。</a:t>
            </a:r>
            <a:endParaRPr lang="en-US" altLang="zh-CN" baseline="0" smtClean="0"/>
          </a:p>
          <a:p>
            <a:r>
              <a:rPr lang="zh-CN" altLang="en-US" baseline="0" smtClean="0"/>
              <a:t>全局作用域：</a:t>
            </a:r>
            <a:r>
              <a:rPr lang="en-US" altLang="zh-CN" baseline="0" smtClean="0"/>
              <a:t>set global </a:t>
            </a:r>
            <a:r>
              <a:rPr lang="zh-CN" altLang="en-US" baseline="0" smtClean="0"/>
              <a:t>变量名 </a:t>
            </a:r>
            <a:r>
              <a:rPr lang="en-US" altLang="zh-CN" baseline="0" smtClean="0"/>
              <a:t>= </a:t>
            </a:r>
            <a:r>
              <a:rPr lang="zh-CN" altLang="en-US" baseline="0" smtClean="0"/>
              <a:t>值； 对所有用户连接，都有用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023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2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2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8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4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set @n1 = 1;</a:t>
            </a:r>
          </a:p>
          <a:p>
            <a:r>
              <a:rPr lang="en-US" altLang="zh-CN" smtClean="0"/>
              <a:t>set @n2 = 2;</a:t>
            </a:r>
          </a:p>
          <a:p>
            <a:r>
              <a:rPr lang="en-US" altLang="zh-CN" smtClean="0"/>
              <a:t>set @n3 = 3;</a:t>
            </a:r>
          </a:p>
          <a:p>
            <a:r>
              <a:rPr lang="en-US" altLang="zh-CN" smtClean="0"/>
              <a:t>delimiter $$</a:t>
            </a:r>
          </a:p>
          <a:p>
            <a:r>
              <a:rPr lang="en-US" altLang="zh-CN" smtClean="0"/>
              <a:t>create procedure my_pro(in int_1 int,out int_2 int,inout int_3 int)</a:t>
            </a:r>
          </a:p>
          <a:p>
            <a:r>
              <a:rPr lang="en-US" altLang="zh-CN" smtClean="0"/>
              <a:t>begin</a:t>
            </a:r>
          </a:p>
          <a:p>
            <a:r>
              <a:rPr lang="en-US" altLang="zh-CN" smtClean="0"/>
              <a:t>	select int_1,int_2,int_3;</a:t>
            </a:r>
          </a:p>
          <a:p>
            <a:r>
              <a:rPr lang="en-US" altLang="zh-CN" smtClean="0"/>
              <a:t>	-- </a:t>
            </a:r>
            <a:r>
              <a:rPr lang="zh-CN" altLang="en-US" smtClean="0"/>
              <a:t>修改三个变量值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set int_1 = 10;</a:t>
            </a:r>
          </a:p>
          <a:p>
            <a:r>
              <a:rPr lang="en-US" altLang="zh-CN" smtClean="0"/>
              <a:t>	set int_2 = 100;</a:t>
            </a:r>
          </a:p>
          <a:p>
            <a:r>
              <a:rPr lang="en-US" altLang="zh-CN" smtClean="0"/>
              <a:t>	set int_3 = 1000;</a:t>
            </a:r>
          </a:p>
          <a:p>
            <a:r>
              <a:rPr lang="en-US" altLang="zh-CN" smtClean="0"/>
              <a:t>	select int_1,int_2,int_3;</a:t>
            </a:r>
          </a:p>
          <a:p>
            <a:r>
              <a:rPr lang="en-US" altLang="zh-CN" smtClean="0"/>
              <a:t>	-- </a:t>
            </a:r>
            <a:r>
              <a:rPr lang="zh-CN" altLang="en-US" smtClean="0"/>
              <a:t>查看会话变量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select @n1,@n2,@n3;</a:t>
            </a:r>
          </a:p>
          <a:p>
            <a:r>
              <a:rPr lang="en-US" altLang="zh-CN" smtClean="0"/>
              <a:t>	-- </a:t>
            </a:r>
            <a:r>
              <a:rPr lang="zh-CN" altLang="en-US" smtClean="0"/>
              <a:t>修改会话变量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set @n1 = 'a';</a:t>
            </a:r>
          </a:p>
          <a:p>
            <a:r>
              <a:rPr lang="en-US" altLang="zh-CN" smtClean="0"/>
              <a:t>	set @n2 = 'b';</a:t>
            </a:r>
          </a:p>
          <a:p>
            <a:r>
              <a:rPr lang="en-US" altLang="zh-CN" smtClean="0"/>
              <a:t>	set @n3 = 'c';</a:t>
            </a:r>
          </a:p>
          <a:p>
            <a:r>
              <a:rPr lang="en-US" altLang="zh-CN" smtClean="0"/>
              <a:t>	select @n1,@n2,@n3;</a:t>
            </a:r>
          </a:p>
          <a:p>
            <a:r>
              <a:rPr lang="en-US" altLang="zh-CN" smtClean="0"/>
              <a:t>end</a:t>
            </a:r>
          </a:p>
          <a:p>
            <a:r>
              <a:rPr lang="en-US" altLang="zh-CN" smtClean="0"/>
              <a:t>$$</a:t>
            </a:r>
          </a:p>
          <a:p>
            <a:r>
              <a:rPr lang="en-US" altLang="zh-CN" smtClean="0"/>
              <a:t>delimiter ;</a:t>
            </a:r>
          </a:p>
          <a:p>
            <a:r>
              <a:rPr lang="en-US" altLang="zh-CN" smtClean="0"/>
              <a:t>call my_pro(@n1,@n2,@n3);</a:t>
            </a:r>
          </a:p>
          <a:p>
            <a:r>
              <a:rPr lang="en-US" altLang="zh-CN" smtClean="0"/>
              <a:t>select @n1,@n2,@n3;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52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83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create trigger </a:t>
            </a:r>
            <a:r>
              <a:rPr lang="zh-CN" altLang="en-US" smtClean="0"/>
              <a:t>触发器名 触发时机 触发事件 </a:t>
            </a:r>
            <a:r>
              <a:rPr lang="en-US" altLang="zh-CN" smtClean="0"/>
              <a:t>on </a:t>
            </a:r>
            <a:r>
              <a:rPr lang="zh-CN" altLang="en-US" smtClean="0"/>
              <a:t>表 </a:t>
            </a:r>
            <a:r>
              <a:rPr lang="en-US" altLang="zh-CN" smtClean="0"/>
              <a:t>for each row</a:t>
            </a:r>
          </a:p>
          <a:p>
            <a:r>
              <a:rPr lang="en-US" altLang="zh-CN" smtClean="0"/>
              <a:t>begin </a:t>
            </a:r>
          </a:p>
          <a:p>
            <a:r>
              <a:rPr lang="en-US" altLang="zh-CN" smtClean="0"/>
              <a:t>	-- </a:t>
            </a:r>
            <a:r>
              <a:rPr lang="zh-CN" altLang="en-US" smtClean="0"/>
              <a:t>具体操作语句</a:t>
            </a:r>
            <a:endParaRPr lang="en-US" altLang="zh-CN" smtClean="0"/>
          </a:p>
          <a:p>
            <a:r>
              <a:rPr lang="en-US" altLang="zh-CN" smtClean="0"/>
              <a:t>end </a:t>
            </a:r>
          </a:p>
          <a:p>
            <a:r>
              <a:rPr lang="zh-CN" altLang="en-US" smtClean="0"/>
              <a:t>触发时机</a:t>
            </a:r>
            <a:endParaRPr lang="en-US" altLang="zh-CN" smtClean="0"/>
          </a:p>
          <a:p>
            <a:r>
              <a:rPr lang="en-US" altLang="zh-CN" smtClean="0"/>
              <a:t>before</a:t>
            </a:r>
            <a:r>
              <a:rPr lang="en-US" altLang="zh-CN" baseline="0" smtClean="0"/>
              <a:t>:</a:t>
            </a:r>
            <a:r>
              <a:rPr lang="zh-CN" altLang="en-US" baseline="0" smtClean="0"/>
              <a:t>数据发生改变前的状态</a:t>
            </a:r>
            <a:endParaRPr lang="en-US" altLang="zh-CN" baseline="0" smtClean="0"/>
          </a:p>
          <a:p>
            <a:r>
              <a:rPr lang="en-US" altLang="zh-CN" baseline="0" smtClean="0"/>
              <a:t>after:</a:t>
            </a:r>
            <a:r>
              <a:rPr lang="zh-CN" altLang="en-US" baseline="0" smtClean="0"/>
              <a:t>数据发生改变后的状态</a:t>
            </a:r>
            <a:endParaRPr lang="en-US" altLang="zh-CN" baseline="0" smtClean="0"/>
          </a:p>
          <a:p>
            <a:r>
              <a:rPr lang="zh-CN" altLang="en-US" baseline="0" smtClean="0"/>
              <a:t>触发事件：</a:t>
            </a:r>
            <a:r>
              <a:rPr lang="en-US" altLang="zh-CN" baseline="0" smtClean="0"/>
              <a:t>insert update delete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7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366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16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mtClean="0"/>
              <a:t>-- </a:t>
            </a:r>
            <a:r>
              <a:rPr lang="zh-CN" altLang="en-US" smtClean="0"/>
              <a:t>创建两张表</a:t>
            </a:r>
          </a:p>
          <a:p>
            <a:r>
              <a:rPr lang="en-US" altLang="zh-CN" smtClean="0"/>
              <a:t>create table my_goods(</a:t>
            </a:r>
          </a:p>
          <a:p>
            <a:r>
              <a:rPr lang="en-US" altLang="zh-CN" smtClean="0"/>
              <a:t>id int primary key auto_increment,</a:t>
            </a:r>
          </a:p>
          <a:p>
            <a:r>
              <a:rPr lang="en-US" altLang="zh-CN" smtClean="0"/>
              <a:t>name varchar(20) not null,</a:t>
            </a:r>
          </a:p>
          <a:p>
            <a:r>
              <a:rPr lang="en-US" altLang="zh-CN" smtClean="0"/>
              <a:t>inv int</a:t>
            </a:r>
          </a:p>
          <a:p>
            <a:r>
              <a:rPr lang="en-US" altLang="zh-CN" smtClean="0"/>
              <a:t>)charset utf8;</a:t>
            </a:r>
          </a:p>
          <a:p>
            <a:endParaRPr lang="en-US" altLang="zh-CN" smtClean="0"/>
          </a:p>
          <a:p>
            <a:r>
              <a:rPr lang="en-US" altLang="zh-CN" smtClean="0"/>
              <a:t>create table my_orders(</a:t>
            </a:r>
          </a:p>
          <a:p>
            <a:r>
              <a:rPr lang="en-US" altLang="zh-CN" smtClean="0"/>
              <a:t>id int primary key auto_increment,</a:t>
            </a:r>
          </a:p>
          <a:p>
            <a:r>
              <a:rPr lang="en-US" altLang="zh-CN" smtClean="0"/>
              <a:t>goods_id int not null,</a:t>
            </a:r>
          </a:p>
          <a:p>
            <a:r>
              <a:rPr lang="en-US" altLang="zh-CN" smtClean="0"/>
              <a:t>goods_num int not null)charset utf8;</a:t>
            </a:r>
          </a:p>
          <a:p>
            <a:endParaRPr lang="en-US" altLang="zh-CN" smtClean="0"/>
          </a:p>
          <a:p>
            <a:r>
              <a:rPr lang="en-US" altLang="zh-CN" smtClean="0"/>
              <a:t>insert into my_goods values(null,'</a:t>
            </a:r>
            <a:r>
              <a:rPr lang="zh-CN" altLang="en-US" smtClean="0"/>
              <a:t>手机</a:t>
            </a:r>
            <a:r>
              <a:rPr lang="en-US" altLang="zh-CN" smtClean="0"/>
              <a:t>',1000),(null,'</a:t>
            </a:r>
            <a:r>
              <a:rPr lang="zh-CN" altLang="en-US" smtClean="0"/>
              <a:t>电脑</a:t>
            </a:r>
            <a:r>
              <a:rPr lang="en-US" altLang="zh-CN" smtClean="0"/>
              <a:t>',500),(null,'</a:t>
            </a:r>
            <a:r>
              <a:rPr lang="zh-CN" altLang="en-US" smtClean="0"/>
              <a:t>游戏机</a:t>
            </a:r>
            <a:r>
              <a:rPr lang="en-US" altLang="zh-CN" smtClean="0"/>
              <a:t>',100);</a:t>
            </a:r>
          </a:p>
          <a:p>
            <a:r>
              <a:rPr lang="en-US" altLang="zh-CN" smtClean="0"/>
              <a:t>-- </a:t>
            </a:r>
            <a:r>
              <a:rPr lang="zh-CN" altLang="en-US" smtClean="0"/>
              <a:t>自动扣除商品库存的触发器</a:t>
            </a:r>
          </a:p>
          <a:p>
            <a:r>
              <a:rPr lang="en-US" altLang="zh-CN" smtClean="0"/>
              <a:t>delimiter $$</a:t>
            </a:r>
          </a:p>
          <a:p>
            <a:r>
              <a:rPr lang="en-US" altLang="zh-CN" smtClean="0"/>
              <a:t>create trigger a_i_o_t after insert on my_orders for each row</a:t>
            </a:r>
          </a:p>
          <a:p>
            <a:r>
              <a:rPr lang="en-US" altLang="zh-CN" smtClean="0"/>
              <a:t>begin</a:t>
            </a:r>
          </a:p>
          <a:p>
            <a:r>
              <a:rPr lang="en-US" altLang="zh-CN" smtClean="0"/>
              <a:t>	-- </a:t>
            </a:r>
            <a:r>
              <a:rPr lang="zh-CN" altLang="en-US" smtClean="0"/>
              <a:t>更新商品库存</a:t>
            </a:r>
            <a:r>
              <a:rPr lang="en-US" altLang="zh-CN" smtClean="0"/>
              <a:t>:new</a:t>
            </a:r>
            <a:r>
              <a:rPr lang="zh-CN" altLang="en-US" smtClean="0"/>
              <a:t>代表着新增的订单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update my_goods set inv = inv - new.goods_num where id = new.goods_id;</a:t>
            </a:r>
          </a:p>
          <a:p>
            <a:r>
              <a:rPr lang="en-US" altLang="zh-CN" smtClean="0"/>
              <a:t>end</a:t>
            </a:r>
          </a:p>
          <a:p>
            <a:r>
              <a:rPr lang="en-US" altLang="zh-CN" smtClean="0"/>
              <a:t>$$</a:t>
            </a:r>
          </a:p>
          <a:p>
            <a:r>
              <a:rPr lang="en-US" altLang="zh-CN" smtClean="0"/>
              <a:t>delimiter ;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-- </a:t>
            </a:r>
            <a:r>
              <a:rPr lang="zh-CN" altLang="en-US" smtClean="0"/>
              <a:t>判断库存</a:t>
            </a:r>
          </a:p>
          <a:p>
            <a:r>
              <a:rPr lang="en-US" altLang="zh-CN" smtClean="0"/>
              <a:t>delimiter $$</a:t>
            </a:r>
          </a:p>
          <a:p>
            <a:r>
              <a:rPr lang="en-US" altLang="zh-CN" smtClean="0"/>
              <a:t>create trigger b_i_o_t before insert on my_orders for each row</a:t>
            </a:r>
          </a:p>
          <a:p>
            <a:r>
              <a:rPr lang="en-US" altLang="zh-CN" smtClean="0"/>
              <a:t>begin</a:t>
            </a:r>
          </a:p>
          <a:p>
            <a:r>
              <a:rPr lang="en-US" altLang="zh-CN" smtClean="0"/>
              <a:t>	-- </a:t>
            </a:r>
            <a:r>
              <a:rPr lang="zh-CN" altLang="en-US" smtClean="0"/>
              <a:t>取出库存数据进行判断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select inv from my_goods where id = new.goods_id into @inv;</a:t>
            </a:r>
          </a:p>
          <a:p>
            <a:endParaRPr lang="en-US" altLang="zh-CN" smtClean="0"/>
          </a:p>
          <a:p>
            <a:r>
              <a:rPr lang="en-US" altLang="zh-CN" smtClean="0"/>
              <a:t>	-- </a:t>
            </a:r>
            <a:r>
              <a:rPr lang="zh-CN" altLang="en-US" smtClean="0"/>
              <a:t>判断</a:t>
            </a:r>
          </a:p>
          <a:p>
            <a:r>
              <a:rPr lang="zh-CN" altLang="en-US" smtClean="0"/>
              <a:t>	</a:t>
            </a:r>
            <a:r>
              <a:rPr lang="en-US" altLang="zh-CN" smtClean="0"/>
              <a:t>if @inv &lt; new.goods_num then</a:t>
            </a:r>
          </a:p>
          <a:p>
            <a:r>
              <a:rPr lang="en-US" altLang="zh-CN" smtClean="0"/>
              <a:t>		-- </a:t>
            </a:r>
            <a:r>
              <a:rPr lang="zh-CN" altLang="en-US" smtClean="0"/>
              <a:t>中断操作：暴力解决，主动出错</a:t>
            </a:r>
          </a:p>
          <a:p>
            <a:r>
              <a:rPr lang="zh-CN" altLang="en-US" smtClean="0"/>
              <a:t>		</a:t>
            </a:r>
            <a:r>
              <a:rPr lang="en-US" altLang="zh-CN" smtClean="0"/>
              <a:t>insert into XXX values('XXX');</a:t>
            </a:r>
          </a:p>
          <a:p>
            <a:r>
              <a:rPr lang="en-US" altLang="zh-CN" smtClean="0"/>
              <a:t>	end if;</a:t>
            </a:r>
          </a:p>
          <a:p>
            <a:r>
              <a:rPr lang="en-US" altLang="zh-CN" smtClean="0"/>
              <a:t>end </a:t>
            </a:r>
          </a:p>
          <a:p>
            <a:r>
              <a:rPr lang="en-US" altLang="zh-CN" smtClean="0"/>
              <a:t>$$</a:t>
            </a:r>
          </a:p>
          <a:p>
            <a:r>
              <a:rPr lang="en-US" altLang="zh-CN" smtClean="0"/>
              <a:t>delimiter 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9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9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、用在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查询当中，当做一种条件来进行判断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基本语法：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为真结果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为假结果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、用在复杂的语句块中（函数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存储过程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触发器）</a:t>
            </a: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基本语法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条件表达式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then 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满足条件要执行的语句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 if;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4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9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8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59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Delimiter </a:t>
            </a:r>
            <a:r>
              <a:rPr lang="zh-CN" altLang="en-US" smtClean="0"/>
              <a:t>新结束符</a:t>
            </a:r>
            <a:endParaRPr lang="en-US" altLang="zh-CN" smtClean="0"/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function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函数名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形参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returns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返回值类型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//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函数体</a:t>
            </a:r>
          </a:p>
          <a:p>
            <a:r>
              <a:rPr lang="en-US" altLang="zh-CN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返回值数据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	//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数据必须与结构中定义的返回值类型一致</a:t>
            </a:r>
          </a:p>
          <a:p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endParaRPr lang="zh-CN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语句结束符</a:t>
            </a:r>
          </a:p>
          <a:p>
            <a:r>
              <a:rPr lang="zh-CN" altLang="en-US" smtClean="0"/>
              <a:t>查看函数：</a:t>
            </a:r>
            <a:r>
              <a:rPr lang="en-US" altLang="zh-CN" smtClean="0"/>
              <a:t>show</a:t>
            </a:r>
            <a:r>
              <a:rPr lang="en-US" altLang="zh-CN" baseline="0" smtClean="0"/>
              <a:t> function status</a:t>
            </a:r>
          </a:p>
          <a:p>
            <a:r>
              <a:rPr lang="zh-CN" altLang="en-US" baseline="0" smtClean="0"/>
              <a:t>调用函数：</a:t>
            </a:r>
            <a:r>
              <a:rPr lang="en-US" altLang="zh-CN" baseline="0" smtClean="0"/>
              <a:t>select </a:t>
            </a:r>
            <a:r>
              <a:rPr lang="zh-CN" altLang="en-US" baseline="0" smtClean="0"/>
              <a:t>函数名</a:t>
            </a:r>
            <a:r>
              <a:rPr lang="en-US" altLang="zh-CN" baseline="0" smtClean="0"/>
              <a:t>(</a:t>
            </a:r>
            <a:r>
              <a:rPr lang="zh-CN" altLang="en-US" baseline="0" smtClean="0"/>
              <a:t>实参列表</a:t>
            </a:r>
            <a:r>
              <a:rPr lang="en-US" altLang="zh-CN" baseline="0" smtClean="0"/>
              <a:t>)</a:t>
            </a:r>
          </a:p>
          <a:p>
            <a:r>
              <a:rPr lang="zh-CN" altLang="en-US" baseline="0" smtClean="0"/>
              <a:t>删除函数：</a:t>
            </a:r>
            <a:r>
              <a:rPr lang="en-US" altLang="zh-CN" baseline="0" smtClean="0"/>
              <a:t>drop function </a:t>
            </a:r>
            <a:r>
              <a:rPr lang="zh-CN" altLang="en-US" baseline="0" smtClean="0"/>
              <a:t>函数名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6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pPr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1&#20989;&#25968;&#8212;&#8212;&#33258;&#23450;&#20041;&#20989;&#25968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3.2&#20989;&#25968;&#21644;&#27969;&#31243;&#32467;&#26500;&#32508;&#21512;&#26696;&#20363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1&#21464;&#37327;&#20316;&#29992;&#22495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2&#23384;&#20648;&#36807;&#31243;&#8212;&#8212;&#27010;&#24565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4.3&#23384;&#20648;&#36807;&#31243;&#8212;&#8212;&#22522;&#26412;&#25805;&#20316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1&#23384;&#20648;&#36807;&#31243;&#8212;&#8212;&#24418;&#21442;&#31867;&#22411;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5.2&#35302;&#21457;&#22120;&#8212;&#8212;&#27010;&#24565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1&#35302;&#21457;&#22120;&#8212;&#8212;&#22522;&#26412;&#25805;&#20316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6.2&#35302;&#21457;&#22120;&#8212;&#8212;&#24212;&#29992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1&#21464;&#37327;&#8212;&#8212;&#31995;&#32479;&#21464;&#37327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1.2&#21464;&#37327;&#8212;&#8212;&#20250;&#35805;&#21464;&#37327;&amp;&#23616;&#37096;&#21464;&#37327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1&#27969;&#31243;&#32467;&#26500;&#8212;&#8212;if&#20998;&#25903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2&#27969;&#31243;&#25511;&#21046;&#8212;&#8212;while&#24490;&#29615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&#35270;&#39057;/2.3&#20989;&#25968;&#8212;&#8212;&#20869;&#32622;&#20989;&#25968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414467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MySQL</a:t>
            </a:r>
            <a:endParaRPr lang="en-US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day05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中自定义函数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修改语句结束符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创建函数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看函数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用函数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除函数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数和流程结构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数和流程结构综合案例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数和流程结构综合案例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成从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开始，直到用户给定的值为止，去掉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的倍数后，自动求和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9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解变量作用域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量作用域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局部作用域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话作用域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局作用域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解存储过程的概念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储过程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了解存储过程和函数的相同点和不同点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解存储过程的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本操作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储过程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创建存储过程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储过程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成课程案例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9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解存储过程的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形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参类型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储过程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形参类型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inout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储过程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形参类型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成课程案例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6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器的概念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触发器的优缺点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980728"/>
            <a:ext cx="2699791" cy="989962"/>
            <a:chOff x="0" y="1052736"/>
            <a:chExt cx="4103747" cy="1504766"/>
          </a:xfrm>
        </p:grpSpPr>
        <p:sp>
          <p:nvSpPr>
            <p:cNvPr id="1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课程内容</a:t>
              </a:r>
            </a:p>
          </p:txBody>
        </p:sp>
      </p:grp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1957575" y="1301848"/>
            <a:ext cx="533662" cy="347721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TextBox 128"/>
          <p:cNvSpPr txBox="1"/>
          <p:nvPr/>
        </p:nvSpPr>
        <p:spPr>
          <a:xfrm>
            <a:off x="2267744" y="2210177"/>
            <a:ext cx="5688632" cy="312969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库中的变量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            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流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程结构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函数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储过程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C0392B"/>
              </a:buClr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>
              <a:buClr>
                <a:srgbClr val="C0392B"/>
              </a:buClr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器的操作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基本操作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创建语法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发时机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发事件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触发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器的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录关键字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new,old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用语法：关键字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字段名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6.2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触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发器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成课程案例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4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944880"/>
            <a:ext cx="2699791" cy="989962"/>
            <a:chOff x="0" y="1052736"/>
            <a:chExt cx="4103747" cy="1504766"/>
          </a:xfrm>
        </p:grpSpPr>
        <p:sp>
          <p:nvSpPr>
            <p:cNvPr id="69" name="Freeform 34"/>
            <p:cNvSpPr/>
            <p:nvPr/>
          </p:nvSpPr>
          <p:spPr bwMode="auto">
            <a:xfrm>
              <a:off x="0" y="1052736"/>
              <a:ext cx="4103747" cy="1504766"/>
            </a:xfrm>
            <a:custGeom>
              <a:avLst/>
              <a:gdLst/>
              <a:ahLst/>
              <a:cxnLst/>
              <a:rect l="l" t="t" r="r" b="b"/>
              <a:pathLst>
                <a:path w="4103747" h="1504766">
                  <a:moveTo>
                    <a:pt x="0" y="0"/>
                  </a:moveTo>
                  <a:cubicBezTo>
                    <a:pt x="442960" y="0"/>
                    <a:pt x="1380722" y="0"/>
                    <a:pt x="3365993" y="0"/>
                  </a:cubicBezTo>
                  <a:cubicBezTo>
                    <a:pt x="3759462" y="0"/>
                    <a:pt x="4103747" y="345356"/>
                    <a:pt x="4103747" y="764717"/>
                  </a:cubicBezTo>
                  <a:cubicBezTo>
                    <a:pt x="4103747" y="1159410"/>
                    <a:pt x="3759462" y="1504766"/>
                    <a:pt x="3365993" y="1504766"/>
                  </a:cubicBezTo>
                  <a:cubicBezTo>
                    <a:pt x="3365993" y="1504766"/>
                    <a:pt x="3365993" y="1504766"/>
                    <a:pt x="0" y="1504766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5"/>
            <p:cNvSpPr>
              <a:spLocks noChangeArrowheads="1"/>
            </p:cNvSpPr>
            <p:nvPr/>
          </p:nvSpPr>
          <p:spPr bwMode="auto">
            <a:xfrm>
              <a:off x="2725702" y="1176820"/>
              <a:ext cx="1279612" cy="12822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326038" y="1419563"/>
              <a:ext cx="2222500" cy="701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今日目标</a:t>
              </a:r>
            </a:p>
          </p:txBody>
        </p:sp>
      </p:grpSp>
      <p:sp>
        <p:nvSpPr>
          <p:cNvPr id="139" name="TextBox 128"/>
          <p:cNvSpPr txBox="1"/>
          <p:nvPr/>
        </p:nvSpPr>
        <p:spPr>
          <a:xfrm>
            <a:off x="2125849" y="2200618"/>
            <a:ext cx="5902535" cy="3129692"/>
          </a:xfrm>
          <a:prstGeom prst="rect">
            <a:avLst/>
          </a:prstGeom>
          <a:noFill/>
        </p:spPr>
        <p:txBody>
          <a:bodyPr wrap="square" lIns="51425" tIns="25712" rIns="51425" bIns="25712" rtlCol="0">
            <a:spAutoFit/>
          </a:bodyPr>
          <a:lstStyle/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解数据库中变量的定义和使用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Clr>
                <a:srgbClr val="C0392B"/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解流程结构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if while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解系统函数和自定义函数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解存储过程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了解触发器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4" name="Group 8"/>
          <p:cNvGrpSpPr>
            <a:grpSpLocks noChangeAspect="1"/>
          </p:cNvGrpSpPr>
          <p:nvPr/>
        </p:nvGrpSpPr>
        <p:grpSpPr bwMode="auto">
          <a:xfrm>
            <a:off x="2051720" y="1227931"/>
            <a:ext cx="401685" cy="400869"/>
            <a:chOff x="2183" y="3253"/>
            <a:chExt cx="492" cy="491"/>
          </a:xfrm>
          <a:solidFill>
            <a:srgbClr val="C0392B"/>
          </a:solidFill>
        </p:grpSpPr>
        <p:sp>
          <p:nvSpPr>
            <p:cNvPr id="145" name="Freeform 9"/>
            <p:cNvSpPr>
              <a:spLocks noEditPoints="1"/>
            </p:cNvSpPr>
            <p:nvPr/>
          </p:nvSpPr>
          <p:spPr bwMode="auto">
            <a:xfrm>
              <a:off x="2183" y="3298"/>
              <a:ext cx="444" cy="446"/>
            </a:xfrm>
            <a:custGeom>
              <a:avLst/>
              <a:gdLst>
                <a:gd name="T0" fmla="*/ 93 w 185"/>
                <a:gd name="T1" fmla="*/ 186 h 186"/>
                <a:gd name="T2" fmla="*/ 185 w 185"/>
                <a:gd name="T3" fmla="*/ 93 h 186"/>
                <a:gd name="T4" fmla="*/ 175 w 185"/>
                <a:gd name="T5" fmla="*/ 49 h 186"/>
                <a:gd name="T6" fmla="*/ 172 w 185"/>
                <a:gd name="T7" fmla="*/ 49 h 186"/>
                <a:gd name="T8" fmla="*/ 171 w 185"/>
                <a:gd name="T9" fmla="*/ 49 h 186"/>
                <a:gd name="T10" fmla="*/ 159 w 185"/>
                <a:gd name="T11" fmla="*/ 48 h 186"/>
                <a:gd name="T12" fmla="*/ 151 w 185"/>
                <a:gd name="T13" fmla="*/ 57 h 186"/>
                <a:gd name="T14" fmla="*/ 161 w 185"/>
                <a:gd name="T15" fmla="*/ 93 h 186"/>
                <a:gd name="T16" fmla="*/ 93 w 185"/>
                <a:gd name="T17" fmla="*/ 161 h 186"/>
                <a:gd name="T18" fmla="*/ 25 w 185"/>
                <a:gd name="T19" fmla="*/ 93 h 186"/>
                <a:gd name="T20" fmla="*/ 93 w 185"/>
                <a:gd name="T21" fmla="*/ 25 h 186"/>
                <a:gd name="T22" fmla="*/ 129 w 185"/>
                <a:gd name="T23" fmla="*/ 35 h 186"/>
                <a:gd name="T24" fmla="*/ 136 w 185"/>
                <a:gd name="T25" fmla="*/ 27 h 186"/>
                <a:gd name="T26" fmla="*/ 135 w 185"/>
                <a:gd name="T27" fmla="*/ 14 h 186"/>
                <a:gd name="T28" fmla="*/ 135 w 185"/>
                <a:gd name="T29" fmla="*/ 11 h 186"/>
                <a:gd name="T30" fmla="*/ 93 w 185"/>
                <a:gd name="T31" fmla="*/ 0 h 186"/>
                <a:gd name="T32" fmla="*/ 0 w 185"/>
                <a:gd name="T33" fmla="*/ 93 h 186"/>
                <a:gd name="T34" fmla="*/ 93 w 185"/>
                <a:gd name="T35" fmla="*/ 186 h 186"/>
                <a:gd name="T36" fmla="*/ 93 w 185"/>
                <a:gd name="T37" fmla="*/ 186 h 186"/>
                <a:gd name="T38" fmla="*/ 93 w 185"/>
                <a:gd name="T3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5" h="186">
                  <a:moveTo>
                    <a:pt x="93" y="186"/>
                  </a:moveTo>
                  <a:cubicBezTo>
                    <a:pt x="144" y="186"/>
                    <a:pt x="185" y="144"/>
                    <a:pt x="185" y="93"/>
                  </a:cubicBezTo>
                  <a:cubicBezTo>
                    <a:pt x="185" y="77"/>
                    <a:pt x="181" y="62"/>
                    <a:pt x="175" y="49"/>
                  </a:cubicBezTo>
                  <a:cubicBezTo>
                    <a:pt x="174" y="49"/>
                    <a:pt x="173" y="49"/>
                    <a:pt x="172" y="49"/>
                  </a:cubicBezTo>
                  <a:cubicBezTo>
                    <a:pt x="172" y="49"/>
                    <a:pt x="171" y="49"/>
                    <a:pt x="171" y="49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51" y="57"/>
                    <a:pt x="151" y="57"/>
                    <a:pt x="151" y="57"/>
                  </a:cubicBezTo>
                  <a:cubicBezTo>
                    <a:pt x="157" y="67"/>
                    <a:pt x="161" y="80"/>
                    <a:pt x="161" y="93"/>
                  </a:cubicBezTo>
                  <a:cubicBezTo>
                    <a:pt x="161" y="130"/>
                    <a:pt x="130" y="161"/>
                    <a:pt x="93" y="161"/>
                  </a:cubicBezTo>
                  <a:cubicBezTo>
                    <a:pt x="55" y="161"/>
                    <a:pt x="25" y="130"/>
                    <a:pt x="25" y="93"/>
                  </a:cubicBezTo>
                  <a:cubicBezTo>
                    <a:pt x="25" y="55"/>
                    <a:pt x="55" y="25"/>
                    <a:pt x="93" y="25"/>
                  </a:cubicBezTo>
                  <a:cubicBezTo>
                    <a:pt x="106" y="25"/>
                    <a:pt x="118" y="28"/>
                    <a:pt x="129" y="35"/>
                  </a:cubicBezTo>
                  <a:cubicBezTo>
                    <a:pt x="136" y="27"/>
                    <a:pt x="136" y="27"/>
                    <a:pt x="136" y="2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13"/>
                    <a:pt x="135" y="12"/>
                    <a:pt x="135" y="11"/>
                  </a:cubicBezTo>
                  <a:cubicBezTo>
                    <a:pt x="123" y="4"/>
                    <a:pt x="108" y="0"/>
                    <a:pt x="93" y="0"/>
                  </a:cubicBez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lose/>
                  <a:moveTo>
                    <a:pt x="93" y="186"/>
                  </a:moveTo>
                  <a:cubicBezTo>
                    <a:pt x="93" y="186"/>
                    <a:pt x="93" y="186"/>
                    <a:pt x="93" y="1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6" name="Freeform 10"/>
            <p:cNvSpPr>
              <a:spLocks noEditPoints="1"/>
            </p:cNvSpPr>
            <p:nvPr/>
          </p:nvSpPr>
          <p:spPr bwMode="auto">
            <a:xfrm>
              <a:off x="2296" y="3411"/>
              <a:ext cx="218" cy="218"/>
            </a:xfrm>
            <a:custGeom>
              <a:avLst/>
              <a:gdLst>
                <a:gd name="T0" fmla="*/ 46 w 91"/>
                <a:gd name="T1" fmla="*/ 22 h 91"/>
                <a:gd name="T2" fmla="*/ 48 w 91"/>
                <a:gd name="T3" fmla="*/ 22 h 91"/>
                <a:gd name="T4" fmla="*/ 65 w 91"/>
                <a:gd name="T5" fmla="*/ 5 h 91"/>
                <a:gd name="T6" fmla="*/ 65 w 91"/>
                <a:gd name="T7" fmla="*/ 4 h 91"/>
                <a:gd name="T8" fmla="*/ 46 w 91"/>
                <a:gd name="T9" fmla="*/ 0 h 91"/>
                <a:gd name="T10" fmla="*/ 0 w 91"/>
                <a:gd name="T11" fmla="*/ 46 h 91"/>
                <a:gd name="T12" fmla="*/ 46 w 91"/>
                <a:gd name="T13" fmla="*/ 91 h 91"/>
                <a:gd name="T14" fmla="*/ 91 w 91"/>
                <a:gd name="T15" fmla="*/ 46 h 91"/>
                <a:gd name="T16" fmla="*/ 87 w 91"/>
                <a:gd name="T17" fmla="*/ 27 h 91"/>
                <a:gd name="T18" fmla="*/ 87 w 91"/>
                <a:gd name="T19" fmla="*/ 27 h 91"/>
                <a:gd name="T20" fmla="*/ 70 w 91"/>
                <a:gd name="T21" fmla="*/ 44 h 91"/>
                <a:gd name="T22" fmla="*/ 70 w 91"/>
                <a:gd name="T23" fmla="*/ 46 h 91"/>
                <a:gd name="T24" fmla="*/ 46 w 91"/>
                <a:gd name="T25" fmla="*/ 70 h 91"/>
                <a:gd name="T26" fmla="*/ 22 w 91"/>
                <a:gd name="T27" fmla="*/ 46 h 91"/>
                <a:gd name="T28" fmla="*/ 46 w 91"/>
                <a:gd name="T29" fmla="*/ 22 h 91"/>
                <a:gd name="T30" fmla="*/ 46 w 91"/>
                <a:gd name="T31" fmla="*/ 22 h 91"/>
                <a:gd name="T32" fmla="*/ 46 w 91"/>
                <a:gd name="T33" fmla="*/ 2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" h="91">
                  <a:moveTo>
                    <a:pt x="46" y="22"/>
                  </a:moveTo>
                  <a:cubicBezTo>
                    <a:pt x="46" y="22"/>
                    <a:pt x="47" y="22"/>
                    <a:pt x="48" y="2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9" y="2"/>
                    <a:pt x="53" y="0"/>
                    <a:pt x="46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39"/>
                    <a:pt x="90" y="32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45"/>
                    <a:pt x="70" y="45"/>
                    <a:pt x="70" y="46"/>
                  </a:cubicBezTo>
                  <a:cubicBezTo>
                    <a:pt x="70" y="59"/>
                    <a:pt x="59" y="70"/>
                    <a:pt x="46" y="70"/>
                  </a:cubicBezTo>
                  <a:cubicBezTo>
                    <a:pt x="32" y="70"/>
                    <a:pt x="22" y="59"/>
                    <a:pt x="22" y="46"/>
                  </a:cubicBezTo>
                  <a:cubicBezTo>
                    <a:pt x="22" y="33"/>
                    <a:pt x="32" y="22"/>
                    <a:pt x="46" y="22"/>
                  </a:cubicBezTo>
                  <a:close/>
                  <a:moveTo>
                    <a:pt x="46" y="22"/>
                  </a:moveTo>
                  <a:cubicBezTo>
                    <a:pt x="46" y="22"/>
                    <a:pt x="46" y="22"/>
                    <a:pt x="46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  <p:sp>
          <p:nvSpPr>
            <p:cNvPr id="147" name="Freeform 11"/>
            <p:cNvSpPr>
              <a:spLocks noEditPoints="1"/>
            </p:cNvSpPr>
            <p:nvPr/>
          </p:nvSpPr>
          <p:spPr bwMode="auto">
            <a:xfrm>
              <a:off x="2425" y="3253"/>
              <a:ext cx="250" cy="246"/>
            </a:xfrm>
            <a:custGeom>
              <a:avLst/>
              <a:gdLst>
                <a:gd name="T0" fmla="*/ 87 w 104"/>
                <a:gd name="T1" fmla="*/ 28 h 103"/>
                <a:gd name="T2" fmla="*/ 92 w 104"/>
                <a:gd name="T3" fmla="*/ 23 h 103"/>
                <a:gd name="T4" fmla="*/ 92 w 104"/>
                <a:gd name="T5" fmla="*/ 14 h 103"/>
                <a:gd name="T6" fmla="*/ 89 w 104"/>
                <a:gd name="T7" fmla="*/ 11 h 103"/>
                <a:gd name="T8" fmla="*/ 85 w 104"/>
                <a:gd name="T9" fmla="*/ 9 h 103"/>
                <a:gd name="T10" fmla="*/ 81 w 104"/>
                <a:gd name="T11" fmla="*/ 11 h 103"/>
                <a:gd name="T12" fmla="*/ 75 w 104"/>
                <a:gd name="T13" fmla="*/ 17 h 103"/>
                <a:gd name="T14" fmla="*/ 74 w 104"/>
                <a:gd name="T15" fmla="*/ 1 h 103"/>
                <a:gd name="T16" fmla="*/ 72 w 104"/>
                <a:gd name="T17" fmla="*/ 0 h 103"/>
                <a:gd name="T18" fmla="*/ 70 w 104"/>
                <a:gd name="T19" fmla="*/ 0 h 103"/>
                <a:gd name="T20" fmla="*/ 48 w 104"/>
                <a:gd name="T21" fmla="*/ 23 h 103"/>
                <a:gd name="T22" fmla="*/ 45 w 104"/>
                <a:gd name="T23" fmla="*/ 31 h 103"/>
                <a:gd name="T24" fmla="*/ 45 w 104"/>
                <a:gd name="T25" fmla="*/ 31 h 103"/>
                <a:gd name="T26" fmla="*/ 46 w 104"/>
                <a:gd name="T27" fmla="*/ 46 h 103"/>
                <a:gd name="T28" fmla="*/ 38 w 104"/>
                <a:gd name="T29" fmla="*/ 54 h 103"/>
                <a:gd name="T30" fmla="*/ 23 w 104"/>
                <a:gd name="T31" fmla="*/ 68 h 103"/>
                <a:gd name="T32" fmla="*/ 23 w 104"/>
                <a:gd name="T33" fmla="*/ 69 h 103"/>
                <a:gd name="T34" fmla="*/ 9 w 104"/>
                <a:gd name="T35" fmla="*/ 83 h 103"/>
                <a:gd name="T36" fmla="*/ 2 w 104"/>
                <a:gd name="T37" fmla="*/ 89 h 103"/>
                <a:gd name="T38" fmla="*/ 1 w 104"/>
                <a:gd name="T39" fmla="*/ 92 h 103"/>
                <a:gd name="T40" fmla="*/ 1 w 104"/>
                <a:gd name="T41" fmla="*/ 97 h 103"/>
                <a:gd name="T42" fmla="*/ 5 w 104"/>
                <a:gd name="T43" fmla="*/ 103 h 103"/>
                <a:gd name="T44" fmla="*/ 6 w 104"/>
                <a:gd name="T45" fmla="*/ 103 h 103"/>
                <a:gd name="T46" fmla="*/ 11 w 104"/>
                <a:gd name="T47" fmla="*/ 102 h 103"/>
                <a:gd name="T48" fmla="*/ 14 w 104"/>
                <a:gd name="T49" fmla="*/ 101 h 103"/>
                <a:gd name="T50" fmla="*/ 59 w 104"/>
                <a:gd name="T51" fmla="*/ 57 h 103"/>
                <a:gd name="T52" fmla="*/ 72 w 104"/>
                <a:gd name="T53" fmla="*/ 58 h 103"/>
                <a:gd name="T54" fmla="*/ 72 w 104"/>
                <a:gd name="T55" fmla="*/ 58 h 103"/>
                <a:gd name="T56" fmla="*/ 73 w 104"/>
                <a:gd name="T57" fmla="*/ 58 h 103"/>
                <a:gd name="T58" fmla="*/ 80 w 104"/>
                <a:gd name="T59" fmla="*/ 55 h 103"/>
                <a:gd name="T60" fmla="*/ 102 w 104"/>
                <a:gd name="T61" fmla="*/ 32 h 103"/>
                <a:gd name="T62" fmla="*/ 101 w 104"/>
                <a:gd name="T63" fmla="*/ 29 h 103"/>
                <a:gd name="T64" fmla="*/ 87 w 104"/>
                <a:gd name="T65" fmla="*/ 28 h 103"/>
                <a:gd name="T66" fmla="*/ 87 w 104"/>
                <a:gd name="T67" fmla="*/ 28 h 103"/>
                <a:gd name="T68" fmla="*/ 87 w 104"/>
                <a:gd name="T69" fmla="*/ 2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103">
                  <a:moveTo>
                    <a:pt x="87" y="28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95" y="20"/>
                    <a:pt x="95" y="17"/>
                    <a:pt x="92" y="14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8" y="10"/>
                    <a:pt x="86" y="9"/>
                    <a:pt x="85" y="9"/>
                  </a:cubicBezTo>
                  <a:cubicBezTo>
                    <a:pt x="83" y="9"/>
                    <a:pt x="82" y="10"/>
                    <a:pt x="81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0"/>
                    <a:pt x="73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25"/>
                    <a:pt x="45" y="28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2" y="90"/>
                    <a:pt x="1" y="91"/>
                    <a:pt x="1" y="92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0" y="100"/>
                    <a:pt x="3" y="103"/>
                    <a:pt x="5" y="103"/>
                  </a:cubicBezTo>
                  <a:cubicBezTo>
                    <a:pt x="6" y="103"/>
                    <a:pt x="6" y="103"/>
                    <a:pt x="6" y="103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12" y="102"/>
                    <a:pt x="13" y="102"/>
                    <a:pt x="14" y="101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58"/>
                    <a:pt x="73" y="58"/>
                    <a:pt x="73" y="58"/>
                  </a:cubicBezTo>
                  <a:cubicBezTo>
                    <a:pt x="75" y="58"/>
                    <a:pt x="78" y="57"/>
                    <a:pt x="80" y="5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4" y="31"/>
                    <a:pt x="103" y="29"/>
                    <a:pt x="101" y="29"/>
                  </a:cubicBezTo>
                  <a:lnTo>
                    <a:pt x="87" y="28"/>
                  </a:lnTo>
                  <a:close/>
                  <a:moveTo>
                    <a:pt x="87" y="28"/>
                  </a:moveTo>
                  <a:cubicBezTo>
                    <a:pt x="87" y="28"/>
                    <a:pt x="87" y="28"/>
                    <a:pt x="8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2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解系统变量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系统变量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修</a:t>
            </a:r>
            <a:r>
              <a:rPr lang="zh-CN" altLang="en-US" smtClean="0">
                <a:solidFill>
                  <a:schemeClr val="bg1"/>
                </a:solidFill>
              </a:rPr>
              <a:t>改局部系统变量，当前客户端生效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修</a:t>
            </a:r>
            <a:r>
              <a:rPr lang="zh-CN" altLang="en-US" smtClean="0">
                <a:solidFill>
                  <a:schemeClr val="bg1"/>
                </a:solidFill>
              </a:rPr>
              <a:t>改全局系统变量，只有新客户端有效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解会话变量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会话变量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</a:rPr>
              <a:t>会话变量只在当前使用的客户端生效</a:t>
            </a:r>
            <a:endParaRPr lang="en-US" altLang="zh-CN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</a:rPr>
              <a:t>Mysql</a:t>
            </a:r>
            <a:r>
              <a:rPr lang="zh-CN" altLang="en-US" smtClean="0">
                <a:solidFill>
                  <a:schemeClr val="bg1"/>
                </a:solidFill>
              </a:rPr>
              <a:t>中有特定的等号 </a:t>
            </a:r>
            <a:r>
              <a:rPr lang="en-US" altLang="zh-CN" smtClean="0">
                <a:solidFill>
                  <a:schemeClr val="bg1"/>
                </a:solidFill>
              </a:rPr>
              <a:t>:=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</a:rPr>
              <a:t>定</a:t>
            </a:r>
            <a:r>
              <a:rPr lang="zh-CN" altLang="en-US" smtClean="0">
                <a:solidFill>
                  <a:schemeClr val="bg1"/>
                </a:solidFill>
              </a:rPr>
              <a:t>义会话变量的语法</a:t>
            </a:r>
            <a:r>
              <a:rPr lang="en-US" altLang="zh-CN" smtClean="0">
                <a:solidFill>
                  <a:schemeClr val="bg1"/>
                </a:solidFill>
              </a:rPr>
              <a:t>set @</a:t>
            </a:r>
            <a:r>
              <a:rPr lang="zh-CN" altLang="en-US" smtClean="0">
                <a:solidFill>
                  <a:schemeClr val="bg1"/>
                </a:solidFill>
              </a:rPr>
              <a:t>变量名 </a:t>
            </a:r>
            <a:r>
              <a:rPr lang="en-US" altLang="zh-CN" smtClean="0">
                <a:solidFill>
                  <a:schemeClr val="bg1"/>
                </a:solidFill>
              </a:rPr>
              <a:t>= </a:t>
            </a:r>
            <a:r>
              <a:rPr lang="zh-CN" altLang="en-US" smtClean="0">
                <a:solidFill>
                  <a:schemeClr val="bg1"/>
                </a:solidFill>
              </a:rPr>
              <a:t>值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1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解流程结构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--if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分支语句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</a:t>
            </a:r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mtClean="0">
                <a:solidFill>
                  <a:schemeClr val="bg1"/>
                </a:solidFill>
              </a:rPr>
              <a:t>If</a:t>
            </a:r>
            <a:r>
              <a:rPr lang="zh-CN" altLang="en-US" smtClean="0">
                <a:solidFill>
                  <a:schemeClr val="bg1"/>
                </a:solidFill>
              </a:rPr>
              <a:t>在</a:t>
            </a:r>
            <a:r>
              <a:rPr lang="en-US" altLang="zh-CN" smtClean="0">
                <a:solidFill>
                  <a:schemeClr val="bg1"/>
                </a:solidFill>
              </a:rPr>
              <a:t>mysql</a:t>
            </a:r>
            <a:r>
              <a:rPr lang="zh-CN" altLang="en-US" smtClean="0">
                <a:solidFill>
                  <a:schemeClr val="bg1"/>
                </a:solidFill>
              </a:rPr>
              <a:t>中有两种基本用法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解流程结构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—while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循环语句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程控制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——while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标识符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迭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lterate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leave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>
              <a:spLocks/>
            </p:cNvSpPr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学习目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中内置函数</a:t>
            </a: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掌握程度：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内置函数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要点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en-US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</a:t>
            </a:r>
            <a:endParaRPr lang="en-US" altLang="zh-CN" b="1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字符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串函数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间函数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学函数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他函数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45024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8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2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内置函数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10" name="椭圆 9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55576" y="1844824"/>
            <a:ext cx="2304256" cy="2055268"/>
            <a:chOff x="829871" y="4136673"/>
            <a:chExt cx="2232248" cy="2016224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AutoShape 112"/>
              <p:cNvSpPr>
                <a:spLocks/>
              </p:cNvSpPr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22" name="圆角矩形 21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5897" y="2021180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分钟练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习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择性练习内置函数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8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6740</TotalTime>
  <Words>1499</Words>
  <Application>Microsoft Office PowerPoint</Application>
  <PresentationFormat>全屏显示(4:3)</PresentationFormat>
  <Paragraphs>355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1606</cp:revision>
  <dcterms:created xsi:type="dcterms:W3CDTF">2015-06-29T07:19:00Z</dcterms:created>
  <dcterms:modified xsi:type="dcterms:W3CDTF">2017-03-08T09:48:35Z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