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63" r:id="rId5"/>
    <p:sldId id="264" r:id="rId6"/>
    <p:sldId id="265" r:id="rId7"/>
    <p:sldId id="266" r:id="rId8"/>
    <p:sldId id="267" r:id="rId9"/>
    <p:sldId id="268" r:id="rId10"/>
    <p:sldId id="269" r:id="rId11"/>
    <p:sldId id="270"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299" r:id="rId39"/>
    <p:sldId id="301" r:id="rId4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C1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p:cViewPr varScale="1">
        <p:scale>
          <a:sx n="74" d="100"/>
          <a:sy n="74" d="100"/>
        </p:scale>
        <p:origin x="12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3080" name="Rectangle 8"/>
          <p:cNvSpPr>
            <a:spLocks noGrp="1" noChangeArrowheads="1"/>
          </p:cNvSpPr>
          <p:nvPr>
            <p:ph type="dt" sz="half" idx="2"/>
          </p:nvPr>
        </p:nvSpPr>
        <p:spPr>
          <a:xfrm>
            <a:off x="2195513" y="6381750"/>
            <a:ext cx="504825" cy="374650"/>
          </a:xfrm>
        </p:spPr>
        <p:txBody>
          <a:bodyPr/>
          <a:lstStyle>
            <a:lvl1pPr>
              <a:defRPr>
                <a:latin typeface="+mn-lt"/>
              </a:defRPr>
            </a:lvl1pPr>
          </a:lstStyle>
          <a:p>
            <a:endParaRPr lang="en-GB" altLang="zh-CN"/>
          </a:p>
        </p:txBody>
      </p:sp>
      <p:sp>
        <p:nvSpPr>
          <p:cNvPr id="3081" name="Rectangle 9"/>
          <p:cNvSpPr>
            <a:spLocks noGrp="1" noChangeArrowheads="1"/>
          </p:cNvSpPr>
          <p:nvPr>
            <p:ph type="ftr" sz="quarter" idx="3"/>
          </p:nvPr>
        </p:nvSpPr>
        <p:spPr>
          <a:xfrm>
            <a:off x="2805113" y="6381750"/>
            <a:ext cx="509587" cy="374650"/>
          </a:xfrm>
        </p:spPr>
        <p:txBody>
          <a:bodyPr/>
          <a:lstStyle>
            <a:lvl1pPr>
              <a:defRPr>
                <a:latin typeface="+mn-lt"/>
              </a:defRPr>
            </a:lvl1pPr>
          </a:lstStyle>
          <a:p>
            <a:endParaRPr lang="en-GB" altLang="zh-CN"/>
          </a:p>
        </p:txBody>
      </p:sp>
      <p:sp>
        <p:nvSpPr>
          <p:cNvPr id="3082" name="Rectangle 10"/>
          <p:cNvSpPr>
            <a:spLocks noGrp="1" noChangeArrowheads="1"/>
          </p:cNvSpPr>
          <p:nvPr>
            <p:ph type="sldNum" sz="quarter" idx="4"/>
          </p:nvPr>
        </p:nvSpPr>
        <p:spPr>
          <a:xfrm>
            <a:off x="3421063" y="6381750"/>
            <a:ext cx="358775" cy="374650"/>
          </a:xfrm>
        </p:spPr>
        <p:txBody>
          <a:bodyPr/>
          <a:lstStyle>
            <a:lvl1pPr>
              <a:defRPr>
                <a:latin typeface="+mn-lt"/>
              </a:defRPr>
            </a:lvl1pPr>
          </a:lstStyle>
          <a:p>
            <a:fld id="{F48C3C8C-AFBF-4CC6-B873-D8237A75EBF4}" type="slidenum">
              <a:rPr lang="en-GB" altLang="zh-CN"/>
              <a:pPr/>
              <a:t>‹#›</a:t>
            </a:fld>
            <a:endParaRPr lang="en-GB" altLang="zh-CN"/>
          </a:p>
        </p:txBody>
      </p:sp>
      <p:pic>
        <p:nvPicPr>
          <p:cNvPr id="3084" name="Picture 12"/>
          <p:cNvPicPr>
            <a:picLocks noChangeAspect="1" noChangeArrowheads="1"/>
          </p:cNvPicPr>
          <p:nvPr/>
        </p:nvPicPr>
        <p:blipFill>
          <a:blip r:embed="rId7">
            <a:extLst>
              <a:ext uri="{28A0092B-C50C-407E-A947-70E740481C1C}">
                <a14:useLocalDpi xmlns:a14="http://schemas.microsoft.com/office/drawing/2010/main" val="0"/>
              </a:ext>
            </a:extLst>
          </a:blip>
          <a:srcRect l="398" t="484" r="380" b="461"/>
          <a:stretch>
            <a:fillRect/>
          </a:stretch>
        </p:blipFill>
        <p:spPr bwMode="auto">
          <a:xfrm>
            <a:off x="0" y="0"/>
            <a:ext cx="9144000"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5"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3" y="-3175"/>
            <a:ext cx="9161463" cy="687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ctrTitle"/>
          </p:nvPr>
        </p:nvSpPr>
        <p:spPr>
          <a:xfrm>
            <a:off x="363538" y="549275"/>
            <a:ext cx="7448550" cy="1025525"/>
          </a:xfrm>
        </p:spPr>
        <p:txBody>
          <a:bodyPr/>
          <a:lstStyle>
            <a:lvl1pPr>
              <a:defRPr sz="3500"/>
            </a:lvl1pPr>
          </a:lstStyle>
          <a:p>
            <a:pPr lvl="0"/>
            <a:r>
              <a:rPr lang="zh-CN" altLang="en-US" noProof="0" smtClean="0"/>
              <a:t>单击此处编辑母版标题样式</a:t>
            </a:r>
            <a:endParaRPr lang="en-GB" altLang="zh-CN" noProof="0" smtClean="0"/>
          </a:p>
        </p:txBody>
      </p:sp>
      <p:sp>
        <p:nvSpPr>
          <p:cNvPr id="3076" name="Rectangle 4"/>
          <p:cNvSpPr>
            <a:spLocks noGrp="1" noChangeArrowheads="1"/>
          </p:cNvSpPr>
          <p:nvPr>
            <p:ph type="subTitle" idx="1"/>
          </p:nvPr>
        </p:nvSpPr>
        <p:spPr>
          <a:xfrm>
            <a:off x="363538" y="1792288"/>
            <a:ext cx="7523162" cy="1222375"/>
          </a:xfrm>
        </p:spPr>
        <p:txBody>
          <a:bodyPr anchor="ctr"/>
          <a:lstStyle>
            <a:lvl1pPr marL="0" indent="0">
              <a:buFontTx/>
              <a:buNone/>
              <a:defRPr sz="2800">
                <a:latin typeface="Arial Black" panose="020B0A04020102020204" pitchFamily="34" charset="0"/>
              </a:defRPr>
            </a:lvl1pPr>
          </a:lstStyle>
          <a:p>
            <a:pPr lvl="0"/>
            <a:r>
              <a:rPr lang="zh-CN" altLang="en-US" noProof="0" smtClean="0"/>
              <a:t>单击此处编辑母版副标题样式</a:t>
            </a:r>
            <a:endParaRPr lang="en-GB" altLang="zh-CN" noProof="0" smtClean="0"/>
          </a:p>
        </p:txBody>
      </p:sp>
      <p:pic>
        <p:nvPicPr>
          <p:cNvPr id="3091" name="Picture 19" descr="1"/>
          <p:cNvPicPr>
            <a:picLocks noChangeAspect="1" noChangeArrowheads="1"/>
          </p:cNvPicPr>
          <p:nvPr>
            <p:custDataLst>
              <p:tags r:id="rId1"/>
            </p:custDataLst>
          </p:nvPr>
        </p:nvPicPr>
        <p:blipFill>
          <a:blip r:embed="rId9">
            <a:lum bright="6000"/>
            <a:extLst>
              <a:ext uri="{28A0092B-C50C-407E-A947-70E740481C1C}">
                <a14:useLocalDpi xmlns:a14="http://schemas.microsoft.com/office/drawing/2010/main" val="0"/>
              </a:ext>
            </a:extLst>
          </a:blip>
          <a:srcRect/>
          <a:stretch>
            <a:fillRect/>
          </a:stretch>
        </p:blipFill>
        <p:spPr bwMode="auto">
          <a:xfrm rot="-1875580">
            <a:off x="8243888" y="3284538"/>
            <a:ext cx="1047750"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2" name="Picture 20" descr="2"/>
          <p:cNvPicPr>
            <a:picLocks noChangeAspect="1" noChangeArrowheads="1"/>
          </p:cNvPicPr>
          <p:nvPr>
            <p:custDataLst>
              <p:tags r:id="rId2"/>
            </p:custDataLst>
          </p:nvPr>
        </p:nvPicPr>
        <p:blipFill>
          <a:blip r:embed="rId10">
            <a:lum bright="12000"/>
            <a:extLst>
              <a:ext uri="{28A0092B-C50C-407E-A947-70E740481C1C}">
                <a14:useLocalDpi xmlns:a14="http://schemas.microsoft.com/office/drawing/2010/main" val="0"/>
              </a:ext>
            </a:extLst>
          </a:blip>
          <a:srcRect/>
          <a:stretch>
            <a:fillRect/>
          </a:stretch>
        </p:blipFill>
        <p:spPr bwMode="auto">
          <a:xfrm rot="2592828">
            <a:off x="7812088" y="4292600"/>
            <a:ext cx="825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3" name="Picture 21" descr="4"/>
          <p:cNvPicPr>
            <a:picLocks noChangeAspect="1" noChangeArrowheads="1"/>
          </p:cNvPicPr>
          <p:nvPr>
            <p:custDataLst>
              <p:tags r:id="rId3"/>
            </p:custDataLst>
          </p:nvPr>
        </p:nvPicPr>
        <p:blipFill>
          <a:blip r:embed="rId11" cstate="print">
            <a:lum bright="6000"/>
            <a:extLst>
              <a:ext uri="{28A0092B-C50C-407E-A947-70E740481C1C}">
                <a14:useLocalDpi xmlns:a14="http://schemas.microsoft.com/office/drawing/2010/main" val="0"/>
              </a:ext>
            </a:extLst>
          </a:blip>
          <a:srcRect/>
          <a:stretch>
            <a:fillRect/>
          </a:stretch>
        </p:blipFill>
        <p:spPr bwMode="auto">
          <a:xfrm rot="-3119061">
            <a:off x="8123238" y="5422900"/>
            <a:ext cx="6032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4" name="Picture 22" descr="3"/>
          <p:cNvPicPr>
            <a:picLocks noChangeAspect="1" noChangeArrowheads="1"/>
          </p:cNvPicPr>
          <p:nvPr>
            <p:custDataLst>
              <p:tags r:id="rId4"/>
            </p:custDataLst>
          </p:nvPr>
        </p:nvPicPr>
        <p:blipFill>
          <a:blip r:embed="rId12">
            <a:lum bright="18000"/>
            <a:extLst>
              <a:ext uri="{28A0092B-C50C-407E-A947-70E740481C1C}">
                <a14:useLocalDpi xmlns:a14="http://schemas.microsoft.com/office/drawing/2010/main" val="0"/>
              </a:ext>
            </a:extLst>
          </a:blip>
          <a:srcRect/>
          <a:stretch>
            <a:fillRect/>
          </a:stretch>
        </p:blipFill>
        <p:spPr bwMode="auto">
          <a:xfrm>
            <a:off x="8613775" y="4824413"/>
            <a:ext cx="7112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5" name="Picture 23" descr="5"/>
          <p:cNvPicPr>
            <a:picLocks noChangeAspect="1" noChangeArrowheads="1"/>
          </p:cNvPicPr>
          <p:nvPr>
            <p:custDataLst>
              <p:tags r:id="rId5"/>
            </p:custDataLst>
          </p:nvPr>
        </p:nvPicPr>
        <p:blipFill>
          <a:blip r:embed="rId13" cstate="print">
            <a:lum bright="12000"/>
            <a:extLst>
              <a:ext uri="{28A0092B-C50C-407E-A947-70E740481C1C}">
                <a14:useLocalDpi xmlns:a14="http://schemas.microsoft.com/office/drawing/2010/main" val="0"/>
              </a:ext>
            </a:extLst>
          </a:blip>
          <a:srcRect/>
          <a:stretch>
            <a:fillRect/>
          </a:stretch>
        </p:blipFill>
        <p:spPr bwMode="auto">
          <a:xfrm rot="3568906">
            <a:off x="8632825" y="6083300"/>
            <a:ext cx="5365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6">
                                            <p:txEl>
                                              <p:pRg st="0" end="0"/>
                                            </p:txEl>
                                          </p:spTgt>
                                        </p:tgtEl>
                                        <p:attrNameLst>
                                          <p:attrName>style.visibility</p:attrName>
                                        </p:attrNameLst>
                                      </p:cBhvr>
                                      <p:to>
                                        <p:strVal val="visible"/>
                                      </p:to>
                                    </p:set>
                                    <p:animEffect transition="in" filter="fade">
                                      <p:cBhvr>
                                        <p:cTn id="13" dur="1000"/>
                                        <p:tgtEl>
                                          <p:spTgt spid="3076">
                                            <p:txEl>
                                              <p:pRg st="0" end="0"/>
                                            </p:txEl>
                                          </p:spTgt>
                                        </p:tgtEl>
                                      </p:cBhvr>
                                    </p:animEffect>
                                    <p:anim calcmode="lin" valueType="num">
                                      <p:cBhvr>
                                        <p:cTn id="14" dur="1000" fill="hold"/>
                                        <p:tgtEl>
                                          <p:spTgt spid="307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07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tmplLst>
          <p:tmpl lvl="1">
            <p:tnLst>
              <p:par>
                <p:cTn presetID="42" presetClass="entr" presetSubtype="0" fill="hold" nodeType="afterEffect">
                  <p:stCondLst>
                    <p:cond delay="0"/>
                  </p:stCondLst>
                  <p:childTnLst>
                    <p:set>
                      <p:cBhvr>
                        <p:cTn dur="1" fill="hold">
                          <p:stCondLst>
                            <p:cond delay="0"/>
                          </p:stCondLst>
                        </p:cTn>
                        <p:tgtEl>
                          <p:spTgt spid="3076"/>
                        </p:tgtEl>
                        <p:attrNameLst>
                          <p:attrName>style.visibility</p:attrName>
                        </p:attrNameLst>
                      </p:cBhvr>
                      <p:to>
                        <p:strVal val="visible"/>
                      </p:to>
                    </p:set>
                    <p:animEffect transition="in" filter="fade">
                      <p:cBhvr>
                        <p:cTn dur="1000"/>
                        <p:tgtEl>
                          <p:spTgt spid="3076"/>
                        </p:tgtEl>
                      </p:cBhvr>
                    </p:animEffect>
                    <p:anim calcmode="lin" valueType="num">
                      <p:cBhvr>
                        <p:cTn dur="1000" fill="hold"/>
                        <p:tgtEl>
                          <p:spTgt spid="3076"/>
                        </p:tgtEl>
                        <p:attrNameLst>
                          <p:attrName>ppt_x</p:attrName>
                        </p:attrNameLst>
                      </p:cBhvr>
                      <p:tavLst>
                        <p:tav tm="0">
                          <p:val>
                            <p:strVal val="#ppt_x"/>
                          </p:val>
                        </p:tav>
                        <p:tav tm="100000">
                          <p:val>
                            <p:strVal val="#ppt_x"/>
                          </p:val>
                        </p:tav>
                      </p:tavLst>
                    </p:anim>
                    <p:anim calcmode="lin" valueType="num">
                      <p:cBhvr>
                        <p:cTn dur="1000" fill="hold"/>
                        <p:tgtEl>
                          <p:spTgt spid="307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BE39F436-544E-477A-943C-D16B7B7EF01D}" type="slidenum">
              <a:rPr lang="en-GB" altLang="zh-CN"/>
              <a:pPr/>
              <a:t>‹#›</a:t>
            </a:fld>
            <a:endParaRPr lang="en-GB" altLang="zh-CN"/>
          </a:p>
        </p:txBody>
      </p:sp>
    </p:spTree>
    <p:extLst>
      <p:ext uri="{BB962C8B-B14F-4D97-AF65-F5344CB8AC3E}">
        <p14:creationId xmlns:p14="http://schemas.microsoft.com/office/powerpoint/2010/main" val="13614123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16663" y="201613"/>
            <a:ext cx="200025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4325" y="201613"/>
            <a:ext cx="5849938"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3CB32529-8172-4C95-9EBE-34F6AAF6D675}" type="slidenum">
              <a:rPr lang="en-GB" altLang="zh-CN"/>
              <a:pPr/>
              <a:t>‹#›</a:t>
            </a:fld>
            <a:endParaRPr lang="en-GB" altLang="zh-CN"/>
          </a:p>
        </p:txBody>
      </p:sp>
    </p:spTree>
    <p:extLst>
      <p:ext uri="{BB962C8B-B14F-4D97-AF65-F5344CB8AC3E}">
        <p14:creationId xmlns:p14="http://schemas.microsoft.com/office/powerpoint/2010/main" val="39441761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27E40FC0-A8D8-42C1-9582-E2D14ABDAC19}" type="slidenum">
              <a:rPr lang="en-GB" altLang="zh-CN"/>
              <a:pPr/>
              <a:t>‹#›</a:t>
            </a:fld>
            <a:endParaRPr lang="en-GB" altLang="zh-CN"/>
          </a:p>
        </p:txBody>
      </p:sp>
    </p:spTree>
    <p:extLst>
      <p:ext uri="{BB962C8B-B14F-4D97-AF65-F5344CB8AC3E}">
        <p14:creationId xmlns:p14="http://schemas.microsoft.com/office/powerpoint/2010/main" val="279162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E4092E60-2C8C-4DAF-84E1-F227E996599A}" type="slidenum">
              <a:rPr lang="en-GB" altLang="zh-CN"/>
              <a:pPr/>
              <a:t>‹#›</a:t>
            </a:fld>
            <a:endParaRPr lang="en-GB" altLang="zh-CN"/>
          </a:p>
        </p:txBody>
      </p:sp>
    </p:spTree>
    <p:extLst>
      <p:ext uri="{BB962C8B-B14F-4D97-AF65-F5344CB8AC3E}">
        <p14:creationId xmlns:p14="http://schemas.microsoft.com/office/powerpoint/2010/main" val="1880257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4325" y="1052513"/>
            <a:ext cx="3924300"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91025" y="1052513"/>
            <a:ext cx="3925888"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D158A3C8-F61F-4DC3-9694-0720DF7610DE}" type="slidenum">
              <a:rPr lang="en-GB" altLang="zh-CN"/>
              <a:pPr/>
              <a:t>‹#›</a:t>
            </a:fld>
            <a:endParaRPr lang="en-GB" altLang="zh-CN"/>
          </a:p>
        </p:txBody>
      </p:sp>
    </p:spTree>
    <p:extLst>
      <p:ext uri="{BB962C8B-B14F-4D97-AF65-F5344CB8AC3E}">
        <p14:creationId xmlns:p14="http://schemas.microsoft.com/office/powerpoint/2010/main" val="31758430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GB" altLang="zh-CN"/>
          </a:p>
        </p:txBody>
      </p:sp>
      <p:sp>
        <p:nvSpPr>
          <p:cNvPr id="8" name="页脚占位符 7"/>
          <p:cNvSpPr>
            <a:spLocks noGrp="1"/>
          </p:cNvSpPr>
          <p:nvPr>
            <p:ph type="ftr" sz="quarter" idx="11"/>
          </p:nvPr>
        </p:nvSpPr>
        <p:spPr/>
        <p:txBody>
          <a:bodyPr/>
          <a:lstStyle>
            <a:lvl1pPr>
              <a:defRPr/>
            </a:lvl1pPr>
          </a:lstStyle>
          <a:p>
            <a:endParaRPr lang="en-GB" altLang="zh-CN"/>
          </a:p>
        </p:txBody>
      </p:sp>
      <p:sp>
        <p:nvSpPr>
          <p:cNvPr id="9" name="灯片编号占位符 8"/>
          <p:cNvSpPr>
            <a:spLocks noGrp="1"/>
          </p:cNvSpPr>
          <p:nvPr>
            <p:ph type="sldNum" sz="quarter" idx="12"/>
          </p:nvPr>
        </p:nvSpPr>
        <p:spPr/>
        <p:txBody>
          <a:bodyPr/>
          <a:lstStyle>
            <a:lvl1pPr>
              <a:defRPr/>
            </a:lvl1pPr>
          </a:lstStyle>
          <a:p>
            <a:fld id="{DE18EEA5-4FE1-453D-880B-D05C15836F18}" type="slidenum">
              <a:rPr lang="en-GB" altLang="zh-CN"/>
              <a:pPr/>
              <a:t>‹#›</a:t>
            </a:fld>
            <a:endParaRPr lang="en-GB" altLang="zh-CN"/>
          </a:p>
        </p:txBody>
      </p:sp>
    </p:spTree>
    <p:extLst>
      <p:ext uri="{BB962C8B-B14F-4D97-AF65-F5344CB8AC3E}">
        <p14:creationId xmlns:p14="http://schemas.microsoft.com/office/powerpoint/2010/main" val="30736205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GB" altLang="zh-CN"/>
          </a:p>
        </p:txBody>
      </p:sp>
      <p:sp>
        <p:nvSpPr>
          <p:cNvPr id="4" name="页脚占位符 3"/>
          <p:cNvSpPr>
            <a:spLocks noGrp="1"/>
          </p:cNvSpPr>
          <p:nvPr>
            <p:ph type="ftr" sz="quarter" idx="11"/>
          </p:nvPr>
        </p:nvSpPr>
        <p:spPr/>
        <p:txBody>
          <a:bodyPr/>
          <a:lstStyle>
            <a:lvl1pPr>
              <a:defRPr/>
            </a:lvl1pPr>
          </a:lstStyle>
          <a:p>
            <a:endParaRPr lang="en-GB" altLang="zh-CN"/>
          </a:p>
        </p:txBody>
      </p:sp>
      <p:sp>
        <p:nvSpPr>
          <p:cNvPr id="5" name="灯片编号占位符 4"/>
          <p:cNvSpPr>
            <a:spLocks noGrp="1"/>
          </p:cNvSpPr>
          <p:nvPr>
            <p:ph type="sldNum" sz="quarter" idx="12"/>
          </p:nvPr>
        </p:nvSpPr>
        <p:spPr/>
        <p:txBody>
          <a:bodyPr/>
          <a:lstStyle>
            <a:lvl1pPr>
              <a:defRPr/>
            </a:lvl1pPr>
          </a:lstStyle>
          <a:p>
            <a:fld id="{58575ECE-FF69-4CF0-8ADB-61C79856DA7A}" type="slidenum">
              <a:rPr lang="en-GB" altLang="zh-CN"/>
              <a:pPr/>
              <a:t>‹#›</a:t>
            </a:fld>
            <a:endParaRPr lang="en-GB" altLang="zh-CN"/>
          </a:p>
        </p:txBody>
      </p:sp>
    </p:spTree>
    <p:extLst>
      <p:ext uri="{BB962C8B-B14F-4D97-AF65-F5344CB8AC3E}">
        <p14:creationId xmlns:p14="http://schemas.microsoft.com/office/powerpoint/2010/main" val="38265171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GB" altLang="zh-CN"/>
          </a:p>
        </p:txBody>
      </p:sp>
      <p:sp>
        <p:nvSpPr>
          <p:cNvPr id="3" name="页脚占位符 2"/>
          <p:cNvSpPr>
            <a:spLocks noGrp="1"/>
          </p:cNvSpPr>
          <p:nvPr>
            <p:ph type="ftr" sz="quarter" idx="11"/>
          </p:nvPr>
        </p:nvSpPr>
        <p:spPr/>
        <p:txBody>
          <a:bodyPr/>
          <a:lstStyle>
            <a:lvl1pPr>
              <a:defRPr/>
            </a:lvl1pPr>
          </a:lstStyle>
          <a:p>
            <a:endParaRPr lang="en-GB" altLang="zh-CN"/>
          </a:p>
        </p:txBody>
      </p:sp>
      <p:sp>
        <p:nvSpPr>
          <p:cNvPr id="4" name="灯片编号占位符 3"/>
          <p:cNvSpPr>
            <a:spLocks noGrp="1"/>
          </p:cNvSpPr>
          <p:nvPr>
            <p:ph type="sldNum" sz="quarter" idx="12"/>
          </p:nvPr>
        </p:nvSpPr>
        <p:spPr/>
        <p:txBody>
          <a:bodyPr/>
          <a:lstStyle>
            <a:lvl1pPr>
              <a:defRPr/>
            </a:lvl1pPr>
          </a:lstStyle>
          <a:p>
            <a:fld id="{5B75286D-6BDB-42C0-B720-FE65562A93B0}" type="slidenum">
              <a:rPr lang="en-GB" altLang="zh-CN"/>
              <a:pPr/>
              <a:t>‹#›</a:t>
            </a:fld>
            <a:endParaRPr lang="en-GB" altLang="zh-CN"/>
          </a:p>
        </p:txBody>
      </p:sp>
    </p:spTree>
    <p:extLst>
      <p:ext uri="{BB962C8B-B14F-4D97-AF65-F5344CB8AC3E}">
        <p14:creationId xmlns:p14="http://schemas.microsoft.com/office/powerpoint/2010/main" val="2079417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6A418123-072B-4E25-B694-1692446091E4}" type="slidenum">
              <a:rPr lang="en-GB" altLang="zh-CN"/>
              <a:pPr/>
              <a:t>‹#›</a:t>
            </a:fld>
            <a:endParaRPr lang="en-GB" altLang="zh-CN"/>
          </a:p>
        </p:txBody>
      </p:sp>
    </p:spTree>
    <p:extLst>
      <p:ext uri="{BB962C8B-B14F-4D97-AF65-F5344CB8AC3E}">
        <p14:creationId xmlns:p14="http://schemas.microsoft.com/office/powerpoint/2010/main" val="8508546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BD8A9733-FEB6-40F7-8F44-B0F497F6B964}" type="slidenum">
              <a:rPr lang="en-GB" altLang="zh-CN"/>
              <a:pPr/>
              <a:t>‹#›</a:t>
            </a:fld>
            <a:endParaRPr lang="en-GB" altLang="zh-CN"/>
          </a:p>
        </p:txBody>
      </p:sp>
    </p:spTree>
    <p:extLst>
      <p:ext uri="{BB962C8B-B14F-4D97-AF65-F5344CB8AC3E}">
        <p14:creationId xmlns:p14="http://schemas.microsoft.com/office/powerpoint/2010/main" val="41012773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4" name="Picture 20"/>
          <p:cNvPicPr>
            <a:picLocks noChangeAspect="1" noChangeArrowheads="1"/>
          </p:cNvPicPr>
          <p:nvPr/>
        </p:nvPicPr>
        <p:blipFill>
          <a:blip r:embed="rId13">
            <a:extLst>
              <a:ext uri="{28A0092B-C50C-407E-A947-70E740481C1C}">
                <a14:useLocalDpi xmlns:a14="http://schemas.microsoft.com/office/drawing/2010/main" val="0"/>
              </a:ext>
            </a:extLst>
          </a:blip>
          <a:srcRect l="398" t="484" r="380" b="461"/>
          <a:stretch>
            <a:fillRect/>
          </a:stretch>
        </p:blipFill>
        <p:spPr bwMode="auto">
          <a:xfrm>
            <a:off x="0" y="0"/>
            <a:ext cx="9144000"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63" y="-3175"/>
            <a:ext cx="9161463" cy="687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bwMode="auto">
          <a:xfrm>
            <a:off x="314325" y="201613"/>
            <a:ext cx="800258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1027" name="Rectangle 3"/>
          <p:cNvSpPr>
            <a:spLocks noGrp="1" noChangeArrowheads="1"/>
          </p:cNvSpPr>
          <p:nvPr>
            <p:ph type="body" idx="1"/>
          </p:nvPr>
        </p:nvSpPr>
        <p:spPr bwMode="auto">
          <a:xfrm>
            <a:off x="314325" y="1052513"/>
            <a:ext cx="8002588"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ltLang="zh-CN" smtClean="0"/>
          </a:p>
        </p:txBody>
      </p:sp>
      <p:sp>
        <p:nvSpPr>
          <p:cNvPr id="1028" name="Rectangle 4"/>
          <p:cNvSpPr>
            <a:spLocks noGrp="1" noChangeArrowheads="1"/>
          </p:cNvSpPr>
          <p:nvPr>
            <p:ph type="dt" sz="half" idx="2"/>
          </p:nvPr>
        </p:nvSpPr>
        <p:spPr bwMode="auto">
          <a:xfrm>
            <a:off x="314325" y="6381750"/>
            <a:ext cx="96837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j-lt"/>
                <a:ea typeface="宋体" panose="02010600030101010101" pitchFamily="2" charset="-122"/>
              </a:defRPr>
            </a:lvl1pPr>
          </a:lstStyle>
          <a:p>
            <a:endParaRPr lang="en-GB" altLang="zh-CN"/>
          </a:p>
        </p:txBody>
      </p:sp>
      <p:sp>
        <p:nvSpPr>
          <p:cNvPr id="1029" name="Rectangle 5"/>
          <p:cNvSpPr>
            <a:spLocks noGrp="1" noChangeArrowheads="1"/>
          </p:cNvSpPr>
          <p:nvPr>
            <p:ph type="ftr" sz="quarter" idx="3"/>
          </p:nvPr>
        </p:nvSpPr>
        <p:spPr bwMode="auto">
          <a:xfrm>
            <a:off x="1862138" y="6381750"/>
            <a:ext cx="9779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j-lt"/>
                <a:ea typeface="宋体" panose="02010600030101010101" pitchFamily="2" charset="-122"/>
              </a:defRPr>
            </a:lvl1pPr>
          </a:lstStyle>
          <a:p>
            <a:endParaRPr lang="en-GB" altLang="zh-CN"/>
          </a:p>
        </p:txBody>
      </p:sp>
      <p:sp>
        <p:nvSpPr>
          <p:cNvPr id="1030" name="Rectangle 6"/>
          <p:cNvSpPr>
            <a:spLocks noGrp="1" noChangeArrowheads="1"/>
          </p:cNvSpPr>
          <p:nvPr>
            <p:ph type="sldNum" sz="quarter" idx="4"/>
          </p:nvPr>
        </p:nvSpPr>
        <p:spPr bwMode="auto">
          <a:xfrm>
            <a:off x="3421063" y="6381750"/>
            <a:ext cx="68897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j-lt"/>
                <a:ea typeface="宋体" panose="02010600030101010101" pitchFamily="2" charset="-122"/>
              </a:defRPr>
            </a:lvl1pPr>
          </a:lstStyle>
          <a:p>
            <a:fld id="{EE7FA53E-58F9-435D-8D76-580540D06B50}" type="slidenum">
              <a:rPr lang="en-GB" altLang="zh-CN"/>
              <a:pPr/>
              <a:t>‹#›</a:t>
            </a:fld>
            <a:endParaRPr lang="en-GB" altLang="zh-CN"/>
          </a:p>
        </p:txBody>
      </p:sp>
      <p:sp>
        <p:nvSpPr>
          <p:cNvPr id="1046" name="Freeform 22"/>
          <p:cNvSpPr>
            <a:spLocks noEditPoints="1"/>
          </p:cNvSpPr>
          <p:nvPr/>
        </p:nvSpPr>
        <p:spPr bwMode="auto">
          <a:xfrm>
            <a:off x="7089775" y="5661025"/>
            <a:ext cx="361950" cy="1095375"/>
          </a:xfrm>
          <a:custGeom>
            <a:avLst/>
            <a:gdLst>
              <a:gd name="T0" fmla="*/ 471 w 543"/>
              <a:gd name="T1" fmla="*/ 377 h 1649"/>
              <a:gd name="T2" fmla="*/ 474 w 543"/>
              <a:gd name="T3" fmla="*/ 337 h 1649"/>
              <a:gd name="T4" fmla="*/ 427 w 543"/>
              <a:gd name="T5" fmla="*/ 273 h 1649"/>
              <a:gd name="T6" fmla="*/ 378 w 543"/>
              <a:gd name="T7" fmla="*/ 242 h 1649"/>
              <a:gd name="T8" fmla="*/ 293 w 543"/>
              <a:gd name="T9" fmla="*/ 224 h 1649"/>
              <a:gd name="T10" fmla="*/ 280 w 543"/>
              <a:gd name="T11" fmla="*/ 183 h 1649"/>
              <a:gd name="T12" fmla="*/ 244 w 543"/>
              <a:gd name="T13" fmla="*/ 46 h 1649"/>
              <a:gd name="T14" fmla="*/ 203 w 543"/>
              <a:gd name="T15" fmla="*/ 2 h 1649"/>
              <a:gd name="T16" fmla="*/ 173 w 543"/>
              <a:gd name="T17" fmla="*/ 5 h 1649"/>
              <a:gd name="T18" fmla="*/ 129 w 543"/>
              <a:gd name="T19" fmla="*/ 13 h 1649"/>
              <a:gd name="T20" fmla="*/ 87 w 543"/>
              <a:gd name="T21" fmla="*/ 86 h 1649"/>
              <a:gd name="T22" fmla="*/ 84 w 543"/>
              <a:gd name="T23" fmla="*/ 181 h 1649"/>
              <a:gd name="T24" fmla="*/ 91 w 543"/>
              <a:gd name="T25" fmla="*/ 233 h 1649"/>
              <a:gd name="T26" fmla="*/ 82 w 543"/>
              <a:gd name="T27" fmla="*/ 265 h 1649"/>
              <a:gd name="T28" fmla="*/ 81 w 543"/>
              <a:gd name="T29" fmla="*/ 280 h 1649"/>
              <a:gd name="T30" fmla="*/ 82 w 543"/>
              <a:gd name="T31" fmla="*/ 291 h 1649"/>
              <a:gd name="T32" fmla="*/ 59 w 543"/>
              <a:gd name="T33" fmla="*/ 319 h 1649"/>
              <a:gd name="T34" fmla="*/ 23 w 543"/>
              <a:gd name="T35" fmla="*/ 371 h 1649"/>
              <a:gd name="T36" fmla="*/ 12 w 543"/>
              <a:gd name="T37" fmla="*/ 444 h 1649"/>
              <a:gd name="T38" fmla="*/ 28 w 543"/>
              <a:gd name="T39" fmla="*/ 448 h 1649"/>
              <a:gd name="T40" fmla="*/ 23 w 543"/>
              <a:gd name="T41" fmla="*/ 662 h 1649"/>
              <a:gd name="T42" fmla="*/ 3 w 543"/>
              <a:gd name="T43" fmla="*/ 831 h 1649"/>
              <a:gd name="T44" fmla="*/ 15 w 543"/>
              <a:gd name="T45" fmla="*/ 907 h 1649"/>
              <a:gd name="T46" fmla="*/ 62 w 543"/>
              <a:gd name="T47" fmla="*/ 935 h 1649"/>
              <a:gd name="T48" fmla="*/ 60 w 543"/>
              <a:gd name="T49" fmla="*/ 913 h 1649"/>
              <a:gd name="T50" fmla="*/ 81 w 543"/>
              <a:gd name="T51" fmla="*/ 931 h 1649"/>
              <a:gd name="T52" fmla="*/ 107 w 543"/>
              <a:gd name="T53" fmla="*/ 1030 h 1649"/>
              <a:gd name="T54" fmla="*/ 143 w 543"/>
              <a:gd name="T55" fmla="*/ 1148 h 1649"/>
              <a:gd name="T56" fmla="*/ 142 w 543"/>
              <a:gd name="T57" fmla="*/ 1208 h 1649"/>
              <a:gd name="T58" fmla="*/ 168 w 543"/>
              <a:gd name="T59" fmla="*/ 1356 h 1649"/>
              <a:gd name="T60" fmla="*/ 137 w 543"/>
              <a:gd name="T61" fmla="*/ 1429 h 1649"/>
              <a:gd name="T62" fmla="*/ 64 w 543"/>
              <a:gd name="T63" fmla="*/ 1486 h 1649"/>
              <a:gd name="T64" fmla="*/ 67 w 543"/>
              <a:gd name="T65" fmla="*/ 1520 h 1649"/>
              <a:gd name="T66" fmla="*/ 158 w 543"/>
              <a:gd name="T67" fmla="*/ 1507 h 1649"/>
              <a:gd name="T68" fmla="*/ 183 w 543"/>
              <a:gd name="T69" fmla="*/ 1543 h 1649"/>
              <a:gd name="T70" fmla="*/ 220 w 543"/>
              <a:gd name="T71" fmla="*/ 1605 h 1649"/>
              <a:gd name="T72" fmla="*/ 246 w 543"/>
              <a:gd name="T73" fmla="*/ 1642 h 1649"/>
              <a:gd name="T74" fmla="*/ 308 w 543"/>
              <a:gd name="T75" fmla="*/ 1638 h 1649"/>
              <a:gd name="T76" fmla="*/ 302 w 543"/>
              <a:gd name="T77" fmla="*/ 1585 h 1649"/>
              <a:gd name="T78" fmla="*/ 284 w 543"/>
              <a:gd name="T79" fmla="*/ 1523 h 1649"/>
              <a:gd name="T80" fmla="*/ 284 w 543"/>
              <a:gd name="T81" fmla="*/ 1431 h 1649"/>
              <a:gd name="T82" fmla="*/ 287 w 543"/>
              <a:gd name="T83" fmla="*/ 1265 h 1649"/>
              <a:gd name="T84" fmla="*/ 290 w 543"/>
              <a:gd name="T85" fmla="*/ 1137 h 1649"/>
              <a:gd name="T86" fmla="*/ 312 w 543"/>
              <a:gd name="T87" fmla="*/ 1005 h 1649"/>
              <a:gd name="T88" fmla="*/ 341 w 543"/>
              <a:gd name="T89" fmla="*/ 942 h 1649"/>
              <a:gd name="T90" fmla="*/ 379 w 543"/>
              <a:gd name="T91" fmla="*/ 904 h 1649"/>
              <a:gd name="T92" fmla="*/ 397 w 543"/>
              <a:gd name="T93" fmla="*/ 826 h 1649"/>
              <a:gd name="T94" fmla="*/ 406 w 543"/>
              <a:gd name="T95" fmla="*/ 692 h 1649"/>
              <a:gd name="T96" fmla="*/ 413 w 543"/>
              <a:gd name="T97" fmla="*/ 732 h 1649"/>
              <a:gd name="T98" fmla="*/ 455 w 543"/>
              <a:gd name="T99" fmla="*/ 755 h 1649"/>
              <a:gd name="T100" fmla="*/ 445 w 543"/>
              <a:gd name="T101" fmla="*/ 742 h 1649"/>
              <a:gd name="T102" fmla="*/ 431 w 543"/>
              <a:gd name="T103" fmla="*/ 678 h 1649"/>
              <a:gd name="T104" fmla="*/ 479 w 543"/>
              <a:gd name="T105" fmla="*/ 619 h 1649"/>
              <a:gd name="T106" fmla="*/ 536 w 543"/>
              <a:gd name="T107" fmla="*/ 532 h 1649"/>
              <a:gd name="T108" fmla="*/ 527 w 543"/>
              <a:gd name="T109" fmla="*/ 489 h 1649"/>
              <a:gd name="T110" fmla="*/ 35 w 543"/>
              <a:gd name="T111" fmla="*/ 904 h 1649"/>
              <a:gd name="T112" fmla="*/ 34 w 543"/>
              <a:gd name="T113" fmla="*/ 886 h 1649"/>
              <a:gd name="T114" fmla="*/ 287 w 543"/>
              <a:gd name="T115" fmla="*/ 235 h 1649"/>
              <a:gd name="T116" fmla="*/ 287 w 543"/>
              <a:gd name="T117" fmla="*/ 226 h 1649"/>
              <a:gd name="T118" fmla="*/ 284 w 543"/>
              <a:gd name="T119" fmla="*/ 241 h 1649"/>
              <a:gd name="T120" fmla="*/ 339 w 543"/>
              <a:gd name="T121" fmla="*/ 898 h 1649"/>
              <a:gd name="T122" fmla="*/ 490 w 543"/>
              <a:gd name="T123" fmla="*/ 484 h 1649"/>
              <a:gd name="T124" fmla="*/ 534 w 543"/>
              <a:gd name="T125" fmla="*/ 514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1649">
                <a:moveTo>
                  <a:pt x="495" y="475"/>
                </a:moveTo>
                <a:lnTo>
                  <a:pt x="481" y="456"/>
                </a:lnTo>
                <a:lnTo>
                  <a:pt x="481" y="456"/>
                </a:lnTo>
                <a:lnTo>
                  <a:pt x="481" y="446"/>
                </a:lnTo>
                <a:lnTo>
                  <a:pt x="481" y="444"/>
                </a:lnTo>
                <a:lnTo>
                  <a:pt x="483" y="443"/>
                </a:lnTo>
                <a:lnTo>
                  <a:pt x="471" y="377"/>
                </a:lnTo>
                <a:lnTo>
                  <a:pt x="463" y="376"/>
                </a:lnTo>
                <a:lnTo>
                  <a:pt x="463" y="376"/>
                </a:lnTo>
                <a:lnTo>
                  <a:pt x="463" y="371"/>
                </a:lnTo>
                <a:lnTo>
                  <a:pt x="464" y="360"/>
                </a:lnTo>
                <a:lnTo>
                  <a:pt x="468" y="347"/>
                </a:lnTo>
                <a:lnTo>
                  <a:pt x="470" y="341"/>
                </a:lnTo>
                <a:lnTo>
                  <a:pt x="474" y="337"/>
                </a:lnTo>
                <a:lnTo>
                  <a:pt x="474" y="337"/>
                </a:lnTo>
                <a:lnTo>
                  <a:pt x="470" y="326"/>
                </a:lnTo>
                <a:lnTo>
                  <a:pt x="464" y="315"/>
                </a:lnTo>
                <a:lnTo>
                  <a:pt x="456" y="302"/>
                </a:lnTo>
                <a:lnTo>
                  <a:pt x="444" y="287"/>
                </a:lnTo>
                <a:lnTo>
                  <a:pt x="436" y="280"/>
                </a:lnTo>
                <a:lnTo>
                  <a:pt x="427" y="273"/>
                </a:lnTo>
                <a:lnTo>
                  <a:pt x="419" y="266"/>
                </a:lnTo>
                <a:lnTo>
                  <a:pt x="409" y="260"/>
                </a:lnTo>
                <a:lnTo>
                  <a:pt x="397" y="254"/>
                </a:lnTo>
                <a:lnTo>
                  <a:pt x="385" y="249"/>
                </a:lnTo>
                <a:lnTo>
                  <a:pt x="385" y="249"/>
                </a:lnTo>
                <a:lnTo>
                  <a:pt x="381" y="246"/>
                </a:lnTo>
                <a:lnTo>
                  <a:pt x="378" y="242"/>
                </a:lnTo>
                <a:lnTo>
                  <a:pt x="373" y="239"/>
                </a:lnTo>
                <a:lnTo>
                  <a:pt x="366" y="235"/>
                </a:lnTo>
                <a:lnTo>
                  <a:pt x="358" y="233"/>
                </a:lnTo>
                <a:lnTo>
                  <a:pt x="348" y="231"/>
                </a:lnTo>
                <a:lnTo>
                  <a:pt x="336" y="231"/>
                </a:lnTo>
                <a:lnTo>
                  <a:pt x="297" y="235"/>
                </a:lnTo>
                <a:lnTo>
                  <a:pt x="293" y="224"/>
                </a:lnTo>
                <a:lnTo>
                  <a:pt x="287" y="209"/>
                </a:lnTo>
                <a:lnTo>
                  <a:pt x="282" y="195"/>
                </a:lnTo>
                <a:lnTo>
                  <a:pt x="290" y="208"/>
                </a:lnTo>
                <a:lnTo>
                  <a:pt x="295" y="211"/>
                </a:lnTo>
                <a:lnTo>
                  <a:pt x="290" y="204"/>
                </a:lnTo>
                <a:lnTo>
                  <a:pt x="284" y="194"/>
                </a:lnTo>
                <a:lnTo>
                  <a:pt x="280" y="183"/>
                </a:lnTo>
                <a:lnTo>
                  <a:pt x="275" y="170"/>
                </a:lnTo>
                <a:lnTo>
                  <a:pt x="270" y="137"/>
                </a:lnTo>
                <a:lnTo>
                  <a:pt x="263" y="105"/>
                </a:lnTo>
                <a:lnTo>
                  <a:pt x="260" y="88"/>
                </a:lnTo>
                <a:lnTo>
                  <a:pt x="256" y="74"/>
                </a:lnTo>
                <a:lnTo>
                  <a:pt x="250" y="59"/>
                </a:lnTo>
                <a:lnTo>
                  <a:pt x="244" y="46"/>
                </a:lnTo>
                <a:lnTo>
                  <a:pt x="238" y="34"/>
                </a:lnTo>
                <a:lnTo>
                  <a:pt x="233" y="23"/>
                </a:lnTo>
                <a:lnTo>
                  <a:pt x="225" y="15"/>
                </a:lnTo>
                <a:lnTo>
                  <a:pt x="217" y="8"/>
                </a:lnTo>
                <a:lnTo>
                  <a:pt x="212" y="6"/>
                </a:lnTo>
                <a:lnTo>
                  <a:pt x="208" y="3"/>
                </a:lnTo>
                <a:lnTo>
                  <a:pt x="203" y="2"/>
                </a:lnTo>
                <a:lnTo>
                  <a:pt x="198" y="0"/>
                </a:lnTo>
                <a:lnTo>
                  <a:pt x="194" y="0"/>
                </a:lnTo>
                <a:lnTo>
                  <a:pt x="189" y="0"/>
                </a:lnTo>
                <a:lnTo>
                  <a:pt x="183" y="1"/>
                </a:lnTo>
                <a:lnTo>
                  <a:pt x="177" y="3"/>
                </a:lnTo>
                <a:lnTo>
                  <a:pt x="175" y="3"/>
                </a:lnTo>
                <a:lnTo>
                  <a:pt x="173" y="5"/>
                </a:lnTo>
                <a:lnTo>
                  <a:pt x="168" y="3"/>
                </a:lnTo>
                <a:lnTo>
                  <a:pt x="164" y="2"/>
                </a:lnTo>
                <a:lnTo>
                  <a:pt x="158" y="2"/>
                </a:lnTo>
                <a:lnTo>
                  <a:pt x="153" y="2"/>
                </a:lnTo>
                <a:lnTo>
                  <a:pt x="145" y="3"/>
                </a:lnTo>
                <a:lnTo>
                  <a:pt x="137" y="7"/>
                </a:lnTo>
                <a:lnTo>
                  <a:pt x="129" y="13"/>
                </a:lnTo>
                <a:lnTo>
                  <a:pt x="120" y="20"/>
                </a:lnTo>
                <a:lnTo>
                  <a:pt x="113" y="28"/>
                </a:lnTo>
                <a:lnTo>
                  <a:pt x="106" y="38"/>
                </a:lnTo>
                <a:lnTo>
                  <a:pt x="100" y="48"/>
                </a:lnTo>
                <a:lnTo>
                  <a:pt x="95" y="60"/>
                </a:lnTo>
                <a:lnTo>
                  <a:pt x="91" y="72"/>
                </a:lnTo>
                <a:lnTo>
                  <a:pt x="87" y="86"/>
                </a:lnTo>
                <a:lnTo>
                  <a:pt x="84" y="98"/>
                </a:lnTo>
                <a:lnTo>
                  <a:pt x="81" y="112"/>
                </a:lnTo>
                <a:lnTo>
                  <a:pt x="80" y="126"/>
                </a:lnTo>
                <a:lnTo>
                  <a:pt x="79" y="140"/>
                </a:lnTo>
                <a:lnTo>
                  <a:pt x="79" y="150"/>
                </a:lnTo>
                <a:lnTo>
                  <a:pt x="80" y="159"/>
                </a:lnTo>
                <a:lnTo>
                  <a:pt x="84" y="181"/>
                </a:lnTo>
                <a:lnTo>
                  <a:pt x="88" y="202"/>
                </a:lnTo>
                <a:lnTo>
                  <a:pt x="91" y="224"/>
                </a:lnTo>
                <a:lnTo>
                  <a:pt x="85" y="239"/>
                </a:lnTo>
                <a:lnTo>
                  <a:pt x="82" y="244"/>
                </a:lnTo>
                <a:lnTo>
                  <a:pt x="79" y="249"/>
                </a:lnTo>
                <a:lnTo>
                  <a:pt x="82" y="246"/>
                </a:lnTo>
                <a:lnTo>
                  <a:pt x="91" y="233"/>
                </a:lnTo>
                <a:lnTo>
                  <a:pt x="86" y="246"/>
                </a:lnTo>
                <a:lnTo>
                  <a:pt x="81" y="261"/>
                </a:lnTo>
                <a:lnTo>
                  <a:pt x="75" y="274"/>
                </a:lnTo>
                <a:lnTo>
                  <a:pt x="72" y="280"/>
                </a:lnTo>
                <a:lnTo>
                  <a:pt x="69" y="283"/>
                </a:lnTo>
                <a:lnTo>
                  <a:pt x="75" y="275"/>
                </a:lnTo>
                <a:lnTo>
                  <a:pt x="82" y="265"/>
                </a:lnTo>
                <a:lnTo>
                  <a:pt x="91" y="250"/>
                </a:lnTo>
                <a:lnTo>
                  <a:pt x="87" y="262"/>
                </a:lnTo>
                <a:lnTo>
                  <a:pt x="82" y="274"/>
                </a:lnTo>
                <a:lnTo>
                  <a:pt x="77" y="285"/>
                </a:lnTo>
                <a:lnTo>
                  <a:pt x="72" y="292"/>
                </a:lnTo>
                <a:lnTo>
                  <a:pt x="75" y="287"/>
                </a:lnTo>
                <a:lnTo>
                  <a:pt x="81" y="280"/>
                </a:lnTo>
                <a:lnTo>
                  <a:pt x="86" y="272"/>
                </a:lnTo>
                <a:lnTo>
                  <a:pt x="82" y="282"/>
                </a:lnTo>
                <a:lnTo>
                  <a:pt x="79" y="292"/>
                </a:lnTo>
                <a:lnTo>
                  <a:pt x="74" y="300"/>
                </a:lnTo>
                <a:lnTo>
                  <a:pt x="69" y="306"/>
                </a:lnTo>
                <a:lnTo>
                  <a:pt x="75" y="299"/>
                </a:lnTo>
                <a:lnTo>
                  <a:pt x="82" y="291"/>
                </a:lnTo>
                <a:lnTo>
                  <a:pt x="88" y="279"/>
                </a:lnTo>
                <a:lnTo>
                  <a:pt x="86" y="287"/>
                </a:lnTo>
                <a:lnTo>
                  <a:pt x="84" y="292"/>
                </a:lnTo>
                <a:lnTo>
                  <a:pt x="81" y="298"/>
                </a:lnTo>
                <a:lnTo>
                  <a:pt x="75" y="306"/>
                </a:lnTo>
                <a:lnTo>
                  <a:pt x="67" y="313"/>
                </a:lnTo>
                <a:lnTo>
                  <a:pt x="59" y="319"/>
                </a:lnTo>
                <a:lnTo>
                  <a:pt x="52" y="325"/>
                </a:lnTo>
                <a:lnTo>
                  <a:pt x="43" y="332"/>
                </a:lnTo>
                <a:lnTo>
                  <a:pt x="36" y="340"/>
                </a:lnTo>
                <a:lnTo>
                  <a:pt x="34" y="344"/>
                </a:lnTo>
                <a:lnTo>
                  <a:pt x="32" y="348"/>
                </a:lnTo>
                <a:lnTo>
                  <a:pt x="27" y="359"/>
                </a:lnTo>
                <a:lnTo>
                  <a:pt x="23" y="371"/>
                </a:lnTo>
                <a:lnTo>
                  <a:pt x="20" y="381"/>
                </a:lnTo>
                <a:lnTo>
                  <a:pt x="17" y="392"/>
                </a:lnTo>
                <a:lnTo>
                  <a:pt x="14" y="413"/>
                </a:lnTo>
                <a:lnTo>
                  <a:pt x="9" y="437"/>
                </a:lnTo>
                <a:lnTo>
                  <a:pt x="10" y="441"/>
                </a:lnTo>
                <a:lnTo>
                  <a:pt x="12" y="442"/>
                </a:lnTo>
                <a:lnTo>
                  <a:pt x="12" y="444"/>
                </a:lnTo>
                <a:lnTo>
                  <a:pt x="13" y="444"/>
                </a:lnTo>
                <a:lnTo>
                  <a:pt x="16" y="445"/>
                </a:lnTo>
                <a:lnTo>
                  <a:pt x="20" y="445"/>
                </a:lnTo>
                <a:lnTo>
                  <a:pt x="23" y="445"/>
                </a:lnTo>
                <a:lnTo>
                  <a:pt x="27" y="445"/>
                </a:lnTo>
                <a:lnTo>
                  <a:pt x="27" y="446"/>
                </a:lnTo>
                <a:lnTo>
                  <a:pt x="28" y="448"/>
                </a:lnTo>
                <a:lnTo>
                  <a:pt x="28" y="452"/>
                </a:lnTo>
                <a:lnTo>
                  <a:pt x="30" y="519"/>
                </a:lnTo>
                <a:lnTo>
                  <a:pt x="30" y="568"/>
                </a:lnTo>
                <a:lnTo>
                  <a:pt x="30" y="608"/>
                </a:lnTo>
                <a:lnTo>
                  <a:pt x="27" y="647"/>
                </a:lnTo>
                <a:lnTo>
                  <a:pt x="25" y="653"/>
                </a:lnTo>
                <a:lnTo>
                  <a:pt x="23" y="662"/>
                </a:lnTo>
                <a:lnTo>
                  <a:pt x="19" y="678"/>
                </a:lnTo>
                <a:lnTo>
                  <a:pt x="16" y="698"/>
                </a:lnTo>
                <a:lnTo>
                  <a:pt x="14" y="721"/>
                </a:lnTo>
                <a:lnTo>
                  <a:pt x="10" y="769"/>
                </a:lnTo>
                <a:lnTo>
                  <a:pt x="8" y="795"/>
                </a:lnTo>
                <a:lnTo>
                  <a:pt x="4" y="820"/>
                </a:lnTo>
                <a:lnTo>
                  <a:pt x="3" y="831"/>
                </a:lnTo>
                <a:lnTo>
                  <a:pt x="1" y="847"/>
                </a:lnTo>
                <a:lnTo>
                  <a:pt x="0" y="857"/>
                </a:lnTo>
                <a:lnTo>
                  <a:pt x="0" y="866"/>
                </a:lnTo>
                <a:lnTo>
                  <a:pt x="0" y="877"/>
                </a:lnTo>
                <a:lnTo>
                  <a:pt x="1" y="885"/>
                </a:lnTo>
                <a:lnTo>
                  <a:pt x="10" y="900"/>
                </a:lnTo>
                <a:lnTo>
                  <a:pt x="15" y="907"/>
                </a:lnTo>
                <a:lnTo>
                  <a:pt x="22" y="914"/>
                </a:lnTo>
                <a:lnTo>
                  <a:pt x="30" y="922"/>
                </a:lnTo>
                <a:lnTo>
                  <a:pt x="39" y="927"/>
                </a:lnTo>
                <a:lnTo>
                  <a:pt x="45" y="930"/>
                </a:lnTo>
                <a:lnTo>
                  <a:pt x="51" y="932"/>
                </a:lnTo>
                <a:lnTo>
                  <a:pt x="56" y="935"/>
                </a:lnTo>
                <a:lnTo>
                  <a:pt x="62" y="935"/>
                </a:lnTo>
                <a:lnTo>
                  <a:pt x="64" y="933"/>
                </a:lnTo>
                <a:lnTo>
                  <a:pt x="65" y="931"/>
                </a:lnTo>
                <a:lnTo>
                  <a:pt x="65" y="927"/>
                </a:lnTo>
                <a:lnTo>
                  <a:pt x="64" y="923"/>
                </a:lnTo>
                <a:lnTo>
                  <a:pt x="62" y="919"/>
                </a:lnTo>
                <a:lnTo>
                  <a:pt x="61" y="916"/>
                </a:lnTo>
                <a:lnTo>
                  <a:pt x="60" y="913"/>
                </a:lnTo>
                <a:lnTo>
                  <a:pt x="61" y="913"/>
                </a:lnTo>
                <a:lnTo>
                  <a:pt x="66" y="914"/>
                </a:lnTo>
                <a:lnTo>
                  <a:pt x="69" y="916"/>
                </a:lnTo>
                <a:lnTo>
                  <a:pt x="73" y="918"/>
                </a:lnTo>
                <a:lnTo>
                  <a:pt x="75" y="920"/>
                </a:lnTo>
                <a:lnTo>
                  <a:pt x="78" y="924"/>
                </a:lnTo>
                <a:lnTo>
                  <a:pt x="81" y="931"/>
                </a:lnTo>
                <a:lnTo>
                  <a:pt x="84" y="938"/>
                </a:lnTo>
                <a:lnTo>
                  <a:pt x="85" y="946"/>
                </a:lnTo>
                <a:lnTo>
                  <a:pt x="86" y="955"/>
                </a:lnTo>
                <a:lnTo>
                  <a:pt x="88" y="962"/>
                </a:lnTo>
                <a:lnTo>
                  <a:pt x="90" y="969"/>
                </a:lnTo>
                <a:lnTo>
                  <a:pt x="99" y="1000"/>
                </a:lnTo>
                <a:lnTo>
                  <a:pt x="107" y="1030"/>
                </a:lnTo>
                <a:lnTo>
                  <a:pt x="116" y="1062"/>
                </a:lnTo>
                <a:lnTo>
                  <a:pt x="124" y="1095"/>
                </a:lnTo>
                <a:lnTo>
                  <a:pt x="125" y="1102"/>
                </a:lnTo>
                <a:lnTo>
                  <a:pt x="129" y="1112"/>
                </a:lnTo>
                <a:lnTo>
                  <a:pt x="134" y="1127"/>
                </a:lnTo>
                <a:lnTo>
                  <a:pt x="140" y="1143"/>
                </a:lnTo>
                <a:lnTo>
                  <a:pt x="143" y="1148"/>
                </a:lnTo>
                <a:lnTo>
                  <a:pt x="144" y="1157"/>
                </a:lnTo>
                <a:lnTo>
                  <a:pt x="144" y="1161"/>
                </a:lnTo>
                <a:lnTo>
                  <a:pt x="144" y="1165"/>
                </a:lnTo>
                <a:lnTo>
                  <a:pt x="143" y="1176"/>
                </a:lnTo>
                <a:lnTo>
                  <a:pt x="140" y="1185"/>
                </a:lnTo>
                <a:lnTo>
                  <a:pt x="140" y="1195"/>
                </a:lnTo>
                <a:lnTo>
                  <a:pt x="142" y="1208"/>
                </a:lnTo>
                <a:lnTo>
                  <a:pt x="143" y="1219"/>
                </a:lnTo>
                <a:lnTo>
                  <a:pt x="147" y="1244"/>
                </a:lnTo>
                <a:lnTo>
                  <a:pt x="158" y="1294"/>
                </a:lnTo>
                <a:lnTo>
                  <a:pt x="164" y="1319"/>
                </a:lnTo>
                <a:lnTo>
                  <a:pt x="165" y="1330"/>
                </a:lnTo>
                <a:lnTo>
                  <a:pt x="168" y="1343"/>
                </a:lnTo>
                <a:lnTo>
                  <a:pt x="168" y="1356"/>
                </a:lnTo>
                <a:lnTo>
                  <a:pt x="168" y="1369"/>
                </a:lnTo>
                <a:lnTo>
                  <a:pt x="166" y="1381"/>
                </a:lnTo>
                <a:lnTo>
                  <a:pt x="165" y="1395"/>
                </a:lnTo>
                <a:lnTo>
                  <a:pt x="159" y="1405"/>
                </a:lnTo>
                <a:lnTo>
                  <a:pt x="153" y="1413"/>
                </a:lnTo>
                <a:lnTo>
                  <a:pt x="146" y="1421"/>
                </a:lnTo>
                <a:lnTo>
                  <a:pt x="137" y="1429"/>
                </a:lnTo>
                <a:lnTo>
                  <a:pt x="129" y="1436"/>
                </a:lnTo>
                <a:lnTo>
                  <a:pt x="119" y="1443"/>
                </a:lnTo>
                <a:lnTo>
                  <a:pt x="100" y="1455"/>
                </a:lnTo>
                <a:lnTo>
                  <a:pt x="82" y="1468"/>
                </a:lnTo>
                <a:lnTo>
                  <a:pt x="75" y="1473"/>
                </a:lnTo>
                <a:lnTo>
                  <a:pt x="69" y="1479"/>
                </a:lnTo>
                <a:lnTo>
                  <a:pt x="64" y="1486"/>
                </a:lnTo>
                <a:lnTo>
                  <a:pt x="60" y="1495"/>
                </a:lnTo>
                <a:lnTo>
                  <a:pt x="59" y="1498"/>
                </a:lnTo>
                <a:lnTo>
                  <a:pt x="58" y="1503"/>
                </a:lnTo>
                <a:lnTo>
                  <a:pt x="58" y="1508"/>
                </a:lnTo>
                <a:lnTo>
                  <a:pt x="59" y="1511"/>
                </a:lnTo>
                <a:lnTo>
                  <a:pt x="64" y="1516"/>
                </a:lnTo>
                <a:lnTo>
                  <a:pt x="67" y="1520"/>
                </a:lnTo>
                <a:lnTo>
                  <a:pt x="73" y="1522"/>
                </a:lnTo>
                <a:lnTo>
                  <a:pt x="79" y="1523"/>
                </a:lnTo>
                <a:lnTo>
                  <a:pt x="86" y="1523"/>
                </a:lnTo>
                <a:lnTo>
                  <a:pt x="94" y="1523"/>
                </a:lnTo>
                <a:lnTo>
                  <a:pt x="110" y="1520"/>
                </a:lnTo>
                <a:lnTo>
                  <a:pt x="143" y="1510"/>
                </a:lnTo>
                <a:lnTo>
                  <a:pt x="158" y="1507"/>
                </a:lnTo>
                <a:lnTo>
                  <a:pt x="168" y="1504"/>
                </a:lnTo>
                <a:lnTo>
                  <a:pt x="175" y="1504"/>
                </a:lnTo>
                <a:lnTo>
                  <a:pt x="175" y="1512"/>
                </a:lnTo>
                <a:lnTo>
                  <a:pt x="176" y="1520"/>
                </a:lnTo>
                <a:lnTo>
                  <a:pt x="177" y="1525"/>
                </a:lnTo>
                <a:lnTo>
                  <a:pt x="178" y="1531"/>
                </a:lnTo>
                <a:lnTo>
                  <a:pt x="183" y="1543"/>
                </a:lnTo>
                <a:lnTo>
                  <a:pt x="189" y="1553"/>
                </a:lnTo>
                <a:lnTo>
                  <a:pt x="195" y="1562"/>
                </a:lnTo>
                <a:lnTo>
                  <a:pt x="202" y="1570"/>
                </a:lnTo>
                <a:lnTo>
                  <a:pt x="208" y="1577"/>
                </a:lnTo>
                <a:lnTo>
                  <a:pt x="212" y="1587"/>
                </a:lnTo>
                <a:lnTo>
                  <a:pt x="216" y="1595"/>
                </a:lnTo>
                <a:lnTo>
                  <a:pt x="220" y="1605"/>
                </a:lnTo>
                <a:lnTo>
                  <a:pt x="223" y="1613"/>
                </a:lnTo>
                <a:lnTo>
                  <a:pt x="225" y="1621"/>
                </a:lnTo>
                <a:lnTo>
                  <a:pt x="229" y="1628"/>
                </a:lnTo>
                <a:lnTo>
                  <a:pt x="235" y="1635"/>
                </a:lnTo>
                <a:lnTo>
                  <a:pt x="238" y="1638"/>
                </a:lnTo>
                <a:lnTo>
                  <a:pt x="241" y="1641"/>
                </a:lnTo>
                <a:lnTo>
                  <a:pt x="246" y="1642"/>
                </a:lnTo>
                <a:lnTo>
                  <a:pt x="250" y="1645"/>
                </a:lnTo>
                <a:lnTo>
                  <a:pt x="262" y="1648"/>
                </a:lnTo>
                <a:lnTo>
                  <a:pt x="271" y="1649"/>
                </a:lnTo>
                <a:lnTo>
                  <a:pt x="283" y="1649"/>
                </a:lnTo>
                <a:lnTo>
                  <a:pt x="294" y="1648"/>
                </a:lnTo>
                <a:lnTo>
                  <a:pt x="302" y="1642"/>
                </a:lnTo>
                <a:lnTo>
                  <a:pt x="308" y="1638"/>
                </a:lnTo>
                <a:lnTo>
                  <a:pt x="312" y="1633"/>
                </a:lnTo>
                <a:lnTo>
                  <a:pt x="314" y="1627"/>
                </a:lnTo>
                <a:lnTo>
                  <a:pt x="315" y="1620"/>
                </a:lnTo>
                <a:lnTo>
                  <a:pt x="314" y="1613"/>
                </a:lnTo>
                <a:lnTo>
                  <a:pt x="312" y="1606"/>
                </a:lnTo>
                <a:lnTo>
                  <a:pt x="309" y="1599"/>
                </a:lnTo>
                <a:lnTo>
                  <a:pt x="302" y="1585"/>
                </a:lnTo>
                <a:lnTo>
                  <a:pt x="294" y="1569"/>
                </a:lnTo>
                <a:lnTo>
                  <a:pt x="290" y="1562"/>
                </a:lnTo>
                <a:lnTo>
                  <a:pt x="287" y="1554"/>
                </a:lnTo>
                <a:lnTo>
                  <a:pt x="284" y="1547"/>
                </a:lnTo>
                <a:lnTo>
                  <a:pt x="284" y="1538"/>
                </a:lnTo>
                <a:lnTo>
                  <a:pt x="284" y="1531"/>
                </a:lnTo>
                <a:lnTo>
                  <a:pt x="284" y="1523"/>
                </a:lnTo>
                <a:lnTo>
                  <a:pt x="287" y="1508"/>
                </a:lnTo>
                <a:lnTo>
                  <a:pt x="290" y="1491"/>
                </a:lnTo>
                <a:lnTo>
                  <a:pt x="290" y="1483"/>
                </a:lnTo>
                <a:lnTo>
                  <a:pt x="290" y="1473"/>
                </a:lnTo>
                <a:lnTo>
                  <a:pt x="290" y="1463"/>
                </a:lnTo>
                <a:lnTo>
                  <a:pt x="288" y="1452"/>
                </a:lnTo>
                <a:lnTo>
                  <a:pt x="284" y="1431"/>
                </a:lnTo>
                <a:lnTo>
                  <a:pt x="279" y="1408"/>
                </a:lnTo>
                <a:lnTo>
                  <a:pt x="279" y="1397"/>
                </a:lnTo>
                <a:lnTo>
                  <a:pt x="277" y="1385"/>
                </a:lnTo>
                <a:lnTo>
                  <a:pt x="277" y="1366"/>
                </a:lnTo>
                <a:lnTo>
                  <a:pt x="279" y="1347"/>
                </a:lnTo>
                <a:lnTo>
                  <a:pt x="282" y="1307"/>
                </a:lnTo>
                <a:lnTo>
                  <a:pt x="287" y="1265"/>
                </a:lnTo>
                <a:lnTo>
                  <a:pt x="289" y="1245"/>
                </a:lnTo>
                <a:lnTo>
                  <a:pt x="290" y="1225"/>
                </a:lnTo>
                <a:lnTo>
                  <a:pt x="290" y="1203"/>
                </a:lnTo>
                <a:lnTo>
                  <a:pt x="290" y="1179"/>
                </a:lnTo>
                <a:lnTo>
                  <a:pt x="290" y="1158"/>
                </a:lnTo>
                <a:lnTo>
                  <a:pt x="290" y="1146"/>
                </a:lnTo>
                <a:lnTo>
                  <a:pt x="290" y="1137"/>
                </a:lnTo>
                <a:lnTo>
                  <a:pt x="292" y="1128"/>
                </a:lnTo>
                <a:lnTo>
                  <a:pt x="293" y="1121"/>
                </a:lnTo>
                <a:lnTo>
                  <a:pt x="297" y="1105"/>
                </a:lnTo>
                <a:lnTo>
                  <a:pt x="302" y="1091"/>
                </a:lnTo>
                <a:lnTo>
                  <a:pt x="302" y="1082"/>
                </a:lnTo>
                <a:lnTo>
                  <a:pt x="305" y="1075"/>
                </a:lnTo>
                <a:lnTo>
                  <a:pt x="312" y="1005"/>
                </a:lnTo>
                <a:lnTo>
                  <a:pt x="316" y="971"/>
                </a:lnTo>
                <a:lnTo>
                  <a:pt x="319" y="956"/>
                </a:lnTo>
                <a:lnTo>
                  <a:pt x="323" y="940"/>
                </a:lnTo>
                <a:lnTo>
                  <a:pt x="327" y="942"/>
                </a:lnTo>
                <a:lnTo>
                  <a:pt x="332" y="942"/>
                </a:lnTo>
                <a:lnTo>
                  <a:pt x="336" y="942"/>
                </a:lnTo>
                <a:lnTo>
                  <a:pt x="341" y="942"/>
                </a:lnTo>
                <a:lnTo>
                  <a:pt x="345" y="940"/>
                </a:lnTo>
                <a:lnTo>
                  <a:pt x="348" y="939"/>
                </a:lnTo>
                <a:lnTo>
                  <a:pt x="357" y="935"/>
                </a:lnTo>
                <a:lnTo>
                  <a:pt x="364" y="930"/>
                </a:lnTo>
                <a:lnTo>
                  <a:pt x="370" y="923"/>
                </a:lnTo>
                <a:lnTo>
                  <a:pt x="374" y="913"/>
                </a:lnTo>
                <a:lnTo>
                  <a:pt x="379" y="904"/>
                </a:lnTo>
                <a:lnTo>
                  <a:pt x="384" y="894"/>
                </a:lnTo>
                <a:lnTo>
                  <a:pt x="388" y="883"/>
                </a:lnTo>
                <a:lnTo>
                  <a:pt x="391" y="872"/>
                </a:lnTo>
                <a:lnTo>
                  <a:pt x="393" y="861"/>
                </a:lnTo>
                <a:lnTo>
                  <a:pt x="394" y="848"/>
                </a:lnTo>
                <a:lnTo>
                  <a:pt x="396" y="836"/>
                </a:lnTo>
                <a:lnTo>
                  <a:pt x="397" y="826"/>
                </a:lnTo>
                <a:lnTo>
                  <a:pt x="397" y="815"/>
                </a:lnTo>
                <a:lnTo>
                  <a:pt x="396" y="796"/>
                </a:lnTo>
                <a:lnTo>
                  <a:pt x="397" y="777"/>
                </a:lnTo>
                <a:lnTo>
                  <a:pt x="398" y="760"/>
                </a:lnTo>
                <a:lnTo>
                  <a:pt x="400" y="742"/>
                </a:lnTo>
                <a:lnTo>
                  <a:pt x="404" y="708"/>
                </a:lnTo>
                <a:lnTo>
                  <a:pt x="406" y="692"/>
                </a:lnTo>
                <a:lnTo>
                  <a:pt x="406" y="692"/>
                </a:lnTo>
                <a:lnTo>
                  <a:pt x="406" y="715"/>
                </a:lnTo>
                <a:lnTo>
                  <a:pt x="406" y="715"/>
                </a:lnTo>
                <a:lnTo>
                  <a:pt x="407" y="719"/>
                </a:lnTo>
                <a:lnTo>
                  <a:pt x="409" y="724"/>
                </a:lnTo>
                <a:lnTo>
                  <a:pt x="411" y="728"/>
                </a:lnTo>
                <a:lnTo>
                  <a:pt x="413" y="732"/>
                </a:lnTo>
                <a:lnTo>
                  <a:pt x="420" y="740"/>
                </a:lnTo>
                <a:lnTo>
                  <a:pt x="429" y="745"/>
                </a:lnTo>
                <a:lnTo>
                  <a:pt x="438" y="750"/>
                </a:lnTo>
                <a:lnTo>
                  <a:pt x="445" y="754"/>
                </a:lnTo>
                <a:lnTo>
                  <a:pt x="452" y="757"/>
                </a:lnTo>
                <a:lnTo>
                  <a:pt x="452" y="757"/>
                </a:lnTo>
                <a:lnTo>
                  <a:pt x="455" y="755"/>
                </a:lnTo>
                <a:lnTo>
                  <a:pt x="459" y="751"/>
                </a:lnTo>
                <a:lnTo>
                  <a:pt x="461" y="749"/>
                </a:lnTo>
                <a:lnTo>
                  <a:pt x="461" y="747"/>
                </a:lnTo>
                <a:lnTo>
                  <a:pt x="458" y="745"/>
                </a:lnTo>
                <a:lnTo>
                  <a:pt x="452" y="744"/>
                </a:lnTo>
                <a:lnTo>
                  <a:pt x="452" y="744"/>
                </a:lnTo>
                <a:lnTo>
                  <a:pt x="445" y="742"/>
                </a:lnTo>
                <a:lnTo>
                  <a:pt x="439" y="738"/>
                </a:lnTo>
                <a:lnTo>
                  <a:pt x="435" y="732"/>
                </a:lnTo>
                <a:lnTo>
                  <a:pt x="431" y="727"/>
                </a:lnTo>
                <a:lnTo>
                  <a:pt x="426" y="716"/>
                </a:lnTo>
                <a:lnTo>
                  <a:pt x="424" y="710"/>
                </a:lnTo>
                <a:lnTo>
                  <a:pt x="431" y="678"/>
                </a:lnTo>
                <a:lnTo>
                  <a:pt x="431" y="678"/>
                </a:lnTo>
                <a:lnTo>
                  <a:pt x="437" y="676"/>
                </a:lnTo>
                <a:lnTo>
                  <a:pt x="437" y="676"/>
                </a:lnTo>
                <a:lnTo>
                  <a:pt x="444" y="669"/>
                </a:lnTo>
                <a:lnTo>
                  <a:pt x="451" y="660"/>
                </a:lnTo>
                <a:lnTo>
                  <a:pt x="461" y="649"/>
                </a:lnTo>
                <a:lnTo>
                  <a:pt x="470" y="634"/>
                </a:lnTo>
                <a:lnTo>
                  <a:pt x="479" y="619"/>
                </a:lnTo>
                <a:lnTo>
                  <a:pt x="488" y="601"/>
                </a:lnTo>
                <a:lnTo>
                  <a:pt x="495" y="582"/>
                </a:lnTo>
                <a:lnTo>
                  <a:pt x="530" y="581"/>
                </a:lnTo>
                <a:lnTo>
                  <a:pt x="516" y="549"/>
                </a:lnTo>
                <a:lnTo>
                  <a:pt x="516" y="549"/>
                </a:lnTo>
                <a:lnTo>
                  <a:pt x="528" y="540"/>
                </a:lnTo>
                <a:lnTo>
                  <a:pt x="536" y="532"/>
                </a:lnTo>
                <a:lnTo>
                  <a:pt x="541" y="524"/>
                </a:lnTo>
                <a:lnTo>
                  <a:pt x="543" y="517"/>
                </a:lnTo>
                <a:lnTo>
                  <a:pt x="543" y="510"/>
                </a:lnTo>
                <a:lnTo>
                  <a:pt x="541" y="504"/>
                </a:lnTo>
                <a:lnTo>
                  <a:pt x="537" y="498"/>
                </a:lnTo>
                <a:lnTo>
                  <a:pt x="533" y="494"/>
                </a:lnTo>
                <a:lnTo>
                  <a:pt x="527" y="489"/>
                </a:lnTo>
                <a:lnTo>
                  <a:pt x="521" y="485"/>
                </a:lnTo>
                <a:lnTo>
                  <a:pt x="508" y="480"/>
                </a:lnTo>
                <a:lnTo>
                  <a:pt x="495" y="475"/>
                </a:lnTo>
                <a:lnTo>
                  <a:pt x="495" y="475"/>
                </a:lnTo>
                <a:close/>
                <a:moveTo>
                  <a:pt x="43" y="910"/>
                </a:moveTo>
                <a:lnTo>
                  <a:pt x="41" y="909"/>
                </a:lnTo>
                <a:lnTo>
                  <a:pt x="35" y="904"/>
                </a:lnTo>
                <a:lnTo>
                  <a:pt x="32" y="900"/>
                </a:lnTo>
                <a:lnTo>
                  <a:pt x="29" y="897"/>
                </a:lnTo>
                <a:lnTo>
                  <a:pt x="27" y="892"/>
                </a:lnTo>
                <a:lnTo>
                  <a:pt x="26" y="888"/>
                </a:lnTo>
                <a:lnTo>
                  <a:pt x="30" y="886"/>
                </a:lnTo>
                <a:lnTo>
                  <a:pt x="33" y="886"/>
                </a:lnTo>
                <a:lnTo>
                  <a:pt x="34" y="886"/>
                </a:lnTo>
                <a:lnTo>
                  <a:pt x="36" y="888"/>
                </a:lnTo>
                <a:lnTo>
                  <a:pt x="38" y="892"/>
                </a:lnTo>
                <a:lnTo>
                  <a:pt x="40" y="901"/>
                </a:lnTo>
                <a:lnTo>
                  <a:pt x="42" y="906"/>
                </a:lnTo>
                <a:lnTo>
                  <a:pt x="46" y="910"/>
                </a:lnTo>
                <a:lnTo>
                  <a:pt x="43" y="910"/>
                </a:lnTo>
                <a:close/>
                <a:moveTo>
                  <a:pt x="287" y="235"/>
                </a:moveTo>
                <a:lnTo>
                  <a:pt x="287" y="234"/>
                </a:lnTo>
                <a:lnTo>
                  <a:pt x="288" y="235"/>
                </a:lnTo>
                <a:lnTo>
                  <a:pt x="287" y="235"/>
                </a:lnTo>
                <a:close/>
                <a:moveTo>
                  <a:pt x="290" y="227"/>
                </a:moveTo>
                <a:lnTo>
                  <a:pt x="295" y="235"/>
                </a:lnTo>
                <a:lnTo>
                  <a:pt x="290" y="235"/>
                </a:lnTo>
                <a:lnTo>
                  <a:pt x="287" y="226"/>
                </a:lnTo>
                <a:lnTo>
                  <a:pt x="282" y="213"/>
                </a:lnTo>
                <a:lnTo>
                  <a:pt x="290" y="227"/>
                </a:lnTo>
                <a:close/>
                <a:moveTo>
                  <a:pt x="284" y="241"/>
                </a:moveTo>
                <a:lnTo>
                  <a:pt x="287" y="246"/>
                </a:lnTo>
                <a:lnTo>
                  <a:pt x="287" y="249"/>
                </a:lnTo>
                <a:lnTo>
                  <a:pt x="286" y="247"/>
                </a:lnTo>
                <a:lnTo>
                  <a:pt x="284" y="241"/>
                </a:lnTo>
                <a:close/>
                <a:moveTo>
                  <a:pt x="340" y="900"/>
                </a:moveTo>
                <a:lnTo>
                  <a:pt x="339" y="904"/>
                </a:lnTo>
                <a:lnTo>
                  <a:pt x="338" y="907"/>
                </a:lnTo>
                <a:lnTo>
                  <a:pt x="333" y="916"/>
                </a:lnTo>
                <a:lnTo>
                  <a:pt x="327" y="925"/>
                </a:lnTo>
                <a:lnTo>
                  <a:pt x="333" y="911"/>
                </a:lnTo>
                <a:lnTo>
                  <a:pt x="339" y="898"/>
                </a:lnTo>
                <a:lnTo>
                  <a:pt x="340" y="898"/>
                </a:lnTo>
                <a:lnTo>
                  <a:pt x="340" y="900"/>
                </a:lnTo>
                <a:close/>
                <a:moveTo>
                  <a:pt x="508" y="529"/>
                </a:moveTo>
                <a:lnTo>
                  <a:pt x="508" y="529"/>
                </a:lnTo>
                <a:lnTo>
                  <a:pt x="500" y="508"/>
                </a:lnTo>
                <a:lnTo>
                  <a:pt x="490" y="484"/>
                </a:lnTo>
                <a:lnTo>
                  <a:pt x="490" y="484"/>
                </a:lnTo>
                <a:lnTo>
                  <a:pt x="513" y="493"/>
                </a:lnTo>
                <a:lnTo>
                  <a:pt x="520" y="496"/>
                </a:lnTo>
                <a:lnTo>
                  <a:pt x="527" y="501"/>
                </a:lnTo>
                <a:lnTo>
                  <a:pt x="530" y="504"/>
                </a:lnTo>
                <a:lnTo>
                  <a:pt x="533" y="507"/>
                </a:lnTo>
                <a:lnTo>
                  <a:pt x="534" y="510"/>
                </a:lnTo>
                <a:lnTo>
                  <a:pt x="534" y="514"/>
                </a:lnTo>
                <a:lnTo>
                  <a:pt x="533" y="516"/>
                </a:lnTo>
                <a:lnTo>
                  <a:pt x="530" y="519"/>
                </a:lnTo>
                <a:lnTo>
                  <a:pt x="524" y="523"/>
                </a:lnTo>
                <a:lnTo>
                  <a:pt x="516" y="527"/>
                </a:lnTo>
                <a:lnTo>
                  <a:pt x="508" y="529"/>
                </a:lnTo>
                <a:lnTo>
                  <a:pt x="508" y="5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7" name="Group 23"/>
          <p:cNvGrpSpPr>
            <a:grpSpLocks/>
          </p:cNvGrpSpPr>
          <p:nvPr/>
        </p:nvGrpSpPr>
        <p:grpSpPr bwMode="auto">
          <a:xfrm>
            <a:off x="7885113" y="5416550"/>
            <a:ext cx="1101725" cy="1339850"/>
            <a:chOff x="3920" y="2886"/>
            <a:chExt cx="956" cy="1161"/>
          </a:xfrm>
        </p:grpSpPr>
        <p:sp>
          <p:nvSpPr>
            <p:cNvPr id="1048" name="Freeform 24"/>
            <p:cNvSpPr>
              <a:spLocks noEditPoints="1"/>
            </p:cNvSpPr>
            <p:nvPr userDrawn="1"/>
          </p:nvSpPr>
          <p:spPr bwMode="auto">
            <a:xfrm>
              <a:off x="4345" y="2886"/>
              <a:ext cx="531" cy="1161"/>
            </a:xfrm>
            <a:custGeom>
              <a:avLst/>
              <a:gdLst>
                <a:gd name="T0" fmla="*/ 359 w 439"/>
                <a:gd name="T1" fmla="*/ 378 h 961"/>
                <a:gd name="T2" fmla="*/ 340 w 439"/>
                <a:gd name="T3" fmla="*/ 15 h 961"/>
                <a:gd name="T4" fmla="*/ 145 w 439"/>
                <a:gd name="T5" fmla="*/ 157 h 961"/>
                <a:gd name="T6" fmla="*/ 156 w 439"/>
                <a:gd name="T7" fmla="*/ 154 h 961"/>
                <a:gd name="T8" fmla="*/ 165 w 439"/>
                <a:gd name="T9" fmla="*/ 156 h 961"/>
                <a:gd name="T10" fmla="*/ 167 w 439"/>
                <a:gd name="T11" fmla="*/ 157 h 961"/>
                <a:gd name="T12" fmla="*/ 170 w 439"/>
                <a:gd name="T13" fmla="*/ 148 h 961"/>
                <a:gd name="T14" fmla="*/ 179 w 439"/>
                <a:gd name="T15" fmla="*/ 139 h 961"/>
                <a:gd name="T16" fmla="*/ 184 w 439"/>
                <a:gd name="T17" fmla="*/ 134 h 961"/>
                <a:gd name="T18" fmla="*/ 193 w 439"/>
                <a:gd name="T19" fmla="*/ 129 h 961"/>
                <a:gd name="T20" fmla="*/ 198 w 439"/>
                <a:gd name="T21" fmla="*/ 129 h 961"/>
                <a:gd name="T22" fmla="*/ 198 w 439"/>
                <a:gd name="T23" fmla="*/ 128 h 961"/>
                <a:gd name="T24" fmla="*/ 199 w 439"/>
                <a:gd name="T25" fmla="*/ 128 h 961"/>
                <a:gd name="T26" fmla="*/ 212 w 439"/>
                <a:gd name="T27" fmla="*/ 126 h 961"/>
                <a:gd name="T28" fmla="*/ 219 w 439"/>
                <a:gd name="T29" fmla="*/ 123 h 961"/>
                <a:gd name="T30" fmla="*/ 231 w 439"/>
                <a:gd name="T31" fmla="*/ 117 h 961"/>
                <a:gd name="T32" fmla="*/ 231 w 439"/>
                <a:gd name="T33" fmla="*/ 117 h 961"/>
                <a:gd name="T34" fmla="*/ 238 w 439"/>
                <a:gd name="T35" fmla="*/ 116 h 961"/>
                <a:gd name="T36" fmla="*/ 243 w 439"/>
                <a:gd name="T37" fmla="*/ 117 h 961"/>
                <a:gd name="T38" fmla="*/ 244 w 439"/>
                <a:gd name="T39" fmla="*/ 119 h 961"/>
                <a:gd name="T40" fmla="*/ 242 w 439"/>
                <a:gd name="T41" fmla="*/ 125 h 961"/>
                <a:gd name="T42" fmla="*/ 238 w 439"/>
                <a:gd name="T43" fmla="*/ 129 h 961"/>
                <a:gd name="T44" fmla="*/ 235 w 439"/>
                <a:gd name="T45" fmla="*/ 131 h 961"/>
                <a:gd name="T46" fmla="*/ 222 w 439"/>
                <a:gd name="T47" fmla="*/ 139 h 961"/>
                <a:gd name="T48" fmla="*/ 225 w 439"/>
                <a:gd name="T49" fmla="*/ 144 h 961"/>
                <a:gd name="T50" fmla="*/ 229 w 439"/>
                <a:gd name="T51" fmla="*/ 162 h 961"/>
                <a:gd name="T52" fmla="*/ 227 w 439"/>
                <a:gd name="T53" fmla="*/ 174 h 961"/>
                <a:gd name="T54" fmla="*/ 226 w 439"/>
                <a:gd name="T55" fmla="*/ 176 h 961"/>
                <a:gd name="T56" fmla="*/ 218 w 439"/>
                <a:gd name="T57" fmla="*/ 181 h 961"/>
                <a:gd name="T58" fmla="*/ 204 w 439"/>
                <a:gd name="T59" fmla="*/ 186 h 961"/>
                <a:gd name="T60" fmla="*/ 199 w 439"/>
                <a:gd name="T61" fmla="*/ 187 h 961"/>
                <a:gd name="T62" fmla="*/ 186 w 439"/>
                <a:gd name="T63" fmla="*/ 190 h 961"/>
                <a:gd name="T64" fmla="*/ 179 w 439"/>
                <a:gd name="T65" fmla="*/ 193 h 961"/>
                <a:gd name="T66" fmla="*/ 176 w 439"/>
                <a:gd name="T67" fmla="*/ 207 h 961"/>
                <a:gd name="T68" fmla="*/ 175 w 439"/>
                <a:gd name="T69" fmla="*/ 213 h 961"/>
                <a:gd name="T70" fmla="*/ 174 w 439"/>
                <a:gd name="T71" fmla="*/ 214 h 961"/>
                <a:gd name="T72" fmla="*/ 128 w 439"/>
                <a:gd name="T73" fmla="*/ 229 h 961"/>
                <a:gd name="T74" fmla="*/ 129 w 439"/>
                <a:gd name="T75" fmla="*/ 493 h 961"/>
                <a:gd name="T76" fmla="*/ 0 w 439"/>
                <a:gd name="T77" fmla="*/ 929 h 961"/>
                <a:gd name="T78" fmla="*/ 0 w 439"/>
                <a:gd name="T79" fmla="*/ 934 h 961"/>
                <a:gd name="T80" fmla="*/ 5 w 439"/>
                <a:gd name="T81" fmla="*/ 938 h 961"/>
                <a:gd name="T82" fmla="*/ 7 w 439"/>
                <a:gd name="T83" fmla="*/ 938 h 961"/>
                <a:gd name="T84" fmla="*/ 11 w 439"/>
                <a:gd name="T85" fmla="*/ 935 h 961"/>
                <a:gd name="T86" fmla="*/ 142 w 439"/>
                <a:gd name="T87" fmla="*/ 494 h 961"/>
                <a:gd name="T88" fmla="*/ 238 w 439"/>
                <a:gd name="T89" fmla="*/ 955 h 961"/>
                <a:gd name="T90" fmla="*/ 238 w 439"/>
                <a:gd name="T91" fmla="*/ 957 h 961"/>
                <a:gd name="T92" fmla="*/ 242 w 439"/>
                <a:gd name="T93" fmla="*/ 961 h 961"/>
                <a:gd name="T94" fmla="*/ 244 w 439"/>
                <a:gd name="T95" fmla="*/ 961 h 961"/>
                <a:gd name="T96" fmla="*/ 249 w 439"/>
                <a:gd name="T97" fmla="*/ 960 h 961"/>
                <a:gd name="T98" fmla="*/ 250 w 439"/>
                <a:gd name="T99" fmla="*/ 955 h 961"/>
                <a:gd name="T100" fmla="*/ 339 w 439"/>
                <a:gd name="T101" fmla="*/ 519 h 961"/>
                <a:gd name="T102" fmla="*/ 361 w 439"/>
                <a:gd name="T103" fmla="*/ 474 h 961"/>
                <a:gd name="T104" fmla="*/ 427 w 439"/>
                <a:gd name="T105" fmla="*/ 865 h 961"/>
                <a:gd name="T106" fmla="*/ 429 w 439"/>
                <a:gd name="T107" fmla="*/ 870 h 961"/>
                <a:gd name="T108" fmla="*/ 434 w 439"/>
                <a:gd name="T109" fmla="*/ 871 h 961"/>
                <a:gd name="T110" fmla="*/ 437 w 439"/>
                <a:gd name="T111" fmla="*/ 870 h 961"/>
                <a:gd name="T112" fmla="*/ 439 w 439"/>
                <a:gd name="T113" fmla="*/ 865 h 961"/>
                <a:gd name="T114" fmla="*/ 439 w 439"/>
                <a:gd name="T115" fmla="*/ 862 h 961"/>
                <a:gd name="T116" fmla="*/ 353 w 439"/>
                <a:gd name="T117" fmla="*/ 421 h 961"/>
                <a:gd name="T118" fmla="*/ 347 w 439"/>
                <a:gd name="T119" fmla="*/ 46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9" h="961">
                  <a:moveTo>
                    <a:pt x="439" y="862"/>
                  </a:moveTo>
                  <a:lnTo>
                    <a:pt x="359" y="378"/>
                  </a:lnTo>
                  <a:lnTo>
                    <a:pt x="410" y="18"/>
                  </a:lnTo>
                  <a:lnTo>
                    <a:pt x="340" y="15"/>
                  </a:lnTo>
                  <a:lnTo>
                    <a:pt x="180" y="0"/>
                  </a:lnTo>
                  <a:lnTo>
                    <a:pt x="145" y="157"/>
                  </a:lnTo>
                  <a:lnTo>
                    <a:pt x="145" y="157"/>
                  </a:lnTo>
                  <a:lnTo>
                    <a:pt x="156" y="154"/>
                  </a:lnTo>
                  <a:lnTo>
                    <a:pt x="160" y="154"/>
                  </a:lnTo>
                  <a:lnTo>
                    <a:pt x="165" y="156"/>
                  </a:lnTo>
                  <a:lnTo>
                    <a:pt x="165" y="156"/>
                  </a:lnTo>
                  <a:lnTo>
                    <a:pt x="167" y="157"/>
                  </a:lnTo>
                  <a:lnTo>
                    <a:pt x="167" y="157"/>
                  </a:lnTo>
                  <a:lnTo>
                    <a:pt x="170" y="148"/>
                  </a:lnTo>
                  <a:lnTo>
                    <a:pt x="174" y="144"/>
                  </a:lnTo>
                  <a:lnTo>
                    <a:pt x="179" y="139"/>
                  </a:lnTo>
                  <a:lnTo>
                    <a:pt x="179" y="139"/>
                  </a:lnTo>
                  <a:lnTo>
                    <a:pt x="184" y="134"/>
                  </a:lnTo>
                  <a:lnTo>
                    <a:pt x="188" y="130"/>
                  </a:lnTo>
                  <a:lnTo>
                    <a:pt x="193" y="129"/>
                  </a:lnTo>
                  <a:lnTo>
                    <a:pt x="198" y="129"/>
                  </a:lnTo>
                  <a:lnTo>
                    <a:pt x="198" y="129"/>
                  </a:lnTo>
                  <a:lnTo>
                    <a:pt x="198" y="129"/>
                  </a:lnTo>
                  <a:lnTo>
                    <a:pt x="198" y="128"/>
                  </a:lnTo>
                  <a:lnTo>
                    <a:pt x="199" y="128"/>
                  </a:lnTo>
                  <a:lnTo>
                    <a:pt x="199" y="128"/>
                  </a:lnTo>
                  <a:lnTo>
                    <a:pt x="205" y="128"/>
                  </a:lnTo>
                  <a:lnTo>
                    <a:pt x="212" y="126"/>
                  </a:lnTo>
                  <a:lnTo>
                    <a:pt x="219" y="123"/>
                  </a:lnTo>
                  <a:lnTo>
                    <a:pt x="219" y="123"/>
                  </a:lnTo>
                  <a:lnTo>
                    <a:pt x="231" y="117"/>
                  </a:lnTo>
                  <a:lnTo>
                    <a:pt x="231" y="117"/>
                  </a:lnTo>
                  <a:lnTo>
                    <a:pt x="231" y="117"/>
                  </a:lnTo>
                  <a:lnTo>
                    <a:pt x="231" y="117"/>
                  </a:lnTo>
                  <a:lnTo>
                    <a:pt x="231" y="117"/>
                  </a:lnTo>
                  <a:lnTo>
                    <a:pt x="238" y="116"/>
                  </a:lnTo>
                  <a:lnTo>
                    <a:pt x="241" y="116"/>
                  </a:lnTo>
                  <a:lnTo>
                    <a:pt x="243" y="117"/>
                  </a:lnTo>
                  <a:lnTo>
                    <a:pt x="243" y="117"/>
                  </a:lnTo>
                  <a:lnTo>
                    <a:pt x="244" y="119"/>
                  </a:lnTo>
                  <a:lnTo>
                    <a:pt x="244" y="122"/>
                  </a:lnTo>
                  <a:lnTo>
                    <a:pt x="242" y="125"/>
                  </a:lnTo>
                  <a:lnTo>
                    <a:pt x="242" y="125"/>
                  </a:lnTo>
                  <a:lnTo>
                    <a:pt x="238" y="129"/>
                  </a:lnTo>
                  <a:lnTo>
                    <a:pt x="235" y="131"/>
                  </a:lnTo>
                  <a:lnTo>
                    <a:pt x="235" y="131"/>
                  </a:lnTo>
                  <a:lnTo>
                    <a:pt x="230" y="134"/>
                  </a:lnTo>
                  <a:lnTo>
                    <a:pt x="222" y="139"/>
                  </a:lnTo>
                  <a:lnTo>
                    <a:pt x="222" y="139"/>
                  </a:lnTo>
                  <a:lnTo>
                    <a:pt x="225" y="144"/>
                  </a:lnTo>
                  <a:lnTo>
                    <a:pt x="227" y="152"/>
                  </a:lnTo>
                  <a:lnTo>
                    <a:pt x="229" y="162"/>
                  </a:lnTo>
                  <a:lnTo>
                    <a:pt x="229" y="168"/>
                  </a:lnTo>
                  <a:lnTo>
                    <a:pt x="227" y="174"/>
                  </a:lnTo>
                  <a:lnTo>
                    <a:pt x="227" y="175"/>
                  </a:lnTo>
                  <a:lnTo>
                    <a:pt x="226" y="176"/>
                  </a:lnTo>
                  <a:lnTo>
                    <a:pt x="226" y="176"/>
                  </a:lnTo>
                  <a:lnTo>
                    <a:pt x="218" y="181"/>
                  </a:lnTo>
                  <a:lnTo>
                    <a:pt x="209" y="185"/>
                  </a:lnTo>
                  <a:lnTo>
                    <a:pt x="204" y="186"/>
                  </a:lnTo>
                  <a:lnTo>
                    <a:pt x="199" y="187"/>
                  </a:lnTo>
                  <a:lnTo>
                    <a:pt x="199" y="187"/>
                  </a:lnTo>
                  <a:lnTo>
                    <a:pt x="192" y="187"/>
                  </a:lnTo>
                  <a:lnTo>
                    <a:pt x="186" y="190"/>
                  </a:lnTo>
                  <a:lnTo>
                    <a:pt x="181" y="191"/>
                  </a:lnTo>
                  <a:lnTo>
                    <a:pt x="179" y="193"/>
                  </a:lnTo>
                  <a:lnTo>
                    <a:pt x="179" y="193"/>
                  </a:lnTo>
                  <a:lnTo>
                    <a:pt x="176" y="207"/>
                  </a:lnTo>
                  <a:lnTo>
                    <a:pt x="175" y="212"/>
                  </a:lnTo>
                  <a:lnTo>
                    <a:pt x="175" y="213"/>
                  </a:lnTo>
                  <a:lnTo>
                    <a:pt x="174" y="214"/>
                  </a:lnTo>
                  <a:lnTo>
                    <a:pt x="174" y="214"/>
                  </a:lnTo>
                  <a:lnTo>
                    <a:pt x="159" y="219"/>
                  </a:lnTo>
                  <a:lnTo>
                    <a:pt x="128" y="229"/>
                  </a:lnTo>
                  <a:lnTo>
                    <a:pt x="70" y="485"/>
                  </a:lnTo>
                  <a:lnTo>
                    <a:pt x="129" y="493"/>
                  </a:lnTo>
                  <a:lnTo>
                    <a:pt x="0" y="929"/>
                  </a:lnTo>
                  <a:lnTo>
                    <a:pt x="0" y="929"/>
                  </a:lnTo>
                  <a:lnTo>
                    <a:pt x="0" y="932"/>
                  </a:lnTo>
                  <a:lnTo>
                    <a:pt x="0" y="934"/>
                  </a:lnTo>
                  <a:lnTo>
                    <a:pt x="2" y="936"/>
                  </a:lnTo>
                  <a:lnTo>
                    <a:pt x="5" y="938"/>
                  </a:lnTo>
                  <a:lnTo>
                    <a:pt x="5" y="938"/>
                  </a:lnTo>
                  <a:lnTo>
                    <a:pt x="7" y="938"/>
                  </a:lnTo>
                  <a:lnTo>
                    <a:pt x="10" y="936"/>
                  </a:lnTo>
                  <a:lnTo>
                    <a:pt x="11" y="935"/>
                  </a:lnTo>
                  <a:lnTo>
                    <a:pt x="12" y="933"/>
                  </a:lnTo>
                  <a:lnTo>
                    <a:pt x="142" y="494"/>
                  </a:lnTo>
                  <a:lnTo>
                    <a:pt x="258" y="508"/>
                  </a:lnTo>
                  <a:lnTo>
                    <a:pt x="238" y="955"/>
                  </a:lnTo>
                  <a:lnTo>
                    <a:pt x="238" y="955"/>
                  </a:lnTo>
                  <a:lnTo>
                    <a:pt x="238" y="957"/>
                  </a:lnTo>
                  <a:lnTo>
                    <a:pt x="240" y="960"/>
                  </a:lnTo>
                  <a:lnTo>
                    <a:pt x="242" y="961"/>
                  </a:lnTo>
                  <a:lnTo>
                    <a:pt x="244" y="961"/>
                  </a:lnTo>
                  <a:lnTo>
                    <a:pt x="244" y="961"/>
                  </a:lnTo>
                  <a:lnTo>
                    <a:pt x="247" y="961"/>
                  </a:lnTo>
                  <a:lnTo>
                    <a:pt x="249" y="960"/>
                  </a:lnTo>
                  <a:lnTo>
                    <a:pt x="250" y="957"/>
                  </a:lnTo>
                  <a:lnTo>
                    <a:pt x="250" y="955"/>
                  </a:lnTo>
                  <a:lnTo>
                    <a:pt x="271" y="511"/>
                  </a:lnTo>
                  <a:lnTo>
                    <a:pt x="339" y="519"/>
                  </a:lnTo>
                  <a:lnTo>
                    <a:pt x="345" y="473"/>
                  </a:lnTo>
                  <a:lnTo>
                    <a:pt x="361" y="474"/>
                  </a:lnTo>
                  <a:lnTo>
                    <a:pt x="427" y="865"/>
                  </a:lnTo>
                  <a:lnTo>
                    <a:pt x="427" y="865"/>
                  </a:lnTo>
                  <a:lnTo>
                    <a:pt x="427" y="867"/>
                  </a:lnTo>
                  <a:lnTo>
                    <a:pt x="429" y="870"/>
                  </a:lnTo>
                  <a:lnTo>
                    <a:pt x="432" y="871"/>
                  </a:lnTo>
                  <a:lnTo>
                    <a:pt x="434" y="871"/>
                  </a:lnTo>
                  <a:lnTo>
                    <a:pt x="434" y="871"/>
                  </a:lnTo>
                  <a:lnTo>
                    <a:pt x="437" y="870"/>
                  </a:lnTo>
                  <a:lnTo>
                    <a:pt x="438" y="868"/>
                  </a:lnTo>
                  <a:lnTo>
                    <a:pt x="439" y="865"/>
                  </a:lnTo>
                  <a:lnTo>
                    <a:pt x="439" y="862"/>
                  </a:lnTo>
                  <a:lnTo>
                    <a:pt x="439" y="862"/>
                  </a:lnTo>
                  <a:close/>
                  <a:moveTo>
                    <a:pt x="347" y="461"/>
                  </a:moveTo>
                  <a:lnTo>
                    <a:pt x="353" y="421"/>
                  </a:lnTo>
                  <a:lnTo>
                    <a:pt x="360" y="461"/>
                  </a:lnTo>
                  <a:lnTo>
                    <a:pt x="347" y="4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25"/>
            <p:cNvSpPr>
              <a:spLocks/>
            </p:cNvSpPr>
            <p:nvPr userDrawn="1"/>
          </p:nvSpPr>
          <p:spPr bwMode="auto">
            <a:xfrm>
              <a:off x="3920" y="2894"/>
              <a:ext cx="716" cy="1149"/>
            </a:xfrm>
            <a:custGeom>
              <a:avLst/>
              <a:gdLst>
                <a:gd name="T0" fmla="*/ 387 w 592"/>
                <a:gd name="T1" fmla="*/ 239 h 951"/>
                <a:gd name="T2" fmla="*/ 523 w 592"/>
                <a:gd name="T3" fmla="*/ 202 h 951"/>
                <a:gd name="T4" fmla="*/ 551 w 592"/>
                <a:gd name="T5" fmla="*/ 175 h 951"/>
                <a:gd name="T6" fmla="*/ 571 w 592"/>
                <a:gd name="T7" fmla="*/ 135 h 951"/>
                <a:gd name="T8" fmla="*/ 584 w 592"/>
                <a:gd name="T9" fmla="*/ 119 h 951"/>
                <a:gd name="T10" fmla="*/ 584 w 592"/>
                <a:gd name="T11" fmla="*/ 115 h 951"/>
                <a:gd name="T12" fmla="*/ 550 w 592"/>
                <a:gd name="T13" fmla="*/ 127 h 951"/>
                <a:gd name="T14" fmla="*/ 527 w 592"/>
                <a:gd name="T15" fmla="*/ 143 h 951"/>
                <a:gd name="T16" fmla="*/ 510 w 592"/>
                <a:gd name="T17" fmla="*/ 152 h 951"/>
                <a:gd name="T18" fmla="*/ 391 w 592"/>
                <a:gd name="T19" fmla="*/ 178 h 951"/>
                <a:gd name="T20" fmla="*/ 318 w 592"/>
                <a:gd name="T21" fmla="*/ 147 h 951"/>
                <a:gd name="T22" fmla="*/ 219 w 592"/>
                <a:gd name="T23" fmla="*/ 130 h 951"/>
                <a:gd name="T24" fmla="*/ 202 w 592"/>
                <a:gd name="T25" fmla="*/ 51 h 951"/>
                <a:gd name="T26" fmla="*/ 167 w 592"/>
                <a:gd name="T27" fmla="*/ 4 h 951"/>
                <a:gd name="T28" fmla="*/ 127 w 592"/>
                <a:gd name="T29" fmla="*/ 6 h 951"/>
                <a:gd name="T30" fmla="*/ 94 w 592"/>
                <a:gd name="T31" fmla="*/ 51 h 951"/>
                <a:gd name="T32" fmla="*/ 100 w 592"/>
                <a:gd name="T33" fmla="*/ 70 h 951"/>
                <a:gd name="T34" fmla="*/ 98 w 592"/>
                <a:gd name="T35" fmla="*/ 95 h 951"/>
                <a:gd name="T36" fmla="*/ 104 w 592"/>
                <a:gd name="T37" fmla="*/ 100 h 951"/>
                <a:gd name="T38" fmla="*/ 106 w 592"/>
                <a:gd name="T39" fmla="*/ 113 h 951"/>
                <a:gd name="T40" fmla="*/ 110 w 592"/>
                <a:gd name="T41" fmla="*/ 124 h 951"/>
                <a:gd name="T42" fmla="*/ 126 w 592"/>
                <a:gd name="T43" fmla="*/ 147 h 951"/>
                <a:gd name="T44" fmla="*/ 55 w 592"/>
                <a:gd name="T45" fmla="*/ 195 h 951"/>
                <a:gd name="T46" fmla="*/ 36 w 592"/>
                <a:gd name="T47" fmla="*/ 190 h 951"/>
                <a:gd name="T48" fmla="*/ 32 w 592"/>
                <a:gd name="T49" fmla="*/ 206 h 951"/>
                <a:gd name="T50" fmla="*/ 15 w 592"/>
                <a:gd name="T51" fmla="*/ 179 h 951"/>
                <a:gd name="T52" fmla="*/ 9 w 592"/>
                <a:gd name="T53" fmla="*/ 184 h 951"/>
                <a:gd name="T54" fmla="*/ 3 w 592"/>
                <a:gd name="T55" fmla="*/ 189 h 951"/>
                <a:gd name="T56" fmla="*/ 2 w 592"/>
                <a:gd name="T57" fmla="*/ 206 h 951"/>
                <a:gd name="T58" fmla="*/ 3 w 592"/>
                <a:gd name="T59" fmla="*/ 225 h 951"/>
                <a:gd name="T60" fmla="*/ 15 w 592"/>
                <a:gd name="T61" fmla="*/ 247 h 951"/>
                <a:gd name="T62" fmla="*/ 11 w 592"/>
                <a:gd name="T63" fmla="*/ 284 h 951"/>
                <a:gd name="T64" fmla="*/ 19 w 592"/>
                <a:gd name="T65" fmla="*/ 360 h 951"/>
                <a:gd name="T66" fmla="*/ 53 w 592"/>
                <a:gd name="T67" fmla="*/ 357 h 951"/>
                <a:gd name="T68" fmla="*/ 98 w 592"/>
                <a:gd name="T69" fmla="*/ 299 h 951"/>
                <a:gd name="T70" fmla="*/ 112 w 592"/>
                <a:gd name="T71" fmla="*/ 523 h 951"/>
                <a:gd name="T72" fmla="*/ 122 w 592"/>
                <a:gd name="T73" fmla="*/ 618 h 951"/>
                <a:gd name="T74" fmla="*/ 121 w 592"/>
                <a:gd name="T75" fmla="*/ 811 h 951"/>
                <a:gd name="T76" fmla="*/ 118 w 592"/>
                <a:gd name="T77" fmla="*/ 883 h 951"/>
                <a:gd name="T78" fmla="*/ 73 w 592"/>
                <a:gd name="T79" fmla="*/ 910 h 951"/>
                <a:gd name="T80" fmla="*/ 83 w 592"/>
                <a:gd name="T81" fmla="*/ 929 h 951"/>
                <a:gd name="T82" fmla="*/ 155 w 592"/>
                <a:gd name="T83" fmla="*/ 917 h 951"/>
                <a:gd name="T84" fmla="*/ 179 w 592"/>
                <a:gd name="T85" fmla="*/ 911 h 951"/>
                <a:gd name="T86" fmla="*/ 183 w 592"/>
                <a:gd name="T87" fmla="*/ 898 h 951"/>
                <a:gd name="T88" fmla="*/ 194 w 592"/>
                <a:gd name="T89" fmla="*/ 780 h 951"/>
                <a:gd name="T90" fmla="*/ 201 w 592"/>
                <a:gd name="T91" fmla="*/ 582 h 951"/>
                <a:gd name="T92" fmla="*/ 219 w 592"/>
                <a:gd name="T93" fmla="*/ 595 h 951"/>
                <a:gd name="T94" fmla="*/ 238 w 592"/>
                <a:gd name="T95" fmla="*/ 829 h 951"/>
                <a:gd name="T96" fmla="*/ 246 w 592"/>
                <a:gd name="T97" fmla="*/ 893 h 951"/>
                <a:gd name="T98" fmla="*/ 213 w 592"/>
                <a:gd name="T99" fmla="*/ 934 h 951"/>
                <a:gd name="T100" fmla="*/ 228 w 592"/>
                <a:gd name="T101" fmla="*/ 951 h 951"/>
                <a:gd name="T102" fmla="*/ 290 w 592"/>
                <a:gd name="T103" fmla="*/ 932 h 951"/>
                <a:gd name="T104" fmla="*/ 304 w 592"/>
                <a:gd name="T105" fmla="*/ 920 h 951"/>
                <a:gd name="T106" fmla="*/ 317 w 592"/>
                <a:gd name="T107" fmla="*/ 898 h 951"/>
                <a:gd name="T108" fmla="*/ 304 w 592"/>
                <a:gd name="T109" fmla="*/ 739 h 951"/>
                <a:gd name="T110" fmla="*/ 293 w 592"/>
                <a:gd name="T111" fmla="*/ 655 h 951"/>
                <a:gd name="T112" fmla="*/ 331 w 592"/>
                <a:gd name="T113" fmla="*/ 476 h 951"/>
                <a:gd name="T114" fmla="*/ 319 w 592"/>
                <a:gd name="T115" fmla="*/ 248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2" h="951">
                  <a:moveTo>
                    <a:pt x="328" y="241"/>
                  </a:moveTo>
                  <a:lnTo>
                    <a:pt x="329" y="240"/>
                  </a:lnTo>
                  <a:lnTo>
                    <a:pt x="330" y="240"/>
                  </a:lnTo>
                  <a:lnTo>
                    <a:pt x="330" y="240"/>
                  </a:lnTo>
                  <a:lnTo>
                    <a:pt x="335" y="242"/>
                  </a:lnTo>
                  <a:lnTo>
                    <a:pt x="340" y="244"/>
                  </a:lnTo>
                  <a:lnTo>
                    <a:pt x="354" y="244"/>
                  </a:lnTo>
                  <a:lnTo>
                    <a:pt x="371" y="241"/>
                  </a:lnTo>
                  <a:lnTo>
                    <a:pt x="387" y="239"/>
                  </a:lnTo>
                  <a:lnTo>
                    <a:pt x="416" y="233"/>
                  </a:lnTo>
                  <a:lnTo>
                    <a:pt x="430" y="229"/>
                  </a:lnTo>
                  <a:lnTo>
                    <a:pt x="430" y="229"/>
                  </a:lnTo>
                  <a:lnTo>
                    <a:pt x="430" y="229"/>
                  </a:lnTo>
                  <a:lnTo>
                    <a:pt x="430" y="229"/>
                  </a:lnTo>
                  <a:lnTo>
                    <a:pt x="442" y="227"/>
                  </a:lnTo>
                  <a:lnTo>
                    <a:pt x="455" y="224"/>
                  </a:lnTo>
                  <a:lnTo>
                    <a:pt x="484" y="216"/>
                  </a:lnTo>
                  <a:lnTo>
                    <a:pt x="523" y="202"/>
                  </a:lnTo>
                  <a:lnTo>
                    <a:pt x="523" y="202"/>
                  </a:lnTo>
                  <a:lnTo>
                    <a:pt x="525" y="196"/>
                  </a:lnTo>
                  <a:lnTo>
                    <a:pt x="526" y="186"/>
                  </a:lnTo>
                  <a:lnTo>
                    <a:pt x="526" y="186"/>
                  </a:lnTo>
                  <a:lnTo>
                    <a:pt x="527" y="183"/>
                  </a:lnTo>
                  <a:lnTo>
                    <a:pt x="529" y="180"/>
                  </a:lnTo>
                  <a:lnTo>
                    <a:pt x="537" y="178"/>
                  </a:lnTo>
                  <a:lnTo>
                    <a:pt x="545" y="175"/>
                  </a:lnTo>
                  <a:lnTo>
                    <a:pt x="551" y="175"/>
                  </a:lnTo>
                  <a:lnTo>
                    <a:pt x="551" y="175"/>
                  </a:lnTo>
                  <a:lnTo>
                    <a:pt x="559" y="174"/>
                  </a:lnTo>
                  <a:lnTo>
                    <a:pt x="566" y="171"/>
                  </a:lnTo>
                  <a:lnTo>
                    <a:pt x="574" y="166"/>
                  </a:lnTo>
                  <a:lnTo>
                    <a:pt x="574" y="166"/>
                  </a:lnTo>
                  <a:lnTo>
                    <a:pt x="576" y="158"/>
                  </a:lnTo>
                  <a:lnTo>
                    <a:pt x="576" y="152"/>
                  </a:lnTo>
                  <a:lnTo>
                    <a:pt x="573" y="141"/>
                  </a:lnTo>
                  <a:lnTo>
                    <a:pt x="571" y="135"/>
                  </a:lnTo>
                  <a:lnTo>
                    <a:pt x="568" y="133"/>
                  </a:lnTo>
                  <a:lnTo>
                    <a:pt x="567" y="130"/>
                  </a:lnTo>
                  <a:lnTo>
                    <a:pt x="570" y="129"/>
                  </a:lnTo>
                  <a:lnTo>
                    <a:pt x="570" y="129"/>
                  </a:lnTo>
                  <a:lnTo>
                    <a:pt x="578" y="123"/>
                  </a:lnTo>
                  <a:lnTo>
                    <a:pt x="583" y="119"/>
                  </a:lnTo>
                  <a:lnTo>
                    <a:pt x="584" y="119"/>
                  </a:lnTo>
                  <a:lnTo>
                    <a:pt x="584" y="119"/>
                  </a:lnTo>
                  <a:lnTo>
                    <a:pt x="584" y="119"/>
                  </a:lnTo>
                  <a:lnTo>
                    <a:pt x="590" y="115"/>
                  </a:lnTo>
                  <a:lnTo>
                    <a:pt x="590" y="115"/>
                  </a:lnTo>
                  <a:lnTo>
                    <a:pt x="592" y="113"/>
                  </a:lnTo>
                  <a:lnTo>
                    <a:pt x="592" y="113"/>
                  </a:lnTo>
                  <a:lnTo>
                    <a:pt x="589" y="113"/>
                  </a:lnTo>
                  <a:lnTo>
                    <a:pt x="584" y="115"/>
                  </a:lnTo>
                  <a:lnTo>
                    <a:pt x="584" y="115"/>
                  </a:lnTo>
                  <a:lnTo>
                    <a:pt x="584" y="115"/>
                  </a:lnTo>
                  <a:lnTo>
                    <a:pt x="584" y="115"/>
                  </a:lnTo>
                  <a:lnTo>
                    <a:pt x="584" y="115"/>
                  </a:lnTo>
                  <a:lnTo>
                    <a:pt x="573" y="119"/>
                  </a:lnTo>
                  <a:lnTo>
                    <a:pt x="573" y="119"/>
                  </a:lnTo>
                  <a:lnTo>
                    <a:pt x="565" y="123"/>
                  </a:lnTo>
                  <a:lnTo>
                    <a:pt x="559" y="126"/>
                  </a:lnTo>
                  <a:lnTo>
                    <a:pt x="555" y="127"/>
                  </a:lnTo>
                  <a:lnTo>
                    <a:pt x="551" y="126"/>
                  </a:lnTo>
                  <a:lnTo>
                    <a:pt x="550" y="127"/>
                  </a:lnTo>
                  <a:lnTo>
                    <a:pt x="550" y="127"/>
                  </a:lnTo>
                  <a:lnTo>
                    <a:pt x="550" y="127"/>
                  </a:lnTo>
                  <a:lnTo>
                    <a:pt x="545" y="127"/>
                  </a:lnTo>
                  <a:lnTo>
                    <a:pt x="542" y="128"/>
                  </a:lnTo>
                  <a:lnTo>
                    <a:pt x="538" y="130"/>
                  </a:lnTo>
                  <a:lnTo>
                    <a:pt x="534" y="135"/>
                  </a:lnTo>
                  <a:lnTo>
                    <a:pt x="534" y="135"/>
                  </a:lnTo>
                  <a:lnTo>
                    <a:pt x="534" y="135"/>
                  </a:lnTo>
                  <a:lnTo>
                    <a:pt x="534" y="135"/>
                  </a:lnTo>
                  <a:lnTo>
                    <a:pt x="527" y="143"/>
                  </a:lnTo>
                  <a:lnTo>
                    <a:pt x="523" y="150"/>
                  </a:lnTo>
                  <a:lnTo>
                    <a:pt x="522" y="155"/>
                  </a:lnTo>
                  <a:lnTo>
                    <a:pt x="521" y="156"/>
                  </a:lnTo>
                  <a:lnTo>
                    <a:pt x="516" y="156"/>
                  </a:lnTo>
                  <a:lnTo>
                    <a:pt x="516" y="156"/>
                  </a:lnTo>
                  <a:lnTo>
                    <a:pt x="516" y="155"/>
                  </a:lnTo>
                  <a:lnTo>
                    <a:pt x="515" y="154"/>
                  </a:lnTo>
                  <a:lnTo>
                    <a:pt x="515" y="154"/>
                  </a:lnTo>
                  <a:lnTo>
                    <a:pt x="510" y="152"/>
                  </a:lnTo>
                  <a:lnTo>
                    <a:pt x="504" y="152"/>
                  </a:lnTo>
                  <a:lnTo>
                    <a:pt x="491" y="156"/>
                  </a:lnTo>
                  <a:lnTo>
                    <a:pt x="491" y="156"/>
                  </a:lnTo>
                  <a:lnTo>
                    <a:pt x="491" y="156"/>
                  </a:lnTo>
                  <a:lnTo>
                    <a:pt x="491" y="156"/>
                  </a:lnTo>
                  <a:lnTo>
                    <a:pt x="424" y="175"/>
                  </a:lnTo>
                  <a:lnTo>
                    <a:pt x="424" y="175"/>
                  </a:lnTo>
                  <a:lnTo>
                    <a:pt x="407" y="178"/>
                  </a:lnTo>
                  <a:lnTo>
                    <a:pt x="391" y="178"/>
                  </a:lnTo>
                  <a:lnTo>
                    <a:pt x="375" y="177"/>
                  </a:lnTo>
                  <a:lnTo>
                    <a:pt x="362" y="173"/>
                  </a:lnTo>
                  <a:lnTo>
                    <a:pt x="351" y="169"/>
                  </a:lnTo>
                  <a:lnTo>
                    <a:pt x="341" y="167"/>
                  </a:lnTo>
                  <a:lnTo>
                    <a:pt x="331" y="162"/>
                  </a:lnTo>
                  <a:lnTo>
                    <a:pt x="331" y="162"/>
                  </a:lnTo>
                  <a:lnTo>
                    <a:pt x="326" y="158"/>
                  </a:lnTo>
                  <a:lnTo>
                    <a:pt x="323" y="154"/>
                  </a:lnTo>
                  <a:lnTo>
                    <a:pt x="318" y="147"/>
                  </a:lnTo>
                  <a:lnTo>
                    <a:pt x="312" y="144"/>
                  </a:lnTo>
                  <a:lnTo>
                    <a:pt x="283" y="134"/>
                  </a:lnTo>
                  <a:lnTo>
                    <a:pt x="283" y="134"/>
                  </a:lnTo>
                  <a:lnTo>
                    <a:pt x="276" y="132"/>
                  </a:lnTo>
                  <a:lnTo>
                    <a:pt x="264" y="130"/>
                  </a:lnTo>
                  <a:lnTo>
                    <a:pt x="246" y="130"/>
                  </a:lnTo>
                  <a:lnTo>
                    <a:pt x="221" y="132"/>
                  </a:lnTo>
                  <a:lnTo>
                    <a:pt x="219" y="132"/>
                  </a:lnTo>
                  <a:lnTo>
                    <a:pt x="219" y="130"/>
                  </a:lnTo>
                  <a:lnTo>
                    <a:pt x="219" y="130"/>
                  </a:lnTo>
                  <a:lnTo>
                    <a:pt x="213" y="123"/>
                  </a:lnTo>
                  <a:lnTo>
                    <a:pt x="207" y="118"/>
                  </a:lnTo>
                  <a:lnTo>
                    <a:pt x="202" y="115"/>
                  </a:lnTo>
                  <a:lnTo>
                    <a:pt x="201" y="113"/>
                  </a:lnTo>
                  <a:lnTo>
                    <a:pt x="201" y="112"/>
                  </a:lnTo>
                  <a:lnTo>
                    <a:pt x="201" y="112"/>
                  </a:lnTo>
                  <a:lnTo>
                    <a:pt x="203" y="74"/>
                  </a:lnTo>
                  <a:lnTo>
                    <a:pt x="202" y="51"/>
                  </a:lnTo>
                  <a:lnTo>
                    <a:pt x="200" y="39"/>
                  </a:lnTo>
                  <a:lnTo>
                    <a:pt x="200" y="36"/>
                  </a:lnTo>
                  <a:lnTo>
                    <a:pt x="200" y="36"/>
                  </a:lnTo>
                  <a:lnTo>
                    <a:pt x="193" y="23"/>
                  </a:lnTo>
                  <a:lnTo>
                    <a:pt x="185" y="14"/>
                  </a:lnTo>
                  <a:lnTo>
                    <a:pt x="182" y="10"/>
                  </a:lnTo>
                  <a:lnTo>
                    <a:pt x="177" y="8"/>
                  </a:lnTo>
                  <a:lnTo>
                    <a:pt x="172" y="5"/>
                  </a:lnTo>
                  <a:lnTo>
                    <a:pt x="167" y="4"/>
                  </a:lnTo>
                  <a:lnTo>
                    <a:pt x="167" y="4"/>
                  </a:lnTo>
                  <a:lnTo>
                    <a:pt x="166" y="4"/>
                  </a:lnTo>
                  <a:lnTo>
                    <a:pt x="166" y="4"/>
                  </a:lnTo>
                  <a:lnTo>
                    <a:pt x="157" y="2"/>
                  </a:lnTo>
                  <a:lnTo>
                    <a:pt x="157" y="2"/>
                  </a:lnTo>
                  <a:lnTo>
                    <a:pt x="152" y="0"/>
                  </a:lnTo>
                  <a:lnTo>
                    <a:pt x="148" y="0"/>
                  </a:lnTo>
                  <a:lnTo>
                    <a:pt x="137" y="3"/>
                  </a:lnTo>
                  <a:lnTo>
                    <a:pt x="127" y="6"/>
                  </a:lnTo>
                  <a:lnTo>
                    <a:pt x="117" y="12"/>
                  </a:lnTo>
                  <a:lnTo>
                    <a:pt x="110" y="17"/>
                  </a:lnTo>
                  <a:lnTo>
                    <a:pt x="104" y="22"/>
                  </a:lnTo>
                  <a:lnTo>
                    <a:pt x="98" y="27"/>
                  </a:lnTo>
                  <a:lnTo>
                    <a:pt x="98" y="27"/>
                  </a:lnTo>
                  <a:lnTo>
                    <a:pt x="96" y="29"/>
                  </a:lnTo>
                  <a:lnTo>
                    <a:pt x="95" y="33"/>
                  </a:lnTo>
                  <a:lnTo>
                    <a:pt x="94" y="42"/>
                  </a:lnTo>
                  <a:lnTo>
                    <a:pt x="94" y="51"/>
                  </a:lnTo>
                  <a:lnTo>
                    <a:pt x="95" y="57"/>
                  </a:lnTo>
                  <a:lnTo>
                    <a:pt x="100" y="67"/>
                  </a:lnTo>
                  <a:lnTo>
                    <a:pt x="100" y="67"/>
                  </a:lnTo>
                  <a:lnTo>
                    <a:pt x="100" y="67"/>
                  </a:lnTo>
                  <a:lnTo>
                    <a:pt x="100" y="68"/>
                  </a:lnTo>
                  <a:lnTo>
                    <a:pt x="100" y="68"/>
                  </a:lnTo>
                  <a:lnTo>
                    <a:pt x="100" y="70"/>
                  </a:lnTo>
                  <a:lnTo>
                    <a:pt x="100" y="70"/>
                  </a:lnTo>
                  <a:lnTo>
                    <a:pt x="100" y="70"/>
                  </a:lnTo>
                  <a:lnTo>
                    <a:pt x="100" y="70"/>
                  </a:lnTo>
                  <a:lnTo>
                    <a:pt x="100" y="70"/>
                  </a:lnTo>
                  <a:lnTo>
                    <a:pt x="100" y="70"/>
                  </a:lnTo>
                  <a:lnTo>
                    <a:pt x="94" y="88"/>
                  </a:lnTo>
                  <a:lnTo>
                    <a:pt x="94" y="88"/>
                  </a:lnTo>
                  <a:lnTo>
                    <a:pt x="95" y="92"/>
                  </a:lnTo>
                  <a:lnTo>
                    <a:pt x="96" y="94"/>
                  </a:lnTo>
                  <a:lnTo>
                    <a:pt x="96" y="94"/>
                  </a:lnTo>
                  <a:lnTo>
                    <a:pt x="98" y="95"/>
                  </a:lnTo>
                  <a:lnTo>
                    <a:pt x="101" y="95"/>
                  </a:lnTo>
                  <a:lnTo>
                    <a:pt x="104" y="95"/>
                  </a:lnTo>
                  <a:lnTo>
                    <a:pt x="104" y="98"/>
                  </a:lnTo>
                  <a:lnTo>
                    <a:pt x="104" y="99"/>
                  </a:lnTo>
                  <a:lnTo>
                    <a:pt x="104" y="99"/>
                  </a:lnTo>
                  <a:lnTo>
                    <a:pt x="104" y="99"/>
                  </a:lnTo>
                  <a:lnTo>
                    <a:pt x="104" y="100"/>
                  </a:lnTo>
                  <a:lnTo>
                    <a:pt x="104" y="100"/>
                  </a:lnTo>
                  <a:lnTo>
                    <a:pt x="104" y="100"/>
                  </a:lnTo>
                  <a:lnTo>
                    <a:pt x="104" y="106"/>
                  </a:lnTo>
                  <a:lnTo>
                    <a:pt x="104" y="109"/>
                  </a:lnTo>
                  <a:lnTo>
                    <a:pt x="105" y="111"/>
                  </a:lnTo>
                  <a:lnTo>
                    <a:pt x="106" y="111"/>
                  </a:lnTo>
                  <a:lnTo>
                    <a:pt x="109" y="111"/>
                  </a:lnTo>
                  <a:lnTo>
                    <a:pt x="107" y="112"/>
                  </a:lnTo>
                  <a:lnTo>
                    <a:pt x="107" y="112"/>
                  </a:lnTo>
                  <a:lnTo>
                    <a:pt x="107" y="112"/>
                  </a:lnTo>
                  <a:lnTo>
                    <a:pt x="106" y="113"/>
                  </a:lnTo>
                  <a:lnTo>
                    <a:pt x="106" y="113"/>
                  </a:lnTo>
                  <a:lnTo>
                    <a:pt x="106" y="113"/>
                  </a:lnTo>
                  <a:lnTo>
                    <a:pt x="106" y="115"/>
                  </a:lnTo>
                  <a:lnTo>
                    <a:pt x="106" y="116"/>
                  </a:lnTo>
                  <a:lnTo>
                    <a:pt x="107" y="117"/>
                  </a:lnTo>
                  <a:lnTo>
                    <a:pt x="107" y="117"/>
                  </a:lnTo>
                  <a:lnTo>
                    <a:pt x="109" y="118"/>
                  </a:lnTo>
                  <a:lnTo>
                    <a:pt x="109" y="118"/>
                  </a:lnTo>
                  <a:lnTo>
                    <a:pt x="110" y="124"/>
                  </a:lnTo>
                  <a:lnTo>
                    <a:pt x="112" y="129"/>
                  </a:lnTo>
                  <a:lnTo>
                    <a:pt x="112" y="129"/>
                  </a:lnTo>
                  <a:lnTo>
                    <a:pt x="113" y="130"/>
                  </a:lnTo>
                  <a:lnTo>
                    <a:pt x="115" y="130"/>
                  </a:lnTo>
                  <a:lnTo>
                    <a:pt x="127" y="132"/>
                  </a:lnTo>
                  <a:lnTo>
                    <a:pt x="127" y="132"/>
                  </a:lnTo>
                  <a:lnTo>
                    <a:pt x="126" y="143"/>
                  </a:lnTo>
                  <a:lnTo>
                    <a:pt x="126" y="146"/>
                  </a:lnTo>
                  <a:lnTo>
                    <a:pt x="126" y="147"/>
                  </a:lnTo>
                  <a:lnTo>
                    <a:pt x="126" y="147"/>
                  </a:lnTo>
                  <a:lnTo>
                    <a:pt x="95" y="164"/>
                  </a:lnTo>
                  <a:lnTo>
                    <a:pt x="75" y="178"/>
                  </a:lnTo>
                  <a:lnTo>
                    <a:pt x="62" y="188"/>
                  </a:lnTo>
                  <a:lnTo>
                    <a:pt x="59" y="190"/>
                  </a:lnTo>
                  <a:lnTo>
                    <a:pt x="59" y="191"/>
                  </a:lnTo>
                  <a:lnTo>
                    <a:pt x="59" y="191"/>
                  </a:lnTo>
                  <a:lnTo>
                    <a:pt x="59" y="191"/>
                  </a:lnTo>
                  <a:lnTo>
                    <a:pt x="55" y="195"/>
                  </a:lnTo>
                  <a:lnTo>
                    <a:pt x="49" y="208"/>
                  </a:lnTo>
                  <a:lnTo>
                    <a:pt x="47" y="212"/>
                  </a:lnTo>
                  <a:lnTo>
                    <a:pt x="44" y="208"/>
                  </a:lnTo>
                  <a:lnTo>
                    <a:pt x="39" y="200"/>
                  </a:lnTo>
                  <a:lnTo>
                    <a:pt x="38" y="200"/>
                  </a:lnTo>
                  <a:lnTo>
                    <a:pt x="38" y="199"/>
                  </a:lnTo>
                  <a:lnTo>
                    <a:pt x="38" y="199"/>
                  </a:lnTo>
                  <a:lnTo>
                    <a:pt x="36" y="190"/>
                  </a:lnTo>
                  <a:lnTo>
                    <a:pt x="36" y="190"/>
                  </a:lnTo>
                  <a:lnTo>
                    <a:pt x="33" y="189"/>
                  </a:lnTo>
                  <a:lnTo>
                    <a:pt x="32" y="189"/>
                  </a:lnTo>
                  <a:lnTo>
                    <a:pt x="32" y="189"/>
                  </a:lnTo>
                  <a:lnTo>
                    <a:pt x="30" y="191"/>
                  </a:lnTo>
                  <a:lnTo>
                    <a:pt x="30" y="194"/>
                  </a:lnTo>
                  <a:lnTo>
                    <a:pt x="30" y="194"/>
                  </a:lnTo>
                  <a:lnTo>
                    <a:pt x="31" y="196"/>
                  </a:lnTo>
                  <a:lnTo>
                    <a:pt x="31" y="196"/>
                  </a:lnTo>
                  <a:lnTo>
                    <a:pt x="32" y="206"/>
                  </a:lnTo>
                  <a:lnTo>
                    <a:pt x="27" y="207"/>
                  </a:lnTo>
                  <a:lnTo>
                    <a:pt x="27" y="207"/>
                  </a:lnTo>
                  <a:lnTo>
                    <a:pt x="22" y="199"/>
                  </a:lnTo>
                  <a:lnTo>
                    <a:pt x="22" y="199"/>
                  </a:lnTo>
                  <a:lnTo>
                    <a:pt x="17" y="192"/>
                  </a:lnTo>
                  <a:lnTo>
                    <a:pt x="17" y="192"/>
                  </a:lnTo>
                  <a:lnTo>
                    <a:pt x="17" y="191"/>
                  </a:lnTo>
                  <a:lnTo>
                    <a:pt x="17" y="191"/>
                  </a:lnTo>
                  <a:lnTo>
                    <a:pt x="15" y="179"/>
                  </a:lnTo>
                  <a:lnTo>
                    <a:pt x="15" y="179"/>
                  </a:lnTo>
                  <a:lnTo>
                    <a:pt x="15" y="179"/>
                  </a:lnTo>
                  <a:lnTo>
                    <a:pt x="15" y="179"/>
                  </a:lnTo>
                  <a:lnTo>
                    <a:pt x="13" y="177"/>
                  </a:lnTo>
                  <a:lnTo>
                    <a:pt x="13" y="177"/>
                  </a:lnTo>
                  <a:lnTo>
                    <a:pt x="13" y="177"/>
                  </a:lnTo>
                  <a:lnTo>
                    <a:pt x="11" y="178"/>
                  </a:lnTo>
                  <a:lnTo>
                    <a:pt x="10" y="180"/>
                  </a:lnTo>
                  <a:lnTo>
                    <a:pt x="9" y="184"/>
                  </a:lnTo>
                  <a:lnTo>
                    <a:pt x="6" y="182"/>
                  </a:lnTo>
                  <a:lnTo>
                    <a:pt x="6" y="182"/>
                  </a:lnTo>
                  <a:lnTo>
                    <a:pt x="5" y="180"/>
                  </a:lnTo>
                  <a:lnTo>
                    <a:pt x="5" y="180"/>
                  </a:lnTo>
                  <a:lnTo>
                    <a:pt x="4" y="183"/>
                  </a:lnTo>
                  <a:lnTo>
                    <a:pt x="3" y="188"/>
                  </a:lnTo>
                  <a:lnTo>
                    <a:pt x="3" y="188"/>
                  </a:lnTo>
                  <a:lnTo>
                    <a:pt x="3" y="189"/>
                  </a:lnTo>
                  <a:lnTo>
                    <a:pt x="3" y="189"/>
                  </a:lnTo>
                  <a:lnTo>
                    <a:pt x="3" y="189"/>
                  </a:lnTo>
                  <a:lnTo>
                    <a:pt x="3" y="189"/>
                  </a:lnTo>
                  <a:lnTo>
                    <a:pt x="3" y="191"/>
                  </a:lnTo>
                  <a:lnTo>
                    <a:pt x="2" y="192"/>
                  </a:lnTo>
                  <a:lnTo>
                    <a:pt x="2" y="192"/>
                  </a:lnTo>
                  <a:lnTo>
                    <a:pt x="0" y="194"/>
                  </a:lnTo>
                  <a:lnTo>
                    <a:pt x="0" y="196"/>
                  </a:lnTo>
                  <a:lnTo>
                    <a:pt x="2" y="206"/>
                  </a:lnTo>
                  <a:lnTo>
                    <a:pt x="2" y="206"/>
                  </a:lnTo>
                  <a:lnTo>
                    <a:pt x="2" y="207"/>
                  </a:lnTo>
                  <a:lnTo>
                    <a:pt x="2" y="207"/>
                  </a:lnTo>
                  <a:lnTo>
                    <a:pt x="0" y="211"/>
                  </a:lnTo>
                  <a:lnTo>
                    <a:pt x="0" y="211"/>
                  </a:lnTo>
                  <a:lnTo>
                    <a:pt x="0" y="217"/>
                  </a:lnTo>
                  <a:lnTo>
                    <a:pt x="2" y="222"/>
                  </a:lnTo>
                  <a:lnTo>
                    <a:pt x="2" y="222"/>
                  </a:lnTo>
                  <a:lnTo>
                    <a:pt x="3" y="225"/>
                  </a:lnTo>
                  <a:lnTo>
                    <a:pt x="3" y="225"/>
                  </a:lnTo>
                  <a:lnTo>
                    <a:pt x="8" y="235"/>
                  </a:lnTo>
                  <a:lnTo>
                    <a:pt x="8" y="235"/>
                  </a:lnTo>
                  <a:lnTo>
                    <a:pt x="10" y="237"/>
                  </a:lnTo>
                  <a:lnTo>
                    <a:pt x="10" y="239"/>
                  </a:lnTo>
                  <a:lnTo>
                    <a:pt x="10" y="239"/>
                  </a:lnTo>
                  <a:lnTo>
                    <a:pt x="10" y="239"/>
                  </a:lnTo>
                  <a:lnTo>
                    <a:pt x="15" y="247"/>
                  </a:lnTo>
                  <a:lnTo>
                    <a:pt x="15" y="247"/>
                  </a:lnTo>
                  <a:lnTo>
                    <a:pt x="15" y="247"/>
                  </a:lnTo>
                  <a:lnTo>
                    <a:pt x="15" y="247"/>
                  </a:lnTo>
                  <a:lnTo>
                    <a:pt x="15" y="247"/>
                  </a:lnTo>
                  <a:lnTo>
                    <a:pt x="16" y="248"/>
                  </a:lnTo>
                  <a:lnTo>
                    <a:pt x="16" y="248"/>
                  </a:lnTo>
                  <a:lnTo>
                    <a:pt x="16" y="248"/>
                  </a:lnTo>
                  <a:lnTo>
                    <a:pt x="20" y="261"/>
                  </a:lnTo>
                  <a:lnTo>
                    <a:pt x="20" y="261"/>
                  </a:lnTo>
                  <a:lnTo>
                    <a:pt x="20" y="262"/>
                  </a:lnTo>
                  <a:lnTo>
                    <a:pt x="11" y="284"/>
                  </a:lnTo>
                  <a:lnTo>
                    <a:pt x="11" y="284"/>
                  </a:lnTo>
                  <a:lnTo>
                    <a:pt x="9" y="301"/>
                  </a:lnTo>
                  <a:lnTo>
                    <a:pt x="8" y="316"/>
                  </a:lnTo>
                  <a:lnTo>
                    <a:pt x="8" y="329"/>
                  </a:lnTo>
                  <a:lnTo>
                    <a:pt x="9" y="338"/>
                  </a:lnTo>
                  <a:lnTo>
                    <a:pt x="10" y="347"/>
                  </a:lnTo>
                  <a:lnTo>
                    <a:pt x="13" y="353"/>
                  </a:lnTo>
                  <a:lnTo>
                    <a:pt x="16" y="357"/>
                  </a:lnTo>
                  <a:lnTo>
                    <a:pt x="19" y="360"/>
                  </a:lnTo>
                  <a:lnTo>
                    <a:pt x="19" y="360"/>
                  </a:lnTo>
                  <a:lnTo>
                    <a:pt x="22" y="363"/>
                  </a:lnTo>
                  <a:lnTo>
                    <a:pt x="26" y="364"/>
                  </a:lnTo>
                  <a:lnTo>
                    <a:pt x="32" y="365"/>
                  </a:lnTo>
                  <a:lnTo>
                    <a:pt x="38" y="364"/>
                  </a:lnTo>
                  <a:lnTo>
                    <a:pt x="42" y="363"/>
                  </a:lnTo>
                  <a:lnTo>
                    <a:pt x="42" y="363"/>
                  </a:lnTo>
                  <a:lnTo>
                    <a:pt x="48" y="360"/>
                  </a:lnTo>
                  <a:lnTo>
                    <a:pt x="53" y="357"/>
                  </a:lnTo>
                  <a:lnTo>
                    <a:pt x="64" y="348"/>
                  </a:lnTo>
                  <a:lnTo>
                    <a:pt x="72" y="338"/>
                  </a:lnTo>
                  <a:lnTo>
                    <a:pt x="79" y="327"/>
                  </a:lnTo>
                  <a:lnTo>
                    <a:pt x="85" y="316"/>
                  </a:lnTo>
                  <a:lnTo>
                    <a:pt x="90" y="308"/>
                  </a:lnTo>
                  <a:lnTo>
                    <a:pt x="94" y="299"/>
                  </a:lnTo>
                  <a:lnTo>
                    <a:pt x="95" y="295"/>
                  </a:lnTo>
                  <a:lnTo>
                    <a:pt x="98" y="299"/>
                  </a:lnTo>
                  <a:lnTo>
                    <a:pt x="98" y="299"/>
                  </a:lnTo>
                  <a:lnTo>
                    <a:pt x="100" y="307"/>
                  </a:lnTo>
                  <a:lnTo>
                    <a:pt x="103" y="316"/>
                  </a:lnTo>
                  <a:lnTo>
                    <a:pt x="106" y="343"/>
                  </a:lnTo>
                  <a:lnTo>
                    <a:pt x="107" y="377"/>
                  </a:lnTo>
                  <a:lnTo>
                    <a:pt x="109" y="414"/>
                  </a:lnTo>
                  <a:lnTo>
                    <a:pt x="109" y="483"/>
                  </a:lnTo>
                  <a:lnTo>
                    <a:pt x="107" y="522"/>
                  </a:lnTo>
                  <a:lnTo>
                    <a:pt x="112" y="523"/>
                  </a:lnTo>
                  <a:lnTo>
                    <a:pt x="112" y="523"/>
                  </a:lnTo>
                  <a:lnTo>
                    <a:pt x="112" y="523"/>
                  </a:lnTo>
                  <a:lnTo>
                    <a:pt x="112" y="523"/>
                  </a:lnTo>
                  <a:lnTo>
                    <a:pt x="113" y="524"/>
                  </a:lnTo>
                  <a:lnTo>
                    <a:pt x="115" y="526"/>
                  </a:lnTo>
                  <a:lnTo>
                    <a:pt x="116" y="531"/>
                  </a:lnTo>
                  <a:lnTo>
                    <a:pt x="117" y="538"/>
                  </a:lnTo>
                  <a:lnTo>
                    <a:pt x="121" y="566"/>
                  </a:lnTo>
                  <a:lnTo>
                    <a:pt x="122" y="618"/>
                  </a:lnTo>
                  <a:lnTo>
                    <a:pt x="122" y="618"/>
                  </a:lnTo>
                  <a:lnTo>
                    <a:pt x="123" y="684"/>
                  </a:lnTo>
                  <a:lnTo>
                    <a:pt x="123" y="729"/>
                  </a:lnTo>
                  <a:lnTo>
                    <a:pt x="123" y="730"/>
                  </a:lnTo>
                  <a:lnTo>
                    <a:pt x="123" y="730"/>
                  </a:lnTo>
                  <a:lnTo>
                    <a:pt x="123" y="730"/>
                  </a:lnTo>
                  <a:lnTo>
                    <a:pt x="121" y="739"/>
                  </a:lnTo>
                  <a:lnTo>
                    <a:pt x="120" y="749"/>
                  </a:lnTo>
                  <a:lnTo>
                    <a:pt x="120" y="779"/>
                  </a:lnTo>
                  <a:lnTo>
                    <a:pt x="121" y="811"/>
                  </a:lnTo>
                  <a:lnTo>
                    <a:pt x="124" y="846"/>
                  </a:lnTo>
                  <a:lnTo>
                    <a:pt x="124" y="847"/>
                  </a:lnTo>
                  <a:lnTo>
                    <a:pt x="123" y="847"/>
                  </a:lnTo>
                  <a:lnTo>
                    <a:pt x="123" y="847"/>
                  </a:lnTo>
                  <a:lnTo>
                    <a:pt x="121" y="853"/>
                  </a:lnTo>
                  <a:lnTo>
                    <a:pt x="120" y="861"/>
                  </a:lnTo>
                  <a:lnTo>
                    <a:pt x="118" y="871"/>
                  </a:lnTo>
                  <a:lnTo>
                    <a:pt x="118" y="882"/>
                  </a:lnTo>
                  <a:lnTo>
                    <a:pt x="118" y="883"/>
                  </a:lnTo>
                  <a:lnTo>
                    <a:pt x="117" y="884"/>
                  </a:lnTo>
                  <a:lnTo>
                    <a:pt x="117" y="884"/>
                  </a:lnTo>
                  <a:lnTo>
                    <a:pt x="100" y="892"/>
                  </a:lnTo>
                  <a:lnTo>
                    <a:pt x="88" y="899"/>
                  </a:lnTo>
                  <a:lnTo>
                    <a:pt x="78" y="905"/>
                  </a:lnTo>
                  <a:lnTo>
                    <a:pt x="73" y="910"/>
                  </a:lnTo>
                  <a:lnTo>
                    <a:pt x="73" y="910"/>
                  </a:lnTo>
                  <a:lnTo>
                    <a:pt x="73" y="910"/>
                  </a:lnTo>
                  <a:lnTo>
                    <a:pt x="73" y="910"/>
                  </a:lnTo>
                  <a:lnTo>
                    <a:pt x="73" y="910"/>
                  </a:lnTo>
                  <a:lnTo>
                    <a:pt x="71" y="914"/>
                  </a:lnTo>
                  <a:lnTo>
                    <a:pt x="70" y="918"/>
                  </a:lnTo>
                  <a:lnTo>
                    <a:pt x="70" y="922"/>
                  </a:lnTo>
                  <a:lnTo>
                    <a:pt x="70" y="922"/>
                  </a:lnTo>
                  <a:lnTo>
                    <a:pt x="72" y="925"/>
                  </a:lnTo>
                  <a:lnTo>
                    <a:pt x="75" y="926"/>
                  </a:lnTo>
                  <a:lnTo>
                    <a:pt x="78" y="928"/>
                  </a:lnTo>
                  <a:lnTo>
                    <a:pt x="83" y="929"/>
                  </a:lnTo>
                  <a:lnTo>
                    <a:pt x="92" y="932"/>
                  </a:lnTo>
                  <a:lnTo>
                    <a:pt x="101" y="932"/>
                  </a:lnTo>
                  <a:lnTo>
                    <a:pt x="113" y="932"/>
                  </a:lnTo>
                  <a:lnTo>
                    <a:pt x="129" y="932"/>
                  </a:lnTo>
                  <a:lnTo>
                    <a:pt x="129" y="932"/>
                  </a:lnTo>
                  <a:lnTo>
                    <a:pt x="135" y="929"/>
                  </a:lnTo>
                  <a:lnTo>
                    <a:pt x="143" y="926"/>
                  </a:lnTo>
                  <a:lnTo>
                    <a:pt x="155" y="917"/>
                  </a:lnTo>
                  <a:lnTo>
                    <a:pt x="155" y="917"/>
                  </a:lnTo>
                  <a:lnTo>
                    <a:pt x="157" y="916"/>
                  </a:lnTo>
                  <a:lnTo>
                    <a:pt x="158" y="916"/>
                  </a:lnTo>
                  <a:lnTo>
                    <a:pt x="160" y="917"/>
                  </a:lnTo>
                  <a:lnTo>
                    <a:pt x="160" y="917"/>
                  </a:lnTo>
                  <a:lnTo>
                    <a:pt x="160" y="918"/>
                  </a:lnTo>
                  <a:lnTo>
                    <a:pt x="160" y="918"/>
                  </a:lnTo>
                  <a:lnTo>
                    <a:pt x="169" y="916"/>
                  </a:lnTo>
                  <a:lnTo>
                    <a:pt x="176" y="915"/>
                  </a:lnTo>
                  <a:lnTo>
                    <a:pt x="179" y="911"/>
                  </a:lnTo>
                  <a:lnTo>
                    <a:pt x="179" y="911"/>
                  </a:lnTo>
                  <a:lnTo>
                    <a:pt x="180" y="909"/>
                  </a:lnTo>
                  <a:lnTo>
                    <a:pt x="182" y="906"/>
                  </a:lnTo>
                  <a:lnTo>
                    <a:pt x="182" y="900"/>
                  </a:lnTo>
                  <a:lnTo>
                    <a:pt x="182" y="900"/>
                  </a:lnTo>
                  <a:lnTo>
                    <a:pt x="182" y="899"/>
                  </a:lnTo>
                  <a:lnTo>
                    <a:pt x="183" y="898"/>
                  </a:lnTo>
                  <a:lnTo>
                    <a:pt x="183" y="898"/>
                  </a:lnTo>
                  <a:lnTo>
                    <a:pt x="183" y="898"/>
                  </a:lnTo>
                  <a:lnTo>
                    <a:pt x="183" y="898"/>
                  </a:lnTo>
                  <a:lnTo>
                    <a:pt x="186" y="893"/>
                  </a:lnTo>
                  <a:lnTo>
                    <a:pt x="189" y="886"/>
                  </a:lnTo>
                  <a:lnTo>
                    <a:pt x="191" y="878"/>
                  </a:lnTo>
                  <a:lnTo>
                    <a:pt x="194" y="870"/>
                  </a:lnTo>
                  <a:lnTo>
                    <a:pt x="196" y="850"/>
                  </a:lnTo>
                  <a:lnTo>
                    <a:pt x="196" y="827"/>
                  </a:lnTo>
                  <a:lnTo>
                    <a:pt x="195" y="804"/>
                  </a:lnTo>
                  <a:lnTo>
                    <a:pt x="194" y="780"/>
                  </a:lnTo>
                  <a:lnTo>
                    <a:pt x="190" y="757"/>
                  </a:lnTo>
                  <a:lnTo>
                    <a:pt x="188" y="737"/>
                  </a:lnTo>
                  <a:lnTo>
                    <a:pt x="186" y="735"/>
                  </a:lnTo>
                  <a:lnTo>
                    <a:pt x="189" y="735"/>
                  </a:lnTo>
                  <a:lnTo>
                    <a:pt x="189" y="735"/>
                  </a:lnTo>
                  <a:lnTo>
                    <a:pt x="188" y="719"/>
                  </a:lnTo>
                  <a:lnTo>
                    <a:pt x="189" y="695"/>
                  </a:lnTo>
                  <a:lnTo>
                    <a:pt x="195" y="636"/>
                  </a:lnTo>
                  <a:lnTo>
                    <a:pt x="201" y="582"/>
                  </a:lnTo>
                  <a:lnTo>
                    <a:pt x="205" y="556"/>
                  </a:lnTo>
                  <a:lnTo>
                    <a:pt x="206" y="552"/>
                  </a:lnTo>
                  <a:lnTo>
                    <a:pt x="208" y="554"/>
                  </a:lnTo>
                  <a:lnTo>
                    <a:pt x="208" y="554"/>
                  </a:lnTo>
                  <a:lnTo>
                    <a:pt x="210" y="555"/>
                  </a:lnTo>
                  <a:lnTo>
                    <a:pt x="211" y="556"/>
                  </a:lnTo>
                  <a:lnTo>
                    <a:pt x="213" y="560"/>
                  </a:lnTo>
                  <a:lnTo>
                    <a:pt x="214" y="567"/>
                  </a:lnTo>
                  <a:lnTo>
                    <a:pt x="219" y="595"/>
                  </a:lnTo>
                  <a:lnTo>
                    <a:pt x="224" y="649"/>
                  </a:lnTo>
                  <a:lnTo>
                    <a:pt x="224" y="649"/>
                  </a:lnTo>
                  <a:lnTo>
                    <a:pt x="229" y="711"/>
                  </a:lnTo>
                  <a:lnTo>
                    <a:pt x="231" y="739"/>
                  </a:lnTo>
                  <a:lnTo>
                    <a:pt x="231" y="739"/>
                  </a:lnTo>
                  <a:lnTo>
                    <a:pt x="230" y="753"/>
                  </a:lnTo>
                  <a:lnTo>
                    <a:pt x="231" y="787"/>
                  </a:lnTo>
                  <a:lnTo>
                    <a:pt x="234" y="808"/>
                  </a:lnTo>
                  <a:lnTo>
                    <a:pt x="238" y="829"/>
                  </a:lnTo>
                  <a:lnTo>
                    <a:pt x="242" y="849"/>
                  </a:lnTo>
                  <a:lnTo>
                    <a:pt x="246" y="858"/>
                  </a:lnTo>
                  <a:lnTo>
                    <a:pt x="250" y="865"/>
                  </a:lnTo>
                  <a:lnTo>
                    <a:pt x="251" y="866"/>
                  </a:lnTo>
                  <a:lnTo>
                    <a:pt x="250" y="867"/>
                  </a:lnTo>
                  <a:lnTo>
                    <a:pt x="250" y="867"/>
                  </a:lnTo>
                  <a:lnTo>
                    <a:pt x="247" y="878"/>
                  </a:lnTo>
                  <a:lnTo>
                    <a:pt x="246" y="887"/>
                  </a:lnTo>
                  <a:lnTo>
                    <a:pt x="246" y="893"/>
                  </a:lnTo>
                  <a:lnTo>
                    <a:pt x="247" y="898"/>
                  </a:lnTo>
                  <a:lnTo>
                    <a:pt x="248" y="899"/>
                  </a:lnTo>
                  <a:lnTo>
                    <a:pt x="247" y="900"/>
                  </a:lnTo>
                  <a:lnTo>
                    <a:pt x="247" y="900"/>
                  </a:lnTo>
                  <a:lnTo>
                    <a:pt x="224" y="921"/>
                  </a:lnTo>
                  <a:lnTo>
                    <a:pt x="217" y="928"/>
                  </a:lnTo>
                  <a:lnTo>
                    <a:pt x="213" y="934"/>
                  </a:lnTo>
                  <a:lnTo>
                    <a:pt x="213" y="934"/>
                  </a:lnTo>
                  <a:lnTo>
                    <a:pt x="213" y="934"/>
                  </a:lnTo>
                  <a:lnTo>
                    <a:pt x="213" y="934"/>
                  </a:lnTo>
                  <a:lnTo>
                    <a:pt x="212" y="939"/>
                  </a:lnTo>
                  <a:lnTo>
                    <a:pt x="212" y="943"/>
                  </a:lnTo>
                  <a:lnTo>
                    <a:pt x="213" y="946"/>
                  </a:lnTo>
                  <a:lnTo>
                    <a:pt x="213" y="946"/>
                  </a:lnTo>
                  <a:lnTo>
                    <a:pt x="216" y="949"/>
                  </a:lnTo>
                  <a:lnTo>
                    <a:pt x="218" y="950"/>
                  </a:lnTo>
                  <a:lnTo>
                    <a:pt x="222" y="951"/>
                  </a:lnTo>
                  <a:lnTo>
                    <a:pt x="228" y="951"/>
                  </a:lnTo>
                  <a:lnTo>
                    <a:pt x="236" y="951"/>
                  </a:lnTo>
                  <a:lnTo>
                    <a:pt x="246" y="949"/>
                  </a:lnTo>
                  <a:lnTo>
                    <a:pt x="258" y="946"/>
                  </a:lnTo>
                  <a:lnTo>
                    <a:pt x="273" y="942"/>
                  </a:lnTo>
                  <a:lnTo>
                    <a:pt x="273" y="942"/>
                  </a:lnTo>
                  <a:lnTo>
                    <a:pt x="278" y="940"/>
                  </a:lnTo>
                  <a:lnTo>
                    <a:pt x="285" y="936"/>
                  </a:lnTo>
                  <a:lnTo>
                    <a:pt x="285" y="936"/>
                  </a:lnTo>
                  <a:lnTo>
                    <a:pt x="290" y="932"/>
                  </a:lnTo>
                  <a:lnTo>
                    <a:pt x="292" y="928"/>
                  </a:lnTo>
                  <a:lnTo>
                    <a:pt x="293" y="925"/>
                  </a:lnTo>
                  <a:lnTo>
                    <a:pt x="292" y="923"/>
                  </a:lnTo>
                  <a:lnTo>
                    <a:pt x="295" y="922"/>
                  </a:lnTo>
                  <a:lnTo>
                    <a:pt x="295" y="922"/>
                  </a:lnTo>
                  <a:lnTo>
                    <a:pt x="295" y="922"/>
                  </a:lnTo>
                  <a:lnTo>
                    <a:pt x="296" y="922"/>
                  </a:lnTo>
                  <a:lnTo>
                    <a:pt x="296" y="922"/>
                  </a:lnTo>
                  <a:lnTo>
                    <a:pt x="304" y="920"/>
                  </a:lnTo>
                  <a:lnTo>
                    <a:pt x="312" y="916"/>
                  </a:lnTo>
                  <a:lnTo>
                    <a:pt x="314" y="914"/>
                  </a:lnTo>
                  <a:lnTo>
                    <a:pt x="317" y="910"/>
                  </a:lnTo>
                  <a:lnTo>
                    <a:pt x="317" y="910"/>
                  </a:lnTo>
                  <a:lnTo>
                    <a:pt x="318" y="905"/>
                  </a:lnTo>
                  <a:lnTo>
                    <a:pt x="317" y="899"/>
                  </a:lnTo>
                  <a:lnTo>
                    <a:pt x="317" y="898"/>
                  </a:lnTo>
                  <a:lnTo>
                    <a:pt x="317" y="898"/>
                  </a:lnTo>
                  <a:lnTo>
                    <a:pt x="317" y="898"/>
                  </a:lnTo>
                  <a:lnTo>
                    <a:pt x="319" y="883"/>
                  </a:lnTo>
                  <a:lnTo>
                    <a:pt x="320" y="865"/>
                  </a:lnTo>
                  <a:lnTo>
                    <a:pt x="319" y="844"/>
                  </a:lnTo>
                  <a:lnTo>
                    <a:pt x="318" y="822"/>
                  </a:lnTo>
                  <a:lnTo>
                    <a:pt x="315" y="801"/>
                  </a:lnTo>
                  <a:lnTo>
                    <a:pt x="312" y="779"/>
                  </a:lnTo>
                  <a:lnTo>
                    <a:pt x="304" y="741"/>
                  </a:lnTo>
                  <a:lnTo>
                    <a:pt x="304" y="741"/>
                  </a:lnTo>
                  <a:lnTo>
                    <a:pt x="304" y="739"/>
                  </a:lnTo>
                  <a:lnTo>
                    <a:pt x="304" y="739"/>
                  </a:lnTo>
                  <a:lnTo>
                    <a:pt x="303" y="736"/>
                  </a:lnTo>
                  <a:lnTo>
                    <a:pt x="303" y="736"/>
                  </a:lnTo>
                  <a:lnTo>
                    <a:pt x="303" y="735"/>
                  </a:lnTo>
                  <a:lnTo>
                    <a:pt x="303" y="735"/>
                  </a:lnTo>
                  <a:lnTo>
                    <a:pt x="300" y="715"/>
                  </a:lnTo>
                  <a:lnTo>
                    <a:pt x="296" y="696"/>
                  </a:lnTo>
                  <a:lnTo>
                    <a:pt x="295" y="675"/>
                  </a:lnTo>
                  <a:lnTo>
                    <a:pt x="293" y="655"/>
                  </a:lnTo>
                  <a:lnTo>
                    <a:pt x="293" y="634"/>
                  </a:lnTo>
                  <a:lnTo>
                    <a:pt x="295" y="614"/>
                  </a:lnTo>
                  <a:lnTo>
                    <a:pt x="297" y="576"/>
                  </a:lnTo>
                  <a:lnTo>
                    <a:pt x="302" y="541"/>
                  </a:lnTo>
                  <a:lnTo>
                    <a:pt x="306" y="515"/>
                  </a:lnTo>
                  <a:lnTo>
                    <a:pt x="311" y="490"/>
                  </a:lnTo>
                  <a:lnTo>
                    <a:pt x="311" y="489"/>
                  </a:lnTo>
                  <a:lnTo>
                    <a:pt x="312" y="489"/>
                  </a:lnTo>
                  <a:lnTo>
                    <a:pt x="331" y="476"/>
                  </a:lnTo>
                  <a:lnTo>
                    <a:pt x="301" y="318"/>
                  </a:lnTo>
                  <a:lnTo>
                    <a:pt x="301" y="318"/>
                  </a:lnTo>
                  <a:lnTo>
                    <a:pt x="301" y="318"/>
                  </a:lnTo>
                  <a:lnTo>
                    <a:pt x="301" y="318"/>
                  </a:lnTo>
                  <a:lnTo>
                    <a:pt x="303" y="297"/>
                  </a:lnTo>
                  <a:lnTo>
                    <a:pt x="306" y="280"/>
                  </a:lnTo>
                  <a:lnTo>
                    <a:pt x="311" y="267"/>
                  </a:lnTo>
                  <a:lnTo>
                    <a:pt x="314" y="256"/>
                  </a:lnTo>
                  <a:lnTo>
                    <a:pt x="319" y="248"/>
                  </a:lnTo>
                  <a:lnTo>
                    <a:pt x="323" y="244"/>
                  </a:lnTo>
                  <a:lnTo>
                    <a:pt x="328" y="241"/>
                  </a:lnTo>
                  <a:lnTo>
                    <a:pt x="328" y="2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0" name="Freeform 26"/>
          <p:cNvSpPr>
            <a:spLocks/>
          </p:cNvSpPr>
          <p:nvPr/>
        </p:nvSpPr>
        <p:spPr bwMode="auto">
          <a:xfrm flipH="1">
            <a:off x="7507288" y="5546725"/>
            <a:ext cx="304800" cy="1209675"/>
          </a:xfrm>
          <a:custGeom>
            <a:avLst/>
            <a:gdLst>
              <a:gd name="T0" fmla="*/ 336 w 400"/>
              <a:gd name="T1" fmla="*/ 291 h 1585"/>
              <a:gd name="T2" fmla="*/ 283 w 400"/>
              <a:gd name="T3" fmla="*/ 252 h 1585"/>
              <a:gd name="T4" fmla="*/ 228 w 400"/>
              <a:gd name="T5" fmla="*/ 247 h 1585"/>
              <a:gd name="T6" fmla="*/ 215 w 400"/>
              <a:gd name="T7" fmla="*/ 218 h 1585"/>
              <a:gd name="T8" fmla="*/ 231 w 400"/>
              <a:gd name="T9" fmla="*/ 232 h 1585"/>
              <a:gd name="T10" fmla="*/ 229 w 400"/>
              <a:gd name="T11" fmla="*/ 221 h 1585"/>
              <a:gd name="T12" fmla="*/ 247 w 400"/>
              <a:gd name="T13" fmla="*/ 210 h 1585"/>
              <a:gd name="T14" fmla="*/ 234 w 400"/>
              <a:gd name="T15" fmla="*/ 196 h 1585"/>
              <a:gd name="T16" fmla="*/ 232 w 400"/>
              <a:gd name="T17" fmla="*/ 174 h 1585"/>
              <a:gd name="T18" fmla="*/ 237 w 400"/>
              <a:gd name="T19" fmla="*/ 171 h 1585"/>
              <a:gd name="T20" fmla="*/ 246 w 400"/>
              <a:gd name="T21" fmla="*/ 172 h 1585"/>
              <a:gd name="T22" fmla="*/ 237 w 400"/>
              <a:gd name="T23" fmla="*/ 156 h 1585"/>
              <a:gd name="T24" fmla="*/ 237 w 400"/>
              <a:gd name="T25" fmla="*/ 137 h 1585"/>
              <a:gd name="T26" fmla="*/ 252 w 400"/>
              <a:gd name="T27" fmla="*/ 153 h 1585"/>
              <a:gd name="T28" fmla="*/ 246 w 400"/>
              <a:gd name="T29" fmla="*/ 102 h 1585"/>
              <a:gd name="T30" fmla="*/ 220 w 400"/>
              <a:gd name="T31" fmla="*/ 55 h 1585"/>
              <a:gd name="T32" fmla="*/ 200 w 400"/>
              <a:gd name="T33" fmla="*/ 23 h 1585"/>
              <a:gd name="T34" fmla="*/ 156 w 400"/>
              <a:gd name="T35" fmla="*/ 1 h 1585"/>
              <a:gd name="T36" fmla="*/ 125 w 400"/>
              <a:gd name="T37" fmla="*/ 4 h 1585"/>
              <a:gd name="T38" fmla="*/ 89 w 400"/>
              <a:gd name="T39" fmla="*/ 13 h 1585"/>
              <a:gd name="T40" fmla="*/ 52 w 400"/>
              <a:gd name="T41" fmla="*/ 50 h 1585"/>
              <a:gd name="T42" fmla="*/ 50 w 400"/>
              <a:gd name="T43" fmla="*/ 67 h 1585"/>
              <a:gd name="T44" fmla="*/ 47 w 400"/>
              <a:gd name="T45" fmla="*/ 109 h 1585"/>
              <a:gd name="T46" fmla="*/ 52 w 400"/>
              <a:gd name="T47" fmla="*/ 150 h 1585"/>
              <a:gd name="T48" fmla="*/ 52 w 400"/>
              <a:gd name="T49" fmla="*/ 183 h 1585"/>
              <a:gd name="T50" fmla="*/ 59 w 400"/>
              <a:gd name="T51" fmla="*/ 190 h 1585"/>
              <a:gd name="T52" fmla="*/ 63 w 400"/>
              <a:gd name="T53" fmla="*/ 218 h 1585"/>
              <a:gd name="T54" fmla="*/ 72 w 400"/>
              <a:gd name="T55" fmla="*/ 206 h 1585"/>
              <a:gd name="T56" fmla="*/ 85 w 400"/>
              <a:gd name="T57" fmla="*/ 247 h 1585"/>
              <a:gd name="T58" fmla="*/ 95 w 400"/>
              <a:gd name="T59" fmla="*/ 243 h 1585"/>
              <a:gd name="T60" fmla="*/ 108 w 400"/>
              <a:gd name="T61" fmla="*/ 255 h 1585"/>
              <a:gd name="T62" fmla="*/ 112 w 400"/>
              <a:gd name="T63" fmla="*/ 257 h 1585"/>
              <a:gd name="T64" fmla="*/ 120 w 400"/>
              <a:gd name="T65" fmla="*/ 261 h 1585"/>
              <a:gd name="T66" fmla="*/ 110 w 400"/>
              <a:gd name="T67" fmla="*/ 327 h 1585"/>
              <a:gd name="T68" fmla="*/ 55 w 400"/>
              <a:gd name="T69" fmla="*/ 384 h 1585"/>
              <a:gd name="T70" fmla="*/ 40 w 400"/>
              <a:gd name="T71" fmla="*/ 457 h 1585"/>
              <a:gd name="T72" fmla="*/ 49 w 400"/>
              <a:gd name="T73" fmla="*/ 518 h 1585"/>
              <a:gd name="T74" fmla="*/ 44 w 400"/>
              <a:gd name="T75" fmla="*/ 748 h 1585"/>
              <a:gd name="T76" fmla="*/ 26 w 400"/>
              <a:gd name="T77" fmla="*/ 828 h 1585"/>
              <a:gd name="T78" fmla="*/ 34 w 400"/>
              <a:gd name="T79" fmla="*/ 883 h 1585"/>
              <a:gd name="T80" fmla="*/ 33 w 400"/>
              <a:gd name="T81" fmla="*/ 1005 h 1585"/>
              <a:gd name="T82" fmla="*/ 47 w 400"/>
              <a:gd name="T83" fmla="*/ 1178 h 1585"/>
              <a:gd name="T84" fmla="*/ 69 w 400"/>
              <a:gd name="T85" fmla="*/ 1351 h 1585"/>
              <a:gd name="T86" fmla="*/ 81 w 400"/>
              <a:gd name="T87" fmla="*/ 1447 h 1585"/>
              <a:gd name="T88" fmla="*/ 65 w 400"/>
              <a:gd name="T89" fmla="*/ 1477 h 1585"/>
              <a:gd name="T90" fmla="*/ 1 w 400"/>
              <a:gd name="T91" fmla="*/ 1504 h 1585"/>
              <a:gd name="T92" fmla="*/ 12 w 400"/>
              <a:gd name="T93" fmla="*/ 1523 h 1585"/>
              <a:gd name="T94" fmla="*/ 125 w 400"/>
              <a:gd name="T95" fmla="*/ 1520 h 1585"/>
              <a:gd name="T96" fmla="*/ 168 w 400"/>
              <a:gd name="T97" fmla="*/ 1549 h 1585"/>
              <a:gd name="T98" fmla="*/ 219 w 400"/>
              <a:gd name="T99" fmla="*/ 1585 h 1585"/>
              <a:gd name="T100" fmla="*/ 257 w 400"/>
              <a:gd name="T101" fmla="*/ 1575 h 1585"/>
              <a:gd name="T102" fmla="*/ 276 w 400"/>
              <a:gd name="T103" fmla="*/ 1542 h 1585"/>
              <a:gd name="T104" fmla="*/ 271 w 400"/>
              <a:gd name="T105" fmla="*/ 1479 h 1585"/>
              <a:gd name="T106" fmla="*/ 291 w 400"/>
              <a:gd name="T107" fmla="*/ 1377 h 1585"/>
              <a:gd name="T108" fmla="*/ 299 w 400"/>
              <a:gd name="T109" fmla="*/ 915 h 1585"/>
              <a:gd name="T110" fmla="*/ 342 w 400"/>
              <a:gd name="T111" fmla="*/ 777 h 1585"/>
              <a:gd name="T112" fmla="*/ 356 w 400"/>
              <a:gd name="T113" fmla="*/ 727 h 1585"/>
              <a:gd name="T114" fmla="*/ 393 w 400"/>
              <a:gd name="T115" fmla="*/ 588 h 1585"/>
              <a:gd name="T116" fmla="*/ 396 w 400"/>
              <a:gd name="T117" fmla="*/ 512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1585">
                <a:moveTo>
                  <a:pt x="396" y="512"/>
                </a:moveTo>
                <a:lnTo>
                  <a:pt x="388" y="469"/>
                </a:lnTo>
                <a:lnTo>
                  <a:pt x="400" y="460"/>
                </a:lnTo>
                <a:lnTo>
                  <a:pt x="357" y="339"/>
                </a:lnTo>
                <a:lnTo>
                  <a:pt x="346" y="314"/>
                </a:lnTo>
                <a:lnTo>
                  <a:pt x="336" y="291"/>
                </a:lnTo>
                <a:lnTo>
                  <a:pt x="328" y="281"/>
                </a:lnTo>
                <a:lnTo>
                  <a:pt x="318" y="270"/>
                </a:lnTo>
                <a:lnTo>
                  <a:pt x="306" y="263"/>
                </a:lnTo>
                <a:lnTo>
                  <a:pt x="294" y="256"/>
                </a:lnTo>
                <a:lnTo>
                  <a:pt x="289" y="254"/>
                </a:lnTo>
                <a:lnTo>
                  <a:pt x="283" y="252"/>
                </a:lnTo>
                <a:lnTo>
                  <a:pt x="271" y="251"/>
                </a:lnTo>
                <a:lnTo>
                  <a:pt x="259" y="252"/>
                </a:lnTo>
                <a:lnTo>
                  <a:pt x="247" y="252"/>
                </a:lnTo>
                <a:lnTo>
                  <a:pt x="238" y="254"/>
                </a:lnTo>
                <a:lnTo>
                  <a:pt x="238" y="254"/>
                </a:lnTo>
                <a:lnTo>
                  <a:pt x="228" y="247"/>
                </a:lnTo>
                <a:lnTo>
                  <a:pt x="221" y="238"/>
                </a:lnTo>
                <a:lnTo>
                  <a:pt x="218" y="235"/>
                </a:lnTo>
                <a:lnTo>
                  <a:pt x="216" y="230"/>
                </a:lnTo>
                <a:lnTo>
                  <a:pt x="215" y="224"/>
                </a:lnTo>
                <a:lnTo>
                  <a:pt x="215" y="218"/>
                </a:lnTo>
                <a:lnTo>
                  <a:pt x="215" y="218"/>
                </a:lnTo>
                <a:lnTo>
                  <a:pt x="220" y="216"/>
                </a:lnTo>
                <a:lnTo>
                  <a:pt x="220" y="216"/>
                </a:lnTo>
                <a:lnTo>
                  <a:pt x="222" y="222"/>
                </a:lnTo>
                <a:lnTo>
                  <a:pt x="225" y="228"/>
                </a:lnTo>
                <a:lnTo>
                  <a:pt x="228" y="230"/>
                </a:lnTo>
                <a:lnTo>
                  <a:pt x="231" y="232"/>
                </a:lnTo>
                <a:lnTo>
                  <a:pt x="233" y="232"/>
                </a:lnTo>
                <a:lnTo>
                  <a:pt x="235" y="232"/>
                </a:lnTo>
                <a:lnTo>
                  <a:pt x="240" y="231"/>
                </a:lnTo>
                <a:lnTo>
                  <a:pt x="240" y="231"/>
                </a:lnTo>
                <a:lnTo>
                  <a:pt x="234" y="226"/>
                </a:lnTo>
                <a:lnTo>
                  <a:pt x="229" y="221"/>
                </a:lnTo>
                <a:lnTo>
                  <a:pt x="226" y="212"/>
                </a:lnTo>
                <a:lnTo>
                  <a:pt x="224" y="203"/>
                </a:lnTo>
                <a:lnTo>
                  <a:pt x="224" y="203"/>
                </a:lnTo>
                <a:lnTo>
                  <a:pt x="237" y="209"/>
                </a:lnTo>
                <a:lnTo>
                  <a:pt x="245" y="210"/>
                </a:lnTo>
                <a:lnTo>
                  <a:pt x="247" y="210"/>
                </a:lnTo>
                <a:lnTo>
                  <a:pt x="250" y="209"/>
                </a:lnTo>
                <a:lnTo>
                  <a:pt x="253" y="206"/>
                </a:lnTo>
                <a:lnTo>
                  <a:pt x="253" y="206"/>
                </a:lnTo>
                <a:lnTo>
                  <a:pt x="242" y="202"/>
                </a:lnTo>
                <a:lnTo>
                  <a:pt x="238" y="198"/>
                </a:lnTo>
                <a:lnTo>
                  <a:pt x="234" y="196"/>
                </a:lnTo>
                <a:lnTo>
                  <a:pt x="234" y="196"/>
                </a:lnTo>
                <a:lnTo>
                  <a:pt x="232" y="191"/>
                </a:lnTo>
                <a:lnTo>
                  <a:pt x="229" y="186"/>
                </a:lnTo>
                <a:lnTo>
                  <a:pt x="231" y="180"/>
                </a:lnTo>
                <a:lnTo>
                  <a:pt x="232" y="174"/>
                </a:lnTo>
                <a:lnTo>
                  <a:pt x="232" y="174"/>
                </a:lnTo>
                <a:lnTo>
                  <a:pt x="235" y="178"/>
                </a:lnTo>
                <a:lnTo>
                  <a:pt x="239" y="180"/>
                </a:lnTo>
                <a:lnTo>
                  <a:pt x="246" y="184"/>
                </a:lnTo>
                <a:lnTo>
                  <a:pt x="246" y="184"/>
                </a:lnTo>
                <a:lnTo>
                  <a:pt x="240" y="178"/>
                </a:lnTo>
                <a:lnTo>
                  <a:pt x="237" y="171"/>
                </a:lnTo>
                <a:lnTo>
                  <a:pt x="234" y="164"/>
                </a:lnTo>
                <a:lnTo>
                  <a:pt x="233" y="157"/>
                </a:lnTo>
                <a:lnTo>
                  <a:pt x="233" y="157"/>
                </a:lnTo>
                <a:lnTo>
                  <a:pt x="235" y="161"/>
                </a:lnTo>
                <a:lnTo>
                  <a:pt x="239" y="166"/>
                </a:lnTo>
                <a:lnTo>
                  <a:pt x="246" y="172"/>
                </a:lnTo>
                <a:lnTo>
                  <a:pt x="259" y="180"/>
                </a:lnTo>
                <a:lnTo>
                  <a:pt x="259" y="180"/>
                </a:lnTo>
                <a:lnTo>
                  <a:pt x="253" y="176"/>
                </a:lnTo>
                <a:lnTo>
                  <a:pt x="246" y="171"/>
                </a:lnTo>
                <a:lnTo>
                  <a:pt x="241" y="164"/>
                </a:lnTo>
                <a:lnTo>
                  <a:pt x="237" y="156"/>
                </a:lnTo>
                <a:lnTo>
                  <a:pt x="237" y="156"/>
                </a:lnTo>
                <a:lnTo>
                  <a:pt x="253" y="169"/>
                </a:lnTo>
                <a:lnTo>
                  <a:pt x="253" y="169"/>
                </a:lnTo>
                <a:lnTo>
                  <a:pt x="246" y="159"/>
                </a:lnTo>
                <a:lnTo>
                  <a:pt x="241" y="148"/>
                </a:lnTo>
                <a:lnTo>
                  <a:pt x="237" y="137"/>
                </a:lnTo>
                <a:lnTo>
                  <a:pt x="234" y="122"/>
                </a:lnTo>
                <a:lnTo>
                  <a:pt x="234" y="122"/>
                </a:lnTo>
                <a:lnTo>
                  <a:pt x="239" y="128"/>
                </a:lnTo>
                <a:lnTo>
                  <a:pt x="242" y="135"/>
                </a:lnTo>
                <a:lnTo>
                  <a:pt x="252" y="153"/>
                </a:lnTo>
                <a:lnTo>
                  <a:pt x="252" y="153"/>
                </a:lnTo>
                <a:lnTo>
                  <a:pt x="240" y="124"/>
                </a:lnTo>
                <a:lnTo>
                  <a:pt x="235" y="108"/>
                </a:lnTo>
                <a:lnTo>
                  <a:pt x="232" y="92"/>
                </a:lnTo>
                <a:lnTo>
                  <a:pt x="232" y="92"/>
                </a:lnTo>
                <a:lnTo>
                  <a:pt x="239" y="98"/>
                </a:lnTo>
                <a:lnTo>
                  <a:pt x="246" y="102"/>
                </a:lnTo>
                <a:lnTo>
                  <a:pt x="260" y="111"/>
                </a:lnTo>
                <a:lnTo>
                  <a:pt x="260" y="111"/>
                </a:lnTo>
                <a:lnTo>
                  <a:pt x="251" y="100"/>
                </a:lnTo>
                <a:lnTo>
                  <a:pt x="240" y="88"/>
                </a:lnTo>
                <a:lnTo>
                  <a:pt x="231" y="73"/>
                </a:lnTo>
                <a:lnTo>
                  <a:pt x="220" y="55"/>
                </a:lnTo>
                <a:lnTo>
                  <a:pt x="220" y="55"/>
                </a:lnTo>
                <a:lnTo>
                  <a:pt x="227" y="60"/>
                </a:lnTo>
                <a:lnTo>
                  <a:pt x="233" y="63"/>
                </a:lnTo>
                <a:lnTo>
                  <a:pt x="233" y="63"/>
                </a:lnTo>
                <a:lnTo>
                  <a:pt x="200" y="23"/>
                </a:lnTo>
                <a:lnTo>
                  <a:pt x="200" y="23"/>
                </a:lnTo>
                <a:lnTo>
                  <a:pt x="194" y="15"/>
                </a:lnTo>
                <a:lnTo>
                  <a:pt x="187" y="9"/>
                </a:lnTo>
                <a:lnTo>
                  <a:pt x="180" y="4"/>
                </a:lnTo>
                <a:lnTo>
                  <a:pt x="173" y="1"/>
                </a:lnTo>
                <a:lnTo>
                  <a:pt x="164" y="0"/>
                </a:lnTo>
                <a:lnTo>
                  <a:pt x="156" y="1"/>
                </a:lnTo>
                <a:lnTo>
                  <a:pt x="148" y="4"/>
                </a:lnTo>
                <a:lnTo>
                  <a:pt x="138" y="10"/>
                </a:lnTo>
                <a:lnTo>
                  <a:pt x="138" y="10"/>
                </a:lnTo>
                <a:lnTo>
                  <a:pt x="135" y="7"/>
                </a:lnTo>
                <a:lnTo>
                  <a:pt x="130" y="4"/>
                </a:lnTo>
                <a:lnTo>
                  <a:pt x="125" y="4"/>
                </a:lnTo>
                <a:lnTo>
                  <a:pt x="122" y="4"/>
                </a:lnTo>
                <a:lnTo>
                  <a:pt x="112" y="5"/>
                </a:lnTo>
                <a:lnTo>
                  <a:pt x="103" y="9"/>
                </a:lnTo>
                <a:lnTo>
                  <a:pt x="103" y="9"/>
                </a:lnTo>
                <a:lnTo>
                  <a:pt x="96" y="10"/>
                </a:lnTo>
                <a:lnTo>
                  <a:pt x="89" y="13"/>
                </a:lnTo>
                <a:lnTo>
                  <a:pt x="83" y="15"/>
                </a:lnTo>
                <a:lnTo>
                  <a:pt x="78" y="18"/>
                </a:lnTo>
                <a:lnTo>
                  <a:pt x="69" y="28"/>
                </a:lnTo>
                <a:lnTo>
                  <a:pt x="60" y="39"/>
                </a:lnTo>
                <a:lnTo>
                  <a:pt x="60" y="39"/>
                </a:lnTo>
                <a:lnTo>
                  <a:pt x="52" y="50"/>
                </a:lnTo>
                <a:lnTo>
                  <a:pt x="47" y="61"/>
                </a:lnTo>
                <a:lnTo>
                  <a:pt x="44" y="70"/>
                </a:lnTo>
                <a:lnTo>
                  <a:pt x="44" y="79"/>
                </a:lnTo>
                <a:lnTo>
                  <a:pt x="44" y="79"/>
                </a:lnTo>
                <a:lnTo>
                  <a:pt x="46" y="72"/>
                </a:lnTo>
                <a:lnTo>
                  <a:pt x="50" y="67"/>
                </a:lnTo>
                <a:lnTo>
                  <a:pt x="53" y="65"/>
                </a:lnTo>
                <a:lnTo>
                  <a:pt x="56" y="65"/>
                </a:lnTo>
                <a:lnTo>
                  <a:pt x="56" y="65"/>
                </a:lnTo>
                <a:lnTo>
                  <a:pt x="53" y="75"/>
                </a:lnTo>
                <a:lnTo>
                  <a:pt x="51" y="87"/>
                </a:lnTo>
                <a:lnTo>
                  <a:pt x="47" y="109"/>
                </a:lnTo>
                <a:lnTo>
                  <a:pt x="46" y="132"/>
                </a:lnTo>
                <a:lnTo>
                  <a:pt x="46" y="153"/>
                </a:lnTo>
                <a:lnTo>
                  <a:pt x="46" y="153"/>
                </a:lnTo>
                <a:lnTo>
                  <a:pt x="50" y="115"/>
                </a:lnTo>
                <a:lnTo>
                  <a:pt x="50" y="115"/>
                </a:lnTo>
                <a:lnTo>
                  <a:pt x="52" y="150"/>
                </a:lnTo>
                <a:lnTo>
                  <a:pt x="52" y="150"/>
                </a:lnTo>
                <a:lnTo>
                  <a:pt x="53" y="158"/>
                </a:lnTo>
                <a:lnTo>
                  <a:pt x="55" y="164"/>
                </a:lnTo>
                <a:lnTo>
                  <a:pt x="55" y="171"/>
                </a:lnTo>
                <a:lnTo>
                  <a:pt x="53" y="177"/>
                </a:lnTo>
                <a:lnTo>
                  <a:pt x="52" y="183"/>
                </a:lnTo>
                <a:lnTo>
                  <a:pt x="50" y="187"/>
                </a:lnTo>
                <a:lnTo>
                  <a:pt x="44" y="196"/>
                </a:lnTo>
                <a:lnTo>
                  <a:pt x="44" y="196"/>
                </a:lnTo>
                <a:lnTo>
                  <a:pt x="57" y="183"/>
                </a:lnTo>
                <a:lnTo>
                  <a:pt x="57" y="183"/>
                </a:lnTo>
                <a:lnTo>
                  <a:pt x="59" y="190"/>
                </a:lnTo>
                <a:lnTo>
                  <a:pt x="59" y="190"/>
                </a:lnTo>
                <a:lnTo>
                  <a:pt x="63" y="184"/>
                </a:lnTo>
                <a:lnTo>
                  <a:pt x="63" y="184"/>
                </a:lnTo>
                <a:lnTo>
                  <a:pt x="65" y="196"/>
                </a:lnTo>
                <a:lnTo>
                  <a:pt x="65" y="208"/>
                </a:lnTo>
                <a:lnTo>
                  <a:pt x="63" y="218"/>
                </a:lnTo>
                <a:lnTo>
                  <a:pt x="60" y="229"/>
                </a:lnTo>
                <a:lnTo>
                  <a:pt x="60" y="229"/>
                </a:lnTo>
                <a:lnTo>
                  <a:pt x="64" y="226"/>
                </a:lnTo>
                <a:lnTo>
                  <a:pt x="66" y="223"/>
                </a:lnTo>
                <a:lnTo>
                  <a:pt x="70" y="216"/>
                </a:lnTo>
                <a:lnTo>
                  <a:pt x="72" y="206"/>
                </a:lnTo>
                <a:lnTo>
                  <a:pt x="73" y="198"/>
                </a:lnTo>
                <a:lnTo>
                  <a:pt x="73" y="198"/>
                </a:lnTo>
                <a:lnTo>
                  <a:pt x="78" y="210"/>
                </a:lnTo>
                <a:lnTo>
                  <a:pt x="83" y="222"/>
                </a:lnTo>
                <a:lnTo>
                  <a:pt x="85" y="234"/>
                </a:lnTo>
                <a:lnTo>
                  <a:pt x="85" y="247"/>
                </a:lnTo>
                <a:lnTo>
                  <a:pt x="85" y="247"/>
                </a:lnTo>
                <a:lnTo>
                  <a:pt x="86" y="249"/>
                </a:lnTo>
                <a:lnTo>
                  <a:pt x="86" y="249"/>
                </a:lnTo>
                <a:lnTo>
                  <a:pt x="92" y="250"/>
                </a:lnTo>
                <a:lnTo>
                  <a:pt x="92" y="250"/>
                </a:lnTo>
                <a:lnTo>
                  <a:pt x="95" y="243"/>
                </a:lnTo>
                <a:lnTo>
                  <a:pt x="101" y="241"/>
                </a:lnTo>
                <a:lnTo>
                  <a:pt x="101" y="241"/>
                </a:lnTo>
                <a:lnTo>
                  <a:pt x="102" y="247"/>
                </a:lnTo>
                <a:lnTo>
                  <a:pt x="103" y="254"/>
                </a:lnTo>
                <a:lnTo>
                  <a:pt x="103" y="254"/>
                </a:lnTo>
                <a:lnTo>
                  <a:pt x="108" y="255"/>
                </a:lnTo>
                <a:lnTo>
                  <a:pt x="108" y="255"/>
                </a:lnTo>
                <a:lnTo>
                  <a:pt x="110" y="251"/>
                </a:lnTo>
                <a:lnTo>
                  <a:pt x="110" y="251"/>
                </a:lnTo>
                <a:lnTo>
                  <a:pt x="110" y="256"/>
                </a:lnTo>
                <a:lnTo>
                  <a:pt x="110" y="256"/>
                </a:lnTo>
                <a:lnTo>
                  <a:pt x="112" y="257"/>
                </a:lnTo>
                <a:lnTo>
                  <a:pt x="112" y="257"/>
                </a:lnTo>
                <a:lnTo>
                  <a:pt x="114" y="251"/>
                </a:lnTo>
                <a:lnTo>
                  <a:pt x="114" y="251"/>
                </a:lnTo>
                <a:lnTo>
                  <a:pt x="116" y="258"/>
                </a:lnTo>
                <a:lnTo>
                  <a:pt x="116" y="258"/>
                </a:lnTo>
                <a:lnTo>
                  <a:pt x="120" y="261"/>
                </a:lnTo>
                <a:lnTo>
                  <a:pt x="121" y="261"/>
                </a:lnTo>
                <a:lnTo>
                  <a:pt x="92" y="294"/>
                </a:lnTo>
                <a:lnTo>
                  <a:pt x="122" y="307"/>
                </a:lnTo>
                <a:lnTo>
                  <a:pt x="120" y="309"/>
                </a:lnTo>
                <a:lnTo>
                  <a:pt x="115" y="319"/>
                </a:lnTo>
                <a:lnTo>
                  <a:pt x="110" y="327"/>
                </a:lnTo>
                <a:lnTo>
                  <a:pt x="102" y="334"/>
                </a:lnTo>
                <a:lnTo>
                  <a:pt x="86" y="348"/>
                </a:lnTo>
                <a:lnTo>
                  <a:pt x="71" y="362"/>
                </a:lnTo>
                <a:lnTo>
                  <a:pt x="65" y="369"/>
                </a:lnTo>
                <a:lnTo>
                  <a:pt x="59" y="376"/>
                </a:lnTo>
                <a:lnTo>
                  <a:pt x="55" y="384"/>
                </a:lnTo>
                <a:lnTo>
                  <a:pt x="52" y="392"/>
                </a:lnTo>
                <a:lnTo>
                  <a:pt x="50" y="402"/>
                </a:lnTo>
                <a:lnTo>
                  <a:pt x="50" y="402"/>
                </a:lnTo>
                <a:lnTo>
                  <a:pt x="46" y="419"/>
                </a:lnTo>
                <a:lnTo>
                  <a:pt x="44" y="437"/>
                </a:lnTo>
                <a:lnTo>
                  <a:pt x="40" y="457"/>
                </a:lnTo>
                <a:lnTo>
                  <a:pt x="39" y="477"/>
                </a:lnTo>
                <a:lnTo>
                  <a:pt x="39" y="496"/>
                </a:lnTo>
                <a:lnTo>
                  <a:pt x="40" y="504"/>
                </a:lnTo>
                <a:lnTo>
                  <a:pt x="43" y="510"/>
                </a:lnTo>
                <a:lnTo>
                  <a:pt x="45" y="515"/>
                </a:lnTo>
                <a:lnTo>
                  <a:pt x="49" y="518"/>
                </a:lnTo>
                <a:lnTo>
                  <a:pt x="47" y="544"/>
                </a:lnTo>
                <a:lnTo>
                  <a:pt x="45" y="593"/>
                </a:lnTo>
                <a:lnTo>
                  <a:pt x="44" y="618"/>
                </a:lnTo>
                <a:lnTo>
                  <a:pt x="44" y="645"/>
                </a:lnTo>
                <a:lnTo>
                  <a:pt x="45" y="697"/>
                </a:lnTo>
                <a:lnTo>
                  <a:pt x="44" y="748"/>
                </a:lnTo>
                <a:lnTo>
                  <a:pt x="43" y="772"/>
                </a:lnTo>
                <a:lnTo>
                  <a:pt x="39" y="795"/>
                </a:lnTo>
                <a:lnTo>
                  <a:pt x="38" y="801"/>
                </a:lnTo>
                <a:lnTo>
                  <a:pt x="36" y="805"/>
                </a:lnTo>
                <a:lnTo>
                  <a:pt x="31" y="817"/>
                </a:lnTo>
                <a:lnTo>
                  <a:pt x="26" y="828"/>
                </a:lnTo>
                <a:lnTo>
                  <a:pt x="23" y="834"/>
                </a:lnTo>
                <a:lnTo>
                  <a:pt x="23" y="840"/>
                </a:lnTo>
                <a:lnTo>
                  <a:pt x="23" y="846"/>
                </a:lnTo>
                <a:lnTo>
                  <a:pt x="24" y="853"/>
                </a:lnTo>
                <a:lnTo>
                  <a:pt x="30" y="868"/>
                </a:lnTo>
                <a:lnTo>
                  <a:pt x="34" y="883"/>
                </a:lnTo>
                <a:lnTo>
                  <a:pt x="37" y="899"/>
                </a:lnTo>
                <a:lnTo>
                  <a:pt x="38" y="913"/>
                </a:lnTo>
                <a:lnTo>
                  <a:pt x="38" y="928"/>
                </a:lnTo>
                <a:lnTo>
                  <a:pt x="36" y="958"/>
                </a:lnTo>
                <a:lnTo>
                  <a:pt x="33" y="989"/>
                </a:lnTo>
                <a:lnTo>
                  <a:pt x="33" y="1005"/>
                </a:lnTo>
                <a:lnTo>
                  <a:pt x="32" y="1021"/>
                </a:lnTo>
                <a:lnTo>
                  <a:pt x="34" y="1051"/>
                </a:lnTo>
                <a:lnTo>
                  <a:pt x="37" y="1082"/>
                </a:lnTo>
                <a:lnTo>
                  <a:pt x="42" y="1114"/>
                </a:lnTo>
                <a:lnTo>
                  <a:pt x="45" y="1146"/>
                </a:lnTo>
                <a:lnTo>
                  <a:pt x="47" y="1178"/>
                </a:lnTo>
                <a:lnTo>
                  <a:pt x="49" y="1211"/>
                </a:lnTo>
                <a:lnTo>
                  <a:pt x="52" y="1273"/>
                </a:lnTo>
                <a:lnTo>
                  <a:pt x="55" y="1291"/>
                </a:lnTo>
                <a:lnTo>
                  <a:pt x="60" y="1311"/>
                </a:lnTo>
                <a:lnTo>
                  <a:pt x="65" y="1330"/>
                </a:lnTo>
                <a:lnTo>
                  <a:pt x="69" y="1351"/>
                </a:lnTo>
                <a:lnTo>
                  <a:pt x="70" y="1366"/>
                </a:lnTo>
                <a:lnTo>
                  <a:pt x="71" y="1382"/>
                </a:lnTo>
                <a:lnTo>
                  <a:pt x="72" y="1416"/>
                </a:lnTo>
                <a:lnTo>
                  <a:pt x="75" y="1429"/>
                </a:lnTo>
                <a:lnTo>
                  <a:pt x="78" y="1442"/>
                </a:lnTo>
                <a:lnTo>
                  <a:pt x="81" y="1447"/>
                </a:lnTo>
                <a:lnTo>
                  <a:pt x="84" y="1453"/>
                </a:lnTo>
                <a:lnTo>
                  <a:pt x="88" y="1457"/>
                </a:lnTo>
                <a:lnTo>
                  <a:pt x="94" y="1459"/>
                </a:lnTo>
                <a:lnTo>
                  <a:pt x="85" y="1466"/>
                </a:lnTo>
                <a:lnTo>
                  <a:pt x="76" y="1472"/>
                </a:lnTo>
                <a:lnTo>
                  <a:pt x="65" y="1477"/>
                </a:lnTo>
                <a:lnTo>
                  <a:pt x="53" y="1481"/>
                </a:lnTo>
                <a:lnTo>
                  <a:pt x="30" y="1487"/>
                </a:lnTo>
                <a:lnTo>
                  <a:pt x="17" y="1491"/>
                </a:lnTo>
                <a:lnTo>
                  <a:pt x="5" y="1494"/>
                </a:lnTo>
                <a:lnTo>
                  <a:pt x="3" y="1499"/>
                </a:lnTo>
                <a:lnTo>
                  <a:pt x="1" y="1504"/>
                </a:lnTo>
                <a:lnTo>
                  <a:pt x="0" y="1509"/>
                </a:lnTo>
                <a:lnTo>
                  <a:pt x="1" y="1511"/>
                </a:lnTo>
                <a:lnTo>
                  <a:pt x="1" y="1515"/>
                </a:lnTo>
                <a:lnTo>
                  <a:pt x="1" y="1517"/>
                </a:lnTo>
                <a:lnTo>
                  <a:pt x="5" y="1520"/>
                </a:lnTo>
                <a:lnTo>
                  <a:pt x="12" y="1523"/>
                </a:lnTo>
                <a:lnTo>
                  <a:pt x="19" y="1525"/>
                </a:lnTo>
                <a:lnTo>
                  <a:pt x="30" y="1526"/>
                </a:lnTo>
                <a:lnTo>
                  <a:pt x="43" y="1528"/>
                </a:lnTo>
                <a:lnTo>
                  <a:pt x="68" y="1528"/>
                </a:lnTo>
                <a:lnTo>
                  <a:pt x="97" y="1524"/>
                </a:lnTo>
                <a:lnTo>
                  <a:pt x="125" y="1520"/>
                </a:lnTo>
                <a:lnTo>
                  <a:pt x="150" y="1515"/>
                </a:lnTo>
                <a:lnTo>
                  <a:pt x="161" y="1511"/>
                </a:lnTo>
                <a:lnTo>
                  <a:pt x="169" y="1507"/>
                </a:lnTo>
                <a:lnTo>
                  <a:pt x="167" y="1522"/>
                </a:lnTo>
                <a:lnTo>
                  <a:pt x="167" y="1536"/>
                </a:lnTo>
                <a:lnTo>
                  <a:pt x="168" y="1549"/>
                </a:lnTo>
                <a:lnTo>
                  <a:pt x="173" y="1558"/>
                </a:lnTo>
                <a:lnTo>
                  <a:pt x="179" y="1568"/>
                </a:lnTo>
                <a:lnTo>
                  <a:pt x="188" y="1575"/>
                </a:lnTo>
                <a:lnTo>
                  <a:pt x="196" y="1581"/>
                </a:lnTo>
                <a:lnTo>
                  <a:pt x="209" y="1583"/>
                </a:lnTo>
                <a:lnTo>
                  <a:pt x="219" y="1585"/>
                </a:lnTo>
                <a:lnTo>
                  <a:pt x="225" y="1585"/>
                </a:lnTo>
                <a:lnTo>
                  <a:pt x="231" y="1583"/>
                </a:lnTo>
                <a:lnTo>
                  <a:pt x="239" y="1583"/>
                </a:lnTo>
                <a:lnTo>
                  <a:pt x="245" y="1581"/>
                </a:lnTo>
                <a:lnTo>
                  <a:pt x="251" y="1577"/>
                </a:lnTo>
                <a:lnTo>
                  <a:pt x="257" y="1575"/>
                </a:lnTo>
                <a:lnTo>
                  <a:pt x="261" y="1571"/>
                </a:lnTo>
                <a:lnTo>
                  <a:pt x="265" y="1567"/>
                </a:lnTo>
                <a:lnTo>
                  <a:pt x="270" y="1561"/>
                </a:lnTo>
                <a:lnTo>
                  <a:pt x="272" y="1556"/>
                </a:lnTo>
                <a:lnTo>
                  <a:pt x="273" y="1550"/>
                </a:lnTo>
                <a:lnTo>
                  <a:pt x="276" y="1542"/>
                </a:lnTo>
                <a:lnTo>
                  <a:pt x="276" y="1526"/>
                </a:lnTo>
                <a:lnTo>
                  <a:pt x="274" y="1509"/>
                </a:lnTo>
                <a:lnTo>
                  <a:pt x="271" y="1489"/>
                </a:lnTo>
                <a:lnTo>
                  <a:pt x="270" y="1485"/>
                </a:lnTo>
                <a:lnTo>
                  <a:pt x="270" y="1483"/>
                </a:lnTo>
                <a:lnTo>
                  <a:pt x="271" y="1479"/>
                </a:lnTo>
                <a:lnTo>
                  <a:pt x="272" y="1478"/>
                </a:lnTo>
                <a:lnTo>
                  <a:pt x="283" y="1471"/>
                </a:lnTo>
                <a:lnTo>
                  <a:pt x="284" y="1470"/>
                </a:lnTo>
                <a:lnTo>
                  <a:pt x="286" y="1465"/>
                </a:lnTo>
                <a:lnTo>
                  <a:pt x="289" y="1444"/>
                </a:lnTo>
                <a:lnTo>
                  <a:pt x="291" y="1377"/>
                </a:lnTo>
                <a:lnTo>
                  <a:pt x="293" y="1296"/>
                </a:lnTo>
                <a:lnTo>
                  <a:pt x="297" y="1224"/>
                </a:lnTo>
                <a:lnTo>
                  <a:pt x="299" y="1169"/>
                </a:lnTo>
                <a:lnTo>
                  <a:pt x="299" y="1117"/>
                </a:lnTo>
                <a:lnTo>
                  <a:pt x="299" y="1016"/>
                </a:lnTo>
                <a:lnTo>
                  <a:pt x="299" y="915"/>
                </a:lnTo>
                <a:lnTo>
                  <a:pt x="302" y="863"/>
                </a:lnTo>
                <a:lnTo>
                  <a:pt x="304" y="809"/>
                </a:lnTo>
                <a:lnTo>
                  <a:pt x="310" y="803"/>
                </a:lnTo>
                <a:lnTo>
                  <a:pt x="316" y="796"/>
                </a:lnTo>
                <a:lnTo>
                  <a:pt x="335" y="784"/>
                </a:lnTo>
                <a:lnTo>
                  <a:pt x="342" y="777"/>
                </a:lnTo>
                <a:lnTo>
                  <a:pt x="348" y="771"/>
                </a:lnTo>
                <a:lnTo>
                  <a:pt x="354" y="763"/>
                </a:lnTo>
                <a:lnTo>
                  <a:pt x="355" y="759"/>
                </a:lnTo>
                <a:lnTo>
                  <a:pt x="356" y="757"/>
                </a:lnTo>
                <a:lnTo>
                  <a:pt x="355" y="742"/>
                </a:lnTo>
                <a:lnTo>
                  <a:pt x="356" y="727"/>
                </a:lnTo>
                <a:lnTo>
                  <a:pt x="357" y="713"/>
                </a:lnTo>
                <a:lnTo>
                  <a:pt x="358" y="701"/>
                </a:lnTo>
                <a:lnTo>
                  <a:pt x="364" y="677"/>
                </a:lnTo>
                <a:lnTo>
                  <a:pt x="371" y="655"/>
                </a:lnTo>
                <a:lnTo>
                  <a:pt x="387" y="610"/>
                </a:lnTo>
                <a:lnTo>
                  <a:pt x="393" y="588"/>
                </a:lnTo>
                <a:lnTo>
                  <a:pt x="396" y="563"/>
                </a:lnTo>
                <a:lnTo>
                  <a:pt x="400" y="557"/>
                </a:lnTo>
                <a:lnTo>
                  <a:pt x="400" y="550"/>
                </a:lnTo>
                <a:lnTo>
                  <a:pt x="400" y="538"/>
                </a:lnTo>
                <a:lnTo>
                  <a:pt x="397" y="525"/>
                </a:lnTo>
                <a:lnTo>
                  <a:pt x="396" y="5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iterate type="lt">
                                    <p:tmPct val="4000"/>
                                  </p:iterate>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fade">
                                      <p:cBhvr>
                                        <p:cTn id="14" dur="500"/>
                                        <p:tgtEl>
                                          <p:spTgt spid="102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500"/>
                                        <p:tgtEl>
                                          <p:spTgt spid="102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27">
                                            <p:txEl>
                                              <p:pRg st="2" end="2"/>
                                            </p:txEl>
                                          </p:spTgt>
                                        </p:tgtEl>
                                        <p:attrNameLst>
                                          <p:attrName>style.visibility</p:attrName>
                                        </p:attrNameLst>
                                      </p:cBhvr>
                                      <p:to>
                                        <p:strVal val="visible"/>
                                      </p:to>
                                    </p:set>
                                    <p:animEffect transition="in" filter="fade">
                                      <p:cBhvr>
                                        <p:cTn id="20" dur="500"/>
                                        <p:tgtEl>
                                          <p:spTgt spid="102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27">
                                            <p:txEl>
                                              <p:pRg st="3" end="3"/>
                                            </p:txEl>
                                          </p:spTgt>
                                        </p:tgtEl>
                                        <p:attrNameLst>
                                          <p:attrName>style.visibility</p:attrName>
                                        </p:attrNameLst>
                                      </p:cBhvr>
                                      <p:to>
                                        <p:strVal val="visible"/>
                                      </p:to>
                                    </p:set>
                                    <p:animEffect transition="in" filter="fade">
                                      <p:cBhvr>
                                        <p:cTn id="23" dur="500"/>
                                        <p:tgtEl>
                                          <p:spTgt spid="102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27">
                                            <p:txEl>
                                              <p:pRg st="4" end="4"/>
                                            </p:txEl>
                                          </p:spTgt>
                                        </p:tgtEl>
                                        <p:attrNameLst>
                                          <p:attrName>style.visibility</p:attrName>
                                        </p:attrNameLst>
                                      </p:cBhvr>
                                      <p:to>
                                        <p:strVal val="visible"/>
                                      </p:to>
                                    </p:set>
                                    <p:animEffect transition="in" filter="fade">
                                      <p:cBhvr>
                                        <p:cTn id="26"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Lst>
      </p:bldP>
    </p:bldLst>
  </p:timing>
  <p:txStyles>
    <p:titleStyle>
      <a:lvl1pPr algn="l" rtl="0" eaLnBrk="1" fontAlgn="base" hangingPunct="1">
        <a:spcBef>
          <a:spcPct val="0"/>
        </a:spcBef>
        <a:spcAft>
          <a:spcPct val="0"/>
        </a:spcAft>
        <a:defRPr sz="2600" kern="12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Black" panose="020B0A04020102020204" pitchFamily="34" charset="0"/>
        </a:defRPr>
      </a:lvl2pPr>
      <a:lvl3pPr algn="l" rtl="0" eaLnBrk="1" fontAlgn="base" hangingPunct="1">
        <a:spcBef>
          <a:spcPct val="0"/>
        </a:spcBef>
        <a:spcAft>
          <a:spcPct val="0"/>
        </a:spcAft>
        <a:defRPr sz="2600">
          <a:solidFill>
            <a:schemeClr val="bg1"/>
          </a:solidFill>
          <a:latin typeface="Arial Black" panose="020B0A04020102020204" pitchFamily="34" charset="0"/>
        </a:defRPr>
      </a:lvl3pPr>
      <a:lvl4pPr algn="l" rtl="0" eaLnBrk="1" fontAlgn="base" hangingPunct="1">
        <a:spcBef>
          <a:spcPct val="0"/>
        </a:spcBef>
        <a:spcAft>
          <a:spcPct val="0"/>
        </a:spcAft>
        <a:defRPr sz="2600">
          <a:solidFill>
            <a:schemeClr val="bg1"/>
          </a:solidFill>
          <a:latin typeface="Arial Black" panose="020B0A04020102020204" pitchFamily="34" charset="0"/>
        </a:defRPr>
      </a:lvl4pPr>
      <a:lvl5pPr algn="l" rtl="0" eaLnBrk="1" fontAlgn="base" hangingPunct="1">
        <a:spcBef>
          <a:spcPct val="0"/>
        </a:spcBef>
        <a:spcAft>
          <a:spcPct val="0"/>
        </a:spcAft>
        <a:defRPr sz="2600">
          <a:solidFill>
            <a:schemeClr val="bg1"/>
          </a:solidFill>
          <a:latin typeface="Arial Black" panose="020B0A04020102020204" pitchFamily="34" charset="0"/>
        </a:defRPr>
      </a:lvl5pPr>
      <a:lvl6pPr marL="457200" algn="l" rtl="0" eaLnBrk="1" fontAlgn="base" hangingPunct="1">
        <a:spcBef>
          <a:spcPct val="0"/>
        </a:spcBef>
        <a:spcAft>
          <a:spcPct val="0"/>
        </a:spcAft>
        <a:defRPr sz="2600">
          <a:solidFill>
            <a:schemeClr val="bg1"/>
          </a:solidFill>
          <a:latin typeface="Arial Black" panose="020B0A04020102020204" pitchFamily="34" charset="0"/>
        </a:defRPr>
      </a:lvl6pPr>
      <a:lvl7pPr marL="914400" algn="l" rtl="0" eaLnBrk="1" fontAlgn="base" hangingPunct="1">
        <a:spcBef>
          <a:spcPct val="0"/>
        </a:spcBef>
        <a:spcAft>
          <a:spcPct val="0"/>
        </a:spcAft>
        <a:defRPr sz="2600">
          <a:solidFill>
            <a:schemeClr val="bg1"/>
          </a:solidFill>
          <a:latin typeface="Arial Black" panose="020B0A04020102020204" pitchFamily="34" charset="0"/>
        </a:defRPr>
      </a:lvl7pPr>
      <a:lvl8pPr marL="1371600" algn="l" rtl="0" eaLnBrk="1" fontAlgn="base" hangingPunct="1">
        <a:spcBef>
          <a:spcPct val="0"/>
        </a:spcBef>
        <a:spcAft>
          <a:spcPct val="0"/>
        </a:spcAft>
        <a:defRPr sz="2600">
          <a:solidFill>
            <a:schemeClr val="bg1"/>
          </a:solidFill>
          <a:latin typeface="Arial Black" panose="020B0A04020102020204" pitchFamily="34" charset="0"/>
        </a:defRPr>
      </a:lvl8pPr>
      <a:lvl9pPr marL="1828800" algn="l" rtl="0" eaLnBrk="1" fontAlgn="base" hangingPunct="1">
        <a:spcBef>
          <a:spcPct val="0"/>
        </a:spcBef>
        <a:spcAft>
          <a:spcPct val="0"/>
        </a:spcAft>
        <a:defRPr sz="2600">
          <a:solidFill>
            <a:schemeClr val="bg1"/>
          </a:solidFill>
          <a:latin typeface="Arial Black" panose="020B0A04020102020204" pitchFamily="34" charset="0"/>
        </a:defRPr>
      </a:lvl9pPr>
    </p:titleStyle>
    <p:bodyStyle>
      <a:lvl1pPr marL="342900" indent="-342900" algn="l" rtl="0" eaLnBrk="1" fontAlgn="base" hangingPunct="1">
        <a:spcBef>
          <a:spcPct val="20000"/>
        </a:spcBef>
        <a:spcAft>
          <a:spcPct val="0"/>
        </a:spcAft>
        <a:buChar char="•"/>
        <a:defRPr sz="2400" b="1"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b="1"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400" b="1"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dirty="0" smtClean="0"/>
              <a:t>Web</a:t>
            </a:r>
            <a:r>
              <a:rPr lang="zh-CN" altLang="en-US" dirty="0" smtClean="0"/>
              <a:t>应用设计</a:t>
            </a:r>
            <a:endParaRPr lang="zh-CN" altLang="zh-CN" dirty="0"/>
          </a:p>
        </p:txBody>
      </p:sp>
      <p:sp>
        <p:nvSpPr>
          <p:cNvPr id="2051" name="Rectangle 3"/>
          <p:cNvSpPr>
            <a:spLocks noGrp="1" noChangeArrowheads="1"/>
          </p:cNvSpPr>
          <p:nvPr>
            <p:ph type="subTitle" idx="1"/>
          </p:nvPr>
        </p:nvSpPr>
        <p:spPr/>
        <p:txBody>
          <a:bodyPr/>
          <a:lstStyle/>
          <a:p>
            <a:r>
              <a:rPr lang="zh-CN" altLang="en-US" dirty="0" smtClean="0"/>
              <a:t>图书管理系统</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51">
                                            <p:txEl>
                                              <p:pRg st="0" end="0"/>
                                            </p:txEl>
                                          </p:spTgt>
                                        </p:tgtEl>
                                        <p:attrNameLst>
                                          <p:attrName>style.visibility</p:attrName>
                                        </p:attrNameLst>
                                      </p:cBhvr>
                                      <p:to>
                                        <p:strVal val="visible"/>
                                      </p:to>
                                    </p:set>
                                    <p:animEffect transition="in" filter="fade">
                                      <p:cBhvr>
                                        <p:cTn id="13" dur="1000"/>
                                        <p:tgtEl>
                                          <p:spTgt spid="2051">
                                            <p:txEl>
                                              <p:pRg st="0" end="0"/>
                                            </p:txEl>
                                          </p:spTgt>
                                        </p:tgtEl>
                                      </p:cBhvr>
                                    </p:animEffect>
                                    <p:anim calcmode="lin" valueType="num">
                                      <p:cBhvr>
                                        <p:cTn id="14" dur="1000" fill="hold"/>
                                        <p:tgtEl>
                                          <p:spTgt spid="205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0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346" y="153194"/>
            <a:ext cx="8002588" cy="438150"/>
          </a:xfrm>
        </p:spPr>
        <p:txBody>
          <a:bodyPr/>
          <a:lstStyle/>
          <a:p>
            <a:r>
              <a:rPr lang="zh-CN" altLang="en-US" dirty="0" smtClean="0">
                <a:ea typeface="宋体" panose="02010600030101010101" pitchFamily="2" charset="-122"/>
              </a:rPr>
              <a:t>项目需求分析</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登录系统后</a:t>
            </a:r>
            <a:r>
              <a:rPr lang="en-US" altLang="zh-CN" dirty="0" smtClean="0"/>
              <a:t>,</a:t>
            </a:r>
            <a:r>
              <a:rPr lang="zh-CN" altLang="en-US" dirty="0" smtClean="0"/>
              <a:t>用户可以修改注册信息</a:t>
            </a:r>
            <a:r>
              <a:rPr lang="en-US" altLang="zh-CN" dirty="0" smtClean="0"/>
              <a:t>,</a:t>
            </a:r>
            <a:r>
              <a:rPr lang="zh-CN" altLang="en-US" dirty="0" smtClean="0"/>
              <a:t>查询预借图书信息和借阅图书信息。</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27"/>
          <p:cNvGrpSpPr>
            <a:grpSpLocks/>
          </p:cNvGrpSpPr>
          <p:nvPr/>
        </p:nvGrpSpPr>
        <p:grpSpPr bwMode="auto">
          <a:xfrm>
            <a:off x="7008813" y="2298700"/>
            <a:ext cx="1841500" cy="2095500"/>
            <a:chOff x="3906" y="1492"/>
            <a:chExt cx="1160" cy="1320"/>
          </a:xfrm>
        </p:grpSpPr>
        <p:grpSp>
          <p:nvGrpSpPr>
            <p:cNvPr id="7" name="Group 28"/>
            <p:cNvGrpSpPr>
              <a:grpSpLocks/>
            </p:cNvGrpSpPr>
            <p:nvPr/>
          </p:nvGrpSpPr>
          <p:grpSpPr bwMode="auto">
            <a:xfrm>
              <a:off x="3906" y="1492"/>
              <a:ext cx="1160" cy="1320"/>
              <a:chOff x="1249" y="2313"/>
              <a:chExt cx="1400" cy="1592"/>
            </a:xfrm>
          </p:grpSpPr>
          <p:sp>
            <p:nvSpPr>
              <p:cNvPr id="9"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ea typeface="宋体" panose="02010600030101010101" pitchFamily="2" charset="-122"/>
                </a:rPr>
                <a:t>用户信息查询</a:t>
              </a:r>
              <a:endParaRPr lang="en-GB" altLang="zh-CN" sz="2400" dirty="0">
                <a:solidFill>
                  <a:schemeClr val="bg1"/>
                </a:solidFill>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377253798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par>
                                <p:cTn id="14" presetID="53"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项目需求分析</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这是一个内部交流平台</a:t>
            </a:r>
            <a:r>
              <a:rPr lang="en-US" altLang="zh-CN" dirty="0" smtClean="0"/>
              <a:t>,</a:t>
            </a:r>
            <a:r>
              <a:rPr lang="zh-CN" altLang="en-US" dirty="0" smtClean="0"/>
              <a:t>通过这个平台</a:t>
            </a:r>
            <a:r>
              <a:rPr lang="en-US" altLang="zh-CN" dirty="0" smtClean="0"/>
              <a:t>,</a:t>
            </a:r>
            <a:r>
              <a:rPr lang="zh-CN" altLang="en-US" dirty="0" smtClean="0"/>
              <a:t>借书者和图书馆的管理员可以相互交流信息。</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27"/>
          <p:cNvGrpSpPr>
            <a:grpSpLocks/>
          </p:cNvGrpSpPr>
          <p:nvPr/>
        </p:nvGrpSpPr>
        <p:grpSpPr bwMode="auto">
          <a:xfrm>
            <a:off x="7008813" y="2298700"/>
            <a:ext cx="1841500" cy="2095500"/>
            <a:chOff x="3906" y="1492"/>
            <a:chExt cx="1160" cy="1320"/>
          </a:xfrm>
        </p:grpSpPr>
        <p:grpSp>
          <p:nvGrpSpPr>
            <p:cNvPr id="7" name="Group 28"/>
            <p:cNvGrpSpPr>
              <a:grpSpLocks/>
            </p:cNvGrpSpPr>
            <p:nvPr/>
          </p:nvGrpSpPr>
          <p:grpSpPr bwMode="auto">
            <a:xfrm>
              <a:off x="3906" y="1492"/>
              <a:ext cx="1160" cy="1320"/>
              <a:chOff x="1249" y="2313"/>
              <a:chExt cx="1400" cy="1592"/>
            </a:xfrm>
          </p:grpSpPr>
          <p:sp>
            <p:nvSpPr>
              <p:cNvPr id="9"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solidFill>
                    <a:schemeClr val="bg1"/>
                  </a:solidFill>
                  <a:latin typeface="Arial Narrow" panose="020B0606020202030204" pitchFamily="34" charset="0"/>
                  <a:ea typeface="宋体" panose="02010600030101010101" pitchFamily="2" charset="-122"/>
                </a:rPr>
                <a:t>系统信箱</a:t>
              </a:r>
              <a:endParaRPr lang="en-GB" altLang="zh-CN" sz="2400" dirty="0">
                <a:solidFill>
                  <a:schemeClr val="bg1"/>
                </a:solidFill>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86500303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par>
                                <p:cTn id="14" presetID="53"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smtClean="0">
                <a:ea typeface="宋体" panose="02010600030101010101" pitchFamily="2" charset="-122"/>
              </a:rPr>
              <a:t>需求模型</a:t>
            </a:r>
            <a:endParaRPr lang="en-GB" altLang="zh-CN"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426471" y="2157312"/>
            <a:ext cx="5438095" cy="3876190"/>
          </a:xfrm>
          <a:prstGeom prst="rect">
            <a:avLst/>
          </a:prstGeom>
        </p:spPr>
      </p:pic>
      <p:sp>
        <p:nvSpPr>
          <p:cNvPr id="12291" name="Rectangle 3"/>
          <p:cNvSpPr>
            <a:spLocks noGrp="1" noChangeArrowheads="1"/>
          </p:cNvSpPr>
          <p:nvPr>
            <p:ph type="body" idx="1"/>
          </p:nvPr>
        </p:nvSpPr>
        <p:spPr/>
        <p:txBody>
          <a:bodyPr/>
          <a:lstStyle/>
          <a:p>
            <a:pPr marL="0" indent="0">
              <a:buNone/>
            </a:pPr>
            <a:r>
              <a:rPr lang="zh-CN" altLang="en-US" dirty="0" smtClean="0"/>
              <a:t>图书管理系统顶层需求用例图</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6348450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smtClean="0">
                <a:ea typeface="宋体" panose="02010600030101010101" pitchFamily="2" charset="-122"/>
              </a:rPr>
              <a:t>需求模型</a:t>
            </a:r>
            <a:endParaRPr lang="en-GB" altLang="zh-CN"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539552" y="2473840"/>
            <a:ext cx="4896544" cy="3043391"/>
          </a:xfrm>
          <a:prstGeom prst="rect">
            <a:avLst/>
          </a:prstGeom>
        </p:spPr>
      </p:pic>
      <p:sp>
        <p:nvSpPr>
          <p:cNvPr id="12291" name="Rectangle 3"/>
          <p:cNvSpPr>
            <a:spLocks noGrp="1" noChangeArrowheads="1"/>
          </p:cNvSpPr>
          <p:nvPr>
            <p:ph type="body" idx="1"/>
          </p:nvPr>
        </p:nvSpPr>
        <p:spPr/>
        <p:txBody>
          <a:bodyPr/>
          <a:lstStyle/>
          <a:p>
            <a:pPr marL="0" indent="0">
              <a:buNone/>
            </a:pPr>
            <a:r>
              <a:rPr lang="zh-CN" altLang="en-US" dirty="0" smtClean="0"/>
              <a:t>控制面板子系统需求模型一用例图</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9029784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smtClean="0">
                <a:ea typeface="宋体" panose="02010600030101010101" pitchFamily="2" charset="-122"/>
              </a:rPr>
              <a:t>需求模型</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系统管理子系统的需求模型</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15" y="1988840"/>
            <a:ext cx="5162550" cy="3562350"/>
          </a:xfrm>
          <a:prstGeom prst="rect">
            <a:avLst/>
          </a:prstGeom>
        </p:spPr>
      </p:pic>
    </p:spTree>
    <p:extLst>
      <p:ext uri="{BB962C8B-B14F-4D97-AF65-F5344CB8AC3E}">
        <p14:creationId xmlns:p14="http://schemas.microsoft.com/office/powerpoint/2010/main" val="386096645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smtClean="0">
                <a:ea typeface="宋体" panose="02010600030101010101" pitchFamily="2" charset="-122"/>
              </a:rPr>
              <a:t>需求模型</a:t>
            </a:r>
            <a:endParaRPr lang="en-GB" altLang="zh-CN"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467544" y="2105680"/>
            <a:ext cx="4904762" cy="3419048"/>
          </a:xfrm>
          <a:prstGeom prst="rect">
            <a:avLst/>
          </a:prstGeom>
        </p:spPr>
      </p:pic>
      <p:sp>
        <p:nvSpPr>
          <p:cNvPr id="12291" name="Rectangle 3"/>
          <p:cNvSpPr>
            <a:spLocks noGrp="1" noChangeArrowheads="1"/>
          </p:cNvSpPr>
          <p:nvPr>
            <p:ph type="body" idx="1"/>
          </p:nvPr>
        </p:nvSpPr>
        <p:spPr/>
        <p:txBody>
          <a:bodyPr/>
          <a:lstStyle/>
          <a:p>
            <a:pPr marL="0" indent="0">
              <a:buNone/>
            </a:pPr>
            <a:r>
              <a:rPr lang="zh-CN" altLang="en-US" dirty="0" smtClean="0"/>
              <a:t>图书借阅管理子系统需求模型一用例图</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7819774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a:ea typeface="宋体" panose="02010600030101010101" pitchFamily="2" charset="-122"/>
              </a:rPr>
              <a:t>框架</a:t>
            </a:r>
            <a:r>
              <a:rPr lang="zh-CN" altLang="en-US" dirty="0" smtClean="0">
                <a:ea typeface="宋体" panose="02010600030101010101" pitchFamily="2" charset="-122"/>
              </a:rPr>
              <a:t>模型</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框架模型侧重于描述系统的总体结构。包图可以用来构件系统的框架模型。该系统</a:t>
            </a:r>
            <a:r>
              <a:rPr lang="zh-CN" altLang="en-US" dirty="0" smtClean="0"/>
              <a:t>分成</a:t>
            </a:r>
            <a:r>
              <a:rPr lang="en-US" altLang="zh-CN" dirty="0" smtClean="0"/>
              <a:t>4</a:t>
            </a:r>
            <a:r>
              <a:rPr lang="zh-CN" altLang="en-US" dirty="0" smtClean="0"/>
              <a:t>个</a:t>
            </a:r>
            <a:r>
              <a:rPr lang="zh-CN" altLang="en-US" dirty="0" smtClean="0"/>
              <a:t>包</a:t>
            </a:r>
            <a:r>
              <a:rPr lang="en-US" altLang="zh-CN" dirty="0" smtClean="0"/>
              <a:t>,</a:t>
            </a:r>
            <a:r>
              <a:rPr lang="zh-CN" altLang="en-US" dirty="0" smtClean="0"/>
              <a:t>现对这四个包进</a:t>
            </a:r>
          </a:p>
          <a:p>
            <a:pPr marL="0" indent="0">
              <a:buNone/>
            </a:pPr>
            <a:r>
              <a:rPr lang="zh-CN" altLang="en-US" dirty="0" smtClean="0"/>
              <a:t>行简要介绍：</a:t>
            </a:r>
            <a:endParaRPr lang="en-US" altLang="zh-CN" dirty="0" smtClean="0"/>
          </a:p>
          <a:p>
            <a:pPr marL="0" indent="0">
              <a:buNone/>
            </a:pPr>
            <a:r>
              <a:rPr lang="zh-CN" altLang="en-US" dirty="0" smtClean="0"/>
              <a:t>表现包内的内容是描述整个用户界面使用的类</a:t>
            </a:r>
            <a:r>
              <a:rPr lang="en-US" altLang="zh-CN" dirty="0" smtClean="0"/>
              <a:t>,</a:t>
            </a:r>
            <a:r>
              <a:rPr lang="zh-CN" altLang="en-US" dirty="0" smtClean="0"/>
              <a:t>这些类提供的操作允许用户查看系统中的数据</a:t>
            </a:r>
            <a:r>
              <a:rPr lang="en-US" altLang="zh-CN" dirty="0" smtClean="0"/>
              <a:t>,</a:t>
            </a:r>
            <a:r>
              <a:rPr lang="zh-CN" altLang="en-US" dirty="0" smtClean="0"/>
              <a:t>并允许用户输入新的数据。</a:t>
            </a:r>
            <a:endParaRPr lang="en-US" altLang="zh-CN" dirty="0" smtClean="0"/>
          </a:p>
          <a:p>
            <a:pPr marL="0" indent="0">
              <a:buNone/>
            </a:pPr>
            <a:r>
              <a:rPr lang="zh-CN" altLang="en-US" dirty="0" smtClean="0"/>
              <a:t>控制包内的类负责该本系统的访</a:t>
            </a:r>
          </a:p>
          <a:p>
            <a:pPr marL="0" indent="0">
              <a:buNone/>
            </a:pPr>
            <a:r>
              <a:rPr lang="zh-CN" altLang="en-US" dirty="0" smtClean="0"/>
              <a:t>问控制。</a:t>
            </a:r>
            <a:endParaRPr lang="en-US" altLang="zh-CN" dirty="0" smtClean="0"/>
          </a:p>
          <a:p>
            <a:pPr marL="0" indent="0">
              <a:buNone/>
            </a:pPr>
            <a:r>
              <a:rPr lang="zh-CN" altLang="en-US" dirty="0" smtClean="0"/>
              <a:t>业务包中的类负责本系统的业务逻辑操作。</a:t>
            </a:r>
            <a:endParaRPr lang="en-US" altLang="zh-CN" dirty="0" smtClean="0"/>
          </a:p>
          <a:p>
            <a:pPr marL="0" indent="0">
              <a:buNone/>
            </a:pPr>
            <a:r>
              <a:rPr lang="zh-CN" altLang="en-US" dirty="0" smtClean="0"/>
              <a:t>所有与数据访问相关的活动封装</a:t>
            </a:r>
          </a:p>
          <a:p>
            <a:pPr marL="0" indent="0">
              <a:buNone/>
            </a:pPr>
            <a:r>
              <a:rPr lang="zh-CN" altLang="en-US" dirty="0" smtClean="0"/>
              <a:t>在数据访问包内。</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3631738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smtClean="0">
                <a:ea typeface="宋体" panose="02010600030101010101" pitchFamily="2" charset="-122"/>
              </a:rPr>
              <a:t>框架模型</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框架模型侧重于描述系统的总体结构。包图可以用来构件系统的框架模型。</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928332" y="2420888"/>
            <a:ext cx="3895238" cy="2971429"/>
          </a:xfrm>
          <a:prstGeom prst="rect">
            <a:avLst/>
          </a:prstGeom>
        </p:spPr>
      </p:pic>
    </p:spTree>
    <p:extLst>
      <p:ext uri="{BB962C8B-B14F-4D97-AF65-F5344CB8AC3E}">
        <p14:creationId xmlns:p14="http://schemas.microsoft.com/office/powerpoint/2010/main" val="100192580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a:ea typeface="宋体" panose="02010600030101010101" pitchFamily="2" charset="-122"/>
              </a:rPr>
              <a:t>结构</a:t>
            </a:r>
            <a:r>
              <a:rPr lang="zh-CN" altLang="en-US" dirty="0" smtClean="0">
                <a:ea typeface="宋体" panose="02010600030101010101" pitchFamily="2" charset="-122"/>
              </a:rPr>
              <a:t>模型</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结构模型与框架模型相比较</a:t>
            </a:r>
            <a:r>
              <a:rPr lang="en-US" altLang="zh-CN" dirty="0" smtClean="0"/>
              <a:t>,</a:t>
            </a:r>
            <a:r>
              <a:rPr lang="zh-CN" altLang="en-US" dirty="0" smtClean="0"/>
              <a:t>更侧重于描述结构的细节</a:t>
            </a:r>
            <a:r>
              <a:rPr lang="en-US" altLang="zh-CN" dirty="0" smtClean="0"/>
              <a:t>,,</a:t>
            </a:r>
            <a:r>
              <a:rPr lang="zh-CN" altLang="en-US" dirty="0" smtClean="0"/>
              <a:t>结构模型可用类图表示。</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827584" y="2221401"/>
            <a:ext cx="3819048" cy="3904762"/>
          </a:xfrm>
          <a:prstGeom prst="rect">
            <a:avLst/>
          </a:prstGeom>
        </p:spPr>
      </p:pic>
    </p:spTree>
    <p:extLst>
      <p:ext uri="{BB962C8B-B14F-4D97-AF65-F5344CB8AC3E}">
        <p14:creationId xmlns:p14="http://schemas.microsoft.com/office/powerpoint/2010/main" val="129370530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a:ea typeface="宋体" panose="02010600030101010101" pitchFamily="2" charset="-122"/>
              </a:rPr>
              <a:t>动态</a:t>
            </a:r>
            <a:r>
              <a:rPr lang="zh-CN" altLang="en-US" dirty="0" smtClean="0">
                <a:ea typeface="宋体" panose="02010600030101010101" pitchFamily="2" charset="-122"/>
              </a:rPr>
              <a:t>模型</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a:xfrm>
            <a:off x="223839" y="931069"/>
            <a:ext cx="8002588" cy="5073650"/>
          </a:xfrm>
        </p:spPr>
        <p:txBody>
          <a:bodyPr/>
          <a:lstStyle/>
          <a:p>
            <a:pPr marL="0" indent="0">
              <a:buNone/>
            </a:pPr>
            <a:r>
              <a:rPr lang="zh-CN" altLang="en-US" dirty="0" smtClean="0"/>
              <a:t>是框架模型和结构模型的补充，这里用</a:t>
            </a:r>
            <a:r>
              <a:rPr lang="en-US" altLang="zh-CN" dirty="0" smtClean="0"/>
              <a:t>UML</a:t>
            </a:r>
            <a:r>
              <a:rPr lang="zh-CN" altLang="en-US" dirty="0" smtClean="0"/>
              <a:t>的交互图以及状态图和活动图来描述图书管理系统的动态模型</a:t>
            </a:r>
            <a:endParaRPr lang="en-US" altLang="zh-CN" dirty="0" smtClean="0"/>
          </a:p>
          <a:p>
            <a:pPr marL="0" indent="0">
              <a:buNone/>
            </a:pPr>
            <a:r>
              <a:rPr lang="zh-CN" altLang="en-US" dirty="0" smtClean="0"/>
              <a:t>图书查询预约动态模型</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209329" y="2348880"/>
            <a:ext cx="7012458" cy="4104762"/>
          </a:xfrm>
          <a:prstGeom prst="rect">
            <a:avLst/>
          </a:prstGeom>
        </p:spPr>
      </p:pic>
    </p:spTree>
    <p:extLst>
      <p:ext uri="{BB962C8B-B14F-4D97-AF65-F5344CB8AC3E}">
        <p14:creationId xmlns:p14="http://schemas.microsoft.com/office/powerpoint/2010/main" val="160318789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smtClean="0">
                <a:ea typeface="宋体" panose="02010600030101010101" pitchFamily="2" charset="-122"/>
              </a:rPr>
              <a:t>图书管理系统</a:t>
            </a:r>
            <a:endParaRPr lang="en-GB" altLang="zh-CN" dirty="0">
              <a:ea typeface="宋体" panose="02010600030101010101" pitchFamily="2" charset="-122"/>
            </a:endParaRPr>
          </a:p>
        </p:txBody>
      </p:sp>
      <p:sp>
        <p:nvSpPr>
          <p:cNvPr id="13316"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7" name="Oval 5"/>
          <p:cNvSpPr>
            <a:spLocks noChangeArrowheads="1"/>
          </p:cNvSpPr>
          <p:nvPr/>
        </p:nvSpPr>
        <p:spPr bwMode="auto">
          <a:xfrm>
            <a:off x="317500" y="3752850"/>
            <a:ext cx="1811338"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Oval 6"/>
          <p:cNvSpPr>
            <a:spLocks noChangeArrowheads="1"/>
          </p:cNvSpPr>
          <p:nvPr/>
        </p:nvSpPr>
        <p:spPr bwMode="auto">
          <a:xfrm>
            <a:off x="2552700" y="3752850"/>
            <a:ext cx="1811338"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Oval 7"/>
          <p:cNvSpPr>
            <a:spLocks noChangeArrowheads="1"/>
          </p:cNvSpPr>
          <p:nvPr/>
        </p:nvSpPr>
        <p:spPr bwMode="auto">
          <a:xfrm>
            <a:off x="4787900" y="3752850"/>
            <a:ext cx="1811338"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Oval 8"/>
          <p:cNvSpPr>
            <a:spLocks noChangeArrowheads="1"/>
          </p:cNvSpPr>
          <p:nvPr/>
        </p:nvSpPr>
        <p:spPr bwMode="auto">
          <a:xfrm>
            <a:off x="7024688" y="3752850"/>
            <a:ext cx="1811337"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21" name="Group 9"/>
          <p:cNvGrpSpPr>
            <a:grpSpLocks/>
          </p:cNvGrpSpPr>
          <p:nvPr/>
        </p:nvGrpSpPr>
        <p:grpSpPr bwMode="auto">
          <a:xfrm>
            <a:off x="301625" y="2300288"/>
            <a:ext cx="1841500" cy="2095500"/>
            <a:chOff x="685" y="1492"/>
            <a:chExt cx="1160" cy="1320"/>
          </a:xfrm>
        </p:grpSpPr>
        <p:grpSp>
          <p:nvGrpSpPr>
            <p:cNvPr id="13322" name="Group 10"/>
            <p:cNvGrpSpPr>
              <a:grpSpLocks/>
            </p:cNvGrpSpPr>
            <p:nvPr/>
          </p:nvGrpSpPr>
          <p:grpSpPr bwMode="auto">
            <a:xfrm>
              <a:off x="685" y="1492"/>
              <a:ext cx="1160" cy="1320"/>
              <a:chOff x="1249" y="2313"/>
              <a:chExt cx="1400" cy="1592"/>
            </a:xfrm>
          </p:grpSpPr>
          <p:sp>
            <p:nvSpPr>
              <p:cNvPr id="13323" name="Oval 11"/>
              <p:cNvSpPr>
                <a:spLocks noChangeArrowheads="1"/>
              </p:cNvSpPr>
              <p:nvPr/>
            </p:nvSpPr>
            <p:spPr bwMode="auto">
              <a:xfrm>
                <a:off x="1281" y="2313"/>
                <a:ext cx="1368" cy="1365"/>
              </a:xfrm>
              <a:prstGeom prst="ellipse">
                <a:avLst/>
              </a:prstGeom>
              <a:solidFill>
                <a:srgbClr val="FF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Oval 12"/>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AutoShape 13"/>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6" name="Text Box 14"/>
            <p:cNvSpPr txBox="1">
              <a:spLocks noChangeArrowheads="1"/>
            </p:cNvSpPr>
            <p:nvPr/>
          </p:nvSpPr>
          <p:spPr bwMode="auto">
            <a:xfrm>
              <a:off x="891" y="1798"/>
              <a:ext cx="771" cy="518"/>
            </a:xfrm>
            <a:prstGeom prst="rect">
              <a:avLst/>
            </a:prstGeom>
            <a:noFill/>
            <a:ln>
              <a:noFill/>
            </a:ln>
            <a:effectLst>
              <a:outerShdw dist="17961" dir="2700000" algn="ctr" rotWithShape="0">
                <a:srgbClr val="B86E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solidFill>
                    <a:schemeClr val="bg1"/>
                  </a:solidFill>
                  <a:latin typeface="Arial Narrow" panose="020B0606020202030204" pitchFamily="34" charset="0"/>
                  <a:ea typeface="宋体" panose="02010600030101010101" pitchFamily="2" charset="-122"/>
                </a:rPr>
                <a:t>项目简介与人员组成</a:t>
              </a:r>
              <a:endParaRPr lang="en-GB" altLang="zh-CN" sz="2400" dirty="0">
                <a:solidFill>
                  <a:schemeClr val="bg1"/>
                </a:solidFill>
                <a:latin typeface="Arial Narrow" panose="020B0606020202030204" pitchFamily="34" charset="0"/>
                <a:ea typeface="宋体" panose="02010600030101010101" pitchFamily="2" charset="-122"/>
              </a:endParaRPr>
            </a:p>
          </p:txBody>
        </p:sp>
      </p:grpSp>
      <p:grpSp>
        <p:nvGrpSpPr>
          <p:cNvPr id="13327" name="Group 15"/>
          <p:cNvGrpSpPr>
            <a:grpSpLocks/>
          </p:cNvGrpSpPr>
          <p:nvPr/>
        </p:nvGrpSpPr>
        <p:grpSpPr bwMode="auto">
          <a:xfrm>
            <a:off x="4607298" y="2305501"/>
            <a:ext cx="2100263" cy="2078038"/>
            <a:chOff x="3907" y="1503"/>
            <a:chExt cx="1323" cy="1309"/>
          </a:xfrm>
        </p:grpSpPr>
        <p:grpSp>
          <p:nvGrpSpPr>
            <p:cNvPr id="13328" name="Group 16"/>
            <p:cNvGrpSpPr>
              <a:grpSpLocks/>
            </p:cNvGrpSpPr>
            <p:nvPr/>
          </p:nvGrpSpPr>
          <p:grpSpPr bwMode="auto">
            <a:xfrm>
              <a:off x="3907" y="1503"/>
              <a:ext cx="1323" cy="1309"/>
              <a:chOff x="1249" y="2326"/>
              <a:chExt cx="1596" cy="1579"/>
            </a:xfrm>
          </p:grpSpPr>
          <p:sp>
            <p:nvSpPr>
              <p:cNvPr id="13329" name="Oval 17"/>
              <p:cNvSpPr>
                <a:spLocks noChangeArrowheads="1"/>
              </p:cNvSpPr>
              <p:nvPr/>
            </p:nvSpPr>
            <p:spPr bwMode="auto">
              <a:xfrm>
                <a:off x="1477" y="2326"/>
                <a:ext cx="1368" cy="1365"/>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Oval 18"/>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AutoShape 19"/>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2" name="Text Box 20"/>
            <p:cNvSpPr txBox="1">
              <a:spLocks noChangeArrowheads="1"/>
            </p:cNvSpPr>
            <p:nvPr/>
          </p:nvSpPr>
          <p:spPr bwMode="auto">
            <a:xfrm>
              <a:off x="4248" y="1821"/>
              <a:ext cx="771" cy="511"/>
            </a:xfrm>
            <a:prstGeom prst="rect">
              <a:avLst/>
            </a:prstGeom>
            <a:noFill/>
            <a:ln>
              <a:noFill/>
            </a:ln>
            <a:effectLst>
              <a:outerShdw dist="17961" dir="2700000" algn="ctr" rotWithShape="0">
                <a:srgbClr val="0070B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en-GB" altLang="zh-CN" sz="2400" dirty="0" smtClean="0">
                  <a:solidFill>
                    <a:schemeClr val="bg1"/>
                  </a:solidFill>
                  <a:latin typeface="Arial Narrow" panose="020B0606020202030204" pitchFamily="34" charset="0"/>
                  <a:ea typeface="宋体" panose="02010600030101010101" pitchFamily="2" charset="-122"/>
                </a:rPr>
                <a:t>W</a:t>
              </a:r>
              <a:r>
                <a:rPr lang="en-US" altLang="zh-CN" sz="2400" dirty="0" err="1" smtClean="0">
                  <a:solidFill>
                    <a:schemeClr val="bg1"/>
                  </a:solidFill>
                  <a:latin typeface="Arial Narrow" panose="020B0606020202030204" pitchFamily="34" charset="0"/>
                  <a:ea typeface="宋体" panose="02010600030101010101" pitchFamily="2" charset="-122"/>
                </a:rPr>
                <a:t>eb</a:t>
              </a:r>
              <a:r>
                <a:rPr lang="zh-CN" altLang="en-US" sz="2400" dirty="0" smtClean="0">
                  <a:solidFill>
                    <a:schemeClr val="bg1"/>
                  </a:solidFill>
                  <a:latin typeface="Arial Narrow" panose="020B0606020202030204" pitchFamily="34" charset="0"/>
                  <a:ea typeface="宋体" panose="02010600030101010101" pitchFamily="2" charset="-122"/>
                </a:rPr>
                <a:t>应用建模</a:t>
              </a:r>
              <a:endParaRPr lang="en-GB" altLang="zh-CN" sz="2400" dirty="0">
                <a:solidFill>
                  <a:schemeClr val="bg1"/>
                </a:solidFill>
                <a:latin typeface="Arial Narrow" panose="020B0606020202030204" pitchFamily="34" charset="0"/>
                <a:ea typeface="宋体" panose="02010600030101010101" pitchFamily="2" charset="-122"/>
              </a:endParaRPr>
            </a:p>
          </p:txBody>
        </p:sp>
      </p:grpSp>
      <p:grpSp>
        <p:nvGrpSpPr>
          <p:cNvPr id="13333" name="Group 21"/>
          <p:cNvGrpSpPr>
            <a:grpSpLocks/>
          </p:cNvGrpSpPr>
          <p:nvPr/>
        </p:nvGrpSpPr>
        <p:grpSpPr bwMode="auto">
          <a:xfrm>
            <a:off x="2536825" y="2300288"/>
            <a:ext cx="1841500" cy="2095500"/>
            <a:chOff x="2295" y="1492"/>
            <a:chExt cx="1160" cy="1320"/>
          </a:xfrm>
        </p:grpSpPr>
        <p:grpSp>
          <p:nvGrpSpPr>
            <p:cNvPr id="13334" name="Group 22"/>
            <p:cNvGrpSpPr>
              <a:grpSpLocks/>
            </p:cNvGrpSpPr>
            <p:nvPr/>
          </p:nvGrpSpPr>
          <p:grpSpPr bwMode="auto">
            <a:xfrm>
              <a:off x="2295" y="1492"/>
              <a:ext cx="1160" cy="1320"/>
              <a:chOff x="1249" y="2313"/>
              <a:chExt cx="1400" cy="1592"/>
            </a:xfrm>
          </p:grpSpPr>
          <p:sp>
            <p:nvSpPr>
              <p:cNvPr id="13335" name="Oval 23"/>
              <p:cNvSpPr>
                <a:spLocks noChangeArrowheads="1"/>
              </p:cNvSpPr>
              <p:nvPr/>
            </p:nvSpPr>
            <p:spPr bwMode="auto">
              <a:xfrm>
                <a:off x="1281" y="2313"/>
                <a:ext cx="1368" cy="1365"/>
              </a:xfrm>
              <a:prstGeom prst="ellipse">
                <a:avLst/>
              </a:prstGeom>
              <a:solidFill>
                <a:srgbClr val="75B94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Oval 24"/>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AutoShape 25"/>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8" name="Text Box 26"/>
            <p:cNvSpPr txBox="1">
              <a:spLocks noChangeArrowheads="1"/>
            </p:cNvSpPr>
            <p:nvPr/>
          </p:nvSpPr>
          <p:spPr bwMode="auto">
            <a:xfrm>
              <a:off x="2489" y="1797"/>
              <a:ext cx="771" cy="518"/>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solidFill>
                    <a:schemeClr val="bg1"/>
                  </a:solidFill>
                  <a:latin typeface="Arial Narrow" panose="020B0606020202030204" pitchFamily="34" charset="0"/>
                  <a:ea typeface="宋体" panose="02010600030101010101" pitchFamily="2" charset="-122"/>
                </a:rPr>
                <a:t>项目需求分析</a:t>
              </a:r>
              <a:endParaRPr lang="en-GB" altLang="zh-CN" sz="2400" dirty="0">
                <a:solidFill>
                  <a:schemeClr val="bg1"/>
                </a:solidFill>
                <a:latin typeface="Arial Narrow" panose="020B0606020202030204" pitchFamily="34" charset="0"/>
                <a:ea typeface="宋体" panose="02010600030101010101" pitchFamily="2" charset="-122"/>
              </a:endParaRPr>
            </a:p>
          </p:txBody>
        </p:sp>
      </p:grpSp>
      <p:grpSp>
        <p:nvGrpSpPr>
          <p:cNvPr id="13339" name="Group 27"/>
          <p:cNvGrpSpPr>
            <a:grpSpLocks/>
          </p:cNvGrpSpPr>
          <p:nvPr/>
        </p:nvGrpSpPr>
        <p:grpSpPr bwMode="auto">
          <a:xfrm>
            <a:off x="7008813" y="2298700"/>
            <a:ext cx="1841500" cy="2095500"/>
            <a:chOff x="3906" y="1492"/>
            <a:chExt cx="1160" cy="1320"/>
          </a:xfrm>
        </p:grpSpPr>
        <p:grpSp>
          <p:nvGrpSpPr>
            <p:cNvPr id="13340" name="Group 28"/>
            <p:cNvGrpSpPr>
              <a:grpSpLocks/>
            </p:cNvGrpSpPr>
            <p:nvPr/>
          </p:nvGrpSpPr>
          <p:grpSpPr bwMode="auto">
            <a:xfrm>
              <a:off x="3906" y="1492"/>
              <a:ext cx="1160" cy="1320"/>
              <a:chOff x="1249" y="2313"/>
              <a:chExt cx="1400" cy="1592"/>
            </a:xfrm>
          </p:grpSpPr>
          <p:sp>
            <p:nvSpPr>
              <p:cNvPr id="13341"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2"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44"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en-GB" altLang="zh-CN" sz="2400" dirty="0" smtClean="0">
                  <a:solidFill>
                    <a:schemeClr val="bg1"/>
                  </a:solidFill>
                  <a:latin typeface="Arial Narrow" panose="020B0606020202030204" pitchFamily="34" charset="0"/>
                  <a:ea typeface="宋体" panose="02010600030101010101" pitchFamily="2" charset="-122"/>
                </a:rPr>
                <a:t>W</a:t>
              </a:r>
              <a:r>
                <a:rPr lang="en-US" altLang="zh-CN" sz="2400" dirty="0" err="1" smtClean="0">
                  <a:solidFill>
                    <a:schemeClr val="bg1"/>
                  </a:solidFill>
                  <a:latin typeface="Arial Narrow" panose="020B0606020202030204" pitchFamily="34" charset="0"/>
                  <a:ea typeface="宋体" panose="02010600030101010101" pitchFamily="2" charset="-122"/>
                </a:rPr>
                <a:t>eb</a:t>
              </a:r>
              <a:r>
                <a:rPr lang="zh-CN" altLang="en-US" sz="2400" dirty="0" smtClean="0">
                  <a:solidFill>
                    <a:schemeClr val="bg1"/>
                  </a:solidFill>
                  <a:latin typeface="Arial Narrow" panose="020B0606020202030204" pitchFamily="34" charset="0"/>
                  <a:ea typeface="宋体" panose="02010600030101010101" pitchFamily="2" charset="-122"/>
                </a:rPr>
                <a:t>应用架构设计</a:t>
              </a:r>
              <a:endParaRPr lang="en-GB" altLang="zh-CN" sz="2400" dirty="0">
                <a:solidFill>
                  <a:schemeClr val="bg1"/>
                </a:solidFill>
                <a:latin typeface="Arial Narrow" panose="020B0606020202030204" pitchFamily="34" charset="0"/>
                <a:ea typeface="宋体" panose="02010600030101010101" pitchFamily="2" charset="-122"/>
              </a:endParaRPr>
            </a:p>
          </p:txBody>
        </p:sp>
      </p:grpSp>
      <p:pic>
        <p:nvPicPr>
          <p:cNvPr id="2" name="图片 1"/>
          <p:cNvPicPr>
            <a:picLocks noChangeAspect="1"/>
          </p:cNvPicPr>
          <p:nvPr/>
        </p:nvPicPr>
        <p:blipFill>
          <a:blip r:embed="rId2"/>
          <a:stretch>
            <a:fillRect/>
          </a:stretch>
        </p:blipFill>
        <p:spPr>
          <a:xfrm>
            <a:off x="425267" y="4440360"/>
            <a:ext cx="1798476" cy="1798476"/>
          </a:xfrm>
          <a:prstGeom prst="rect">
            <a:avLst/>
          </a:prstGeom>
        </p:spPr>
      </p:pic>
      <p:sp>
        <p:nvSpPr>
          <p:cNvPr id="36" name="Text Box 20"/>
          <p:cNvSpPr txBox="1">
            <a:spLocks noChangeArrowheads="1"/>
          </p:cNvSpPr>
          <p:nvPr/>
        </p:nvSpPr>
        <p:spPr bwMode="auto">
          <a:xfrm>
            <a:off x="710417" y="4819545"/>
            <a:ext cx="1223963" cy="822325"/>
          </a:xfrm>
          <a:prstGeom prst="rect">
            <a:avLst/>
          </a:prstGeom>
          <a:noFill/>
          <a:ln>
            <a:noFill/>
          </a:ln>
          <a:effectLst>
            <a:outerShdw dist="17961" dir="2700000" algn="ctr" rotWithShape="0">
              <a:srgbClr val="0070B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en-GB" altLang="zh-CN" sz="2400" dirty="0" smtClean="0">
                <a:solidFill>
                  <a:schemeClr val="bg1"/>
                </a:solidFill>
                <a:latin typeface="Arial Narrow" panose="020B0606020202030204" pitchFamily="34" charset="0"/>
                <a:ea typeface="宋体" panose="02010600030101010101" pitchFamily="2" charset="-122"/>
              </a:rPr>
              <a:t>W</a:t>
            </a:r>
            <a:r>
              <a:rPr lang="en-US" altLang="zh-CN" sz="2400" dirty="0" err="1" smtClean="0">
                <a:solidFill>
                  <a:schemeClr val="bg1"/>
                </a:solidFill>
                <a:latin typeface="Arial Narrow" panose="020B0606020202030204" pitchFamily="34" charset="0"/>
                <a:ea typeface="宋体" panose="02010600030101010101" pitchFamily="2" charset="-122"/>
              </a:rPr>
              <a:t>eb</a:t>
            </a:r>
            <a:r>
              <a:rPr lang="zh-CN" altLang="en-US" sz="2400" dirty="0" smtClean="0">
                <a:solidFill>
                  <a:schemeClr val="bg1"/>
                </a:solidFill>
                <a:latin typeface="Arial Narrow" panose="020B0606020202030204" pitchFamily="34" charset="0"/>
                <a:ea typeface="宋体" panose="02010600030101010101" pitchFamily="2" charset="-122"/>
              </a:rPr>
              <a:t>应用设计</a:t>
            </a:r>
            <a:endParaRPr lang="en-GB" altLang="zh-CN" sz="2400" dirty="0">
              <a:solidFill>
                <a:schemeClr val="bg1"/>
              </a:solidFill>
              <a:latin typeface="Arial Narrow" panose="020B0606020202030204" pitchFamily="34" charset="0"/>
              <a:ea typeface="宋体" panose="02010600030101010101" pitchFamily="2" charset="-122"/>
            </a:endParaRPr>
          </a:p>
        </p:txBody>
      </p:sp>
      <p:grpSp>
        <p:nvGrpSpPr>
          <p:cNvPr id="37" name="Group 9"/>
          <p:cNvGrpSpPr>
            <a:grpSpLocks/>
          </p:cNvGrpSpPr>
          <p:nvPr/>
        </p:nvGrpSpPr>
        <p:grpSpPr bwMode="auto">
          <a:xfrm>
            <a:off x="454025" y="2484438"/>
            <a:ext cx="4051300" cy="3711575"/>
            <a:chOff x="685" y="1512"/>
            <a:chExt cx="2552" cy="2338"/>
          </a:xfrm>
        </p:grpSpPr>
        <p:grpSp>
          <p:nvGrpSpPr>
            <p:cNvPr id="38" name="Group 10"/>
            <p:cNvGrpSpPr>
              <a:grpSpLocks/>
            </p:cNvGrpSpPr>
            <p:nvPr/>
          </p:nvGrpSpPr>
          <p:grpSpPr bwMode="auto">
            <a:xfrm>
              <a:off x="685" y="1512"/>
              <a:ext cx="2552" cy="2338"/>
              <a:chOff x="1249" y="2337"/>
              <a:chExt cx="3080" cy="2820"/>
            </a:xfrm>
          </p:grpSpPr>
          <p:sp>
            <p:nvSpPr>
              <p:cNvPr id="40" name="Oval 11"/>
              <p:cNvSpPr>
                <a:spLocks noChangeArrowheads="1"/>
              </p:cNvSpPr>
              <p:nvPr/>
            </p:nvSpPr>
            <p:spPr bwMode="auto">
              <a:xfrm>
                <a:off x="2961" y="3792"/>
                <a:ext cx="1368" cy="1365"/>
              </a:xfrm>
              <a:prstGeom prst="ellipse">
                <a:avLst/>
              </a:prstGeom>
              <a:solidFill>
                <a:srgbClr val="FF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12"/>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13"/>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 name="Text Box 14"/>
            <p:cNvSpPr txBox="1">
              <a:spLocks noChangeArrowheads="1"/>
            </p:cNvSpPr>
            <p:nvPr/>
          </p:nvSpPr>
          <p:spPr bwMode="auto">
            <a:xfrm>
              <a:off x="2270" y="2990"/>
              <a:ext cx="771" cy="518"/>
            </a:xfrm>
            <a:prstGeom prst="rect">
              <a:avLst/>
            </a:prstGeom>
            <a:noFill/>
            <a:ln>
              <a:noFill/>
            </a:ln>
            <a:effectLst>
              <a:outerShdw dist="17961" dir="2700000" algn="ctr" rotWithShape="0">
                <a:srgbClr val="B86E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en-GB" altLang="zh-CN" sz="2400" dirty="0" smtClean="0">
                  <a:solidFill>
                    <a:schemeClr val="bg1"/>
                  </a:solidFill>
                  <a:latin typeface="Arial Narrow" panose="020B0606020202030204" pitchFamily="34" charset="0"/>
                  <a:ea typeface="宋体" panose="02010600030101010101" pitchFamily="2" charset="-122"/>
                </a:rPr>
                <a:t>W</a:t>
              </a:r>
              <a:r>
                <a:rPr lang="en-US" altLang="zh-CN" sz="2400" dirty="0" err="1" smtClean="0">
                  <a:solidFill>
                    <a:schemeClr val="bg1"/>
                  </a:solidFill>
                  <a:latin typeface="Arial Narrow" panose="020B0606020202030204" pitchFamily="34" charset="0"/>
                  <a:ea typeface="宋体" panose="02010600030101010101" pitchFamily="2" charset="-122"/>
                </a:rPr>
                <a:t>eb</a:t>
              </a:r>
              <a:r>
                <a:rPr lang="zh-CN" altLang="en-US" sz="2400" dirty="0" smtClean="0">
                  <a:solidFill>
                    <a:schemeClr val="bg1"/>
                  </a:solidFill>
                  <a:latin typeface="Arial Narrow" panose="020B0606020202030204" pitchFamily="34" charset="0"/>
                  <a:ea typeface="宋体" panose="02010600030101010101" pitchFamily="2" charset="-122"/>
                </a:rPr>
                <a:t>应用</a:t>
              </a:r>
              <a:r>
                <a:rPr lang="zh-CN" altLang="en-US" sz="2400" dirty="0">
                  <a:solidFill>
                    <a:schemeClr val="bg1"/>
                  </a:solidFill>
                  <a:latin typeface="Arial Narrow" panose="020B0606020202030204" pitchFamily="34" charset="0"/>
                  <a:ea typeface="宋体" panose="02010600030101010101" pitchFamily="2" charset="-122"/>
                </a:rPr>
                <a:t>部署</a:t>
              </a:r>
              <a:endParaRPr lang="en-GB" altLang="zh-CN" sz="2400" dirty="0" smtClean="0">
                <a:solidFill>
                  <a:schemeClr val="bg1"/>
                </a:solidFill>
                <a:latin typeface="Arial Narrow" panose="020B0606020202030204" pitchFamily="34" charset="0"/>
                <a:ea typeface="宋体" panose="02010600030101010101" pitchFamily="2" charset="-122"/>
              </a:endParaRPr>
            </a:p>
          </p:txBody>
        </p:sp>
      </p:grpSp>
      <p:grpSp>
        <p:nvGrpSpPr>
          <p:cNvPr id="43" name="Group 27"/>
          <p:cNvGrpSpPr>
            <a:grpSpLocks/>
          </p:cNvGrpSpPr>
          <p:nvPr/>
        </p:nvGrpSpPr>
        <p:grpSpPr bwMode="auto">
          <a:xfrm>
            <a:off x="4961060" y="4466499"/>
            <a:ext cx="1841500" cy="2095500"/>
            <a:chOff x="3906" y="1492"/>
            <a:chExt cx="1160" cy="1320"/>
          </a:xfrm>
        </p:grpSpPr>
        <p:grpSp>
          <p:nvGrpSpPr>
            <p:cNvPr id="44" name="Group 28"/>
            <p:cNvGrpSpPr>
              <a:grpSpLocks/>
            </p:cNvGrpSpPr>
            <p:nvPr/>
          </p:nvGrpSpPr>
          <p:grpSpPr bwMode="auto">
            <a:xfrm>
              <a:off x="3906" y="1492"/>
              <a:ext cx="1160" cy="1320"/>
              <a:chOff x="1249" y="2313"/>
              <a:chExt cx="1400" cy="1592"/>
            </a:xfrm>
          </p:grpSpPr>
          <p:sp>
            <p:nvSpPr>
              <p:cNvPr id="46"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solidFill>
                    <a:schemeClr val="bg1"/>
                  </a:solidFill>
                  <a:latin typeface="Arial Narrow" panose="020B0606020202030204" pitchFamily="34" charset="0"/>
                  <a:ea typeface="宋体" panose="02010600030101010101" pitchFamily="2" charset="-122"/>
                </a:rPr>
                <a:t>数据库设计</a:t>
              </a:r>
              <a:endParaRPr lang="en-GB" altLang="zh-CN" sz="2400" dirty="0">
                <a:solidFill>
                  <a:schemeClr val="bg1"/>
                </a:solidFill>
                <a:latin typeface="Arial Narrow" panose="020B0606020202030204" pitchFamily="3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3314"/>
                                        </p:tgtEl>
                                        <p:attrNameLst>
                                          <p:attrName>style.visibility</p:attrName>
                                        </p:attrNameLst>
                                      </p:cBhvr>
                                      <p:to>
                                        <p:strVal val="visible"/>
                                      </p:to>
                                    </p:set>
                                    <p:anim calcmode="lin" valueType="num">
                                      <p:cBhvr>
                                        <p:cTn id="11" dur="500" fill="hold"/>
                                        <p:tgtEl>
                                          <p:spTgt spid="13314"/>
                                        </p:tgtEl>
                                        <p:attrNameLst>
                                          <p:attrName>ppt_w</p:attrName>
                                        </p:attrNameLst>
                                      </p:cBhvr>
                                      <p:tavLst>
                                        <p:tav tm="0">
                                          <p:val>
                                            <p:fltVal val="0"/>
                                          </p:val>
                                        </p:tav>
                                        <p:tav tm="100000">
                                          <p:val>
                                            <p:strVal val="#ppt_w"/>
                                          </p:val>
                                        </p:tav>
                                      </p:tavLst>
                                    </p:anim>
                                    <p:anim calcmode="lin" valueType="num">
                                      <p:cBhvr>
                                        <p:cTn id="12" dur="500" fill="hold"/>
                                        <p:tgtEl>
                                          <p:spTgt spid="13314"/>
                                        </p:tgtEl>
                                        <p:attrNameLst>
                                          <p:attrName>ppt_h</p:attrName>
                                        </p:attrNameLst>
                                      </p:cBhvr>
                                      <p:tavLst>
                                        <p:tav tm="0">
                                          <p:val>
                                            <p:fltVal val="0"/>
                                          </p:val>
                                        </p:tav>
                                        <p:tav tm="100000">
                                          <p:val>
                                            <p:strVal val="#ppt_h"/>
                                          </p:val>
                                        </p:tav>
                                      </p:tavLst>
                                    </p:anim>
                                    <p:animEffect transition="in" filter="fade">
                                      <p:cBhvr>
                                        <p:cTn id="13" dur="500"/>
                                        <p:tgtEl>
                                          <p:spTgt spid="13314"/>
                                        </p:tgtEl>
                                      </p:cBhvr>
                                    </p:animEffect>
                                  </p:childTnLst>
                                </p:cTn>
                              </p:par>
                            </p:childTnLst>
                          </p:cTn>
                        </p:par>
                        <p:par>
                          <p:cTn id="14" fill="hold" nodeType="afterGroup">
                            <p:stCondLst>
                              <p:cond delay="1100"/>
                            </p:stCondLst>
                            <p:childTnLst>
                              <p:par>
                                <p:cTn id="15" presetID="53" presetClass="entr" presetSubtype="0" fill="hold" nodeType="afterEffect">
                                  <p:stCondLst>
                                    <p:cond delay="0"/>
                                  </p:stCondLst>
                                  <p:childTnLst>
                                    <p:set>
                                      <p:cBhvr>
                                        <p:cTn id="16" dur="1" fill="hold">
                                          <p:stCondLst>
                                            <p:cond delay="0"/>
                                          </p:stCondLst>
                                        </p:cTn>
                                        <p:tgtEl>
                                          <p:spTgt spid="13321"/>
                                        </p:tgtEl>
                                        <p:attrNameLst>
                                          <p:attrName>style.visibility</p:attrName>
                                        </p:attrNameLst>
                                      </p:cBhvr>
                                      <p:to>
                                        <p:strVal val="visible"/>
                                      </p:to>
                                    </p:set>
                                    <p:anim calcmode="lin" valueType="num">
                                      <p:cBhvr>
                                        <p:cTn id="17" dur="500" fill="hold"/>
                                        <p:tgtEl>
                                          <p:spTgt spid="13321"/>
                                        </p:tgtEl>
                                        <p:attrNameLst>
                                          <p:attrName>ppt_w</p:attrName>
                                        </p:attrNameLst>
                                      </p:cBhvr>
                                      <p:tavLst>
                                        <p:tav tm="0">
                                          <p:val>
                                            <p:fltVal val="0"/>
                                          </p:val>
                                        </p:tav>
                                        <p:tav tm="100000">
                                          <p:val>
                                            <p:strVal val="#ppt_w"/>
                                          </p:val>
                                        </p:tav>
                                      </p:tavLst>
                                    </p:anim>
                                    <p:anim calcmode="lin" valueType="num">
                                      <p:cBhvr>
                                        <p:cTn id="18" dur="500" fill="hold"/>
                                        <p:tgtEl>
                                          <p:spTgt spid="13321"/>
                                        </p:tgtEl>
                                        <p:attrNameLst>
                                          <p:attrName>ppt_h</p:attrName>
                                        </p:attrNameLst>
                                      </p:cBhvr>
                                      <p:tavLst>
                                        <p:tav tm="0">
                                          <p:val>
                                            <p:fltVal val="0"/>
                                          </p:val>
                                        </p:tav>
                                        <p:tav tm="100000">
                                          <p:val>
                                            <p:strVal val="#ppt_h"/>
                                          </p:val>
                                        </p:tav>
                                      </p:tavLst>
                                    </p:anim>
                                    <p:animEffect transition="in" filter="fade">
                                      <p:cBhvr>
                                        <p:cTn id="19" dur="500"/>
                                        <p:tgtEl>
                                          <p:spTgt spid="13321"/>
                                        </p:tgtEl>
                                      </p:cBhvr>
                                    </p:animEffect>
                                  </p:childTnLst>
                                </p:cTn>
                              </p:par>
                              <p:par>
                                <p:cTn id="20" presetID="53" presetClass="entr" presetSubtype="0" fill="hold" nodeType="withEffect">
                                  <p:stCondLst>
                                    <p:cond delay="0"/>
                                  </p:stCondLst>
                                  <p:childTnLst>
                                    <p:set>
                                      <p:cBhvr>
                                        <p:cTn id="21" dur="1" fill="hold">
                                          <p:stCondLst>
                                            <p:cond delay="0"/>
                                          </p:stCondLst>
                                        </p:cTn>
                                        <p:tgtEl>
                                          <p:spTgt spid="13333"/>
                                        </p:tgtEl>
                                        <p:attrNameLst>
                                          <p:attrName>style.visibility</p:attrName>
                                        </p:attrNameLst>
                                      </p:cBhvr>
                                      <p:to>
                                        <p:strVal val="visible"/>
                                      </p:to>
                                    </p:set>
                                    <p:anim calcmode="lin" valueType="num">
                                      <p:cBhvr>
                                        <p:cTn id="22" dur="500" fill="hold"/>
                                        <p:tgtEl>
                                          <p:spTgt spid="13333"/>
                                        </p:tgtEl>
                                        <p:attrNameLst>
                                          <p:attrName>ppt_w</p:attrName>
                                        </p:attrNameLst>
                                      </p:cBhvr>
                                      <p:tavLst>
                                        <p:tav tm="0">
                                          <p:val>
                                            <p:fltVal val="0"/>
                                          </p:val>
                                        </p:tav>
                                        <p:tav tm="100000">
                                          <p:val>
                                            <p:strVal val="#ppt_w"/>
                                          </p:val>
                                        </p:tav>
                                      </p:tavLst>
                                    </p:anim>
                                    <p:anim calcmode="lin" valueType="num">
                                      <p:cBhvr>
                                        <p:cTn id="23" dur="500" fill="hold"/>
                                        <p:tgtEl>
                                          <p:spTgt spid="13333"/>
                                        </p:tgtEl>
                                        <p:attrNameLst>
                                          <p:attrName>ppt_h</p:attrName>
                                        </p:attrNameLst>
                                      </p:cBhvr>
                                      <p:tavLst>
                                        <p:tav tm="0">
                                          <p:val>
                                            <p:fltVal val="0"/>
                                          </p:val>
                                        </p:tav>
                                        <p:tav tm="100000">
                                          <p:val>
                                            <p:strVal val="#ppt_h"/>
                                          </p:val>
                                        </p:tav>
                                      </p:tavLst>
                                    </p:anim>
                                    <p:animEffect transition="in" filter="fade">
                                      <p:cBhvr>
                                        <p:cTn id="24" dur="500"/>
                                        <p:tgtEl>
                                          <p:spTgt spid="13333"/>
                                        </p:tgtEl>
                                      </p:cBhvr>
                                    </p:animEffect>
                                  </p:childTnLst>
                                </p:cTn>
                              </p:par>
                              <p:par>
                                <p:cTn id="25" presetID="53" presetClass="entr" presetSubtype="0" fill="hold" nodeType="withEffect">
                                  <p:stCondLst>
                                    <p:cond delay="0"/>
                                  </p:stCondLst>
                                  <p:childTnLst>
                                    <p:set>
                                      <p:cBhvr>
                                        <p:cTn id="26" dur="1" fill="hold">
                                          <p:stCondLst>
                                            <p:cond delay="0"/>
                                          </p:stCondLst>
                                        </p:cTn>
                                        <p:tgtEl>
                                          <p:spTgt spid="13327"/>
                                        </p:tgtEl>
                                        <p:attrNameLst>
                                          <p:attrName>style.visibility</p:attrName>
                                        </p:attrNameLst>
                                      </p:cBhvr>
                                      <p:to>
                                        <p:strVal val="visible"/>
                                      </p:to>
                                    </p:set>
                                    <p:anim calcmode="lin" valueType="num">
                                      <p:cBhvr>
                                        <p:cTn id="27" dur="500" fill="hold"/>
                                        <p:tgtEl>
                                          <p:spTgt spid="13327"/>
                                        </p:tgtEl>
                                        <p:attrNameLst>
                                          <p:attrName>ppt_w</p:attrName>
                                        </p:attrNameLst>
                                      </p:cBhvr>
                                      <p:tavLst>
                                        <p:tav tm="0">
                                          <p:val>
                                            <p:fltVal val="0"/>
                                          </p:val>
                                        </p:tav>
                                        <p:tav tm="100000">
                                          <p:val>
                                            <p:strVal val="#ppt_w"/>
                                          </p:val>
                                        </p:tav>
                                      </p:tavLst>
                                    </p:anim>
                                    <p:anim calcmode="lin" valueType="num">
                                      <p:cBhvr>
                                        <p:cTn id="28" dur="500" fill="hold"/>
                                        <p:tgtEl>
                                          <p:spTgt spid="13327"/>
                                        </p:tgtEl>
                                        <p:attrNameLst>
                                          <p:attrName>ppt_h</p:attrName>
                                        </p:attrNameLst>
                                      </p:cBhvr>
                                      <p:tavLst>
                                        <p:tav tm="0">
                                          <p:val>
                                            <p:fltVal val="0"/>
                                          </p:val>
                                        </p:tav>
                                        <p:tav tm="100000">
                                          <p:val>
                                            <p:strVal val="#ppt_h"/>
                                          </p:val>
                                        </p:tav>
                                      </p:tavLst>
                                    </p:anim>
                                    <p:animEffect transition="in" filter="fade">
                                      <p:cBhvr>
                                        <p:cTn id="29" dur="500"/>
                                        <p:tgtEl>
                                          <p:spTgt spid="13327"/>
                                        </p:tgtEl>
                                      </p:cBhvr>
                                    </p:animEffect>
                                  </p:childTnLst>
                                </p:cTn>
                              </p:par>
                              <p:par>
                                <p:cTn id="30" presetID="53" presetClass="entr" presetSubtype="0" fill="hold" nodeType="withEffect">
                                  <p:stCondLst>
                                    <p:cond delay="0"/>
                                  </p:stCondLst>
                                  <p:childTnLst>
                                    <p:set>
                                      <p:cBhvr>
                                        <p:cTn id="31" dur="1" fill="hold">
                                          <p:stCondLst>
                                            <p:cond delay="0"/>
                                          </p:stCondLst>
                                        </p:cTn>
                                        <p:tgtEl>
                                          <p:spTgt spid="13339"/>
                                        </p:tgtEl>
                                        <p:attrNameLst>
                                          <p:attrName>style.visibility</p:attrName>
                                        </p:attrNameLst>
                                      </p:cBhvr>
                                      <p:to>
                                        <p:strVal val="visible"/>
                                      </p:to>
                                    </p:set>
                                    <p:anim calcmode="lin" valueType="num">
                                      <p:cBhvr>
                                        <p:cTn id="32" dur="500" fill="hold"/>
                                        <p:tgtEl>
                                          <p:spTgt spid="13339"/>
                                        </p:tgtEl>
                                        <p:attrNameLst>
                                          <p:attrName>ppt_w</p:attrName>
                                        </p:attrNameLst>
                                      </p:cBhvr>
                                      <p:tavLst>
                                        <p:tav tm="0">
                                          <p:val>
                                            <p:fltVal val="0"/>
                                          </p:val>
                                        </p:tav>
                                        <p:tav tm="100000">
                                          <p:val>
                                            <p:strVal val="#ppt_w"/>
                                          </p:val>
                                        </p:tav>
                                      </p:tavLst>
                                    </p:anim>
                                    <p:anim calcmode="lin" valueType="num">
                                      <p:cBhvr>
                                        <p:cTn id="33" dur="500" fill="hold"/>
                                        <p:tgtEl>
                                          <p:spTgt spid="13339"/>
                                        </p:tgtEl>
                                        <p:attrNameLst>
                                          <p:attrName>ppt_h</p:attrName>
                                        </p:attrNameLst>
                                      </p:cBhvr>
                                      <p:tavLst>
                                        <p:tav tm="0">
                                          <p:val>
                                            <p:fltVal val="0"/>
                                          </p:val>
                                        </p:tav>
                                        <p:tav tm="100000">
                                          <p:val>
                                            <p:strVal val="#ppt_h"/>
                                          </p:val>
                                        </p:tav>
                                      </p:tavLst>
                                    </p:anim>
                                    <p:animEffect transition="in" filter="fade">
                                      <p:cBhvr>
                                        <p:cTn id="34" dur="500"/>
                                        <p:tgtEl>
                                          <p:spTgt spid="13339"/>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13317"/>
                                        </p:tgtEl>
                                        <p:attrNameLst>
                                          <p:attrName>style.visibility</p:attrName>
                                        </p:attrNameLst>
                                      </p:cBhvr>
                                      <p:to>
                                        <p:strVal val="visible"/>
                                      </p:to>
                                    </p:set>
                                    <p:anim calcmode="lin" valueType="num">
                                      <p:cBhvr>
                                        <p:cTn id="37" dur="1000" fill="hold"/>
                                        <p:tgtEl>
                                          <p:spTgt spid="13317"/>
                                        </p:tgtEl>
                                        <p:attrNameLst>
                                          <p:attrName>ppt_w</p:attrName>
                                        </p:attrNameLst>
                                      </p:cBhvr>
                                      <p:tavLst>
                                        <p:tav tm="0">
                                          <p:val>
                                            <p:fltVal val="0"/>
                                          </p:val>
                                        </p:tav>
                                        <p:tav tm="100000">
                                          <p:val>
                                            <p:strVal val="#ppt_w"/>
                                          </p:val>
                                        </p:tav>
                                      </p:tavLst>
                                    </p:anim>
                                    <p:anim calcmode="lin" valueType="num">
                                      <p:cBhvr>
                                        <p:cTn id="38" dur="1000" fill="hold"/>
                                        <p:tgtEl>
                                          <p:spTgt spid="13317"/>
                                        </p:tgtEl>
                                        <p:attrNameLst>
                                          <p:attrName>ppt_h</p:attrName>
                                        </p:attrNameLst>
                                      </p:cBhvr>
                                      <p:tavLst>
                                        <p:tav tm="0">
                                          <p:val>
                                            <p:fltVal val="0"/>
                                          </p:val>
                                        </p:tav>
                                        <p:tav tm="100000">
                                          <p:val>
                                            <p:strVal val="#ppt_h"/>
                                          </p:val>
                                        </p:tav>
                                      </p:tavLst>
                                    </p:anim>
                                    <p:animEffect transition="in" filter="fade">
                                      <p:cBhvr>
                                        <p:cTn id="39" dur="1000"/>
                                        <p:tgtEl>
                                          <p:spTgt spid="13317"/>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3318"/>
                                        </p:tgtEl>
                                        <p:attrNameLst>
                                          <p:attrName>style.visibility</p:attrName>
                                        </p:attrNameLst>
                                      </p:cBhvr>
                                      <p:to>
                                        <p:strVal val="visible"/>
                                      </p:to>
                                    </p:set>
                                    <p:anim calcmode="lin" valueType="num">
                                      <p:cBhvr>
                                        <p:cTn id="42" dur="1000" fill="hold"/>
                                        <p:tgtEl>
                                          <p:spTgt spid="13318"/>
                                        </p:tgtEl>
                                        <p:attrNameLst>
                                          <p:attrName>ppt_w</p:attrName>
                                        </p:attrNameLst>
                                      </p:cBhvr>
                                      <p:tavLst>
                                        <p:tav tm="0">
                                          <p:val>
                                            <p:fltVal val="0"/>
                                          </p:val>
                                        </p:tav>
                                        <p:tav tm="100000">
                                          <p:val>
                                            <p:strVal val="#ppt_w"/>
                                          </p:val>
                                        </p:tav>
                                      </p:tavLst>
                                    </p:anim>
                                    <p:anim calcmode="lin" valueType="num">
                                      <p:cBhvr>
                                        <p:cTn id="43" dur="1000" fill="hold"/>
                                        <p:tgtEl>
                                          <p:spTgt spid="13318"/>
                                        </p:tgtEl>
                                        <p:attrNameLst>
                                          <p:attrName>ppt_h</p:attrName>
                                        </p:attrNameLst>
                                      </p:cBhvr>
                                      <p:tavLst>
                                        <p:tav tm="0">
                                          <p:val>
                                            <p:fltVal val="0"/>
                                          </p:val>
                                        </p:tav>
                                        <p:tav tm="100000">
                                          <p:val>
                                            <p:strVal val="#ppt_h"/>
                                          </p:val>
                                        </p:tav>
                                      </p:tavLst>
                                    </p:anim>
                                    <p:animEffect transition="in" filter="fade">
                                      <p:cBhvr>
                                        <p:cTn id="44" dur="1000"/>
                                        <p:tgtEl>
                                          <p:spTgt spid="13318"/>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13319"/>
                                        </p:tgtEl>
                                        <p:attrNameLst>
                                          <p:attrName>style.visibility</p:attrName>
                                        </p:attrNameLst>
                                      </p:cBhvr>
                                      <p:to>
                                        <p:strVal val="visible"/>
                                      </p:to>
                                    </p:set>
                                    <p:anim calcmode="lin" valueType="num">
                                      <p:cBhvr>
                                        <p:cTn id="47" dur="1000" fill="hold"/>
                                        <p:tgtEl>
                                          <p:spTgt spid="13319"/>
                                        </p:tgtEl>
                                        <p:attrNameLst>
                                          <p:attrName>ppt_w</p:attrName>
                                        </p:attrNameLst>
                                      </p:cBhvr>
                                      <p:tavLst>
                                        <p:tav tm="0">
                                          <p:val>
                                            <p:fltVal val="0"/>
                                          </p:val>
                                        </p:tav>
                                        <p:tav tm="100000">
                                          <p:val>
                                            <p:strVal val="#ppt_w"/>
                                          </p:val>
                                        </p:tav>
                                      </p:tavLst>
                                    </p:anim>
                                    <p:anim calcmode="lin" valueType="num">
                                      <p:cBhvr>
                                        <p:cTn id="48" dur="1000" fill="hold"/>
                                        <p:tgtEl>
                                          <p:spTgt spid="13319"/>
                                        </p:tgtEl>
                                        <p:attrNameLst>
                                          <p:attrName>ppt_h</p:attrName>
                                        </p:attrNameLst>
                                      </p:cBhvr>
                                      <p:tavLst>
                                        <p:tav tm="0">
                                          <p:val>
                                            <p:fltVal val="0"/>
                                          </p:val>
                                        </p:tav>
                                        <p:tav tm="100000">
                                          <p:val>
                                            <p:strVal val="#ppt_h"/>
                                          </p:val>
                                        </p:tav>
                                      </p:tavLst>
                                    </p:anim>
                                    <p:animEffect transition="in" filter="fade">
                                      <p:cBhvr>
                                        <p:cTn id="49" dur="1000"/>
                                        <p:tgtEl>
                                          <p:spTgt spid="13319"/>
                                        </p:tgtEl>
                                      </p:cBhvr>
                                    </p:animEffect>
                                  </p:childTnLst>
                                </p:cTn>
                              </p:par>
                              <p:par>
                                <p:cTn id="50" presetID="53" presetClass="entr" presetSubtype="0" fill="hold" grpId="0" nodeType="withEffect">
                                  <p:stCondLst>
                                    <p:cond delay="0"/>
                                  </p:stCondLst>
                                  <p:childTnLst>
                                    <p:set>
                                      <p:cBhvr>
                                        <p:cTn id="51" dur="1" fill="hold">
                                          <p:stCondLst>
                                            <p:cond delay="0"/>
                                          </p:stCondLst>
                                        </p:cTn>
                                        <p:tgtEl>
                                          <p:spTgt spid="13320"/>
                                        </p:tgtEl>
                                        <p:attrNameLst>
                                          <p:attrName>style.visibility</p:attrName>
                                        </p:attrNameLst>
                                      </p:cBhvr>
                                      <p:to>
                                        <p:strVal val="visible"/>
                                      </p:to>
                                    </p:set>
                                    <p:anim calcmode="lin" valueType="num">
                                      <p:cBhvr>
                                        <p:cTn id="52" dur="1000" fill="hold"/>
                                        <p:tgtEl>
                                          <p:spTgt spid="13320"/>
                                        </p:tgtEl>
                                        <p:attrNameLst>
                                          <p:attrName>ppt_w</p:attrName>
                                        </p:attrNameLst>
                                      </p:cBhvr>
                                      <p:tavLst>
                                        <p:tav tm="0">
                                          <p:val>
                                            <p:fltVal val="0"/>
                                          </p:val>
                                        </p:tav>
                                        <p:tav tm="100000">
                                          <p:val>
                                            <p:strVal val="#ppt_w"/>
                                          </p:val>
                                        </p:tav>
                                      </p:tavLst>
                                    </p:anim>
                                    <p:anim calcmode="lin" valueType="num">
                                      <p:cBhvr>
                                        <p:cTn id="53" dur="1000" fill="hold"/>
                                        <p:tgtEl>
                                          <p:spTgt spid="13320"/>
                                        </p:tgtEl>
                                        <p:attrNameLst>
                                          <p:attrName>ppt_h</p:attrName>
                                        </p:attrNameLst>
                                      </p:cBhvr>
                                      <p:tavLst>
                                        <p:tav tm="0">
                                          <p:val>
                                            <p:fltVal val="0"/>
                                          </p:val>
                                        </p:tav>
                                        <p:tav tm="100000">
                                          <p:val>
                                            <p:strVal val="#ppt_h"/>
                                          </p:val>
                                        </p:tav>
                                      </p:tavLst>
                                    </p:anim>
                                    <p:animEffect transition="in" filter="fade">
                                      <p:cBhvr>
                                        <p:cTn id="54" dur="1000"/>
                                        <p:tgtEl>
                                          <p:spTgt spid="13320"/>
                                        </p:tgtEl>
                                      </p:cBhvr>
                                    </p:animEffect>
                                  </p:childTnLst>
                                </p:cTn>
                              </p:par>
                            </p:childTnLst>
                          </p:cTn>
                        </p:par>
                        <p:par>
                          <p:cTn id="55" fill="hold">
                            <p:stCondLst>
                              <p:cond delay="2100"/>
                            </p:stCondLst>
                            <p:childTnLst>
                              <p:par>
                                <p:cTn id="56" presetID="53" presetClass="entr" presetSubtype="0" fill="hold"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500" fill="hold"/>
                                        <p:tgtEl>
                                          <p:spTgt spid="37"/>
                                        </p:tgtEl>
                                        <p:attrNameLst>
                                          <p:attrName>ppt_w</p:attrName>
                                        </p:attrNameLst>
                                      </p:cBhvr>
                                      <p:tavLst>
                                        <p:tav tm="0">
                                          <p:val>
                                            <p:fltVal val="0"/>
                                          </p:val>
                                        </p:tav>
                                        <p:tav tm="100000">
                                          <p:val>
                                            <p:strVal val="#ppt_w"/>
                                          </p:val>
                                        </p:tav>
                                      </p:tavLst>
                                    </p:anim>
                                    <p:anim calcmode="lin" valueType="num">
                                      <p:cBhvr>
                                        <p:cTn id="59" dur="500" fill="hold"/>
                                        <p:tgtEl>
                                          <p:spTgt spid="37"/>
                                        </p:tgtEl>
                                        <p:attrNameLst>
                                          <p:attrName>ppt_h</p:attrName>
                                        </p:attrNameLst>
                                      </p:cBhvr>
                                      <p:tavLst>
                                        <p:tav tm="0">
                                          <p:val>
                                            <p:fltVal val="0"/>
                                          </p:val>
                                        </p:tav>
                                        <p:tav tm="100000">
                                          <p:val>
                                            <p:strVal val="#ppt_h"/>
                                          </p:val>
                                        </p:tav>
                                      </p:tavLst>
                                    </p:anim>
                                    <p:animEffect transition="in" filter="fade">
                                      <p:cBhvr>
                                        <p:cTn id="60" dur="500"/>
                                        <p:tgtEl>
                                          <p:spTgt spid="37"/>
                                        </p:tgtEl>
                                      </p:cBhvr>
                                    </p:animEffect>
                                  </p:childTnLst>
                                </p:cTn>
                              </p:par>
                              <p:par>
                                <p:cTn id="61" presetID="53"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animBg="1"/>
      <p:bldP spid="13317" grpId="0" animBg="1"/>
      <p:bldP spid="13318" grpId="0" animBg="1"/>
      <p:bldP spid="13319" grpId="0" animBg="1"/>
      <p:bldP spid="13320"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smtClean="0">
                <a:ea typeface="宋体" panose="02010600030101010101" pitchFamily="2" charset="-122"/>
              </a:rPr>
              <a:t>动态模型</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系统图书管理用例的顺序图</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916832"/>
            <a:ext cx="7491685" cy="4814217"/>
          </a:xfrm>
          <a:prstGeom prst="rect">
            <a:avLst/>
          </a:prstGeom>
        </p:spPr>
      </p:pic>
    </p:spTree>
    <p:extLst>
      <p:ext uri="{BB962C8B-B14F-4D97-AF65-F5344CB8AC3E}">
        <p14:creationId xmlns:p14="http://schemas.microsoft.com/office/powerpoint/2010/main" val="4462501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应用建模</a:t>
            </a:r>
            <a:r>
              <a:rPr lang="en-US" altLang="zh-CN" dirty="0" smtClean="0">
                <a:ea typeface="宋体" panose="02010600030101010101" pitchFamily="2" charset="-122"/>
              </a:rPr>
              <a:t>——</a:t>
            </a:r>
            <a:r>
              <a:rPr lang="zh-CN" altLang="en-US" dirty="0">
                <a:ea typeface="宋体" panose="02010600030101010101" pitchFamily="2" charset="-122"/>
              </a:rPr>
              <a:t>功能</a:t>
            </a:r>
            <a:r>
              <a:rPr lang="zh-CN" altLang="en-US" dirty="0" smtClean="0">
                <a:ea typeface="宋体" panose="02010600030101010101" pitchFamily="2" charset="-122"/>
              </a:rPr>
              <a:t>模型</a:t>
            </a:r>
            <a:endParaRPr lang="en-GB" altLang="zh-CN"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74311" y="1981403"/>
            <a:ext cx="6542857" cy="3247619"/>
          </a:xfrm>
          <a:prstGeom prst="rect">
            <a:avLst/>
          </a:prstGeom>
        </p:spPr>
      </p:pic>
      <p:sp>
        <p:nvSpPr>
          <p:cNvPr id="12291" name="Rectangle 3"/>
          <p:cNvSpPr>
            <a:spLocks noGrp="1" noChangeArrowheads="1"/>
          </p:cNvSpPr>
          <p:nvPr>
            <p:ph type="body" idx="1"/>
          </p:nvPr>
        </p:nvSpPr>
        <p:spPr>
          <a:xfrm>
            <a:off x="193674" y="931069"/>
            <a:ext cx="8002588" cy="5073650"/>
          </a:xfrm>
        </p:spPr>
        <p:txBody>
          <a:bodyPr/>
          <a:lstStyle/>
          <a:p>
            <a:pPr marL="0" indent="0">
              <a:buNone/>
            </a:pPr>
            <a:r>
              <a:rPr lang="zh-CN" altLang="en-US" sz="1600" dirty="0" smtClean="0"/>
              <a:t>该模型认为体系结构是由一组功能组件按层次组成</a:t>
            </a:r>
            <a:r>
              <a:rPr lang="en-US" altLang="zh-CN" sz="1600" dirty="0" smtClean="0"/>
              <a:t>,</a:t>
            </a:r>
            <a:r>
              <a:rPr lang="zh-CN" altLang="en-US" sz="1600" dirty="0" smtClean="0"/>
              <a:t>下层向上层提供服务。这个系统可以</a:t>
            </a:r>
          </a:p>
          <a:p>
            <a:pPr marL="0" indent="0">
              <a:buNone/>
            </a:pPr>
            <a:r>
              <a:rPr lang="zh-CN" altLang="en-US" sz="1600" dirty="0" smtClean="0"/>
              <a:t>在任何支持浏览器平台的计算机上使用</a:t>
            </a:r>
            <a:r>
              <a:rPr lang="en-US" altLang="zh-CN" sz="1600" dirty="0" smtClean="0"/>
              <a:t>,</a:t>
            </a:r>
            <a:r>
              <a:rPr lang="zh-CN" altLang="en-US" sz="1600" dirty="0" smtClean="0"/>
              <a:t>其中文件只需要简单地放置到客户能够连接的机器上的一个服务器中即可。</a:t>
            </a:r>
            <a:endParaRPr lang="zh-CN" altLang="zh-CN" sz="1600"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3442482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应用架构</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a:t>当前</a:t>
            </a:r>
            <a:r>
              <a:rPr lang="zh-CN" altLang="en-US" dirty="0" smtClean="0"/>
              <a:t>流行</a:t>
            </a:r>
            <a:r>
              <a:rPr lang="zh-CN" altLang="en-US" dirty="0"/>
              <a:t>的系统架构主要</a:t>
            </a:r>
            <a:r>
              <a:rPr lang="zh-CN" altLang="en-US" dirty="0" smtClean="0"/>
              <a:t>包括</a:t>
            </a:r>
            <a:r>
              <a:rPr lang="en-US" altLang="zh-CN" dirty="0" smtClean="0"/>
              <a:t>B/S</a:t>
            </a:r>
            <a:r>
              <a:rPr lang="zh-CN" altLang="en-US" dirty="0" smtClean="0"/>
              <a:t>结构和</a:t>
            </a:r>
            <a:r>
              <a:rPr lang="en-US" altLang="zh-CN" dirty="0" smtClean="0"/>
              <a:t>C/S</a:t>
            </a:r>
            <a:r>
              <a:rPr lang="zh-CN" altLang="en-US" dirty="0" smtClean="0"/>
              <a:t>结构</a:t>
            </a:r>
            <a:r>
              <a:rPr lang="en-US" altLang="zh-CN" dirty="0" smtClean="0"/>
              <a:t>,</a:t>
            </a:r>
            <a:r>
              <a:rPr lang="zh-CN" altLang="en-US" dirty="0" smtClean="0"/>
              <a:t>本</a:t>
            </a:r>
            <a:r>
              <a:rPr lang="zh-CN" altLang="en-US" dirty="0"/>
              <a:t>系统</a:t>
            </a:r>
            <a:r>
              <a:rPr lang="zh-CN" altLang="en-US" dirty="0" smtClean="0"/>
              <a:t>采用</a:t>
            </a:r>
            <a:r>
              <a:rPr lang="en-US" altLang="zh-CN" dirty="0" smtClean="0"/>
              <a:t>B/S</a:t>
            </a:r>
            <a:r>
              <a:rPr lang="zh-CN" altLang="en-US" dirty="0" smtClean="0"/>
              <a:t>结构。</a:t>
            </a:r>
            <a:r>
              <a:rPr lang="en-US" altLang="zh-CN" dirty="0" smtClean="0"/>
              <a:t>B/S</a:t>
            </a:r>
            <a:r>
              <a:rPr lang="zh-CN" altLang="en-US" dirty="0" smtClean="0"/>
              <a:t>结构</a:t>
            </a:r>
            <a:r>
              <a:rPr lang="zh-CN" altLang="en-US" dirty="0"/>
              <a:t>是</a:t>
            </a:r>
            <a:r>
              <a:rPr lang="zh-CN" altLang="en-US" dirty="0" smtClean="0"/>
              <a:t>对</a:t>
            </a:r>
            <a:r>
              <a:rPr lang="en-US" altLang="zh-CN" dirty="0" smtClean="0"/>
              <a:t>C/S</a:t>
            </a:r>
            <a:r>
              <a:rPr lang="zh-CN" altLang="en-US" dirty="0" smtClean="0"/>
              <a:t>结构</a:t>
            </a:r>
            <a:r>
              <a:rPr lang="zh-CN" altLang="en-US" dirty="0"/>
              <a:t>的一种变化和改进</a:t>
            </a:r>
            <a:r>
              <a:rPr lang="en-US" altLang="zh-CN" dirty="0"/>
              <a:t>,</a:t>
            </a:r>
            <a:r>
              <a:rPr lang="zh-CN" altLang="en-US" dirty="0"/>
              <a:t>它将客户端的</a:t>
            </a:r>
            <a:r>
              <a:rPr lang="zh-CN" altLang="en-US" dirty="0" smtClean="0"/>
              <a:t>计算</a:t>
            </a:r>
            <a:r>
              <a:rPr lang="zh-CN" altLang="en-US" dirty="0"/>
              <a:t>功能移至服务器</a:t>
            </a:r>
            <a:r>
              <a:rPr lang="en-US" altLang="zh-CN" dirty="0"/>
              <a:t>,</a:t>
            </a:r>
            <a:r>
              <a:rPr lang="zh-CN" altLang="en-US" dirty="0"/>
              <a:t>仅保留其表示功能</a:t>
            </a:r>
            <a:r>
              <a:rPr lang="en-US" altLang="zh-CN" dirty="0"/>
              <a:t>,</a:t>
            </a:r>
            <a:r>
              <a:rPr lang="zh-CN" altLang="en-US" dirty="0"/>
              <a:t>把服务器分为服务器和数据服务器</a:t>
            </a:r>
            <a:r>
              <a:rPr lang="en-US" altLang="zh-CN" dirty="0" smtClean="0"/>
              <a:t>,</a:t>
            </a:r>
            <a:r>
              <a:rPr lang="zh-CN" altLang="en-US" dirty="0" smtClean="0"/>
              <a:t>从而</a:t>
            </a:r>
            <a:r>
              <a:rPr lang="zh-CN" altLang="en-US" dirty="0"/>
              <a:t>构成由表示层、功能层和数据层组成的三层</a:t>
            </a:r>
            <a:r>
              <a:rPr lang="zh-CN" altLang="en-US" dirty="0" smtClean="0"/>
              <a:t>结构</a:t>
            </a:r>
            <a:r>
              <a:rPr lang="zh-CN" altLang="en-US" dirty="0"/>
              <a:t>。</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83368615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anose="02010600030101010101" pitchFamily="2" charset="-122"/>
              </a:rPr>
              <a:t>Web</a:t>
            </a:r>
            <a:r>
              <a:rPr lang="zh-CN" altLang="en-US" dirty="0">
                <a:ea typeface="宋体" panose="02010600030101010101" pitchFamily="2" charset="-122"/>
              </a:rPr>
              <a:t>应用架构</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en-US" altLang="zh-CN" dirty="0" smtClean="0"/>
              <a:t>B/S</a:t>
            </a:r>
            <a:r>
              <a:rPr lang="zh-CN" altLang="en-US" dirty="0" smtClean="0"/>
              <a:t>结构相对于</a:t>
            </a:r>
            <a:r>
              <a:rPr lang="en-US" altLang="zh-CN" dirty="0" smtClean="0"/>
              <a:t>C/S</a:t>
            </a:r>
            <a:r>
              <a:rPr lang="zh-CN" altLang="en-US" dirty="0" smtClean="0"/>
              <a:t>结构的优势：</a:t>
            </a:r>
            <a:endParaRPr lang="en-US" altLang="zh-CN" dirty="0" smtClean="0"/>
          </a:p>
          <a:p>
            <a:pPr marL="0" indent="0">
              <a:buNone/>
            </a:pPr>
            <a:r>
              <a:rPr lang="en-US" altLang="zh-CN" dirty="0" smtClean="0"/>
              <a:t>1.</a:t>
            </a:r>
            <a:r>
              <a:rPr lang="zh-CN" altLang="en-US" dirty="0"/>
              <a:t>开放的标准</a:t>
            </a:r>
            <a:r>
              <a:rPr lang="en-US" altLang="zh-CN" dirty="0"/>
              <a:t>,</a:t>
            </a:r>
            <a:r>
              <a:rPr lang="zh-CN" altLang="en-US" dirty="0"/>
              <a:t>跨平台应用</a:t>
            </a:r>
            <a:r>
              <a:rPr lang="en-US" altLang="zh-CN" dirty="0"/>
              <a:t>,</a:t>
            </a:r>
            <a:r>
              <a:rPr lang="zh-CN" altLang="en-US" dirty="0"/>
              <a:t>代码重用性</a:t>
            </a:r>
            <a:r>
              <a:rPr lang="zh-CN" altLang="en-US" dirty="0" smtClean="0"/>
              <a:t>好</a:t>
            </a:r>
            <a:endParaRPr lang="en-US" altLang="zh-CN" dirty="0" smtClean="0"/>
          </a:p>
          <a:p>
            <a:pPr marL="0" indent="0">
              <a:buNone/>
            </a:pPr>
            <a:r>
              <a:rPr lang="en-US" altLang="zh-CN" dirty="0" smtClean="0"/>
              <a:t>2.</a:t>
            </a:r>
            <a:r>
              <a:rPr lang="zh-CN" altLang="en-US" dirty="0"/>
              <a:t>系统开发和维护成本更</a:t>
            </a:r>
            <a:r>
              <a:rPr lang="zh-CN" altLang="en-US" dirty="0" smtClean="0"/>
              <a:t>低</a:t>
            </a:r>
            <a:endParaRPr lang="en-US" altLang="zh-CN" dirty="0" smtClean="0"/>
          </a:p>
          <a:p>
            <a:pPr marL="0" indent="0">
              <a:buNone/>
            </a:pPr>
            <a:r>
              <a:rPr lang="en-US" altLang="zh-CN" dirty="0" smtClean="0"/>
              <a:t>3.</a:t>
            </a:r>
            <a:r>
              <a:rPr lang="zh-CN" altLang="en-US" dirty="0"/>
              <a:t>使用简单、界面</a:t>
            </a:r>
            <a:r>
              <a:rPr lang="zh-CN" altLang="en-US" dirty="0" smtClean="0"/>
              <a:t>友好</a:t>
            </a:r>
            <a:endParaRPr lang="en-US" altLang="zh-CN" dirty="0" smtClean="0"/>
          </a:p>
          <a:p>
            <a:pPr marL="0" indent="0">
              <a:buNone/>
            </a:pPr>
            <a:r>
              <a:rPr lang="en-US" altLang="zh-CN" dirty="0" smtClean="0"/>
              <a:t>4.</a:t>
            </a:r>
            <a:r>
              <a:rPr lang="zh-CN" altLang="en-US" dirty="0"/>
              <a:t>系统性能更好</a:t>
            </a:r>
            <a:r>
              <a:rPr lang="en-US" altLang="zh-CN" dirty="0"/>
              <a:t>,</a:t>
            </a:r>
            <a:r>
              <a:rPr lang="zh-CN" altLang="en-US" dirty="0"/>
              <a:t>配置更</a:t>
            </a:r>
            <a:r>
              <a:rPr lang="zh-CN" altLang="en-US" dirty="0" smtClean="0"/>
              <a:t>灵活</a:t>
            </a:r>
            <a:endParaRPr lang="en-US" altLang="zh-CN" dirty="0" smtClean="0"/>
          </a:p>
          <a:p>
            <a:pPr marL="0" indent="0">
              <a:buNone/>
            </a:pPr>
            <a:r>
              <a:rPr lang="en-US" altLang="zh-CN" dirty="0" smtClean="0"/>
              <a:t>5.</a:t>
            </a:r>
            <a:r>
              <a:rPr lang="zh-CN" altLang="en-US" dirty="0"/>
              <a:t>系统数据更</a:t>
            </a:r>
            <a:r>
              <a:rPr lang="zh-CN" altLang="en-US" dirty="0" smtClean="0"/>
              <a:t>安全</a:t>
            </a:r>
            <a:endParaRPr lang="en-US" altLang="zh-CN" dirty="0" smtClean="0"/>
          </a:p>
          <a:p>
            <a:pPr marL="0" indent="0">
              <a:buNone/>
            </a:pPr>
            <a:r>
              <a:rPr lang="en-US" altLang="zh-CN" dirty="0" smtClean="0"/>
              <a:t>6.</a:t>
            </a:r>
            <a:r>
              <a:rPr lang="zh-CN" altLang="en-US" dirty="0"/>
              <a:t>应用范围更广</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274748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anose="02010600030101010101" pitchFamily="2" charset="-122"/>
              </a:rPr>
              <a:t>Web</a:t>
            </a:r>
            <a:r>
              <a:rPr lang="zh-CN" altLang="en-US" dirty="0">
                <a:ea typeface="宋体" panose="02010600030101010101" pitchFamily="2" charset="-122"/>
              </a:rPr>
              <a:t>应用架构</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a:t>此系统结构常采用</a:t>
            </a:r>
            <a:r>
              <a:rPr lang="zh-CN" altLang="en-US" dirty="0" smtClean="0"/>
              <a:t>结构</a:t>
            </a:r>
            <a:r>
              <a:rPr lang="zh-CN" altLang="en-US" dirty="0"/>
              <a:t>灵活的三层体系结构，即在</a:t>
            </a:r>
            <a:r>
              <a:rPr lang="zh-CN" altLang="en-US" dirty="0" smtClean="0"/>
              <a:t>客户端和</a:t>
            </a:r>
            <a:r>
              <a:rPr lang="zh-CN" altLang="en-US" dirty="0"/>
              <a:t>数据库之间加入一个中间层</a:t>
            </a:r>
            <a:r>
              <a:rPr lang="en-US" altLang="zh-CN" dirty="0"/>
              <a:t>,</a:t>
            </a:r>
            <a:r>
              <a:rPr lang="zh-CN" altLang="en-US" dirty="0"/>
              <a:t>将业务规则、</a:t>
            </a:r>
            <a:r>
              <a:rPr lang="zh-CN" altLang="en-US" dirty="0" smtClean="0"/>
              <a:t>数据</a:t>
            </a:r>
            <a:r>
              <a:rPr lang="zh-CN" altLang="en-US" dirty="0"/>
              <a:t>访问、合法性检验等放在中间层处理</a:t>
            </a:r>
            <a:r>
              <a:rPr lang="en-US" altLang="zh-CN" dirty="0"/>
              <a:t>,</a:t>
            </a:r>
            <a:r>
              <a:rPr lang="zh-CN" altLang="en-US" dirty="0"/>
              <a:t>通常客户端不直接与数据库进行交互</a:t>
            </a:r>
            <a:r>
              <a:rPr lang="en-US" altLang="zh-CN" dirty="0"/>
              <a:t>,</a:t>
            </a:r>
            <a:r>
              <a:rPr lang="zh-CN" altLang="en-US" dirty="0" smtClean="0"/>
              <a:t>而是通过</a:t>
            </a:r>
            <a:r>
              <a:rPr lang="zh-CN" altLang="en-US" dirty="0"/>
              <a:t>中间层建立连接。典型的三层应用系统分为三个层次数据库层</a:t>
            </a:r>
            <a:r>
              <a:rPr lang="en-US" altLang="zh-CN" dirty="0"/>
              <a:t>,</a:t>
            </a:r>
            <a:r>
              <a:rPr lang="zh-CN" altLang="en-US" dirty="0"/>
              <a:t>用户界面层</a:t>
            </a:r>
            <a:r>
              <a:rPr lang="zh-CN" altLang="en-US" dirty="0" smtClean="0"/>
              <a:t>和应用</a:t>
            </a:r>
            <a:r>
              <a:rPr lang="zh-CN" altLang="en-US" dirty="0"/>
              <a:t>服务层。</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27143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anose="02010600030101010101" pitchFamily="2" charset="-122"/>
              </a:rPr>
              <a:t>Web</a:t>
            </a:r>
            <a:r>
              <a:rPr lang="zh-CN" altLang="en-US" dirty="0">
                <a:ea typeface="宋体" panose="02010600030101010101" pitchFamily="2" charset="-122"/>
              </a:rPr>
              <a:t>应用架构</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加入中间层的好处：</a:t>
            </a:r>
            <a:endParaRPr lang="en-US" altLang="zh-CN" dirty="0" smtClean="0"/>
          </a:p>
          <a:p>
            <a:pPr marL="0" indent="0">
              <a:buNone/>
            </a:pPr>
            <a:r>
              <a:rPr lang="en-US" altLang="zh-CN" dirty="0" smtClean="0"/>
              <a:t>1.</a:t>
            </a:r>
            <a:r>
              <a:rPr lang="zh-CN" altLang="en-US" dirty="0" smtClean="0"/>
              <a:t>因</a:t>
            </a:r>
            <a:r>
              <a:rPr lang="zh-CN" altLang="en-US" dirty="0"/>
              <a:t>与数据库的连接是由中间层在需要时才动态建立</a:t>
            </a:r>
            <a:r>
              <a:rPr lang="en-US" altLang="zh-CN" dirty="0"/>
              <a:t>,</a:t>
            </a:r>
            <a:r>
              <a:rPr lang="zh-CN" altLang="en-US" dirty="0"/>
              <a:t>所以建立在数据库</a:t>
            </a:r>
            <a:r>
              <a:rPr lang="zh-CN" altLang="en-US" dirty="0" smtClean="0"/>
              <a:t>服务器</a:t>
            </a:r>
            <a:r>
              <a:rPr lang="zh-CN" altLang="en-US" dirty="0"/>
              <a:t>上的连接数减少了</a:t>
            </a:r>
            <a:r>
              <a:rPr lang="en-US" altLang="zh-CN" dirty="0"/>
              <a:t>,</a:t>
            </a:r>
            <a:r>
              <a:rPr lang="zh-CN" altLang="en-US" dirty="0"/>
              <a:t>系统性能提高。</a:t>
            </a:r>
          </a:p>
          <a:p>
            <a:pPr marL="0" indent="0">
              <a:buNone/>
            </a:pPr>
            <a:r>
              <a:rPr lang="en-US" altLang="zh-CN" dirty="0" smtClean="0"/>
              <a:t>2.</a:t>
            </a:r>
            <a:r>
              <a:rPr lang="zh-CN" altLang="en-US" dirty="0" smtClean="0"/>
              <a:t>系统可维护性</a:t>
            </a:r>
            <a:r>
              <a:rPr lang="zh-CN" altLang="en-US" dirty="0"/>
              <a:t>提高了</a:t>
            </a:r>
            <a:r>
              <a:rPr lang="en-US" altLang="zh-CN" dirty="0"/>
              <a:t>,</a:t>
            </a:r>
            <a:r>
              <a:rPr lang="zh-CN" altLang="en-US" dirty="0"/>
              <a:t>当事务规则发生变化时</a:t>
            </a:r>
            <a:r>
              <a:rPr lang="en-US" altLang="zh-CN" dirty="0"/>
              <a:t>,</a:t>
            </a:r>
            <a:r>
              <a:rPr lang="zh-CN" altLang="en-US" dirty="0"/>
              <a:t>只需要更改中间层的</a:t>
            </a:r>
            <a:r>
              <a:rPr lang="zh-CN" altLang="en-US" dirty="0" smtClean="0"/>
              <a:t>某些组件</a:t>
            </a:r>
            <a:r>
              <a:rPr lang="zh-CN" altLang="en-US" dirty="0"/>
              <a:t>即可完成</a:t>
            </a:r>
            <a:r>
              <a:rPr lang="zh-CN" altLang="en-US" dirty="0" smtClean="0"/>
              <a:t>。</a:t>
            </a:r>
            <a:endParaRPr lang="en-US" altLang="zh-CN" dirty="0" smtClean="0"/>
          </a:p>
          <a:p>
            <a:pPr marL="0" indent="0">
              <a:buNone/>
            </a:pPr>
            <a:r>
              <a:rPr lang="en-US" altLang="zh-CN" dirty="0" smtClean="0"/>
              <a:t>3.</a:t>
            </a:r>
            <a:r>
              <a:rPr lang="zh-CN" altLang="en-US" dirty="0" smtClean="0"/>
              <a:t>引入</a:t>
            </a:r>
            <a:r>
              <a:rPr lang="zh-CN" altLang="en-US" dirty="0"/>
              <a:t>中间层后</a:t>
            </a:r>
            <a:r>
              <a:rPr lang="en-US" altLang="zh-CN" dirty="0"/>
              <a:t>,</a:t>
            </a:r>
            <a:r>
              <a:rPr lang="zh-CN" altLang="en-US" dirty="0"/>
              <a:t>程序功能更独立</a:t>
            </a:r>
            <a:r>
              <a:rPr lang="en-US" altLang="zh-CN" dirty="0"/>
              <a:t>,</a:t>
            </a:r>
            <a:r>
              <a:rPr lang="zh-CN" altLang="en-US" dirty="0"/>
              <a:t>程序的可重用性更好</a:t>
            </a:r>
            <a:r>
              <a:rPr lang="en-US" altLang="zh-CN" dirty="0"/>
              <a:t>,</a:t>
            </a:r>
            <a:r>
              <a:rPr lang="zh-CN" altLang="en-US" dirty="0"/>
              <a:t>业务处理也更</a:t>
            </a:r>
            <a:r>
              <a:rPr lang="zh-CN" altLang="en-US" dirty="0" smtClean="0"/>
              <a:t>灵活</a:t>
            </a:r>
            <a:r>
              <a:rPr lang="zh-CN" altLang="en-US" dirty="0"/>
              <a:t>了。</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4622684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anose="02010600030101010101" pitchFamily="2" charset="-122"/>
              </a:rPr>
              <a:t>Web</a:t>
            </a:r>
            <a:r>
              <a:rPr lang="zh-CN" altLang="en-US" dirty="0">
                <a:ea typeface="宋体" panose="02010600030101010101" pitchFamily="2" charset="-122"/>
              </a:rPr>
              <a:t>应用架构</a:t>
            </a:r>
            <a:endParaRPr lang="en-GB" altLang="zh-CN"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33038" y="2636912"/>
            <a:ext cx="7848872" cy="3047619"/>
          </a:xfrm>
          <a:prstGeom prst="rect">
            <a:avLst/>
          </a:prstGeom>
        </p:spPr>
      </p:pic>
      <p:sp>
        <p:nvSpPr>
          <p:cNvPr id="12291" name="Rectangle 3"/>
          <p:cNvSpPr>
            <a:spLocks noGrp="1" noChangeArrowheads="1"/>
          </p:cNvSpPr>
          <p:nvPr>
            <p:ph type="body" idx="1"/>
          </p:nvPr>
        </p:nvSpPr>
        <p:spPr/>
        <p:txBody>
          <a:bodyPr/>
          <a:lstStyle/>
          <a:p>
            <a:pPr marL="0" indent="0">
              <a:buNone/>
            </a:pPr>
            <a:r>
              <a:rPr lang="en-US" altLang="zh-CN" dirty="0" smtClean="0"/>
              <a:t>B/S</a:t>
            </a:r>
            <a:r>
              <a:rPr lang="zh-CN" altLang="en-US" dirty="0" smtClean="0"/>
              <a:t>体系结构图</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7028701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应用设计模式</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此图书管理系统采用基于</a:t>
            </a:r>
            <a:r>
              <a:rPr lang="en-US" altLang="zh-CN" dirty="0" smtClean="0"/>
              <a:t>MVC</a:t>
            </a:r>
            <a:r>
              <a:rPr lang="zh-CN" altLang="en-US" dirty="0"/>
              <a:t>设计</a:t>
            </a:r>
            <a:r>
              <a:rPr lang="zh-CN" altLang="en-US" dirty="0" smtClean="0"/>
              <a:t>模式的</a:t>
            </a:r>
            <a:r>
              <a:rPr lang="en-US" altLang="zh-CN" dirty="0" smtClean="0"/>
              <a:t>Struts</a:t>
            </a:r>
            <a:r>
              <a:rPr lang="zh-CN" altLang="en-US" dirty="0" smtClean="0"/>
              <a:t>框架，</a:t>
            </a:r>
            <a:r>
              <a:rPr lang="zh-CN" altLang="en-US" dirty="0"/>
              <a:t>它的主要思想是</a:t>
            </a:r>
            <a:r>
              <a:rPr lang="zh-CN" altLang="en-US" dirty="0" smtClean="0"/>
              <a:t>将应用</a:t>
            </a:r>
            <a:r>
              <a:rPr lang="zh-CN" altLang="en-US" dirty="0"/>
              <a:t>程序分为模型、</a:t>
            </a:r>
            <a:r>
              <a:rPr lang="zh-CN" altLang="en-US" dirty="0" smtClean="0"/>
              <a:t>视图</a:t>
            </a:r>
            <a:r>
              <a:rPr lang="zh-CN" altLang="en-US" dirty="0"/>
              <a:t>和控制器三个部分</a:t>
            </a:r>
            <a:r>
              <a:rPr lang="en-US" altLang="zh-CN" dirty="0"/>
              <a:t>,</a:t>
            </a:r>
            <a:r>
              <a:rPr lang="zh-CN" altLang="en-US" dirty="0"/>
              <a:t>以提高应用程序的可</a:t>
            </a:r>
            <a:r>
              <a:rPr lang="zh-CN" altLang="en-US" dirty="0" smtClean="0"/>
              <a:t>扩展性。</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3854766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anose="02010600030101010101" pitchFamily="2" charset="-122"/>
              </a:rPr>
              <a:t>Web</a:t>
            </a:r>
            <a:r>
              <a:rPr lang="zh-CN" altLang="en-US" dirty="0">
                <a:ea typeface="宋体" panose="02010600030101010101" pitchFamily="2" charset="-122"/>
              </a:rPr>
              <a:t>应用设计模式</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a:t>基于</a:t>
            </a:r>
            <a:r>
              <a:rPr lang="en-US" altLang="zh-CN" dirty="0"/>
              <a:t>MVC</a:t>
            </a:r>
            <a:r>
              <a:rPr lang="zh-CN" altLang="en-US" dirty="0"/>
              <a:t>设计模式的</a:t>
            </a:r>
            <a:r>
              <a:rPr lang="en-US" altLang="zh-CN" dirty="0"/>
              <a:t>Struts</a:t>
            </a:r>
            <a:r>
              <a:rPr lang="zh-CN" altLang="en-US" dirty="0" smtClean="0"/>
              <a:t>框架图</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696571" y="1736957"/>
            <a:ext cx="7238095" cy="3704762"/>
          </a:xfrm>
          <a:prstGeom prst="rect">
            <a:avLst/>
          </a:prstGeom>
        </p:spPr>
      </p:pic>
    </p:spTree>
    <p:extLst>
      <p:ext uri="{BB962C8B-B14F-4D97-AF65-F5344CB8AC3E}">
        <p14:creationId xmlns:p14="http://schemas.microsoft.com/office/powerpoint/2010/main" val="47430010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anose="02010600030101010101" pitchFamily="2" charset="-122"/>
              </a:rPr>
              <a:t>Web</a:t>
            </a:r>
            <a:r>
              <a:rPr lang="zh-CN" altLang="en-US" dirty="0">
                <a:ea typeface="宋体" panose="02010600030101010101" pitchFamily="2" charset="-122"/>
              </a:rPr>
              <a:t>应用设计模式</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基于</a:t>
            </a:r>
            <a:r>
              <a:rPr lang="en-US" altLang="zh-CN" dirty="0" smtClean="0"/>
              <a:t>MVP</a:t>
            </a:r>
            <a:r>
              <a:rPr lang="zh-CN" altLang="en-US" dirty="0" smtClean="0"/>
              <a:t>设计的图书管理系统关键类图</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611560" y="1700808"/>
            <a:ext cx="6408712" cy="4425355"/>
          </a:xfrm>
          <a:prstGeom prst="rect">
            <a:avLst/>
          </a:prstGeom>
        </p:spPr>
      </p:pic>
    </p:spTree>
    <p:extLst>
      <p:ext uri="{BB962C8B-B14F-4D97-AF65-F5344CB8AC3E}">
        <p14:creationId xmlns:p14="http://schemas.microsoft.com/office/powerpoint/2010/main" val="13396511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项目组人员组成</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398692779"/>
              </p:ext>
            </p:extLst>
          </p:nvPr>
        </p:nvGraphicFramePr>
        <p:xfrm>
          <a:off x="683568" y="1772816"/>
          <a:ext cx="6100294" cy="2934168"/>
        </p:xfrm>
        <a:graphic>
          <a:graphicData uri="http://schemas.openxmlformats.org/drawingml/2006/table">
            <a:tbl>
              <a:tblPr firstRow="1" bandRow="1">
                <a:tableStyleId>{5C22544A-7EE6-4342-B048-85BDC9FD1C3A}</a:tableStyleId>
              </a:tblPr>
              <a:tblGrid>
                <a:gridCol w="3050147"/>
                <a:gridCol w="3050147"/>
              </a:tblGrid>
              <a:tr h="366771">
                <a:tc>
                  <a:txBody>
                    <a:bodyPr/>
                    <a:lstStyle/>
                    <a:p>
                      <a:r>
                        <a:rPr lang="zh-CN" altLang="en-US" dirty="0" smtClean="0"/>
                        <a:t>                学号</a:t>
                      </a:r>
                      <a:endParaRPr lang="zh-CN" altLang="en-US" dirty="0"/>
                    </a:p>
                  </a:txBody>
                  <a:tcPr/>
                </a:tc>
                <a:tc>
                  <a:txBody>
                    <a:bodyPr/>
                    <a:lstStyle/>
                    <a:p>
                      <a:r>
                        <a:rPr lang="en-US" altLang="zh-CN" dirty="0" smtClean="0"/>
                        <a:t>               </a:t>
                      </a:r>
                      <a:r>
                        <a:rPr lang="zh-CN" altLang="en-US" dirty="0" smtClean="0"/>
                        <a:t>姓名</a:t>
                      </a:r>
                      <a:endParaRPr lang="zh-CN" altLang="en-US" dirty="0"/>
                    </a:p>
                  </a:txBody>
                  <a:tcPr/>
                </a:tc>
              </a:tr>
              <a:tr h="366771">
                <a:tc>
                  <a:txBody>
                    <a:bodyPr/>
                    <a:lstStyle/>
                    <a:p>
                      <a:r>
                        <a:rPr lang="en-US" altLang="zh-CN" dirty="0" smtClean="0">
                          <a:solidFill>
                            <a:schemeClr val="accent2">
                              <a:lumMod val="50000"/>
                            </a:schemeClr>
                          </a:solidFill>
                        </a:rPr>
                        <a:t>      14130130311</a:t>
                      </a:r>
                      <a:endParaRPr lang="zh-CN" altLang="en-US" dirty="0">
                        <a:solidFill>
                          <a:schemeClr val="accent2">
                            <a:lumMod val="50000"/>
                          </a:schemeClr>
                        </a:solidFill>
                      </a:endParaRPr>
                    </a:p>
                  </a:txBody>
                  <a:tcPr/>
                </a:tc>
                <a:tc>
                  <a:txBody>
                    <a:bodyPr/>
                    <a:lstStyle/>
                    <a:p>
                      <a:r>
                        <a:rPr lang="en-US" altLang="zh-CN" dirty="0" smtClean="0"/>
                        <a:t>          </a:t>
                      </a:r>
                      <a:r>
                        <a:rPr lang="zh-CN" altLang="en-US" dirty="0" smtClean="0">
                          <a:solidFill>
                            <a:schemeClr val="accent2">
                              <a:lumMod val="50000"/>
                            </a:schemeClr>
                          </a:solidFill>
                        </a:rPr>
                        <a:t>朱信彪（组长）</a:t>
                      </a:r>
                      <a:endParaRPr lang="zh-CN" altLang="en-US" dirty="0">
                        <a:solidFill>
                          <a:schemeClr val="accent2">
                            <a:lumMod val="50000"/>
                          </a:schemeClr>
                        </a:solidFill>
                      </a:endParaRPr>
                    </a:p>
                  </a:txBody>
                  <a:tcPr/>
                </a:tc>
              </a:tr>
              <a:tr h="366771">
                <a:tc>
                  <a:txBody>
                    <a:bodyPr/>
                    <a:lstStyle/>
                    <a:p>
                      <a:r>
                        <a:rPr lang="en-US" altLang="zh-CN" dirty="0" smtClean="0"/>
                        <a:t>      </a:t>
                      </a:r>
                      <a:r>
                        <a:rPr lang="en-US" altLang="zh-CN" dirty="0" smtClean="0">
                          <a:solidFill>
                            <a:schemeClr val="accent2">
                              <a:lumMod val="50000"/>
                            </a:schemeClr>
                          </a:solidFill>
                        </a:rPr>
                        <a:t>14130130313</a:t>
                      </a:r>
                      <a:endParaRPr lang="zh-CN" altLang="en-US" dirty="0">
                        <a:solidFill>
                          <a:schemeClr val="accent2">
                            <a:lumMod val="50000"/>
                          </a:schemeClr>
                        </a:solidFill>
                      </a:endParaRPr>
                    </a:p>
                  </a:txBody>
                  <a:tcPr/>
                </a:tc>
                <a:tc>
                  <a:txBody>
                    <a:bodyPr/>
                    <a:lstStyle/>
                    <a:p>
                      <a:r>
                        <a:rPr lang="en-US" altLang="zh-CN" dirty="0" smtClean="0"/>
                        <a:t>          </a:t>
                      </a:r>
                      <a:r>
                        <a:rPr lang="zh-CN" altLang="en-US" baseline="0" dirty="0" smtClean="0">
                          <a:solidFill>
                            <a:schemeClr val="accent2">
                              <a:lumMod val="50000"/>
                            </a:schemeClr>
                          </a:solidFill>
                        </a:rPr>
                        <a:t>赵久文</a:t>
                      </a:r>
                      <a:endParaRPr lang="zh-CN" altLang="en-US" dirty="0">
                        <a:solidFill>
                          <a:schemeClr val="accent2">
                            <a:lumMod val="50000"/>
                          </a:schemeClr>
                        </a:solidFill>
                      </a:endParaRPr>
                    </a:p>
                  </a:txBody>
                  <a:tcPr/>
                </a:tc>
              </a:tr>
              <a:tr h="366771">
                <a:tc>
                  <a:txBody>
                    <a:bodyPr/>
                    <a:lstStyle/>
                    <a:p>
                      <a:r>
                        <a:rPr lang="en-US" altLang="zh-CN" dirty="0" smtClean="0"/>
                        <a:t>      </a:t>
                      </a:r>
                      <a:r>
                        <a:rPr lang="en-US" altLang="zh-CN" dirty="0" smtClean="0">
                          <a:solidFill>
                            <a:schemeClr val="accent2">
                              <a:lumMod val="50000"/>
                            </a:schemeClr>
                          </a:solidFill>
                        </a:rPr>
                        <a:t>14130130314</a:t>
                      </a:r>
                      <a:endParaRPr lang="zh-CN" altLang="en-US" dirty="0">
                        <a:solidFill>
                          <a:schemeClr val="accent2">
                            <a:lumMod val="50000"/>
                          </a:schemeClr>
                        </a:solidFill>
                      </a:endParaRPr>
                    </a:p>
                  </a:txBody>
                  <a:tcPr/>
                </a:tc>
                <a:tc>
                  <a:txBody>
                    <a:bodyPr/>
                    <a:lstStyle/>
                    <a:p>
                      <a:r>
                        <a:rPr lang="en-US" altLang="zh-CN" dirty="0" smtClean="0">
                          <a:solidFill>
                            <a:schemeClr val="accent2">
                              <a:lumMod val="50000"/>
                            </a:schemeClr>
                          </a:solidFill>
                        </a:rPr>
                        <a:t>          </a:t>
                      </a:r>
                      <a:r>
                        <a:rPr lang="zh-CN" altLang="en-US" dirty="0" smtClean="0">
                          <a:solidFill>
                            <a:schemeClr val="accent2">
                              <a:lumMod val="50000"/>
                            </a:schemeClr>
                          </a:solidFill>
                        </a:rPr>
                        <a:t>麻瑞亮</a:t>
                      </a:r>
                      <a:endParaRPr lang="zh-CN" altLang="en-US" dirty="0">
                        <a:solidFill>
                          <a:schemeClr val="accent2">
                            <a:lumMod val="50000"/>
                          </a:schemeClr>
                        </a:solidFill>
                      </a:endParaRPr>
                    </a:p>
                  </a:txBody>
                  <a:tcPr/>
                </a:tc>
              </a:tr>
              <a:tr h="366771">
                <a:tc>
                  <a:txBody>
                    <a:bodyPr/>
                    <a:lstStyle/>
                    <a:p>
                      <a:r>
                        <a:rPr lang="en-US" altLang="zh-CN" dirty="0" smtClean="0"/>
                        <a:t>      </a:t>
                      </a:r>
                      <a:r>
                        <a:rPr lang="en-US" altLang="zh-CN" dirty="0" smtClean="0">
                          <a:solidFill>
                            <a:schemeClr val="accent2">
                              <a:lumMod val="50000"/>
                            </a:schemeClr>
                          </a:solidFill>
                        </a:rPr>
                        <a:t>14130130300</a:t>
                      </a:r>
                      <a:r>
                        <a:rPr lang="en-US" altLang="zh-CN" dirty="0" smtClean="0"/>
                        <a:t>130</a:t>
                      </a:r>
                      <a:endParaRPr lang="zh-CN" altLang="en-US" dirty="0"/>
                    </a:p>
                  </a:txBody>
                  <a:tcPr/>
                </a:tc>
                <a:tc>
                  <a:txBody>
                    <a:bodyPr/>
                    <a:lstStyle/>
                    <a:p>
                      <a:r>
                        <a:rPr lang="en-US" altLang="zh-CN" dirty="0" smtClean="0">
                          <a:solidFill>
                            <a:schemeClr val="accent2">
                              <a:lumMod val="50000"/>
                            </a:schemeClr>
                          </a:solidFill>
                        </a:rPr>
                        <a:t>          </a:t>
                      </a:r>
                      <a:r>
                        <a:rPr lang="zh-CN" altLang="en-US" dirty="0" smtClean="0">
                          <a:solidFill>
                            <a:schemeClr val="accent2">
                              <a:lumMod val="50000"/>
                            </a:schemeClr>
                          </a:solidFill>
                        </a:rPr>
                        <a:t>杨富波</a:t>
                      </a:r>
                      <a:endParaRPr lang="zh-CN" altLang="en-US" dirty="0">
                        <a:solidFill>
                          <a:schemeClr val="accent2">
                            <a:lumMod val="50000"/>
                          </a:schemeClr>
                        </a:solidFill>
                      </a:endParaRPr>
                    </a:p>
                  </a:txBody>
                  <a:tcPr/>
                </a:tc>
              </a:tr>
              <a:tr h="366771">
                <a:tc>
                  <a:txBody>
                    <a:bodyPr/>
                    <a:lstStyle/>
                    <a:p>
                      <a:r>
                        <a:rPr lang="en-US" altLang="zh-CN" dirty="0" smtClean="0"/>
                        <a:t>      </a:t>
                      </a:r>
                      <a:r>
                        <a:rPr lang="en-US" altLang="zh-CN" dirty="0" smtClean="0">
                          <a:solidFill>
                            <a:schemeClr val="accent2">
                              <a:lumMod val="50000"/>
                            </a:schemeClr>
                          </a:solidFill>
                        </a:rPr>
                        <a:t>14130130301</a:t>
                      </a:r>
                      <a:endParaRPr lang="zh-CN" altLang="en-US" dirty="0"/>
                    </a:p>
                  </a:txBody>
                  <a:tcPr/>
                </a:tc>
                <a:tc>
                  <a:txBody>
                    <a:bodyPr/>
                    <a:lstStyle/>
                    <a:p>
                      <a:r>
                        <a:rPr lang="en-US" altLang="zh-CN" dirty="0" smtClean="0"/>
                        <a:t>          </a:t>
                      </a:r>
                      <a:r>
                        <a:rPr lang="zh-CN" altLang="en-US" dirty="0" smtClean="0">
                          <a:solidFill>
                            <a:schemeClr val="accent2">
                              <a:lumMod val="50000"/>
                            </a:schemeClr>
                          </a:solidFill>
                        </a:rPr>
                        <a:t>李霖星</a:t>
                      </a:r>
                      <a:endParaRPr lang="zh-CN" altLang="en-US" dirty="0">
                        <a:solidFill>
                          <a:schemeClr val="accent2">
                            <a:lumMod val="50000"/>
                          </a:schemeClr>
                        </a:solidFill>
                      </a:endParaRPr>
                    </a:p>
                  </a:txBody>
                  <a:tcPr/>
                </a:tc>
              </a:tr>
              <a:tr h="366771">
                <a:tc>
                  <a:txBody>
                    <a:bodyPr/>
                    <a:lstStyle/>
                    <a:p>
                      <a:r>
                        <a:rPr lang="en-US" altLang="zh-CN" dirty="0" smtClean="0"/>
                        <a:t>      </a:t>
                      </a:r>
                      <a:r>
                        <a:rPr lang="en-US" altLang="zh-CN" dirty="0" smtClean="0">
                          <a:solidFill>
                            <a:schemeClr val="accent2">
                              <a:lumMod val="50000"/>
                            </a:schemeClr>
                          </a:solidFill>
                        </a:rPr>
                        <a:t>14130130302</a:t>
                      </a:r>
                      <a:endParaRPr lang="zh-CN" altLang="en-US" dirty="0"/>
                    </a:p>
                  </a:txBody>
                  <a:tcPr/>
                </a:tc>
                <a:tc>
                  <a:txBody>
                    <a:bodyPr/>
                    <a:lstStyle/>
                    <a:p>
                      <a:r>
                        <a:rPr lang="en-US" altLang="zh-CN" dirty="0" smtClean="0"/>
                        <a:t>      </a:t>
                      </a:r>
                      <a:r>
                        <a:rPr lang="en-US" altLang="zh-CN" dirty="0" smtClean="0">
                          <a:solidFill>
                            <a:schemeClr val="accent2">
                              <a:lumMod val="50000"/>
                            </a:schemeClr>
                          </a:solidFill>
                        </a:rPr>
                        <a:t>    </a:t>
                      </a:r>
                      <a:r>
                        <a:rPr lang="zh-CN" altLang="en-US" dirty="0" smtClean="0">
                          <a:solidFill>
                            <a:schemeClr val="accent2">
                              <a:lumMod val="50000"/>
                            </a:schemeClr>
                          </a:solidFill>
                        </a:rPr>
                        <a:t>李淼键</a:t>
                      </a:r>
                      <a:endParaRPr lang="zh-CN" altLang="en-US" dirty="0">
                        <a:solidFill>
                          <a:schemeClr val="accent2">
                            <a:lumMod val="50000"/>
                          </a:schemeClr>
                        </a:solidFill>
                      </a:endParaRPr>
                    </a:p>
                  </a:txBody>
                  <a:tcPr/>
                </a:tc>
              </a:tr>
              <a:tr h="366771">
                <a:tc>
                  <a:txBody>
                    <a:bodyPr/>
                    <a:lstStyle/>
                    <a:p>
                      <a:r>
                        <a:rPr lang="en-US" altLang="zh-CN" dirty="0" smtClean="0"/>
                        <a:t>      </a:t>
                      </a:r>
                      <a:r>
                        <a:rPr lang="en-US" altLang="zh-CN" dirty="0" smtClean="0">
                          <a:solidFill>
                            <a:schemeClr val="accent2">
                              <a:lumMod val="50000"/>
                            </a:schemeClr>
                          </a:solidFill>
                        </a:rPr>
                        <a:t>14130130303</a:t>
                      </a:r>
                      <a:endParaRPr lang="zh-CN" altLang="en-US" dirty="0"/>
                    </a:p>
                  </a:txBody>
                  <a:tcPr/>
                </a:tc>
                <a:tc>
                  <a:txBody>
                    <a:bodyPr/>
                    <a:lstStyle/>
                    <a:p>
                      <a:r>
                        <a:rPr lang="en-US" altLang="zh-CN" dirty="0" smtClean="0"/>
                        <a:t>        </a:t>
                      </a:r>
                      <a:r>
                        <a:rPr lang="en-US" altLang="zh-CN" dirty="0" smtClean="0">
                          <a:solidFill>
                            <a:schemeClr val="accent2">
                              <a:lumMod val="50000"/>
                            </a:schemeClr>
                          </a:solidFill>
                        </a:rPr>
                        <a:t>  </a:t>
                      </a:r>
                      <a:r>
                        <a:rPr lang="zh-CN" altLang="en-US" dirty="0" smtClean="0">
                          <a:solidFill>
                            <a:schemeClr val="accent2">
                              <a:lumMod val="50000"/>
                            </a:schemeClr>
                          </a:solidFill>
                        </a:rPr>
                        <a:t>娄俊峰</a:t>
                      </a:r>
                      <a:endParaRPr lang="zh-CN" altLang="en-US" dirty="0">
                        <a:solidFill>
                          <a:schemeClr val="accent2">
                            <a:lumMod val="50000"/>
                          </a:schemeClr>
                        </a:solidFill>
                      </a:endParaRPr>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应用设计模式</a:t>
            </a:r>
            <a:endParaRPr lang="en-GB" altLang="zh-CN"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14325" y="1988840"/>
            <a:ext cx="6285714" cy="3866667"/>
          </a:xfrm>
          <a:prstGeom prst="rect">
            <a:avLst/>
          </a:prstGeom>
        </p:spPr>
      </p:pic>
      <p:sp>
        <p:nvSpPr>
          <p:cNvPr id="12291" name="Rectangle 3"/>
          <p:cNvSpPr>
            <a:spLocks noGrp="1" noChangeArrowheads="1"/>
          </p:cNvSpPr>
          <p:nvPr>
            <p:ph type="body" idx="1"/>
          </p:nvPr>
        </p:nvSpPr>
        <p:spPr/>
        <p:txBody>
          <a:bodyPr/>
          <a:lstStyle/>
          <a:p>
            <a:pPr marL="0" indent="0">
              <a:buNone/>
            </a:pPr>
            <a:r>
              <a:rPr lang="zh-CN" altLang="en-US" dirty="0" smtClean="0"/>
              <a:t>图书查询顺序图</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00253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应用设计模式</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应用</a:t>
            </a:r>
            <a:r>
              <a:rPr lang="en-US" altLang="zh-CN" dirty="0" smtClean="0"/>
              <a:t>MVC</a:t>
            </a:r>
            <a:r>
              <a:rPr lang="zh-CN" altLang="en-US" dirty="0" smtClean="0"/>
              <a:t>设计模式的优点：</a:t>
            </a:r>
            <a:endParaRPr lang="en-US" altLang="zh-CN" dirty="0" smtClean="0"/>
          </a:p>
          <a:p>
            <a:pPr marL="0" indent="0">
              <a:buNone/>
            </a:pPr>
            <a:r>
              <a:rPr lang="en-US" altLang="zh-CN" dirty="0" smtClean="0"/>
              <a:t>1.</a:t>
            </a:r>
            <a:r>
              <a:rPr lang="zh-CN" altLang="en-US" dirty="0" smtClean="0"/>
              <a:t>可以</a:t>
            </a:r>
            <a:r>
              <a:rPr lang="zh-CN" altLang="en-US" dirty="0"/>
              <a:t>为一个模型在运行时同时建立和使用多个视图。</a:t>
            </a:r>
          </a:p>
          <a:p>
            <a:pPr marL="0" indent="0">
              <a:buNone/>
            </a:pPr>
            <a:r>
              <a:rPr lang="en-US" altLang="zh-CN" dirty="0" smtClean="0"/>
              <a:t>2.</a:t>
            </a:r>
            <a:r>
              <a:rPr lang="zh-CN" altLang="en-US" dirty="0" smtClean="0"/>
              <a:t>视图</a:t>
            </a:r>
            <a:r>
              <a:rPr lang="zh-CN" altLang="en-US" dirty="0"/>
              <a:t>与控制器的可接插性</a:t>
            </a:r>
            <a:r>
              <a:rPr lang="en-US" altLang="zh-CN" dirty="0"/>
              <a:t>,</a:t>
            </a:r>
            <a:r>
              <a:rPr lang="zh-CN" altLang="en-US" dirty="0"/>
              <a:t>允许更换视图和控制器对象</a:t>
            </a:r>
            <a:r>
              <a:rPr lang="en-US" altLang="zh-CN" dirty="0"/>
              <a:t>,</a:t>
            </a:r>
            <a:r>
              <a:rPr lang="zh-CN" altLang="en-US" dirty="0"/>
              <a:t>而且可以根据</a:t>
            </a:r>
            <a:r>
              <a:rPr lang="zh-CN" altLang="en-US" dirty="0" smtClean="0"/>
              <a:t>需求动态</a:t>
            </a:r>
            <a:r>
              <a:rPr lang="zh-CN" altLang="en-US" dirty="0"/>
              <a:t>的打开或关闭、甚至在运行期间进行对象替换。</a:t>
            </a:r>
          </a:p>
          <a:p>
            <a:pPr marL="0" indent="0">
              <a:buNone/>
            </a:pPr>
            <a:r>
              <a:rPr lang="en-US" altLang="zh-CN" dirty="0" smtClean="0"/>
              <a:t>3.</a:t>
            </a:r>
            <a:r>
              <a:rPr lang="zh-CN" altLang="en-US" dirty="0" smtClean="0"/>
              <a:t>模型</a:t>
            </a:r>
            <a:r>
              <a:rPr lang="zh-CN" altLang="en-US" dirty="0"/>
              <a:t>的可移植性。因为模型是独立于视图的</a:t>
            </a:r>
            <a:r>
              <a:rPr lang="en-US" altLang="zh-CN" dirty="0"/>
              <a:t>,</a:t>
            </a:r>
            <a:r>
              <a:rPr lang="zh-CN" altLang="en-US" dirty="0"/>
              <a:t>所以可以把一个模型独立地</a:t>
            </a:r>
            <a:r>
              <a:rPr lang="zh-CN" altLang="en-US" dirty="0" smtClean="0"/>
              <a:t>移植</a:t>
            </a:r>
            <a:r>
              <a:rPr lang="zh-CN" altLang="en-US" dirty="0"/>
              <a:t>到新的平台工作。需要做的只是在新平台上对视图和控制器进行新的修改。</a:t>
            </a:r>
          </a:p>
          <a:p>
            <a:pPr marL="0" indent="0">
              <a:buNone/>
            </a:pPr>
            <a:r>
              <a:rPr lang="en-US" altLang="zh-CN" dirty="0" smtClean="0"/>
              <a:t>4.</a:t>
            </a:r>
            <a:r>
              <a:rPr lang="zh-CN" altLang="en-US" dirty="0" smtClean="0"/>
              <a:t>潜在</a:t>
            </a:r>
            <a:r>
              <a:rPr lang="zh-CN" altLang="en-US" dirty="0"/>
              <a:t>的框架结构。可以基于此模型建立应用程序框架</a:t>
            </a:r>
            <a:r>
              <a:rPr lang="en-US" altLang="zh-CN" dirty="0"/>
              <a:t>,</a:t>
            </a:r>
            <a:r>
              <a:rPr lang="zh-CN" altLang="en-US" dirty="0"/>
              <a:t>不仅仅是用在设计</a:t>
            </a:r>
            <a:r>
              <a:rPr lang="zh-CN" altLang="en-US" dirty="0" smtClean="0"/>
              <a:t>界面</a:t>
            </a:r>
            <a:r>
              <a:rPr lang="zh-CN" altLang="en-US" dirty="0"/>
              <a:t>的设计中。</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8467419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项目部署</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项目开发对应架构图</a:t>
            </a: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1115616" y="1769506"/>
            <a:ext cx="5187453" cy="3963750"/>
          </a:xfrm>
          <a:prstGeom prst="rect">
            <a:avLst/>
          </a:prstGeom>
        </p:spPr>
      </p:pic>
    </p:spTree>
    <p:extLst>
      <p:ext uri="{BB962C8B-B14F-4D97-AF65-F5344CB8AC3E}">
        <p14:creationId xmlns:p14="http://schemas.microsoft.com/office/powerpoint/2010/main" val="423375137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ea typeface="宋体" panose="02010600030101010101" pitchFamily="2" charset="-122"/>
              </a:rPr>
              <a:t>Web</a:t>
            </a:r>
            <a:r>
              <a:rPr lang="zh-CN" altLang="en-US" dirty="0" smtClean="0">
                <a:ea typeface="宋体" panose="02010600030101010101" pitchFamily="2" charset="-122"/>
              </a:rPr>
              <a:t>项目部署</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开发环境：</a:t>
            </a:r>
            <a:endParaRPr lang="en-US" altLang="zh-CN" dirty="0" smtClean="0"/>
          </a:p>
          <a:p>
            <a:pPr marL="0" indent="0">
              <a:buNone/>
            </a:pPr>
            <a:r>
              <a:rPr lang="zh-CN" altLang="en-US" dirty="0" smtClean="0"/>
              <a:t>技术平台：</a:t>
            </a:r>
            <a:r>
              <a:rPr lang="en-US" altLang="zh-CN" dirty="0" smtClean="0"/>
              <a:t>JDK1.4</a:t>
            </a:r>
            <a:r>
              <a:rPr lang="zh-CN" altLang="en-US" dirty="0" smtClean="0"/>
              <a:t>以上版本</a:t>
            </a:r>
            <a:endParaRPr lang="en-US" altLang="zh-CN" dirty="0" smtClean="0"/>
          </a:p>
          <a:p>
            <a:pPr marL="0" indent="0">
              <a:buNone/>
            </a:pPr>
            <a:r>
              <a:rPr lang="zh-CN" altLang="en-US" dirty="0" smtClean="0"/>
              <a:t>应用服务器：</a:t>
            </a:r>
            <a:r>
              <a:rPr lang="en-US" altLang="zh-CN" dirty="0" smtClean="0"/>
              <a:t>Tomcat5.0</a:t>
            </a:r>
            <a:r>
              <a:rPr lang="zh-CN" altLang="en-US" dirty="0" smtClean="0"/>
              <a:t>以上版本</a:t>
            </a:r>
            <a:endParaRPr lang="en-US" altLang="zh-CN" dirty="0" smtClean="0"/>
          </a:p>
          <a:p>
            <a:pPr marL="0" indent="0">
              <a:buNone/>
            </a:pPr>
            <a:r>
              <a:rPr lang="zh-CN" altLang="en-US" dirty="0" smtClean="0"/>
              <a:t>开发语言：</a:t>
            </a:r>
            <a:r>
              <a:rPr lang="en-US" altLang="zh-CN" dirty="0" smtClean="0"/>
              <a:t>JAVA</a:t>
            </a:r>
            <a:r>
              <a:rPr lang="zh-CN" altLang="en-US" dirty="0" smtClean="0"/>
              <a:t>语言</a:t>
            </a:r>
            <a:endParaRPr lang="en-US" altLang="zh-CN" dirty="0" smtClean="0"/>
          </a:p>
          <a:p>
            <a:pPr marL="0" indent="0">
              <a:buNone/>
            </a:pPr>
            <a:r>
              <a:rPr lang="zh-CN" altLang="en-US" dirty="0" smtClean="0"/>
              <a:t>开发工具：</a:t>
            </a:r>
            <a:r>
              <a:rPr lang="en-US" altLang="zh-CN" dirty="0" smtClean="0"/>
              <a:t>Eclipse3.1</a:t>
            </a:r>
            <a:r>
              <a:rPr lang="zh-CN" altLang="en-US" dirty="0" smtClean="0"/>
              <a:t>，</a:t>
            </a:r>
            <a:r>
              <a:rPr lang="en-US" altLang="zh-CN" dirty="0" err="1" smtClean="0"/>
              <a:t>DreamWeavers</a:t>
            </a:r>
            <a:r>
              <a:rPr lang="en-US" altLang="zh-CN" dirty="0" smtClean="0"/>
              <a:t> MX 2004</a:t>
            </a:r>
          </a:p>
          <a:p>
            <a:pPr marL="0" indent="0">
              <a:buNone/>
            </a:pPr>
            <a:r>
              <a:rPr lang="zh-CN" altLang="en-US" dirty="0" smtClean="0"/>
              <a:t>后台数据库：</a:t>
            </a:r>
            <a:r>
              <a:rPr lang="en-US" altLang="zh-CN" dirty="0" smtClean="0"/>
              <a:t>MY SQL5.0</a:t>
            </a:r>
          </a:p>
          <a:p>
            <a:pPr marL="0" indent="0">
              <a:buNone/>
            </a:pPr>
            <a:r>
              <a:rPr lang="zh-CN" altLang="en-US" dirty="0" smtClean="0"/>
              <a:t>操作系统环境：</a:t>
            </a:r>
            <a:r>
              <a:rPr lang="en-US" altLang="zh-CN" dirty="0" smtClean="0"/>
              <a:t>Windows</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1501830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数据库设计</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数据库需求分析：</a:t>
            </a:r>
            <a:endParaRPr lang="en-US" altLang="zh-CN" dirty="0" smtClean="0"/>
          </a:p>
          <a:p>
            <a:pPr marL="0" indent="0">
              <a:buNone/>
            </a:pPr>
            <a:r>
              <a:rPr lang="zh-CN" altLang="en-US" dirty="0"/>
              <a:t>依据在线图书管理系统的用户需求</a:t>
            </a:r>
            <a:r>
              <a:rPr lang="en-US" altLang="zh-CN" dirty="0" smtClean="0"/>
              <a:t>,</a:t>
            </a:r>
            <a:r>
              <a:rPr lang="zh-CN" altLang="en-US" dirty="0" smtClean="0"/>
              <a:t>应设计</a:t>
            </a:r>
            <a:r>
              <a:rPr lang="en-US" altLang="zh-CN" dirty="0" smtClean="0"/>
              <a:t>4</a:t>
            </a:r>
            <a:r>
              <a:rPr lang="zh-CN" altLang="en-US" dirty="0" smtClean="0"/>
              <a:t>个表，对应</a:t>
            </a:r>
            <a:r>
              <a:rPr lang="zh-CN" altLang="en-US" dirty="0"/>
              <a:t>数据表的设计及功能</a:t>
            </a:r>
            <a:r>
              <a:rPr lang="zh-CN" altLang="en-US" dirty="0" smtClean="0"/>
              <a:t>如下：</a:t>
            </a:r>
            <a:endParaRPr lang="zh-CN" altLang="en-US" dirty="0"/>
          </a:p>
          <a:p>
            <a:pPr marL="0" indent="0">
              <a:buNone/>
            </a:pPr>
            <a:r>
              <a:rPr lang="zh-CN" altLang="en-US" dirty="0"/>
              <a:t>用户表存放系统用户所有的基本信息。</a:t>
            </a:r>
          </a:p>
          <a:p>
            <a:pPr marL="0" indent="0">
              <a:buNone/>
            </a:pPr>
            <a:r>
              <a:rPr lang="zh-CN" altLang="en-US" dirty="0"/>
              <a:t>图书表存放系统图书所有的基本信息。</a:t>
            </a:r>
          </a:p>
          <a:p>
            <a:pPr marL="0" indent="0">
              <a:buNone/>
            </a:pPr>
            <a:r>
              <a:rPr lang="zh-CN" altLang="en-US" dirty="0"/>
              <a:t>借书表存放用户的借阅信息。</a:t>
            </a:r>
          </a:p>
          <a:p>
            <a:pPr marL="0" indent="0">
              <a:buNone/>
            </a:pPr>
            <a:r>
              <a:rPr lang="zh-CN" altLang="en-US" dirty="0"/>
              <a:t>预借表存放用户的预借信息。</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2478398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ea typeface="宋体" panose="02010600030101010101" pitchFamily="2" charset="-122"/>
              </a:rPr>
              <a:t>数据库设计</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用户</a:t>
            </a:r>
            <a:r>
              <a:rPr lang="zh-CN" altLang="en-US" dirty="0"/>
              <a:t>表是用来保存系统用户所有的基本信息</a:t>
            </a:r>
            <a:r>
              <a:rPr lang="en-US" altLang="zh-CN" dirty="0"/>
              <a:t>,</a:t>
            </a:r>
            <a:r>
              <a:rPr lang="zh-CN" altLang="en-US" dirty="0"/>
              <a:t>是维护管理系统用户</a:t>
            </a:r>
            <a:r>
              <a:rPr lang="zh-CN" altLang="en-US" dirty="0" smtClean="0"/>
              <a:t>的依据。</a:t>
            </a:r>
            <a:endParaRPr lang="en-US" altLang="zh-CN" dirty="0" smtClean="0"/>
          </a:p>
          <a:p>
            <a:pPr marL="0" indent="0">
              <a:buNone/>
            </a:pPr>
            <a:endParaRPr lang="zh-CN" altLang="en-US" dirty="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314325" y="1907115"/>
            <a:ext cx="8133333" cy="4219048"/>
          </a:xfrm>
          <a:prstGeom prst="rect">
            <a:avLst/>
          </a:prstGeom>
        </p:spPr>
      </p:pic>
    </p:spTree>
    <p:extLst>
      <p:ext uri="{BB962C8B-B14F-4D97-AF65-F5344CB8AC3E}">
        <p14:creationId xmlns:p14="http://schemas.microsoft.com/office/powerpoint/2010/main" val="18919446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ea typeface="宋体" panose="02010600030101010101" pitchFamily="2" charset="-122"/>
              </a:rPr>
              <a:t>数据库设计</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a:t>图书表是用来保存系统图书的基本信息</a:t>
            </a:r>
            <a:r>
              <a:rPr lang="en-US" altLang="zh-CN" dirty="0"/>
              <a:t>,</a:t>
            </a:r>
            <a:r>
              <a:rPr lang="zh-CN" altLang="en-US" dirty="0"/>
              <a:t>是维护管理系统图书的</a:t>
            </a:r>
            <a:r>
              <a:rPr lang="zh-CN" altLang="en-US" dirty="0" smtClean="0"/>
              <a:t>依据</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515087" y="2079511"/>
            <a:ext cx="7828571" cy="3238095"/>
          </a:xfrm>
          <a:prstGeom prst="rect">
            <a:avLst/>
          </a:prstGeom>
        </p:spPr>
      </p:pic>
    </p:spTree>
    <p:extLst>
      <p:ext uri="{BB962C8B-B14F-4D97-AF65-F5344CB8AC3E}">
        <p14:creationId xmlns:p14="http://schemas.microsoft.com/office/powerpoint/2010/main" val="4031465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ea typeface="宋体" panose="02010600030101010101" pitchFamily="2" charset="-122"/>
              </a:rPr>
              <a:t>数据库设计</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a:t>借书</a:t>
            </a:r>
            <a:r>
              <a:rPr lang="zh-CN" altLang="en-US" dirty="0" smtClean="0"/>
              <a:t>表是</a:t>
            </a:r>
            <a:r>
              <a:rPr lang="zh-CN" altLang="en-US" dirty="0"/>
              <a:t>用来保存系统用户借书的基本情况</a:t>
            </a:r>
            <a:r>
              <a:rPr lang="en-US" altLang="zh-CN" dirty="0"/>
              <a:t>,</a:t>
            </a:r>
            <a:r>
              <a:rPr lang="zh-CN" altLang="en-US" dirty="0"/>
              <a:t>是借阅图书管理</a:t>
            </a:r>
            <a:r>
              <a:rPr lang="zh-CN" altLang="en-US" dirty="0" smtClean="0"/>
              <a:t>的依据</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401333" y="2420888"/>
            <a:ext cx="7828571" cy="1580952"/>
          </a:xfrm>
          <a:prstGeom prst="rect">
            <a:avLst/>
          </a:prstGeom>
        </p:spPr>
      </p:pic>
    </p:spTree>
    <p:extLst>
      <p:ext uri="{BB962C8B-B14F-4D97-AF65-F5344CB8AC3E}">
        <p14:creationId xmlns:p14="http://schemas.microsoft.com/office/powerpoint/2010/main" val="314363585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数据库设计</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a:t>预借表是用来保存系统用户预借图书的基本情况</a:t>
            </a:r>
            <a:r>
              <a:rPr lang="en-US" altLang="zh-CN" dirty="0"/>
              <a:t>,</a:t>
            </a:r>
            <a:r>
              <a:rPr lang="zh-CN" altLang="en-US" dirty="0"/>
              <a:t>是预</a:t>
            </a:r>
          </a:p>
          <a:p>
            <a:pPr marL="0" indent="0">
              <a:buNone/>
            </a:pPr>
            <a:r>
              <a:rPr lang="zh-CN" altLang="en-US" dirty="0"/>
              <a:t>借图书管理的</a:t>
            </a:r>
            <a:r>
              <a:rPr lang="zh-CN" altLang="en-US" dirty="0" smtClean="0"/>
              <a:t>依据</a:t>
            </a:r>
            <a:endParaRPr lang="en-US" altLang="zh-CN" dirty="0" smtClean="0"/>
          </a:p>
          <a:p>
            <a:pPr marL="0" indent="0">
              <a:buNone/>
            </a:pP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stretch>
            <a:fillRect/>
          </a:stretch>
        </p:blipFill>
        <p:spPr>
          <a:xfrm>
            <a:off x="434666" y="2348880"/>
            <a:ext cx="7761905" cy="1780952"/>
          </a:xfrm>
          <a:prstGeom prst="rect">
            <a:avLst/>
          </a:prstGeom>
        </p:spPr>
      </p:pic>
    </p:spTree>
    <p:extLst>
      <p:ext uri="{BB962C8B-B14F-4D97-AF65-F5344CB8AC3E}">
        <p14:creationId xmlns:p14="http://schemas.microsoft.com/office/powerpoint/2010/main" val="265084736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47664" y="2924944"/>
            <a:ext cx="7448550" cy="1025525"/>
          </a:xfrm>
        </p:spPr>
        <p:txBody>
          <a:bodyPr/>
          <a:lstStyle/>
          <a:p>
            <a:r>
              <a:rPr lang="zh-CN" altLang="en-US" dirty="0" smtClean="0"/>
              <a:t>          谢谢观看</a:t>
            </a:r>
            <a:endParaRPr lang="zh-CN" altLang="zh-CN" dirty="0"/>
          </a:p>
        </p:txBody>
      </p:sp>
    </p:spTree>
    <p:extLst>
      <p:ext uri="{BB962C8B-B14F-4D97-AF65-F5344CB8AC3E}">
        <p14:creationId xmlns:p14="http://schemas.microsoft.com/office/powerpoint/2010/main" val="356436456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项目简介</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图书馆对图书的管理采取手工方法</a:t>
            </a:r>
            <a:r>
              <a:rPr lang="en-US" altLang="zh-CN" dirty="0" smtClean="0"/>
              <a:t>,</a:t>
            </a:r>
            <a:r>
              <a:rPr lang="zh-CN" altLang="en-US" dirty="0" smtClean="0"/>
              <a:t>图书管理员工作繁多</a:t>
            </a:r>
            <a:r>
              <a:rPr lang="en-US" altLang="zh-CN" dirty="0" smtClean="0"/>
              <a:t>,</a:t>
            </a:r>
            <a:r>
              <a:rPr lang="zh-CN" altLang="en-US" dirty="0" smtClean="0"/>
              <a:t>容易出错。引入计算机进行图书管理</a:t>
            </a:r>
            <a:r>
              <a:rPr lang="en-US" altLang="zh-CN" dirty="0" smtClean="0"/>
              <a:t>,</a:t>
            </a:r>
            <a:r>
              <a:rPr lang="zh-CN" altLang="en-US" dirty="0" smtClean="0"/>
              <a:t>可以大大提高工作人员的工作效率</a:t>
            </a:r>
            <a:r>
              <a:rPr lang="en-US" altLang="zh-CN" dirty="0" smtClean="0"/>
              <a:t>,</a:t>
            </a:r>
            <a:r>
              <a:rPr lang="zh-CN" altLang="en-US" dirty="0" smtClean="0"/>
              <a:t>方便读者借书、还书、续借、查询</a:t>
            </a:r>
            <a:r>
              <a:rPr lang="en-US" altLang="zh-CN" dirty="0" smtClean="0"/>
              <a:t>,</a:t>
            </a:r>
            <a:r>
              <a:rPr lang="zh-CN" altLang="en-US" dirty="0" smtClean="0"/>
              <a:t>消除了图书馆以前的混乱局面</a:t>
            </a:r>
            <a:r>
              <a:rPr lang="en-US" altLang="zh-CN" dirty="0" smtClean="0"/>
              <a:t>,</a:t>
            </a:r>
            <a:r>
              <a:rPr lang="zh-CN" altLang="en-US" dirty="0" smtClean="0"/>
              <a:t>使图书馆管理高效有序。此图书馆管理系统就是模拟当前图书馆管理系统所做的一个简易的图书管理</a:t>
            </a:r>
            <a:r>
              <a:rPr lang="en-US" altLang="zh-CN" dirty="0" smtClean="0"/>
              <a:t>Web</a:t>
            </a:r>
            <a:r>
              <a:rPr lang="zh-CN" altLang="en-US" dirty="0" smtClean="0"/>
              <a:t>应用。</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2401240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项目概述</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本图书管理系统是针对图书管理具有的基本需求设计的</a:t>
            </a:r>
            <a:r>
              <a:rPr lang="en-US" altLang="zh-CN" dirty="0" smtClean="0"/>
              <a:t>,</a:t>
            </a:r>
            <a:r>
              <a:rPr lang="zh-CN" altLang="en-US" dirty="0" smtClean="0"/>
              <a:t>并没有针对某个特定的单位</a:t>
            </a:r>
            <a:r>
              <a:rPr lang="en-US" altLang="zh-CN" dirty="0" smtClean="0"/>
              <a:t>,</a:t>
            </a:r>
            <a:r>
              <a:rPr lang="zh-CN" altLang="en-US" dirty="0" smtClean="0"/>
              <a:t>其功能可能有一些不完善</a:t>
            </a:r>
            <a:r>
              <a:rPr lang="en-US" altLang="zh-CN" dirty="0" smtClean="0"/>
              <a:t>,</a:t>
            </a:r>
            <a:r>
              <a:rPr lang="zh-CN" altLang="en-US" dirty="0" smtClean="0"/>
              <a:t>但由于采用了面向对象的方法实现</a:t>
            </a:r>
            <a:r>
              <a:rPr lang="en-US" altLang="zh-CN" dirty="0" smtClean="0"/>
              <a:t>,</a:t>
            </a:r>
            <a:r>
              <a:rPr lang="zh-CN" altLang="en-US" dirty="0" smtClean="0"/>
              <a:t>所以具有很好的重用性和扩展性。</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68259789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项目需求分析</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图书管理系统的用户是图书馆馆员和借书者。图书馆馆员又分为工作人员和系统管理员</a:t>
            </a:r>
            <a:r>
              <a:rPr lang="en-US" altLang="zh-CN" dirty="0" smtClean="0"/>
              <a:t>,</a:t>
            </a:r>
            <a:r>
              <a:rPr lang="zh-CN" altLang="en-US" dirty="0" smtClean="0"/>
              <a:t>二者都可以和系统直接交互</a:t>
            </a:r>
            <a:r>
              <a:rPr lang="en-US" altLang="zh-CN" dirty="0" smtClean="0"/>
              <a:t>,</a:t>
            </a:r>
            <a:r>
              <a:rPr lang="zh-CN" altLang="en-US" dirty="0" smtClean="0"/>
              <a:t>但系统管理员可对工作员进行管理</a:t>
            </a:r>
            <a:r>
              <a:rPr lang="en-US" altLang="zh-CN" dirty="0" smtClean="0"/>
              <a:t>,</a:t>
            </a:r>
            <a:r>
              <a:rPr lang="zh-CN" altLang="en-US" dirty="0" smtClean="0"/>
              <a:t>比如添加和删除工作人员等。</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27"/>
          <p:cNvGrpSpPr>
            <a:grpSpLocks/>
          </p:cNvGrpSpPr>
          <p:nvPr/>
        </p:nvGrpSpPr>
        <p:grpSpPr bwMode="auto">
          <a:xfrm>
            <a:off x="7008813" y="2298700"/>
            <a:ext cx="1841500" cy="2095500"/>
            <a:chOff x="3906" y="1492"/>
            <a:chExt cx="1160" cy="1320"/>
          </a:xfrm>
        </p:grpSpPr>
        <p:grpSp>
          <p:nvGrpSpPr>
            <p:cNvPr id="7" name="Group 28"/>
            <p:cNvGrpSpPr>
              <a:grpSpLocks/>
            </p:cNvGrpSpPr>
            <p:nvPr/>
          </p:nvGrpSpPr>
          <p:grpSpPr bwMode="auto">
            <a:xfrm>
              <a:off x="3906" y="1492"/>
              <a:ext cx="1160" cy="1320"/>
              <a:chOff x="1249" y="2313"/>
              <a:chExt cx="1400" cy="1592"/>
            </a:xfrm>
          </p:grpSpPr>
          <p:sp>
            <p:nvSpPr>
              <p:cNvPr id="9"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solidFill>
                    <a:schemeClr val="bg1"/>
                  </a:solidFill>
                  <a:latin typeface="Arial Narrow" panose="020B0606020202030204" pitchFamily="34" charset="0"/>
                  <a:ea typeface="宋体" panose="02010600030101010101" pitchFamily="2" charset="-122"/>
                </a:rPr>
                <a:t>系统模块分析</a:t>
              </a:r>
              <a:endParaRPr lang="en-GB" altLang="zh-CN" sz="2400" dirty="0">
                <a:solidFill>
                  <a:schemeClr val="bg1"/>
                </a:solidFill>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110506535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par>
                                <p:cTn id="14" presetID="53"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项目需求分析</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提供新用户注册功能</a:t>
            </a:r>
            <a:r>
              <a:rPr lang="en-US" altLang="zh-CN" dirty="0" smtClean="0"/>
              <a:t>,</a:t>
            </a:r>
            <a:r>
              <a:rPr lang="zh-CN" altLang="en-US" dirty="0" smtClean="0"/>
              <a:t>包括提供录入信息的界面</a:t>
            </a:r>
            <a:r>
              <a:rPr lang="en-US" altLang="zh-CN" dirty="0" smtClean="0"/>
              <a:t>,</a:t>
            </a:r>
            <a:r>
              <a:rPr lang="zh-CN" altLang="en-US" dirty="0" smtClean="0"/>
              <a:t>检查注册信息的有效性</a:t>
            </a:r>
            <a:r>
              <a:rPr lang="en-US" altLang="zh-CN" dirty="0" smtClean="0"/>
              <a:t>,</a:t>
            </a:r>
            <a:r>
              <a:rPr lang="zh-CN" altLang="en-US" dirty="0" smtClean="0"/>
              <a:t>并将注册用户信息保存在对应数据库的数据表中。</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27"/>
          <p:cNvGrpSpPr>
            <a:grpSpLocks/>
          </p:cNvGrpSpPr>
          <p:nvPr/>
        </p:nvGrpSpPr>
        <p:grpSpPr bwMode="auto">
          <a:xfrm>
            <a:off x="7008813" y="2298700"/>
            <a:ext cx="1841500" cy="2095500"/>
            <a:chOff x="3906" y="1492"/>
            <a:chExt cx="1160" cy="1320"/>
          </a:xfrm>
        </p:grpSpPr>
        <p:grpSp>
          <p:nvGrpSpPr>
            <p:cNvPr id="7" name="Group 28"/>
            <p:cNvGrpSpPr>
              <a:grpSpLocks/>
            </p:cNvGrpSpPr>
            <p:nvPr/>
          </p:nvGrpSpPr>
          <p:grpSpPr bwMode="auto">
            <a:xfrm>
              <a:off x="3906" y="1492"/>
              <a:ext cx="1160" cy="1320"/>
              <a:chOff x="1249" y="2313"/>
              <a:chExt cx="1400" cy="1592"/>
            </a:xfrm>
          </p:grpSpPr>
          <p:sp>
            <p:nvSpPr>
              <p:cNvPr id="9"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solidFill>
                    <a:schemeClr val="bg1"/>
                  </a:solidFill>
                  <a:latin typeface="Arial Narrow" panose="020B0606020202030204" pitchFamily="34" charset="0"/>
                  <a:ea typeface="宋体" panose="02010600030101010101" pitchFamily="2" charset="-122"/>
                </a:rPr>
                <a:t>用户注册</a:t>
              </a:r>
              <a:endParaRPr lang="en-GB" altLang="zh-CN" sz="2400" dirty="0">
                <a:solidFill>
                  <a:schemeClr val="bg1"/>
                </a:solidFill>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98845926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par>
                                <p:cTn id="14" presetID="53"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项目需求分析</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用户通过网络查询图书信息</a:t>
            </a:r>
            <a:r>
              <a:rPr lang="en-US" altLang="zh-CN" dirty="0" smtClean="0"/>
              <a:t>,</a:t>
            </a:r>
            <a:r>
              <a:rPr lang="zh-CN" altLang="en-US" dirty="0" smtClean="0"/>
              <a:t>对需要的图书通过网络可以预约</a:t>
            </a:r>
            <a:endParaRPr lang="zh-CN" altLang="zh-CN"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27"/>
          <p:cNvGrpSpPr>
            <a:grpSpLocks/>
          </p:cNvGrpSpPr>
          <p:nvPr/>
        </p:nvGrpSpPr>
        <p:grpSpPr bwMode="auto">
          <a:xfrm>
            <a:off x="7008813" y="2298700"/>
            <a:ext cx="1841500" cy="2095500"/>
            <a:chOff x="3906" y="1492"/>
            <a:chExt cx="1160" cy="1320"/>
          </a:xfrm>
        </p:grpSpPr>
        <p:grpSp>
          <p:nvGrpSpPr>
            <p:cNvPr id="7" name="Group 28"/>
            <p:cNvGrpSpPr>
              <a:grpSpLocks/>
            </p:cNvGrpSpPr>
            <p:nvPr/>
          </p:nvGrpSpPr>
          <p:grpSpPr bwMode="auto">
            <a:xfrm>
              <a:off x="3906" y="1492"/>
              <a:ext cx="1160" cy="1320"/>
              <a:chOff x="1249" y="2313"/>
              <a:chExt cx="1400" cy="1592"/>
            </a:xfrm>
          </p:grpSpPr>
          <p:sp>
            <p:nvSpPr>
              <p:cNvPr id="9"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solidFill>
                    <a:schemeClr val="bg1"/>
                  </a:solidFill>
                  <a:latin typeface="Arial Narrow" panose="020B0606020202030204" pitchFamily="34" charset="0"/>
                  <a:ea typeface="宋体" panose="02010600030101010101" pitchFamily="2" charset="-122"/>
                </a:rPr>
                <a:t>图书查询预借</a:t>
              </a:r>
              <a:endParaRPr lang="en-GB" altLang="zh-CN" sz="2400" dirty="0">
                <a:solidFill>
                  <a:schemeClr val="bg1"/>
                </a:solidFill>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125396417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par>
                                <p:cTn id="14" presetID="53"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ea typeface="宋体" panose="02010600030101010101" pitchFamily="2" charset="-122"/>
              </a:rPr>
              <a:t>项目需求分析</a:t>
            </a:r>
            <a:endParaRPr lang="en-GB" altLang="zh-CN" dirty="0">
              <a:ea typeface="宋体" panose="02010600030101010101" pitchFamily="2" charset="-122"/>
            </a:endParaRPr>
          </a:p>
        </p:txBody>
      </p:sp>
      <p:sp>
        <p:nvSpPr>
          <p:cNvPr id="12291" name="Rectangle 3"/>
          <p:cNvSpPr>
            <a:spLocks noGrp="1" noChangeArrowheads="1"/>
          </p:cNvSpPr>
          <p:nvPr>
            <p:ph type="body" idx="1"/>
          </p:nvPr>
        </p:nvSpPr>
        <p:spPr/>
        <p:txBody>
          <a:bodyPr/>
          <a:lstStyle/>
          <a:p>
            <a:pPr marL="0" indent="0">
              <a:buNone/>
            </a:pPr>
            <a:r>
              <a:rPr lang="zh-CN" altLang="en-US" dirty="0" smtClean="0"/>
              <a:t>这是一个后台管理模块</a:t>
            </a:r>
            <a:r>
              <a:rPr lang="en-US" altLang="zh-CN" dirty="0" smtClean="0"/>
              <a:t>,</a:t>
            </a:r>
            <a:r>
              <a:rPr lang="zh-CN" altLang="en-US" dirty="0" smtClean="0"/>
              <a:t>只有图书馆的管理员才能使用它。系统管理中有以下子模块</a:t>
            </a:r>
            <a:endParaRPr lang="en-US" altLang="zh-CN" dirty="0" smtClean="0"/>
          </a:p>
          <a:p>
            <a:pPr marL="0" indent="0">
              <a:buNone/>
            </a:pPr>
            <a:r>
              <a:rPr lang="en-US" altLang="zh-CN" sz="1600" dirty="0" smtClean="0"/>
              <a:t>1.</a:t>
            </a:r>
            <a:r>
              <a:rPr lang="zh-CN" altLang="en-US" sz="1600" dirty="0" smtClean="0"/>
              <a:t>系统用户管理</a:t>
            </a:r>
          </a:p>
          <a:p>
            <a:pPr marL="0" indent="0">
              <a:buNone/>
            </a:pPr>
            <a:r>
              <a:rPr lang="zh-CN" altLang="en-US" sz="1600" dirty="0" smtClean="0"/>
              <a:t>图书馆的管理员可以增加、修改、删除用户借书者的信息。</a:t>
            </a:r>
          </a:p>
          <a:p>
            <a:pPr marL="0" indent="0">
              <a:buNone/>
            </a:pPr>
            <a:r>
              <a:rPr lang="en-US" altLang="zh-CN" sz="1600" dirty="0" smtClean="0"/>
              <a:t>2.</a:t>
            </a:r>
            <a:r>
              <a:rPr lang="zh-CN" altLang="en-US" sz="1600" dirty="0" smtClean="0"/>
              <a:t>工作人员信息管理</a:t>
            </a:r>
          </a:p>
          <a:p>
            <a:pPr marL="0" indent="0">
              <a:buNone/>
            </a:pPr>
            <a:r>
              <a:rPr lang="zh-CN" altLang="en-US" sz="1600" dirty="0" smtClean="0"/>
              <a:t>系统管理员可以增加、修改、删除工作人员的信息。这个模块只有系统管理员才</a:t>
            </a:r>
          </a:p>
          <a:p>
            <a:pPr marL="0" indent="0">
              <a:buNone/>
            </a:pPr>
            <a:r>
              <a:rPr lang="zh-CN" altLang="en-US" sz="1600" dirty="0" smtClean="0"/>
              <a:t>能使用它。</a:t>
            </a:r>
          </a:p>
          <a:p>
            <a:pPr marL="0" indent="0">
              <a:buNone/>
            </a:pPr>
            <a:r>
              <a:rPr lang="en-US" altLang="zh-CN" sz="1600" dirty="0" smtClean="0"/>
              <a:t>3.</a:t>
            </a:r>
            <a:r>
              <a:rPr lang="zh-CN" altLang="en-US" sz="1600" dirty="0" smtClean="0"/>
              <a:t>系统图书管理</a:t>
            </a:r>
          </a:p>
          <a:p>
            <a:pPr marL="0" indent="0">
              <a:buNone/>
            </a:pPr>
            <a:r>
              <a:rPr lang="zh-CN" altLang="en-US" sz="1600" dirty="0" smtClean="0"/>
              <a:t>图书馆的管理员可以增加、修改、删除图书的信息。</a:t>
            </a:r>
          </a:p>
          <a:p>
            <a:pPr marL="0" indent="0">
              <a:buNone/>
            </a:pPr>
            <a:r>
              <a:rPr lang="en-US" altLang="zh-CN" sz="1600" dirty="0" smtClean="0"/>
              <a:t>4.</a:t>
            </a:r>
            <a:r>
              <a:rPr lang="zh-CN" altLang="en-US" sz="1600" dirty="0" smtClean="0"/>
              <a:t>图书借阅管理</a:t>
            </a:r>
          </a:p>
          <a:p>
            <a:pPr marL="0" indent="0">
              <a:buNone/>
            </a:pPr>
            <a:r>
              <a:rPr lang="zh-CN" altLang="en-US" sz="1600" dirty="0" smtClean="0"/>
              <a:t>在这个模块中能实现借书和还书操作</a:t>
            </a:r>
            <a:r>
              <a:rPr lang="en-US" altLang="zh-CN" sz="1600" dirty="0" smtClean="0"/>
              <a:t>,</a:t>
            </a:r>
            <a:r>
              <a:rPr lang="zh-CN" altLang="en-US" sz="1600" dirty="0" smtClean="0"/>
              <a:t>并能浏览超期未还书籍的情况。由于借书</a:t>
            </a:r>
          </a:p>
          <a:p>
            <a:pPr marL="0" indent="0">
              <a:buNone/>
            </a:pPr>
            <a:r>
              <a:rPr lang="zh-CN" altLang="en-US" sz="1600" dirty="0" smtClean="0"/>
              <a:t>者既可以通过网络预约图书</a:t>
            </a:r>
            <a:r>
              <a:rPr lang="en-US" altLang="zh-CN" sz="1600" dirty="0" smtClean="0"/>
              <a:t>,</a:t>
            </a:r>
            <a:r>
              <a:rPr lang="zh-CN" altLang="en-US" sz="1600" dirty="0" smtClean="0"/>
              <a:t>也可以直接在图书馆内借书</a:t>
            </a:r>
            <a:r>
              <a:rPr lang="en-US" altLang="zh-CN" sz="1600" dirty="0" smtClean="0"/>
              <a:t>,</a:t>
            </a:r>
            <a:r>
              <a:rPr lang="zh-CN" altLang="en-US" sz="1600" dirty="0" smtClean="0"/>
              <a:t>因此</a:t>
            </a:r>
            <a:r>
              <a:rPr lang="en-US" altLang="zh-CN" sz="1600" dirty="0" smtClean="0"/>
              <a:t>,</a:t>
            </a:r>
            <a:r>
              <a:rPr lang="zh-CN" altLang="en-US" sz="1600" dirty="0" smtClean="0"/>
              <a:t>这个子系统又可具</a:t>
            </a:r>
          </a:p>
          <a:p>
            <a:pPr marL="0" indent="0">
              <a:buNone/>
            </a:pPr>
            <a:r>
              <a:rPr lang="zh-CN" altLang="en-US" sz="1600" dirty="0" smtClean="0"/>
              <a:t>体可以分为馆内借书操作、取预约书操作、用户还书操作和超期未还图书信息。</a:t>
            </a:r>
          </a:p>
          <a:p>
            <a:pPr marL="0" indent="0">
              <a:buNone/>
            </a:pPr>
            <a:r>
              <a:rPr lang="en-US" altLang="zh-CN" sz="1600" dirty="0" smtClean="0"/>
              <a:t>5.</a:t>
            </a:r>
            <a:r>
              <a:rPr lang="zh-CN" altLang="en-US" sz="1600" dirty="0" smtClean="0"/>
              <a:t>系统公告管理</a:t>
            </a:r>
          </a:p>
          <a:p>
            <a:pPr marL="0" indent="0">
              <a:buNone/>
            </a:pPr>
            <a:r>
              <a:rPr lang="zh-CN" altLang="en-US" sz="1600" dirty="0" smtClean="0"/>
              <a:t>用于发布新书的消息。</a:t>
            </a:r>
            <a:endParaRPr lang="zh-CN" altLang="zh-CN" sz="1600" dirty="0"/>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27"/>
          <p:cNvGrpSpPr>
            <a:grpSpLocks/>
          </p:cNvGrpSpPr>
          <p:nvPr/>
        </p:nvGrpSpPr>
        <p:grpSpPr bwMode="auto">
          <a:xfrm>
            <a:off x="7008813" y="2298700"/>
            <a:ext cx="1841500" cy="2095500"/>
            <a:chOff x="3906" y="1492"/>
            <a:chExt cx="1160" cy="1320"/>
          </a:xfrm>
        </p:grpSpPr>
        <p:grpSp>
          <p:nvGrpSpPr>
            <p:cNvPr id="7" name="Group 28"/>
            <p:cNvGrpSpPr>
              <a:grpSpLocks/>
            </p:cNvGrpSpPr>
            <p:nvPr/>
          </p:nvGrpSpPr>
          <p:grpSpPr bwMode="auto">
            <a:xfrm>
              <a:off x="3906" y="1492"/>
              <a:ext cx="1160" cy="1320"/>
              <a:chOff x="1249" y="2313"/>
              <a:chExt cx="1400" cy="1592"/>
            </a:xfrm>
          </p:grpSpPr>
          <p:sp>
            <p:nvSpPr>
              <p:cNvPr id="9"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400" dirty="0" smtClean="0">
                  <a:ea typeface="宋体" panose="02010600030101010101" pitchFamily="2" charset="-122"/>
                </a:rPr>
                <a:t>系统管理</a:t>
              </a:r>
              <a:endParaRPr lang="en-GB" altLang="zh-CN" sz="2400" dirty="0">
                <a:solidFill>
                  <a:schemeClr val="bg1"/>
                </a:solidFill>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295848320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par>
                                <p:cTn id="14" presetID="53"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ICTUREPATH" val="1.PNG"/>
</p:tagLst>
</file>

<file path=ppt/tags/tag2.xml><?xml version="1.0" encoding="utf-8"?>
<p:tagLst xmlns:a="http://schemas.openxmlformats.org/drawingml/2006/main" xmlns:r="http://schemas.openxmlformats.org/officeDocument/2006/relationships" xmlns:p="http://schemas.openxmlformats.org/presentationml/2006/main">
  <p:tag name="PICTUREPATH" val="2.PNG"/>
</p:tagLst>
</file>

<file path=ppt/tags/tag3.xml><?xml version="1.0" encoding="utf-8"?>
<p:tagLst xmlns:a="http://schemas.openxmlformats.org/drawingml/2006/main" xmlns:r="http://schemas.openxmlformats.org/officeDocument/2006/relationships" xmlns:p="http://schemas.openxmlformats.org/presentationml/2006/main">
  <p:tag name="PICTUREPATH" val="4.PNG"/>
</p:tagLst>
</file>

<file path=ppt/tags/tag4.xml><?xml version="1.0" encoding="utf-8"?>
<p:tagLst xmlns:a="http://schemas.openxmlformats.org/drawingml/2006/main" xmlns:r="http://schemas.openxmlformats.org/officeDocument/2006/relationships" xmlns:p="http://schemas.openxmlformats.org/presentationml/2006/main">
  <p:tag name="PICTUREPATH" val="3.PNG"/>
</p:tagLst>
</file>

<file path=ppt/tags/tag5.xml><?xml version="1.0" encoding="utf-8"?>
<p:tagLst xmlns:a="http://schemas.openxmlformats.org/drawingml/2006/main" xmlns:r="http://schemas.openxmlformats.org/officeDocument/2006/relationships" xmlns:p="http://schemas.openxmlformats.org/presentationml/2006/main">
  <p:tag name="PICTUREPATH" val="5.PNG"/>
</p:tagLst>
</file>

<file path=ppt/theme/theme1.xml><?xml version="1.0" encoding="utf-8"?>
<a:theme xmlns:a="http://schemas.openxmlformats.org/drawingml/2006/main" name="Education">
  <a:themeElements>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fontScheme name="Educ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uc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duc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duc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duc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duc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duc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duc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duc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duc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duc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duc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duc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ducation 13">
        <a:dk1>
          <a:srgbClr val="000000"/>
        </a:dk1>
        <a:lt1>
          <a:srgbClr val="FFFFFF"/>
        </a:lt1>
        <a:dk2>
          <a:srgbClr val="319734"/>
        </a:dk2>
        <a:lt2>
          <a:srgbClr val="000059"/>
        </a:lt2>
        <a:accent1>
          <a:srgbClr val="214697"/>
        </a:accent1>
        <a:accent2>
          <a:srgbClr val="BCC0C1"/>
        </a:accent2>
        <a:accent3>
          <a:srgbClr val="FFFFFF"/>
        </a:accent3>
        <a:accent4>
          <a:srgbClr val="000000"/>
        </a:accent4>
        <a:accent5>
          <a:srgbClr val="ABB0C9"/>
        </a:accent5>
        <a:accent6>
          <a:srgbClr val="AAAEAF"/>
        </a:accent6>
        <a:hlink>
          <a:srgbClr val="D9E3D4"/>
        </a:hlink>
        <a:folHlink>
          <a:srgbClr val="CBF199"/>
        </a:folHlink>
      </a:clrScheme>
      <a:clrMap bg1="lt1" tx1="dk1" bg2="lt2" tx2="dk2" accent1="accent1" accent2="accent2" accent3="accent3" accent4="accent4" accent5="accent5" accent6="accent6" hlink="hlink" folHlink="folHlink"/>
    </a:extraClrScheme>
    <a:extraClrScheme>
      <a:clrScheme name="Education 14">
        <a:dk1>
          <a:srgbClr val="000000"/>
        </a:dk1>
        <a:lt1>
          <a:srgbClr val="FFFFFF"/>
        </a:lt1>
        <a:dk2>
          <a:srgbClr val="FFFFFF"/>
        </a:dk2>
        <a:lt2>
          <a:srgbClr val="969696"/>
        </a:lt2>
        <a:accent1>
          <a:srgbClr val="75B947"/>
        </a:accent1>
        <a:accent2>
          <a:srgbClr val="0099FF"/>
        </a:accent2>
        <a:accent3>
          <a:srgbClr val="FFFFFF"/>
        </a:accent3>
        <a:accent4>
          <a:srgbClr val="000000"/>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blackboard-powerpoint-template</Template>
  <TotalTime>164</TotalTime>
  <Words>1585</Words>
  <Application>Microsoft Office PowerPoint</Application>
  <PresentationFormat>全屏显示(4:3)</PresentationFormat>
  <Paragraphs>155</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宋体</vt:lpstr>
      <vt:lpstr>Arial</vt:lpstr>
      <vt:lpstr>Arial Black</vt:lpstr>
      <vt:lpstr>Arial Narrow</vt:lpstr>
      <vt:lpstr>Education</vt:lpstr>
      <vt:lpstr>Web应用设计</vt:lpstr>
      <vt:lpstr>图书管理系统</vt:lpstr>
      <vt:lpstr>项目组人员组成</vt:lpstr>
      <vt:lpstr>项目简介</vt:lpstr>
      <vt:lpstr>项目概述</vt:lpstr>
      <vt:lpstr>项目需求分析</vt:lpstr>
      <vt:lpstr>项目需求分析</vt:lpstr>
      <vt:lpstr>项目需求分析</vt:lpstr>
      <vt:lpstr>项目需求分析</vt:lpstr>
      <vt:lpstr>项目需求分析</vt:lpstr>
      <vt:lpstr>项目需求分析</vt:lpstr>
      <vt:lpstr>Web应用建模——需求模型</vt:lpstr>
      <vt:lpstr>Web应用建模——需求模型</vt:lpstr>
      <vt:lpstr>Web应用建模——需求模型</vt:lpstr>
      <vt:lpstr>Web应用建模——需求模型</vt:lpstr>
      <vt:lpstr>Web应用建模——框架模型</vt:lpstr>
      <vt:lpstr>Web应用建模——框架模型</vt:lpstr>
      <vt:lpstr>Web应用建模——结构模型</vt:lpstr>
      <vt:lpstr>Web应用建模——动态模型</vt:lpstr>
      <vt:lpstr>Web应用建模——动态模型</vt:lpstr>
      <vt:lpstr>Web应用建模——功能模型</vt:lpstr>
      <vt:lpstr>Web应用架构</vt:lpstr>
      <vt:lpstr>Web应用架构</vt:lpstr>
      <vt:lpstr>Web应用架构</vt:lpstr>
      <vt:lpstr>Web应用架构</vt:lpstr>
      <vt:lpstr>Web应用架构</vt:lpstr>
      <vt:lpstr>Web应用设计模式</vt:lpstr>
      <vt:lpstr>Web应用设计模式</vt:lpstr>
      <vt:lpstr>Web应用设计模式</vt:lpstr>
      <vt:lpstr>Web应用设计模式</vt:lpstr>
      <vt:lpstr>Web应用设计模式</vt:lpstr>
      <vt:lpstr>Web项目部署</vt:lpstr>
      <vt:lpstr>Web项目部署</vt:lpstr>
      <vt:lpstr>数据库设计</vt:lpstr>
      <vt:lpstr>数据库设计</vt:lpstr>
      <vt:lpstr>数据库设计</vt:lpstr>
      <vt:lpstr>数据库设计</vt:lpstr>
      <vt:lpstr>数据库设计</vt:lpstr>
      <vt:lpstr>          谢谢观看</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Web应用设计</dc:title>
  <dc:creator>User</dc:creator>
  <cp:lastModifiedBy>User</cp:lastModifiedBy>
  <cp:revision>19</cp:revision>
  <dcterms:created xsi:type="dcterms:W3CDTF">2017-06-18T13:16:55Z</dcterms:created>
  <dcterms:modified xsi:type="dcterms:W3CDTF">2017-06-19T03:03:44Z</dcterms:modified>
</cp:coreProperties>
</file>