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79" r:id="rId26"/>
    <p:sldId id="283" r:id="rId27"/>
    <p:sldId id="282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14-12-15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14-12-15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14-12-15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情节提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14-12-15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14-12-15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14-12-15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14-12-15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14-12-15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14-12-15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14-12-15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14-12-15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14-12-15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14-12-15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14-12-15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14-12-15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程序、模型与表达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前端工程师的程序设计思考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6432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语言的基本特征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文法（约等同于语法）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文法的重要分类：</a:t>
            </a:r>
            <a:endParaRPr kumimoji="1" lang="en-US" altLang="zh-CN" dirty="0" smtClean="0"/>
          </a:p>
          <a:p>
            <a:pPr marL="349250" lvl="1" indent="0">
              <a:buNone/>
            </a:pPr>
            <a:r>
              <a:rPr kumimoji="1" lang="en-US" altLang="zh-CN" dirty="0" smtClean="0"/>
              <a:t>	</a:t>
            </a:r>
          </a:p>
          <a:p>
            <a:pPr marL="349250" lvl="1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上下文无关文法</a:t>
            </a:r>
            <a:r>
              <a:rPr kumimoji="1" lang="en-US" altLang="zh-CN" dirty="0" smtClean="0"/>
              <a:t>		</a:t>
            </a:r>
            <a:r>
              <a:rPr kumimoji="1" lang="zh-CN" altLang="en-US" dirty="0" smtClean="0"/>
              <a:t>（绝大多数程序语言）</a:t>
            </a:r>
            <a:endParaRPr kumimoji="1" lang="en-US" altLang="zh-CN" dirty="0" smtClean="0"/>
          </a:p>
          <a:p>
            <a:pPr marL="349250" lvl="1" indent="0"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上下文相关文法</a:t>
            </a:r>
            <a:r>
              <a:rPr kumimoji="1" lang="en-US" altLang="zh-CN" dirty="0" smtClean="0"/>
              <a:t>		</a:t>
            </a:r>
            <a:r>
              <a:rPr kumimoji="1" lang="zh-CN" altLang="en-US" dirty="0" smtClean="0"/>
              <a:t>（自然语言）</a:t>
            </a:r>
            <a:endParaRPr kumimoji="1" lang="en-US" altLang="zh-CN" dirty="0" smtClean="0"/>
          </a:p>
          <a:p>
            <a:pPr marL="349250" lvl="1" indent="0">
              <a:buNone/>
            </a:pPr>
            <a:endParaRPr kumimoji="1" lang="en-US" altLang="zh-CN" dirty="0">
              <a:solidFill>
                <a:srgbClr val="FF6600"/>
              </a:solidFill>
            </a:endParaRPr>
          </a:p>
          <a:p>
            <a:pPr marL="349250" lvl="1" indent="0">
              <a:buNone/>
            </a:pPr>
            <a:endParaRPr kumimoji="1" lang="en-US" altLang="zh-CN" dirty="0" smtClean="0">
              <a:solidFill>
                <a:srgbClr val="FF6600"/>
              </a:solidFill>
            </a:endParaRPr>
          </a:p>
          <a:p>
            <a:pPr marL="349250" lvl="1" indent="0">
              <a:buNone/>
            </a:pPr>
            <a:r>
              <a:rPr kumimoji="1" lang="zh-CN" altLang="en-US" dirty="0" smtClean="0">
                <a:solidFill>
                  <a:srgbClr val="FF6600"/>
                </a:solidFill>
              </a:rPr>
              <a:t>问题： 为什么程序设计语言喜好采用上下文无关文法？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66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语言的基本特征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语义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pPr marL="349250" lvl="1" indent="0">
              <a:buNone/>
            </a:pPr>
            <a:r>
              <a:rPr kumimoji="1" lang="zh-CN" altLang="en-US" dirty="0" smtClean="0"/>
              <a:t>什么是语义？</a:t>
            </a:r>
            <a:endParaRPr kumimoji="1" lang="en-US" altLang="zh-CN" dirty="0" smtClean="0"/>
          </a:p>
          <a:p>
            <a:pPr marL="349250" lvl="1" indent="0">
              <a:buNone/>
            </a:pPr>
            <a:endParaRPr kumimoji="1" lang="en-US" altLang="zh-CN" dirty="0"/>
          </a:p>
          <a:p>
            <a:pPr marL="349250" lvl="1" indent="0">
              <a:buNone/>
            </a:pPr>
            <a:r>
              <a:rPr kumimoji="1" lang="en-US" altLang="zh-CN" dirty="0" err="1"/>
              <a:t>v</a:t>
            </a:r>
            <a:r>
              <a:rPr kumimoji="1" lang="en-US" altLang="zh-CN" dirty="0" err="1" smtClean="0"/>
              <a:t>ar</a:t>
            </a:r>
            <a:r>
              <a:rPr kumimoji="1" lang="en-US" altLang="zh-CN" dirty="0" smtClean="0"/>
              <a:t> a = 10;		</a:t>
            </a:r>
            <a:r>
              <a:rPr kumimoji="1" lang="zh-CN" altLang="en-US" dirty="0" smtClean="0"/>
              <a:t>包含了哪些语法、语义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738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jQuery</a:t>
            </a:r>
            <a:r>
              <a:rPr kumimoji="1" lang="zh-CN" altLang="en-US" dirty="0" smtClean="0"/>
              <a:t> 之成功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好的语法（文法）</a:t>
            </a:r>
            <a:endParaRPr kumimoji="1" lang="en-US" altLang="zh-CN" dirty="0" smtClean="0"/>
          </a:p>
          <a:p>
            <a:pPr marL="349250" lvl="1" indent="0">
              <a:buNone/>
            </a:pPr>
            <a:r>
              <a:rPr kumimoji="1" lang="zh-CN" altLang="en-US" dirty="0" smtClean="0">
                <a:solidFill>
                  <a:srgbClr val="FFFF00"/>
                </a:solidFill>
              </a:rPr>
              <a:t>链式调用</a:t>
            </a:r>
            <a:endParaRPr kumimoji="1" lang="en-US" altLang="zh-CN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好的语义</a:t>
            </a:r>
            <a:endParaRPr kumimoji="1" lang="en-US" altLang="zh-CN" dirty="0" smtClean="0"/>
          </a:p>
          <a:p>
            <a:pPr marL="349250" lvl="1" indent="0">
              <a:buNone/>
            </a:pPr>
            <a:r>
              <a:rPr kumimoji="1" lang="zh-CN" altLang="en-US" dirty="0" smtClean="0">
                <a:solidFill>
                  <a:srgbClr val="FFFF00"/>
                </a:solidFill>
              </a:rPr>
              <a:t>多态（多义），如：</a:t>
            </a:r>
            <a:r>
              <a:rPr kumimoji="1" lang="en-US" altLang="zh-CN" dirty="0" smtClean="0">
                <a:solidFill>
                  <a:srgbClr val="FFFF00"/>
                </a:solidFill>
              </a:rPr>
              <a:t>$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544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jQuery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之成功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944031" y="2493105"/>
            <a:ext cx="1630477" cy="94079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语法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944031" y="4515814"/>
            <a:ext cx="1630477" cy="1066233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语义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891431" y="3559339"/>
            <a:ext cx="2524105" cy="109759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信息传播效率</a:t>
            </a:r>
            <a:endParaRPr kumimoji="1" lang="zh-CN" altLang="en-US" dirty="0"/>
          </a:p>
        </p:txBody>
      </p:sp>
      <p:cxnSp>
        <p:nvCxnSpPr>
          <p:cNvPr id="8" name="直线箭头连接符 7"/>
          <p:cNvCxnSpPr/>
          <p:nvPr/>
        </p:nvCxnSpPr>
        <p:spPr>
          <a:xfrm>
            <a:off x="3762640" y="3151662"/>
            <a:ext cx="1128791" cy="548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3762640" y="4515814"/>
            <a:ext cx="1128791" cy="439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227880" y="4923491"/>
            <a:ext cx="218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FF00"/>
                </a:solidFill>
              </a:rPr>
              <a:t>Write</a:t>
            </a:r>
            <a:r>
              <a:rPr kumimoji="1" lang="zh-CN" altLang="en-US" dirty="0" smtClean="0">
                <a:solidFill>
                  <a:srgbClr val="FFFF00"/>
                </a:solidFill>
              </a:rPr>
              <a:t> </a:t>
            </a:r>
            <a:r>
              <a:rPr kumimoji="1" lang="en-US" altLang="zh-CN" dirty="0" smtClean="0">
                <a:solidFill>
                  <a:srgbClr val="FFFF00"/>
                </a:solidFill>
              </a:rPr>
              <a:t>less</a:t>
            </a:r>
            <a:r>
              <a:rPr kumimoji="1" lang="zh-CN" altLang="en-US" dirty="0" smtClean="0">
                <a:solidFill>
                  <a:srgbClr val="FFFF00"/>
                </a:solidFill>
              </a:rPr>
              <a:t>, </a:t>
            </a:r>
            <a:r>
              <a:rPr kumimoji="1" lang="en-US" altLang="zh-CN" dirty="0" smtClean="0">
                <a:solidFill>
                  <a:srgbClr val="FFFF00"/>
                </a:solidFill>
              </a:rPr>
              <a:t>do</a:t>
            </a:r>
            <a:r>
              <a:rPr kumimoji="1" lang="zh-CN" altLang="en-US" dirty="0" smtClean="0">
                <a:solidFill>
                  <a:srgbClr val="FFFF00"/>
                </a:solidFill>
              </a:rPr>
              <a:t> </a:t>
            </a:r>
            <a:r>
              <a:rPr kumimoji="1" lang="en-US" altLang="zh-CN" dirty="0" smtClean="0">
                <a:solidFill>
                  <a:srgbClr val="FFFF00"/>
                </a:solidFill>
              </a:rPr>
              <a:t>more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720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没有完美的选择</a:t>
            </a:r>
            <a:endParaRPr kumimoji="1" lang="zh-CN" altLang="en-US" dirty="0"/>
          </a:p>
        </p:txBody>
      </p:sp>
      <p:sp>
        <p:nvSpPr>
          <p:cNvPr id="4" name="左右箭头 3"/>
          <p:cNvSpPr/>
          <p:nvPr/>
        </p:nvSpPr>
        <p:spPr>
          <a:xfrm>
            <a:off x="1348279" y="2869423"/>
            <a:ext cx="6600298" cy="595837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52826" y="22422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效率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71448" y="22892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严谨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960885" y="4108136"/>
            <a:ext cx="1285568" cy="6271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易用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960885" y="5013172"/>
            <a:ext cx="1285568" cy="6271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优雅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960885" y="5792768"/>
            <a:ext cx="1285568" cy="6271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简洁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951961" y="4108136"/>
            <a:ext cx="1285568" cy="6271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易维护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951961" y="5013172"/>
            <a:ext cx="1285568" cy="6271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可靠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963261" y="5792768"/>
            <a:ext cx="1285568" cy="6271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简单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999243" y="4735332"/>
            <a:ext cx="825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smtClean="0"/>
              <a:t>VS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68155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程序设计的层次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45716" y="4798052"/>
            <a:ext cx="3511798" cy="84671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重构语法和语义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45716" y="3951337"/>
            <a:ext cx="3511798" cy="84671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抽象建模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45716" y="3104622"/>
            <a:ext cx="3511798" cy="84671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模式与逻辑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45716" y="2257907"/>
            <a:ext cx="3511798" cy="8467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最终解决</a:t>
            </a:r>
            <a:endParaRPr kumimoji="1" lang="zh-CN" altLang="en-US" dirty="0"/>
          </a:p>
        </p:txBody>
      </p:sp>
      <p:sp>
        <p:nvSpPr>
          <p:cNvPr id="8" name="上箭头 7"/>
          <p:cNvSpPr/>
          <p:nvPr/>
        </p:nvSpPr>
        <p:spPr>
          <a:xfrm>
            <a:off x="6631654" y="1944309"/>
            <a:ext cx="376264" cy="3982696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85800" y="4923491"/>
            <a:ext cx="1367975" cy="72127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jQuery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733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模型抽象方法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物质与能量</a:t>
            </a:r>
            <a:endParaRPr kumimoji="1" lang="en-US" altLang="zh-CN" dirty="0" smtClean="0"/>
          </a:p>
          <a:p>
            <a:r>
              <a:rPr kumimoji="1" lang="zh-CN" altLang="en-US" dirty="0" smtClean="0"/>
              <a:t>定义与过程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433409" y="2304947"/>
            <a:ext cx="2226229" cy="11132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是什么（定义）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433409" y="4025338"/>
            <a:ext cx="2226229" cy="1113273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怎么做（流程）</a:t>
            </a:r>
            <a:endParaRPr kumimoji="1" lang="zh-CN" altLang="en-US" dirty="0"/>
          </a:p>
        </p:txBody>
      </p:sp>
      <p:sp>
        <p:nvSpPr>
          <p:cNvPr id="6" name="上下箭头 5"/>
          <p:cNvSpPr/>
          <p:nvPr/>
        </p:nvSpPr>
        <p:spPr>
          <a:xfrm>
            <a:off x="5885476" y="1869141"/>
            <a:ext cx="470330" cy="4103455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710042" y="2069748"/>
            <a:ext cx="1746571" cy="62719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函数式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710042" y="2849344"/>
            <a:ext cx="1746571" cy="62719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710042" y="4466858"/>
            <a:ext cx="1746571" cy="62719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面向过程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4634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函数式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1144470" y="1787510"/>
            <a:ext cx="4797366" cy="34937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定义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307988" y="2499597"/>
            <a:ext cx="4327036" cy="30889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定义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091872" y="3882303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原子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158672" y="4339503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原子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073072" y="3736784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原子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16990" y="5864286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函数式不断拆分事物直到原子</a:t>
            </a:r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质能统一</a:t>
            </a:r>
            <a:r>
              <a:rPr kumimoji="1" lang="zh-CN" altLang="zh-CN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293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函数式编程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078" y="1920226"/>
            <a:ext cx="2425086" cy="242508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2576" y="1550894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baike.so.com</a:t>
            </a:r>
            <a:r>
              <a:rPr kumimoji="1" lang="en-US" altLang="zh-CN" dirty="0"/>
              <a:t>/doc/6534519.html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870" y="2527440"/>
            <a:ext cx="3826173" cy="17963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42346" y="4460080"/>
            <a:ext cx="2221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快速排序（</a:t>
            </a:r>
            <a:r>
              <a:rPr kumimoji="1" lang="en-US" altLang="zh-CN" dirty="0" err="1" smtClean="0"/>
              <a:t>Erlang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86870" y="5632580"/>
            <a:ext cx="438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Qwrap</a:t>
            </a:r>
            <a:r>
              <a:rPr kumimoji="1" lang="en-US" altLang="zh-CN" dirty="0" smtClean="0"/>
              <a:t> </a:t>
            </a:r>
            <a:r>
              <a:rPr kumimoji="1" lang="en-US" altLang="en-US" dirty="0" smtClean="0"/>
              <a:t>设计中使用到了函数式编程的模型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434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5408796" y="3324140"/>
            <a:ext cx="1269891" cy="7683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吃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408796" y="2210866"/>
            <a:ext cx="1269891" cy="7683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卖萌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408796" y="4354615"/>
            <a:ext cx="1269891" cy="7683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睡</a:t>
            </a:r>
            <a:endParaRPr kumimoji="1" lang="zh-CN" altLang="en-US" dirty="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656267" y="2642064"/>
            <a:ext cx="611430" cy="4547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4656267" y="3763178"/>
            <a:ext cx="6114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4656267" y="4354615"/>
            <a:ext cx="611430" cy="372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2649526" y="3096782"/>
            <a:ext cx="1661833" cy="12578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猫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544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大纲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什么是好代码？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为什么 </a:t>
            </a:r>
            <a:r>
              <a:rPr kumimoji="1" lang="en-US" altLang="zh-CN" dirty="0" err="1" smtClean="0"/>
              <a:t>jQuery</a:t>
            </a:r>
            <a:r>
              <a:rPr kumimoji="1" lang="zh-CN" altLang="en-US" dirty="0" smtClean="0"/>
              <a:t> 会流行？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语法？语义？语言？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表达形式（面向对象？面向过程？函数式？）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设计模式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77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面向对象之复用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49087" y="1975668"/>
            <a:ext cx="2006741" cy="11132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猫类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285569" y="4123816"/>
            <a:ext cx="1881320" cy="106623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Tom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574508" y="4123816"/>
            <a:ext cx="1881320" cy="106623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多啦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梦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995220" y="4123816"/>
            <a:ext cx="1881320" cy="106623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H</a:t>
            </a:r>
            <a:r>
              <a:rPr kumimoji="1" lang="en-US" altLang="zh-CN" dirty="0" err="1" smtClean="0"/>
              <a:t>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Kitty</a:t>
            </a:r>
            <a:endParaRPr kumimoji="1" lang="zh-CN" altLang="en-US" dirty="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2633848" y="3324141"/>
            <a:ext cx="815239" cy="470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4389747" y="3324141"/>
            <a:ext cx="0" cy="470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 flipV="1">
            <a:off x="5612605" y="3324141"/>
            <a:ext cx="736851" cy="470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75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面向对象之复用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类继承模型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49087" y="1975668"/>
            <a:ext cx="2006741" cy="11132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猫类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37530" y="3633339"/>
            <a:ext cx="2006741" cy="11132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家猫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67002" y="3633339"/>
            <a:ext cx="2006741" cy="11132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机器猫</a:t>
            </a:r>
            <a:endParaRPr kumimoji="1" lang="zh-CN" altLang="en-US" dirty="0"/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3449087" y="3088942"/>
            <a:ext cx="423297" cy="544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H="1" flipV="1">
            <a:off x="5079565" y="3088942"/>
            <a:ext cx="376263" cy="544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5791983" y="1567990"/>
            <a:ext cx="2163519" cy="81535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猜拳接口</a:t>
            </a:r>
            <a:endParaRPr kumimoji="1" lang="zh-CN" altLang="en-US" dirty="0"/>
          </a:p>
        </p:txBody>
      </p:sp>
      <p:cxnSp>
        <p:nvCxnSpPr>
          <p:cNvPr id="13" name="肘形连接符 12"/>
          <p:cNvCxnSpPr/>
          <p:nvPr/>
        </p:nvCxnSpPr>
        <p:spPr>
          <a:xfrm flipV="1">
            <a:off x="5581250" y="2383346"/>
            <a:ext cx="533041" cy="40767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74011" y="2896384"/>
            <a:ext cx="2163519" cy="81535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石头剪子布</a:t>
            </a:r>
            <a:endParaRPr kumimoji="1"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6873743" y="2896384"/>
            <a:ext cx="2163519" cy="81535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石头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28664" y="5268449"/>
            <a:ext cx="1708866" cy="8577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Tom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2535405" y="5268449"/>
            <a:ext cx="1708866" cy="85771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Kitty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5211910" y="5268449"/>
            <a:ext cx="1708866" cy="8577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多啦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梦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 flipV="1">
            <a:off x="1536411" y="4746614"/>
            <a:ext cx="548719" cy="521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3601487" y="4746615"/>
            <a:ext cx="0" cy="521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V="1">
            <a:off x="6114291" y="4746615"/>
            <a:ext cx="0" cy="521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448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面向对象之复用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原型继承模型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26320" y="3141481"/>
            <a:ext cx="1708866" cy="8577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Tom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68574" y="3141481"/>
            <a:ext cx="2194874" cy="857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多啦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梦.</a:t>
            </a:r>
            <a:r>
              <a:rPr kumimoji="1" lang="en-US" altLang="zh-CN" dirty="0" smtClean="0"/>
              <a:t>__proto__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552350" y="3141481"/>
            <a:ext cx="1708866" cy="8577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多啦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梦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830916" y="4766692"/>
            <a:ext cx="2712237" cy="86239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猜拳：</a:t>
            </a:r>
            <a:r>
              <a:rPr kumimoji="1" lang="zh-CN" altLang="zh-CN" dirty="0" smtClean="0"/>
              <a:t>[</a:t>
            </a:r>
            <a:r>
              <a:rPr kumimoji="1" lang="zh-CN" altLang="en-US" dirty="0" smtClean="0"/>
              <a:t>石头、剪刀、布</a:t>
            </a:r>
            <a:r>
              <a:rPr kumimoji="1" lang="en-US" altLang="zh-CN" dirty="0" smtClean="0"/>
              <a:t>]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5744376" y="4766692"/>
            <a:ext cx="2712237" cy="86239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猜拳：</a:t>
            </a:r>
            <a:r>
              <a:rPr kumimoji="1" lang="zh-CN" altLang="zh-CN" dirty="0" smtClean="0"/>
              <a:t>[</a:t>
            </a:r>
            <a:r>
              <a:rPr kumimoji="1" lang="zh-CN" altLang="en-US" dirty="0" smtClean="0"/>
              <a:t>石头</a:t>
            </a:r>
            <a:r>
              <a:rPr kumimoji="1" lang="en-US" altLang="zh-CN" dirty="0" smtClean="0"/>
              <a:t>]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 flipH="1">
            <a:off x="2935186" y="3543659"/>
            <a:ext cx="607967" cy="26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5941836" y="3554939"/>
            <a:ext cx="607967" cy="26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>
            <a:off x="3888062" y="5174370"/>
            <a:ext cx="1630477" cy="31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73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原型继承与类继承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原型继承：儿童认知世界的方式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老虎</a:t>
            </a:r>
            <a:r>
              <a:rPr kumimoji="1" lang="zh-CN" altLang="en-US" dirty="0" smtClean="0">
                <a:solidFill>
                  <a:srgbClr val="FFFF00"/>
                </a:solidFill>
              </a:rPr>
              <a:t>像</a:t>
            </a:r>
            <a:r>
              <a:rPr kumimoji="1" lang="zh-CN" altLang="en-US" dirty="0" smtClean="0">
                <a:solidFill>
                  <a:srgbClr val="FF6600"/>
                </a:solidFill>
              </a:rPr>
              <a:t>大</a:t>
            </a:r>
            <a:r>
              <a:rPr kumimoji="1" lang="zh-CN" altLang="en-US" dirty="0" smtClean="0"/>
              <a:t>花猫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花猫</a:t>
            </a:r>
            <a:r>
              <a:rPr kumimoji="1" lang="zh-CN" altLang="en-US" dirty="0" smtClean="0">
                <a:solidFill>
                  <a:srgbClr val="FFFF00"/>
                </a:solidFill>
              </a:rPr>
              <a:t>像</a:t>
            </a:r>
            <a:r>
              <a:rPr kumimoji="1" lang="zh-CN" altLang="en-US" dirty="0" smtClean="0">
                <a:solidFill>
                  <a:srgbClr val="FF6600"/>
                </a:solidFill>
              </a:rPr>
              <a:t>小</a:t>
            </a:r>
            <a:r>
              <a:rPr kumimoji="1" lang="zh-CN" altLang="en-US" dirty="0" smtClean="0"/>
              <a:t>老虎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类继承：大人认知世界的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老虎和猫都是</a:t>
            </a:r>
            <a:r>
              <a:rPr kumimoji="1" lang="zh-CN" altLang="en-US" dirty="0" smtClean="0">
                <a:solidFill>
                  <a:srgbClr val="FFFF00"/>
                </a:solidFill>
              </a:rPr>
              <a:t>猫科动物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178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程序设计的层次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45716" y="4798052"/>
            <a:ext cx="3511798" cy="84671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重构语法和语义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45716" y="3951337"/>
            <a:ext cx="3511798" cy="84671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抽象建模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45716" y="3104622"/>
            <a:ext cx="3511798" cy="84671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模式与逻辑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45716" y="2257907"/>
            <a:ext cx="3511798" cy="8467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最终解决</a:t>
            </a:r>
            <a:endParaRPr kumimoji="1" lang="zh-CN" altLang="en-US" dirty="0"/>
          </a:p>
        </p:txBody>
      </p:sp>
      <p:sp>
        <p:nvSpPr>
          <p:cNvPr id="8" name="上箭头 7"/>
          <p:cNvSpPr/>
          <p:nvPr/>
        </p:nvSpPr>
        <p:spPr>
          <a:xfrm>
            <a:off x="6631654" y="1944309"/>
            <a:ext cx="376264" cy="3982696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70330" y="4923491"/>
            <a:ext cx="1583445" cy="72127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jQuery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70330" y="3982696"/>
            <a:ext cx="1583445" cy="72127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1980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设计模式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什么是设计模式？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有哪些设计模式？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设计模式有什么用？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292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程序设计的层次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45716" y="4798052"/>
            <a:ext cx="3511798" cy="84671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重构语法和语义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45716" y="3951337"/>
            <a:ext cx="3511798" cy="84671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抽象建模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45716" y="3104622"/>
            <a:ext cx="3511798" cy="84671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模式与逻辑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45716" y="2257907"/>
            <a:ext cx="3511798" cy="8467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最终解决</a:t>
            </a:r>
            <a:endParaRPr kumimoji="1" lang="zh-CN" altLang="en-US" dirty="0"/>
          </a:p>
        </p:txBody>
      </p:sp>
      <p:sp>
        <p:nvSpPr>
          <p:cNvPr id="8" name="上箭头 7"/>
          <p:cNvSpPr/>
          <p:nvPr/>
        </p:nvSpPr>
        <p:spPr>
          <a:xfrm>
            <a:off x="6631654" y="1944309"/>
            <a:ext cx="376264" cy="3982696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70330" y="4923491"/>
            <a:ext cx="1583445" cy="72127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jQuery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70330" y="4076776"/>
            <a:ext cx="1583445" cy="72127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470330" y="3162942"/>
            <a:ext cx="1583445" cy="72127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设计模式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41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道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421" y="186895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43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Q&amp;</a:t>
            </a:r>
            <a:r>
              <a:rPr kumimoji="1" lang="en-US" altLang="zh-CN" dirty="0" smtClean="0"/>
              <a:t>A</a:t>
            </a:r>
          </a:p>
          <a:p>
            <a:r>
              <a:rPr kumimoji="1" lang="zh-CN" altLang="en-US" dirty="0" smtClean="0"/>
              <a:t>广告一下：长沙前端</a:t>
            </a:r>
            <a:r>
              <a:rPr kumimoji="1" lang="en-US" altLang="zh-CN" dirty="0" err="1" smtClean="0"/>
              <a:t>qq</a:t>
            </a:r>
            <a:r>
              <a:rPr kumimoji="1" lang="zh-CN" altLang="en-US" dirty="0" smtClean="0"/>
              <a:t>群</a:t>
            </a:r>
            <a:r>
              <a:rPr kumimoji="1" lang="en-US" altLang="zh-CN" dirty="0" smtClean="0"/>
              <a:t>12130166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</a:t>
            </a:r>
            <a:r>
              <a:rPr kumimoji="1" lang="zh-CN" altLang="en-US" smtClean="0"/>
              <a:t>欢迎回湖南的</a:t>
            </a:r>
            <a:r>
              <a:rPr kumimoji="1" lang="zh-CN" altLang="en-US" dirty="0" smtClean="0"/>
              <a:t>朋友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0270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程序员的喜好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程序员都喜欢</a:t>
            </a:r>
            <a:r>
              <a:rPr kumimoji="1" lang="zh-CN" altLang="en-US" dirty="0" smtClean="0">
                <a:solidFill>
                  <a:srgbClr val="FFFF00"/>
                </a:solidFill>
              </a:rPr>
              <a:t>好代码</a:t>
            </a:r>
            <a:endParaRPr kumimoji="1" lang="en-US" altLang="zh-CN" dirty="0">
              <a:solidFill>
                <a:srgbClr val="FFFF00"/>
              </a:solidFill>
            </a:endParaRPr>
          </a:p>
          <a:p>
            <a:r>
              <a:rPr kumimoji="1" lang="zh-CN" altLang="en-US" dirty="0" smtClean="0"/>
              <a:t>那么现在问题来了</a:t>
            </a:r>
            <a:r>
              <a:rPr kumimoji="1" lang="en-US" altLang="zh-CN" dirty="0" smtClean="0"/>
              <a:t>——</a:t>
            </a:r>
          </a:p>
          <a:p>
            <a:pPr marL="685800" lvl="2" indent="0">
              <a:buNone/>
            </a:pPr>
            <a:endParaRPr kumimoji="1" lang="en-US" altLang="zh-CN" dirty="0"/>
          </a:p>
          <a:p>
            <a:pPr marL="685800" lvl="2" indent="0">
              <a:buNone/>
            </a:pPr>
            <a:endParaRPr kumimoji="1" lang="en-US" altLang="zh-CN" sz="2000" dirty="0" smtClean="0"/>
          </a:p>
          <a:p>
            <a:pPr marL="685800" lvl="2" indent="0">
              <a:buNone/>
            </a:pPr>
            <a:endParaRPr kumimoji="1" lang="en-US" altLang="zh-CN" sz="2000" dirty="0"/>
          </a:p>
          <a:p>
            <a:pPr marL="685800" lvl="2" indent="0">
              <a:buNone/>
            </a:pPr>
            <a:endParaRPr kumimoji="1" lang="en-US" altLang="zh-CN" sz="2000" dirty="0" smtClean="0"/>
          </a:p>
          <a:p>
            <a:pPr marL="685800" lvl="2" indent="0">
              <a:buNone/>
            </a:pPr>
            <a:endParaRPr kumimoji="1" lang="en-US" altLang="zh-CN" sz="2000" dirty="0"/>
          </a:p>
          <a:p>
            <a:pPr marL="685800" lvl="2" indent="0">
              <a:buNone/>
            </a:pPr>
            <a:r>
              <a:rPr kumimoji="1" lang="zh-CN" altLang="en-US" sz="2800" dirty="0" smtClean="0">
                <a:solidFill>
                  <a:srgbClr val="FF6600"/>
                </a:solidFill>
              </a:rPr>
              <a:t>什么样的代码是好代码？</a:t>
            </a:r>
            <a:endParaRPr kumimoji="1" lang="zh-CN" altLang="en-US" sz="2800" dirty="0">
              <a:solidFill>
                <a:srgbClr val="FF66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973" y="1869141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91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好代码的标准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191503" y="2342729"/>
            <a:ext cx="1991064" cy="111327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逻辑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742585" y="1550894"/>
            <a:ext cx="1991064" cy="111327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结构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742585" y="3220803"/>
            <a:ext cx="1991064" cy="11132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风格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191503" y="3777439"/>
            <a:ext cx="1991064" cy="111327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思路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742585" y="4730934"/>
            <a:ext cx="1991064" cy="1113273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文档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277417" y="3777439"/>
            <a:ext cx="1991064" cy="1113273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注释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6277417" y="2342729"/>
            <a:ext cx="1991064" cy="1113273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格式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600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产生好代码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367327" y="1991348"/>
            <a:ext cx="1724544" cy="94079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理解问题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968815" y="1991348"/>
            <a:ext cx="1724544" cy="94079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熟悉语言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968815" y="4527093"/>
            <a:ext cx="1724544" cy="94079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编码习惯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2367327" y="4527093"/>
            <a:ext cx="1724544" cy="94079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领域经验</a:t>
            </a:r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4091871" y="3158541"/>
            <a:ext cx="1724544" cy="94079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 smtClean="0">
                <a:solidFill>
                  <a:schemeClr val="tx1"/>
                </a:solidFill>
              </a:rPr>
              <a:t>策略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椭圆形标注 14"/>
          <p:cNvSpPr/>
          <p:nvPr/>
        </p:nvSpPr>
        <p:spPr>
          <a:xfrm>
            <a:off x="7113285" y="1144632"/>
            <a:ext cx="1495728" cy="689916"/>
          </a:xfrm>
          <a:prstGeom prst="wedgeEllipseCallou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学习</a:t>
            </a:r>
            <a:endParaRPr kumimoji="1" lang="zh-CN" altLang="en-US" dirty="0"/>
          </a:p>
        </p:txBody>
      </p:sp>
      <p:sp>
        <p:nvSpPr>
          <p:cNvPr id="16" name="椭圆形标注 15"/>
          <p:cNvSpPr/>
          <p:nvPr/>
        </p:nvSpPr>
        <p:spPr>
          <a:xfrm>
            <a:off x="7265685" y="3754378"/>
            <a:ext cx="1495728" cy="689916"/>
          </a:xfrm>
          <a:prstGeom prst="wedgeEllipseCallou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学习</a:t>
            </a:r>
            <a:endParaRPr kumimoji="1" lang="zh-CN" altLang="en-US" dirty="0"/>
          </a:p>
        </p:txBody>
      </p:sp>
      <p:sp>
        <p:nvSpPr>
          <p:cNvPr id="17" name="椭圆形标注 16"/>
          <p:cNvSpPr/>
          <p:nvPr/>
        </p:nvSpPr>
        <p:spPr>
          <a:xfrm>
            <a:off x="1321586" y="3754378"/>
            <a:ext cx="1495728" cy="689916"/>
          </a:xfrm>
          <a:prstGeom prst="wedgeEllipseCallout">
            <a:avLst>
              <a:gd name="adj1" fmla="val 21094"/>
              <a:gd name="adj2" fmla="val 67046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积累</a:t>
            </a:r>
            <a:endParaRPr kumimoji="1" lang="zh-CN" altLang="en-US" dirty="0"/>
          </a:p>
        </p:txBody>
      </p:sp>
      <p:sp>
        <p:nvSpPr>
          <p:cNvPr id="18" name="椭圆形标注 17"/>
          <p:cNvSpPr/>
          <p:nvPr/>
        </p:nvSpPr>
        <p:spPr>
          <a:xfrm>
            <a:off x="1321586" y="1301432"/>
            <a:ext cx="1495728" cy="689916"/>
          </a:xfrm>
          <a:prstGeom prst="wedgeEllipseCallout">
            <a:avLst>
              <a:gd name="adj1" fmla="val 21094"/>
              <a:gd name="adj2" fmla="val 67046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积累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>
            <a:off x="3856706" y="2932143"/>
            <a:ext cx="344909" cy="226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 flipH="1">
            <a:off x="5816415" y="2932143"/>
            <a:ext cx="266520" cy="226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518539" y="4217895"/>
            <a:ext cx="450276" cy="309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 flipV="1">
            <a:off x="3856706" y="4217895"/>
            <a:ext cx="344909" cy="309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549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他山之石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Why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jQuery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21" y="2941435"/>
            <a:ext cx="46228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76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语言的本质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语言是</a:t>
            </a:r>
            <a:r>
              <a:rPr kumimoji="1" lang="zh-CN" altLang="en-US" dirty="0" smtClean="0">
                <a:solidFill>
                  <a:srgbClr val="FFFF00"/>
                </a:solidFill>
              </a:rPr>
              <a:t>信息的载体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137" y="3332163"/>
            <a:ext cx="4191000" cy="2794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18171" y="2641210"/>
            <a:ext cx="291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自然语言： 人 </a:t>
            </a:r>
            <a:r>
              <a:rPr kumimoji="1" lang="en-US" altLang="zh-CN" dirty="0" smtClean="0">
                <a:solidFill>
                  <a:srgbClr val="FFFF00"/>
                </a:solidFill>
              </a:rPr>
              <a:t>&gt;</a:t>
            </a:r>
            <a:r>
              <a:rPr kumimoji="1" lang="zh-CN" altLang="en-US" dirty="0" smtClean="0">
                <a:solidFill>
                  <a:srgbClr val="FFFF00"/>
                </a:solidFill>
              </a:rPr>
              <a:t>信息</a:t>
            </a:r>
            <a:r>
              <a:rPr kumimoji="1" lang="en-US" altLang="zh-CN" dirty="0" smtClean="0">
                <a:solidFill>
                  <a:srgbClr val="FFFF00"/>
                </a:solidFill>
              </a:rPr>
              <a:t>&gt;</a:t>
            </a:r>
            <a:r>
              <a:rPr kumimoji="1" lang="zh-CN" altLang="en-US" dirty="0" smtClean="0"/>
              <a:t> 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423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语言的本质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语言是</a:t>
            </a:r>
            <a:r>
              <a:rPr kumimoji="1" lang="zh-CN" altLang="en-US" dirty="0">
                <a:solidFill>
                  <a:srgbClr val="FFFF00"/>
                </a:solidFill>
              </a:rPr>
              <a:t>信息的载体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171" y="3332163"/>
            <a:ext cx="3530600" cy="2794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18171" y="2641210"/>
            <a:ext cx="417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程序： 人 </a:t>
            </a:r>
            <a:r>
              <a:rPr kumimoji="1" lang="en-US" altLang="zh-CN" dirty="0" smtClean="0">
                <a:solidFill>
                  <a:srgbClr val="FFFF00"/>
                </a:solidFill>
              </a:rPr>
              <a:t>&gt;</a:t>
            </a:r>
            <a:r>
              <a:rPr kumimoji="1" lang="zh-CN" altLang="en-US" dirty="0" smtClean="0">
                <a:solidFill>
                  <a:srgbClr val="FFFF00"/>
                </a:solidFill>
              </a:rPr>
              <a:t>信息</a:t>
            </a:r>
            <a:r>
              <a:rPr kumimoji="1" lang="en-US" altLang="zh-CN" dirty="0" smtClean="0">
                <a:solidFill>
                  <a:srgbClr val="FFFF00"/>
                </a:solidFill>
              </a:rPr>
              <a:t>&gt;</a:t>
            </a:r>
            <a:r>
              <a:rPr kumimoji="1" lang="zh-CN" altLang="en-US" dirty="0" smtClean="0"/>
              <a:t> 计算机</a:t>
            </a:r>
            <a:r>
              <a:rPr kumimoji="1" lang="zh-CN" altLang="en-US" dirty="0" smtClean="0">
                <a:solidFill>
                  <a:srgbClr val="FFFF00"/>
                </a:solidFill>
              </a:rPr>
              <a:t> </a:t>
            </a:r>
            <a:r>
              <a:rPr kumimoji="1" lang="en-US" altLang="zh-CN" dirty="0" smtClean="0">
                <a:solidFill>
                  <a:srgbClr val="FFFF00"/>
                </a:solidFill>
              </a:rPr>
              <a:t>&gt;</a:t>
            </a:r>
            <a:r>
              <a:rPr kumimoji="1" lang="zh-CN" altLang="en-US" dirty="0" smtClean="0">
                <a:solidFill>
                  <a:srgbClr val="FFFF00"/>
                </a:solidFill>
              </a:rPr>
              <a:t>信息</a:t>
            </a:r>
            <a:r>
              <a:rPr kumimoji="1" lang="en-US" altLang="zh-CN" dirty="0" smtClean="0">
                <a:solidFill>
                  <a:srgbClr val="FFFF00"/>
                </a:solidFill>
              </a:rPr>
              <a:t>&gt;</a:t>
            </a:r>
            <a:r>
              <a:rPr kumimoji="1" lang="zh-CN" altLang="en-US" dirty="0" smtClean="0">
                <a:solidFill>
                  <a:srgbClr val="FFFF00"/>
                </a:solidFill>
              </a:rPr>
              <a:t> </a:t>
            </a:r>
            <a:r>
              <a:rPr kumimoji="1" lang="zh-CN" altLang="en-US" dirty="0" smtClean="0"/>
              <a:t>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336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语言的特征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691544" y="2912064"/>
            <a:ext cx="1920515" cy="102242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效率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523556" y="1751751"/>
            <a:ext cx="1920515" cy="102242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严谨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343811" y="2912064"/>
            <a:ext cx="1920515" cy="102242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完备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463" y="4504529"/>
            <a:ext cx="15367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92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故事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故事.thmx</Template>
  <TotalTime>140</TotalTime>
  <Words>392</Words>
  <Application>Microsoft Macintosh PowerPoint</Application>
  <PresentationFormat>全屏显示(4:3)</PresentationFormat>
  <Paragraphs>176</Paragraphs>
  <Slides>28</Slides>
  <Notes>0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故事</vt:lpstr>
      <vt:lpstr>程序、模型与表达</vt:lpstr>
      <vt:lpstr>大纲</vt:lpstr>
      <vt:lpstr>程序员的喜好</vt:lpstr>
      <vt:lpstr>好代码的标准</vt:lpstr>
      <vt:lpstr>产生好代码</vt:lpstr>
      <vt:lpstr>他山之石</vt:lpstr>
      <vt:lpstr>语言的本质</vt:lpstr>
      <vt:lpstr>语言的本质</vt:lpstr>
      <vt:lpstr>语言的特征</vt:lpstr>
      <vt:lpstr>语言的基本特征</vt:lpstr>
      <vt:lpstr>语言的基本特征</vt:lpstr>
      <vt:lpstr>jQuery 之成功</vt:lpstr>
      <vt:lpstr>jQuery 之成功</vt:lpstr>
      <vt:lpstr>没有完美的选择</vt:lpstr>
      <vt:lpstr>程序设计的层次</vt:lpstr>
      <vt:lpstr>模型抽象方法</vt:lpstr>
      <vt:lpstr>函数式</vt:lpstr>
      <vt:lpstr>函数式编程</vt:lpstr>
      <vt:lpstr>面向对象</vt:lpstr>
      <vt:lpstr>面向对象之复用</vt:lpstr>
      <vt:lpstr>面向对象之复用</vt:lpstr>
      <vt:lpstr>面向对象之复用</vt:lpstr>
      <vt:lpstr>原型继承与类继承</vt:lpstr>
      <vt:lpstr>程序设计的层次</vt:lpstr>
      <vt:lpstr>设计模式</vt:lpstr>
      <vt:lpstr>程序设计的层次</vt:lpstr>
      <vt:lpstr>道</vt:lpstr>
      <vt:lpstr>谢谢</vt:lpstr>
    </vt:vector>
  </TitlesOfParts>
  <Company>weizoo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程序、模型与表达</dc:title>
  <dc:creator>liang wu</dc:creator>
  <cp:lastModifiedBy>jianmin li</cp:lastModifiedBy>
  <cp:revision>22</cp:revision>
  <dcterms:created xsi:type="dcterms:W3CDTF">2014-10-22T05:55:27Z</dcterms:created>
  <dcterms:modified xsi:type="dcterms:W3CDTF">2014-12-15T02:18:04Z</dcterms:modified>
</cp:coreProperties>
</file>