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8" r:id="rId3"/>
  </p:sldMasterIdLst>
  <p:sldIdLst>
    <p:sldId id="266" r:id="rId4"/>
    <p:sldId id="267" r:id="rId5"/>
    <p:sldId id="268"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microsoft.com/office/2011/relationships/chartColorStyle" Target="colors2.xml"/><Relationship Id="rId1" Type="http://schemas.microsoft.com/office/2011/relationships/chartStyle" Target="style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
          <c:y val="0"/>
          <c:w val="0.7416666666666667"/>
          <c:h val="1"/>
        </c:manualLayout>
      </c:layout>
      <c:pieChart>
        <c:varyColors val="1"/>
        <c:ser>
          <c:idx val="0"/>
          <c:order val="0"/>
          <c:tx>
            <c:strRef>
              <c:f>Sheet1!$B$1</c:f>
              <c:strCache>
                <c:ptCount val="1"/>
                <c:pt idx="0">
                  <c:v>Column1</c:v>
                </c:pt>
              </c:strCache>
            </c:strRef>
          </c:tx>
          <c:spPr>
            <a:ln>
              <a:solidFill>
                <a:schemeClr val="bg1"/>
              </a:solidFill>
            </a:ln>
          </c:spPr>
          <c:dPt>
            <c:idx val="0"/>
            <c:bubble3D val="0"/>
            <c:spPr>
              <a:solidFill>
                <a:schemeClr val="bg2"/>
              </a:solidFill>
              <a:ln w="19050">
                <a:solidFill>
                  <a:schemeClr val="bg1"/>
                </a:solidFill>
              </a:ln>
              <a:effectLst/>
            </c:spPr>
          </c:dPt>
          <c:dPt>
            <c:idx val="1"/>
            <c:bubble3D val="0"/>
            <c:spPr>
              <a:solidFill>
                <a:schemeClr val="accent6"/>
              </a:solidFill>
              <a:ln w="19050">
                <a:solidFill>
                  <a:schemeClr val="bg1"/>
                </a:solidFill>
              </a:ln>
              <a:effectLst/>
            </c:spPr>
          </c:dPt>
          <c:dPt>
            <c:idx val="2"/>
            <c:bubble3D val="0"/>
            <c:spPr>
              <a:solidFill>
                <a:schemeClr val="tx2"/>
              </a:solidFill>
              <a:ln w="19050">
                <a:solidFill>
                  <a:schemeClr val="bg1"/>
                </a:solidFill>
              </a:ln>
              <a:effectLst/>
            </c:spPr>
          </c:dPt>
          <c:dPt>
            <c:idx val="3"/>
            <c:bubble3D val="0"/>
            <c:spPr>
              <a:solidFill>
                <a:schemeClr val="accent2"/>
              </a:solidFill>
              <a:ln w="19050">
                <a:solidFill>
                  <a:schemeClr val="bg1"/>
                </a:solidFill>
              </a:ln>
              <a:effectLst/>
            </c:spPr>
          </c:dPt>
          <c:dPt>
            <c:idx val="4"/>
            <c:bubble3D val="0"/>
            <c:spPr>
              <a:solidFill>
                <a:schemeClr val="accent4"/>
              </a:solidFill>
              <a:ln w="19050">
                <a:solidFill>
                  <a:schemeClr val="bg1"/>
                </a:solidFill>
              </a:ln>
              <a:effectLst/>
            </c:spPr>
          </c:dPt>
          <c:dPt>
            <c:idx val="5"/>
            <c:bubble3D val="0"/>
            <c:spPr>
              <a:solidFill>
                <a:schemeClr val="accent1"/>
              </a:solidFill>
              <a:ln w="19050">
                <a:solidFill>
                  <a:schemeClr val="bg1"/>
                </a:solidFill>
              </a:ln>
              <a:effectLst/>
            </c:spPr>
          </c:dPt>
          <c:dLbls>
            <c:dLbl>
              <c:idx val="0"/>
              <c:layout>
                <c:manualLayout>
                  <c:x val="-6.3117766391917615E-2"/>
                  <c:y val="8.6605819566469192E-2"/>
                </c:manualLayout>
              </c:layout>
              <c:dLblPos val="bestFit"/>
              <c:showLegendKey val="0"/>
              <c:showVal val="0"/>
              <c:showCatName val="0"/>
              <c:showSerName val="0"/>
              <c:showPercent val="1"/>
              <c:showBubbleSize val="0"/>
              <c:extLst>
                <c:ext xmlns:c15="http://schemas.microsoft.com/office/drawing/2012/chart" uri="{CE6537A1-D6FC-4f65-9D91-7224C49458BB}"/>
              </c:extLst>
            </c:dLbl>
            <c:dLbl>
              <c:idx val="1"/>
              <c:layout>
                <c:manualLayout>
                  <c:x val="-8.5274556844307667E-2"/>
                  <c:y val="-5.3163774394921585E-2"/>
                </c:manualLayout>
              </c:layout>
              <c:dLblPos val="bestFit"/>
              <c:showLegendKey val="0"/>
              <c:showVal val="0"/>
              <c:showCatName val="0"/>
              <c:showSerName val="0"/>
              <c:showPercent val="1"/>
              <c:showBubbleSize val="0"/>
              <c:extLst>
                <c:ext xmlns:c15="http://schemas.microsoft.com/office/drawing/2012/chart" uri="{CE6537A1-D6FC-4f65-9D91-7224C49458BB}"/>
              </c:extLst>
            </c:dLbl>
            <c:dLbl>
              <c:idx val="3"/>
              <c:layout>
                <c:manualLayout>
                  <c:x val="8.558771849593784E-2"/>
                  <c:y val="-5.5192934220496918E-2"/>
                </c:manualLayout>
              </c:layout>
              <c:dLblPos val="bestFit"/>
              <c:showLegendKey val="0"/>
              <c:showVal val="0"/>
              <c:showCatName val="0"/>
              <c:showSerName val="0"/>
              <c:showPercent val="1"/>
              <c:showBubbleSize val="0"/>
              <c:extLst>
                <c:ext xmlns:c15="http://schemas.microsoft.com/office/drawing/2012/chart" uri="{CE6537A1-D6FC-4f65-9D91-7224C49458BB}"/>
              </c:extLst>
            </c:dLbl>
            <c:dLbl>
              <c:idx val="4"/>
              <c:layout>
                <c:manualLayout>
                  <c:x val="8.1181441742275207E-2"/>
                  <c:y val="6.3252693137136454E-2"/>
                </c:manualLayout>
              </c:layout>
              <c:dLblPos val="bestFi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The Good Girl</c:v>
                </c:pt>
                <c:pt idx="1">
                  <c:v>Determined Striver</c:v>
                </c:pt>
                <c:pt idx="2">
                  <c:v>Diligently Chic</c:v>
                </c:pt>
                <c:pt idx="3">
                  <c:v>Responsible Mother</c:v>
                </c:pt>
                <c:pt idx="4">
                  <c:v>Protection Savvy</c:v>
                </c:pt>
                <c:pt idx="5">
                  <c:v>Gender Prisoner</c:v>
                </c:pt>
              </c:strCache>
            </c:strRef>
          </c:cat>
          <c:val>
            <c:numRef>
              <c:f>Sheet1!$B$2:$B$7</c:f>
              <c:numCache>
                <c:formatCode>General</c:formatCode>
                <c:ptCount val="6"/>
                <c:pt idx="0">
                  <c:v>21</c:v>
                </c:pt>
                <c:pt idx="1">
                  <c:v>20</c:v>
                </c:pt>
                <c:pt idx="2">
                  <c:v>19</c:v>
                </c:pt>
                <c:pt idx="3">
                  <c:v>18</c:v>
                </c:pt>
                <c:pt idx="4">
                  <c:v>13</c:v>
                </c:pt>
                <c:pt idx="5">
                  <c:v>9</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
          <c:y val="0"/>
          <c:w val="0.7416666666666667"/>
          <c:h val="1"/>
        </c:manualLayout>
      </c:layout>
      <c:pieChart>
        <c:varyColors val="1"/>
        <c:ser>
          <c:idx val="0"/>
          <c:order val="0"/>
          <c:tx>
            <c:strRef>
              <c:f>Sheet1!$B$1</c:f>
              <c:strCache>
                <c:ptCount val="1"/>
                <c:pt idx="0">
                  <c:v>Column1</c:v>
                </c:pt>
              </c:strCache>
            </c:strRef>
          </c:tx>
          <c:spPr>
            <a:ln>
              <a:solidFill>
                <a:schemeClr val="bg1"/>
              </a:solidFill>
            </a:ln>
          </c:spPr>
          <c:dPt>
            <c:idx val="0"/>
            <c:bubble3D val="0"/>
            <c:spPr>
              <a:blipFill>
                <a:blip xmlns:r="http://schemas.openxmlformats.org/officeDocument/2006/relationships" r:embed="rId3"/>
                <a:stretch>
                  <a:fillRect/>
                </a:stretch>
              </a:blipFill>
              <a:ln w="19050">
                <a:solidFill>
                  <a:schemeClr val="bg1"/>
                </a:solidFill>
              </a:ln>
              <a:effectLst/>
            </c:spPr>
          </c:dPt>
          <c:dPt>
            <c:idx val="1"/>
            <c:bubble3D val="0"/>
            <c:spPr>
              <a:blipFill>
                <a:blip xmlns:r="http://schemas.openxmlformats.org/officeDocument/2006/relationships" r:embed="rId4"/>
                <a:stretch>
                  <a:fillRect/>
                </a:stretch>
              </a:blipFill>
              <a:ln w="19050">
                <a:solidFill>
                  <a:schemeClr val="bg1"/>
                </a:solidFill>
              </a:ln>
              <a:effectLst/>
            </c:spPr>
          </c:dPt>
          <c:dPt>
            <c:idx val="2"/>
            <c:bubble3D val="0"/>
            <c:spPr>
              <a:blipFill>
                <a:blip xmlns:r="http://schemas.openxmlformats.org/officeDocument/2006/relationships" r:embed="rId5"/>
                <a:stretch>
                  <a:fillRect/>
                </a:stretch>
              </a:blipFill>
              <a:ln w="19050">
                <a:solidFill>
                  <a:schemeClr val="bg1"/>
                </a:solidFill>
              </a:ln>
              <a:effectLst/>
            </c:spPr>
          </c:dPt>
          <c:dPt>
            <c:idx val="3"/>
            <c:bubble3D val="0"/>
            <c:spPr>
              <a:blipFill>
                <a:blip xmlns:r="http://schemas.openxmlformats.org/officeDocument/2006/relationships" r:embed="rId6"/>
                <a:stretch>
                  <a:fillRect/>
                </a:stretch>
              </a:blipFill>
              <a:ln w="19050">
                <a:solidFill>
                  <a:schemeClr val="bg1"/>
                </a:solidFill>
              </a:ln>
              <a:effectLst/>
            </c:spPr>
          </c:dPt>
          <c:dPt>
            <c:idx val="4"/>
            <c:bubble3D val="0"/>
            <c:spPr>
              <a:blipFill>
                <a:blip xmlns:r="http://schemas.openxmlformats.org/officeDocument/2006/relationships" r:embed="rId7"/>
                <a:stretch>
                  <a:fillRect/>
                </a:stretch>
              </a:blipFill>
              <a:ln w="19050">
                <a:solidFill>
                  <a:schemeClr val="bg1"/>
                </a:solidFill>
              </a:ln>
              <a:effectLst/>
            </c:spPr>
          </c:dPt>
          <c:dPt>
            <c:idx val="5"/>
            <c:bubble3D val="0"/>
            <c:spPr>
              <a:blipFill dpi="0" rotWithShape="1">
                <a:blip xmlns:r="http://schemas.openxmlformats.org/officeDocument/2006/relationships" r:embed="rId8"/>
                <a:srcRect/>
                <a:stretch>
                  <a:fillRect/>
                </a:stretch>
              </a:blipFill>
              <a:ln w="19050">
                <a:solidFill>
                  <a:schemeClr val="bg1"/>
                </a:solidFill>
              </a:ln>
              <a:effectLst/>
            </c:spPr>
          </c:dPt>
          <c:cat>
            <c:strRef>
              <c:f>Sheet1!$A$2:$A$7</c:f>
              <c:strCache>
                <c:ptCount val="6"/>
                <c:pt idx="0">
                  <c:v>The Good Girl</c:v>
                </c:pt>
                <c:pt idx="1">
                  <c:v>Determined Striver</c:v>
                </c:pt>
                <c:pt idx="2">
                  <c:v>Diligently Chic</c:v>
                </c:pt>
                <c:pt idx="3">
                  <c:v>Responsible Mother</c:v>
                </c:pt>
                <c:pt idx="4">
                  <c:v>Protection Savvy</c:v>
                </c:pt>
                <c:pt idx="5">
                  <c:v>Gender Prisoner</c:v>
                </c:pt>
              </c:strCache>
            </c:strRef>
          </c:cat>
          <c:val>
            <c:numRef>
              <c:f>Sheet1!$B$2:$B$7</c:f>
              <c:numCache>
                <c:formatCode>General</c:formatCode>
                <c:ptCount val="6"/>
                <c:pt idx="0">
                  <c:v>21</c:v>
                </c:pt>
                <c:pt idx="1">
                  <c:v>20</c:v>
                </c:pt>
                <c:pt idx="2">
                  <c:v>19</c:v>
                </c:pt>
                <c:pt idx="3">
                  <c:v>18</c:v>
                </c:pt>
                <c:pt idx="4">
                  <c:v>13</c:v>
                </c:pt>
                <c:pt idx="5">
                  <c:v>9</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9">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900766984365282"/>
          <c:y val="9.5216382426644042E-2"/>
          <c:w val="0.56498231263826548"/>
          <c:h val="0.75231349545995219"/>
        </c:manualLayout>
      </c:layout>
      <c:pieChart>
        <c:varyColors val="1"/>
        <c:ser>
          <c:idx val="0"/>
          <c:order val="0"/>
          <c:tx>
            <c:strRef>
              <c:f>Sheet1!$B$1</c:f>
              <c:strCache>
                <c:ptCount val="1"/>
                <c:pt idx="0">
                  <c:v>Sales</c:v>
                </c:pt>
              </c:strCache>
            </c:strRef>
          </c:tx>
          <c:spPr>
            <a:solidFill>
              <a:schemeClr val="bg2"/>
            </a:solidFill>
          </c:spPr>
          <c:dPt>
            <c:idx val="0"/>
            <c:bubble3D val="0"/>
            <c:spPr>
              <a:solidFill>
                <a:schemeClr val="bg2"/>
              </a:solidFill>
              <a:ln w="19050">
                <a:solidFill>
                  <a:schemeClr val="lt1"/>
                </a:solidFill>
              </a:ln>
              <a:effectLst/>
            </c:spPr>
          </c:dPt>
          <c:dPt>
            <c:idx val="1"/>
            <c:bubble3D val="0"/>
            <c:spPr>
              <a:solidFill>
                <a:schemeClr val="bg2">
                  <a:lumMod val="40000"/>
                  <a:lumOff val="60000"/>
                </a:schemeClr>
              </a:solidFill>
              <a:ln w="19050">
                <a:solidFill>
                  <a:schemeClr val="lt1"/>
                </a:solidFill>
              </a:ln>
              <a:effectLst/>
            </c:spPr>
          </c:dPt>
          <c:dLbls>
            <c:dLbl>
              <c:idx val="0"/>
              <c:layout>
                <c:manualLayout>
                  <c:x val="-6.7054365392930915E-2"/>
                  <c:y val="0.11452576702147932"/>
                </c:manualLayout>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General</c:formatCode>
                <c:ptCount val="2"/>
                <c:pt idx="0">
                  <c:v>9</c:v>
                </c:pt>
                <c:pt idx="1">
                  <c:v>91</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900766984365282"/>
          <c:y val="9.5216382426644042E-2"/>
          <c:w val="0.56498231263826548"/>
          <c:h val="0.75231349545995219"/>
        </c:manualLayout>
      </c:layout>
      <c:pieChart>
        <c:varyColors val="1"/>
        <c:ser>
          <c:idx val="0"/>
          <c:order val="0"/>
          <c:tx>
            <c:strRef>
              <c:f>Sheet1!$B$1</c:f>
              <c:strCache>
                <c:ptCount val="1"/>
                <c:pt idx="0">
                  <c:v>Sales</c:v>
                </c:pt>
              </c:strCache>
            </c:strRef>
          </c:tx>
          <c:spPr>
            <a:solidFill>
              <a:srgbClr val="4655A5"/>
            </a:solidFill>
          </c:spPr>
          <c:dPt>
            <c:idx val="0"/>
            <c:bubble3D val="0"/>
            <c:spPr>
              <a:solidFill>
                <a:srgbClr val="4655A5"/>
              </a:solidFill>
              <a:ln w="19050">
                <a:solidFill>
                  <a:schemeClr val="lt1"/>
                </a:solidFill>
              </a:ln>
              <a:effectLst/>
            </c:spPr>
          </c:dPt>
          <c:dPt>
            <c:idx val="1"/>
            <c:bubble3D val="0"/>
            <c:spPr>
              <a:solidFill>
                <a:srgbClr val="4655A5">
                  <a:lumMod val="40000"/>
                  <a:lumOff val="60000"/>
                </a:srgbClr>
              </a:solidFill>
              <a:ln w="19050">
                <a:solidFill>
                  <a:schemeClr val="lt1"/>
                </a:solidFill>
              </a:ln>
              <a:effectLst/>
            </c:spPr>
          </c:dPt>
          <c:dLbls>
            <c:dLbl>
              <c:idx val="0"/>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General</c:formatCode>
                <c:ptCount val="2"/>
                <c:pt idx="0">
                  <c:v>40</c:v>
                </c:pt>
                <c:pt idx="1">
                  <c:v>60</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900766984365282"/>
          <c:y val="9.5216382426644042E-2"/>
          <c:w val="0.56498231263826548"/>
          <c:h val="0.75231349545995219"/>
        </c:manualLayout>
      </c:layout>
      <c:pieChart>
        <c:varyColors val="1"/>
        <c:ser>
          <c:idx val="0"/>
          <c:order val="0"/>
          <c:tx>
            <c:strRef>
              <c:f>Sheet1!$B$1</c:f>
              <c:strCache>
                <c:ptCount val="1"/>
                <c:pt idx="0">
                  <c:v>Sales</c:v>
                </c:pt>
              </c:strCache>
            </c:strRef>
          </c:tx>
          <c:spPr>
            <a:solidFill>
              <a:schemeClr val="bg2"/>
            </a:solidFill>
          </c:spPr>
          <c:dPt>
            <c:idx val="0"/>
            <c:bubble3D val="0"/>
            <c:spPr>
              <a:solidFill>
                <a:srgbClr val="7A2280"/>
              </a:solidFill>
              <a:ln w="19050">
                <a:solidFill>
                  <a:schemeClr val="lt1"/>
                </a:solidFill>
              </a:ln>
              <a:effectLst/>
            </c:spPr>
          </c:dPt>
          <c:dPt>
            <c:idx val="1"/>
            <c:bubble3D val="0"/>
            <c:spPr>
              <a:solidFill>
                <a:srgbClr val="7A2280">
                  <a:lumMod val="40000"/>
                  <a:lumOff val="60000"/>
                </a:srgbClr>
              </a:solidFill>
              <a:ln w="19050">
                <a:solidFill>
                  <a:schemeClr val="lt1"/>
                </a:solidFill>
              </a:ln>
              <a:effectLst/>
            </c:spPr>
          </c:dPt>
          <c:dLbls>
            <c:dLbl>
              <c:idx val="0"/>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900766984365282"/>
          <c:y val="9.5216382426644042E-2"/>
          <c:w val="0.56498231263826548"/>
          <c:h val="0.75231349545995219"/>
        </c:manualLayout>
      </c:layout>
      <c:pieChart>
        <c:varyColors val="1"/>
        <c:ser>
          <c:idx val="0"/>
          <c:order val="0"/>
          <c:tx>
            <c:strRef>
              <c:f>Sheet1!$B$1</c:f>
              <c:strCache>
                <c:ptCount val="1"/>
                <c:pt idx="0">
                  <c:v>Sales</c:v>
                </c:pt>
              </c:strCache>
            </c:strRef>
          </c:tx>
          <c:spPr>
            <a:solidFill>
              <a:schemeClr val="bg2"/>
            </a:solidFill>
          </c:spPr>
          <c:dPt>
            <c:idx val="0"/>
            <c:bubble3D val="0"/>
            <c:spPr>
              <a:solidFill>
                <a:srgbClr val="C50017"/>
              </a:solidFill>
              <a:ln w="19050">
                <a:solidFill>
                  <a:schemeClr val="lt1"/>
                </a:solidFill>
              </a:ln>
              <a:effectLst/>
            </c:spPr>
          </c:dPt>
          <c:dPt>
            <c:idx val="1"/>
            <c:bubble3D val="0"/>
            <c:spPr>
              <a:solidFill>
                <a:srgbClr val="C50017">
                  <a:lumMod val="40000"/>
                  <a:lumOff val="60000"/>
                </a:srgbClr>
              </a:solidFill>
              <a:ln w="19050">
                <a:solidFill>
                  <a:schemeClr val="lt1"/>
                </a:solidFill>
              </a:ln>
              <a:effectLst/>
            </c:spPr>
          </c:dPt>
          <c:dLbls>
            <c:dLbl>
              <c:idx val="0"/>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c:v>
                </c:pt>
                <c:pt idx="1">
                  <c:v>50</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900766984365282"/>
          <c:y val="9.5216382426644042E-2"/>
          <c:w val="0.56498231263826548"/>
          <c:h val="0.75231349545995219"/>
        </c:manualLayout>
      </c:layout>
      <c:pieChart>
        <c:varyColors val="1"/>
        <c:ser>
          <c:idx val="0"/>
          <c:order val="0"/>
          <c:tx>
            <c:strRef>
              <c:f>Sheet1!$B$1</c:f>
              <c:strCache>
                <c:ptCount val="1"/>
                <c:pt idx="0">
                  <c:v>Sales</c:v>
                </c:pt>
              </c:strCache>
            </c:strRef>
          </c:tx>
          <c:spPr>
            <a:solidFill>
              <a:srgbClr val="81C341"/>
            </a:solidFill>
          </c:spPr>
          <c:dPt>
            <c:idx val="0"/>
            <c:bubble3D val="0"/>
            <c:spPr>
              <a:solidFill>
                <a:srgbClr val="81C341"/>
              </a:solidFill>
              <a:ln w="19050">
                <a:solidFill>
                  <a:schemeClr val="lt1"/>
                </a:solidFill>
              </a:ln>
              <a:effectLst/>
            </c:spPr>
          </c:dPt>
          <c:dPt>
            <c:idx val="1"/>
            <c:bubble3D val="0"/>
            <c:spPr>
              <a:solidFill>
                <a:srgbClr val="81C341">
                  <a:lumMod val="40000"/>
                  <a:lumOff val="60000"/>
                </a:srgbClr>
              </a:solidFill>
              <a:ln w="19050">
                <a:solidFill>
                  <a:schemeClr val="lt1"/>
                </a:solidFill>
              </a:ln>
              <a:effectLst/>
            </c:spPr>
          </c:dPt>
          <c:dLbls>
            <c:dLbl>
              <c:idx val="0"/>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39</c:v>
                </c:pt>
                <c:pt idx="1">
                  <c:v>61</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900766984365282"/>
          <c:y val="9.5216382426644042E-2"/>
          <c:w val="0.56498231263826548"/>
          <c:h val="0.75231349545995219"/>
        </c:manualLayout>
      </c:layout>
      <c:pieChart>
        <c:varyColors val="1"/>
        <c:ser>
          <c:idx val="0"/>
          <c:order val="0"/>
          <c:tx>
            <c:strRef>
              <c:f>Sheet1!$B$1</c:f>
              <c:strCache>
                <c:ptCount val="1"/>
                <c:pt idx="0">
                  <c:v>Sales</c:v>
                </c:pt>
              </c:strCache>
            </c:strRef>
          </c:tx>
          <c:spPr>
            <a:solidFill>
              <a:schemeClr val="bg2"/>
            </a:solidFill>
          </c:spPr>
          <c:dPt>
            <c:idx val="0"/>
            <c:bubble3D val="0"/>
            <c:spPr>
              <a:solidFill>
                <a:srgbClr val="F7911E"/>
              </a:solidFill>
              <a:ln w="19050">
                <a:solidFill>
                  <a:schemeClr val="lt1"/>
                </a:solidFill>
              </a:ln>
              <a:effectLst/>
            </c:spPr>
          </c:dPt>
          <c:dPt>
            <c:idx val="1"/>
            <c:bubble3D val="0"/>
            <c:spPr>
              <a:solidFill>
                <a:srgbClr val="F7911E">
                  <a:lumMod val="60000"/>
                  <a:lumOff val="40000"/>
                </a:srgbClr>
              </a:solidFill>
              <a:ln w="19050">
                <a:solidFill>
                  <a:schemeClr val="lt1"/>
                </a:solidFill>
              </a:ln>
              <a:effectLst/>
            </c:spPr>
          </c:dPt>
          <c:dLbls>
            <c:dLbl>
              <c:idx val="0"/>
              <c:layout/>
              <c:dLblPos val="bestFit"/>
              <c:showLegendKey val="0"/>
              <c:showVal val="0"/>
              <c:showCatName val="0"/>
              <c:showSerName val="0"/>
              <c:showPercent val="1"/>
              <c:showBubbleSize val="0"/>
              <c:extLst>
                <c:ext xmlns:c15="http://schemas.microsoft.com/office/drawing/2012/chart" uri="{CE6537A1-D6FC-4f65-9D91-7224C49458BB}">
                  <c15:layout/>
                </c:ext>
              </c:extLst>
            </c:dLbl>
            <c:dLbl>
              <c:idx val="1"/>
              <c:layout/>
              <c:dLblPos val="bestFit"/>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72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72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200" y="457201"/>
            <a:ext cx="2567641" cy="493777"/>
          </a:xfrm>
          <a:prstGeom prst="rect">
            <a:avLst/>
          </a:prstGeom>
        </p:spPr>
      </p:pic>
    </p:spTree>
    <p:extLst>
      <p:ext uri="{BB962C8B-B14F-4D97-AF65-F5344CB8AC3E}">
        <p14:creationId xmlns:p14="http://schemas.microsoft.com/office/powerpoint/2010/main" val="311584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60000" y="1708150"/>
            <a:ext cx="5626800" cy="400320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5"/>
          <p:cNvSpPr>
            <a:spLocks noGrp="1"/>
          </p:cNvSpPr>
          <p:nvPr>
            <p:ph sz="quarter" idx="14" hasCustomPrompt="1"/>
          </p:nvPr>
        </p:nvSpPr>
        <p:spPr>
          <a:xfrm>
            <a:off x="6191574" y="1708150"/>
            <a:ext cx="5626800" cy="400320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6"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9"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12"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24297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9" name="Content Placeholder 2"/>
          <p:cNvSpPr>
            <a:spLocks noGrp="1"/>
          </p:cNvSpPr>
          <p:nvPr>
            <p:ph idx="1"/>
          </p:nvPr>
        </p:nvSpPr>
        <p:spPr>
          <a:xfrm>
            <a:off x="359998"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4"/>
          </p:nvPr>
        </p:nvSpPr>
        <p:spPr>
          <a:xfrm>
            <a:off x="4251326"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8142653"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18"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
        <p:nvSpPr>
          <p:cNvPr id="19"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114235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10" name="Content Placeholder 2"/>
          <p:cNvSpPr>
            <a:spLocks noGrp="1"/>
          </p:cNvSpPr>
          <p:nvPr>
            <p:ph idx="1" hasCustomPrompt="1"/>
          </p:nvPr>
        </p:nvSpPr>
        <p:spPr>
          <a:xfrm>
            <a:off x="359998"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idx="14" hasCustomPrompt="1"/>
          </p:nvPr>
        </p:nvSpPr>
        <p:spPr>
          <a:xfrm>
            <a:off x="3275192"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Content Placeholder 2"/>
          <p:cNvSpPr>
            <a:spLocks noGrp="1"/>
          </p:cNvSpPr>
          <p:nvPr>
            <p:ph idx="15" hasCustomPrompt="1"/>
          </p:nvPr>
        </p:nvSpPr>
        <p:spPr>
          <a:xfrm>
            <a:off x="6190386"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Content Placeholder 2"/>
          <p:cNvSpPr>
            <a:spLocks noGrp="1"/>
          </p:cNvSpPr>
          <p:nvPr>
            <p:ph idx="16" hasCustomPrompt="1"/>
          </p:nvPr>
        </p:nvSpPr>
        <p:spPr>
          <a:xfrm>
            <a:off x="9105580"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20" name="Text Placeholder 2"/>
          <p:cNvSpPr>
            <a:spLocks noGrp="1"/>
          </p:cNvSpPr>
          <p:nvPr>
            <p:ph type="body" sz="quarter" idx="18"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21" name="Text Placeholder 17"/>
          <p:cNvSpPr>
            <a:spLocks noGrp="1"/>
          </p:cNvSpPr>
          <p:nvPr>
            <p:ph type="body" sz="quarter" idx="19"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
        <p:nvSpPr>
          <p:cNvPr id="22"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227970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202207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312038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x content - no sub headin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60000" y="1708150"/>
            <a:ext cx="5626800" cy="4003200"/>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5"/>
          <p:cNvSpPr>
            <a:spLocks noGrp="1"/>
          </p:cNvSpPr>
          <p:nvPr>
            <p:ph sz="quarter" idx="14" hasCustomPrompt="1"/>
          </p:nvPr>
        </p:nvSpPr>
        <p:spPr>
          <a:xfrm>
            <a:off x="6191574" y="1708150"/>
            <a:ext cx="5626800" cy="4003200"/>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6"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12"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26353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 no sub headin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93294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1 x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8"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141265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7"/>
          </p:nvPr>
        </p:nvSpPr>
        <p:spPr>
          <a:xfrm>
            <a:off x="0" y="0"/>
            <a:ext cx="12192000" cy="6858000"/>
          </a:xfrm>
        </p:spPr>
        <p:txBody>
          <a:bodyPr/>
          <a:lstStyle/>
          <a:p>
            <a:r>
              <a:rPr lang="en-US"/>
              <a:t>Click icon to add picture</a:t>
            </a:r>
            <a:endParaRPr lang="en-GB" dirty="0"/>
          </a:p>
        </p:txBody>
      </p:sp>
      <p:sp>
        <p:nvSpPr>
          <p:cNvPr id="2" name="Title 1"/>
          <p:cNvSpPr>
            <a:spLocks noGrp="1"/>
          </p:cNvSpPr>
          <p:nvPr>
            <p:ph type="ctrTitle" hasCustomPrompt="1"/>
          </p:nvPr>
        </p:nvSpPr>
        <p:spPr>
          <a:xfrm>
            <a:off x="3672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72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16" name="Picture 15"/>
          <p:cNvPicPr>
            <a:picLocks noChangeAspect="1"/>
          </p:cNvPicPr>
          <p:nvPr userDrawn="1"/>
        </p:nvPicPr>
        <p:blipFill>
          <a:blip r:embed="rId2"/>
          <a:stretch>
            <a:fillRect/>
          </a:stretch>
        </p:blipFill>
        <p:spPr>
          <a:xfrm>
            <a:off x="367200" y="549141"/>
            <a:ext cx="3246764" cy="309600"/>
          </a:xfrm>
          <a:prstGeom prst="rect">
            <a:avLst/>
          </a:prstGeom>
        </p:spPr>
      </p:pic>
    </p:spTree>
    <p:extLst>
      <p:ext uri="{BB962C8B-B14F-4D97-AF65-F5344CB8AC3E}">
        <p14:creationId xmlns:p14="http://schemas.microsoft.com/office/powerpoint/2010/main" val="265343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white)">
    <p:bg>
      <p:bgPr>
        <a:solidFill>
          <a:schemeClr val="bg1"/>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6650" y="857"/>
            <a:ext cx="12200176" cy="6857143"/>
          </a:xfrm>
          <a:prstGeom prst="rect">
            <a:avLst/>
          </a:prstGeom>
        </p:spPr>
        <p:txBody>
          <a:bodyPr anchor="ctr"/>
          <a:lstStyle>
            <a:lvl1pPr algn="ctr">
              <a:defRPr>
                <a:solidFill>
                  <a:schemeClr val="tx1"/>
                </a:solidFill>
              </a:defRPr>
            </a:lvl1pPr>
          </a:lstStyle>
          <a:p>
            <a:r>
              <a:rPr lang="en-US"/>
              <a:t>Click icon to add picture</a:t>
            </a:r>
            <a:endParaRPr lang="en-GB" dirty="0"/>
          </a:p>
        </p:txBody>
      </p:sp>
      <p:sp>
        <p:nvSpPr>
          <p:cNvPr id="2"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5" name="Picture 4"/>
          <p:cNvPicPr>
            <a:picLocks noChangeAspect="1"/>
          </p:cNvPicPr>
          <p:nvPr userDrawn="1"/>
        </p:nvPicPr>
        <p:blipFill>
          <a:blip r:embed="rId2"/>
          <a:stretch>
            <a:fillRect/>
          </a:stretch>
        </p:blipFill>
        <p:spPr>
          <a:xfrm>
            <a:off x="367200" y="549141"/>
            <a:ext cx="3237972" cy="309600"/>
          </a:xfrm>
          <a:prstGeom prst="rect">
            <a:avLst/>
          </a:prstGeom>
        </p:spPr>
      </p:pic>
    </p:spTree>
    <p:extLst>
      <p:ext uri="{BB962C8B-B14F-4D97-AF65-F5344CB8AC3E}">
        <p14:creationId xmlns:p14="http://schemas.microsoft.com/office/powerpoint/2010/main" val="325759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white)">
    <p:bg>
      <p:bgPr>
        <a:solidFill>
          <a:schemeClr val="bg1"/>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6650" y="857"/>
            <a:ext cx="12200176" cy="6857143"/>
          </a:xfrm>
          <a:prstGeom prst="rect">
            <a:avLst/>
          </a:prstGeom>
        </p:spPr>
        <p:txBody>
          <a:bodyPr anchor="ctr"/>
          <a:lstStyle>
            <a:lvl1pPr algn="ctr">
              <a:defRPr>
                <a:solidFill>
                  <a:schemeClr val="tx1"/>
                </a:solidFill>
              </a:defRPr>
            </a:lvl1pPr>
          </a:lstStyle>
          <a:p>
            <a:r>
              <a:rPr lang="en-US"/>
              <a:t>Click icon to add picture</a:t>
            </a:r>
            <a:endParaRPr lang="en-GB" dirty="0"/>
          </a:p>
        </p:txBody>
      </p:sp>
      <p:sp>
        <p:nvSpPr>
          <p:cNvPr id="2"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Tree>
    <p:extLst>
      <p:ext uri="{BB962C8B-B14F-4D97-AF65-F5344CB8AC3E}">
        <p14:creationId xmlns:p14="http://schemas.microsoft.com/office/powerpoint/2010/main" val="27647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3 (whit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p:spPr>
        <p:txBody>
          <a:bodyPr/>
          <a:lstStyle/>
          <a:p>
            <a:r>
              <a:rPr lang="en-US"/>
              <a:t>Click icon to add picture</a:t>
            </a:r>
            <a:endParaRPr lang="en-GB"/>
          </a:p>
        </p:txBody>
      </p:sp>
      <p:sp>
        <p:nvSpPr>
          <p:cNvPr id="2" name="Title 1"/>
          <p:cNvSpPr>
            <a:spLocks noGrp="1"/>
          </p:cNvSpPr>
          <p:nvPr>
            <p:ph type="ctrTitle" hasCustomPrompt="1"/>
          </p:nvPr>
        </p:nvSpPr>
        <p:spPr>
          <a:xfrm>
            <a:off x="71628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71628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6" name="Picture 5"/>
          <p:cNvPicPr>
            <a:picLocks noChangeAspect="1"/>
          </p:cNvPicPr>
          <p:nvPr userDrawn="1"/>
        </p:nvPicPr>
        <p:blipFill>
          <a:blip r:embed="rId2"/>
          <a:stretch>
            <a:fillRect/>
          </a:stretch>
        </p:blipFill>
        <p:spPr>
          <a:xfrm>
            <a:off x="367200" y="549141"/>
            <a:ext cx="3237972" cy="309600"/>
          </a:xfrm>
          <a:prstGeom prst="rect">
            <a:avLst/>
          </a:prstGeom>
        </p:spPr>
      </p:pic>
    </p:spTree>
    <p:extLst>
      <p:ext uri="{BB962C8B-B14F-4D97-AF65-F5344CB8AC3E}">
        <p14:creationId xmlns:p14="http://schemas.microsoft.com/office/powerpoint/2010/main" val="246657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rgbClr val="9C9B9B"/>
        </a:solid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587"/>
            <a:ext cx="12192000" cy="6858000"/>
          </a:xfrm>
        </p:spPr>
        <p:txBody>
          <a:bodyPr/>
          <a:lstStyle/>
          <a:p>
            <a:r>
              <a:rPr lang="en-US"/>
              <a:t>Click icon to add picture</a:t>
            </a:r>
            <a:endParaRPr lang="en-GB"/>
          </a:p>
        </p:txBody>
      </p:sp>
      <p:sp>
        <p:nvSpPr>
          <p:cNvPr id="7" name="Title 1"/>
          <p:cNvSpPr>
            <a:spLocks noGrp="1"/>
          </p:cNvSpPr>
          <p:nvPr>
            <p:ph type="ctrTitle" hasCustomPrompt="1"/>
          </p:nvPr>
        </p:nvSpPr>
        <p:spPr>
          <a:xfrm>
            <a:off x="367200" y="1138238"/>
            <a:ext cx="4666800" cy="1789200"/>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8" name="Subtitle 2"/>
          <p:cNvSpPr>
            <a:spLocks noGrp="1"/>
          </p:cNvSpPr>
          <p:nvPr>
            <p:ph type="subTitle" idx="1" hasCustomPrompt="1"/>
          </p:nvPr>
        </p:nvSpPr>
        <p:spPr>
          <a:xfrm>
            <a:off x="367200" y="3147038"/>
            <a:ext cx="4666800" cy="1882800"/>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414" y="549141"/>
            <a:ext cx="3201545" cy="309600"/>
          </a:xfrm>
          <a:prstGeom prst="rect">
            <a:avLst/>
          </a:prstGeom>
        </p:spPr>
      </p:pic>
    </p:spTree>
    <p:extLst>
      <p:ext uri="{BB962C8B-B14F-4D97-AF65-F5344CB8AC3E}">
        <p14:creationId xmlns:p14="http://schemas.microsoft.com/office/powerpoint/2010/main" val="332131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2 (black)">
    <p:bg>
      <p:bgPr>
        <a:solidFill>
          <a:srgbClr val="9C9B9B"/>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0" y="-1159"/>
            <a:ext cx="12200176" cy="6857143"/>
          </a:xfrm>
          <a:prstGeom prst="rect">
            <a:avLst/>
          </a:prstGeom>
        </p:spPr>
        <p:txBody>
          <a:bodyPr anchor="ctr"/>
          <a:lstStyle>
            <a:lvl1pPr algn="ctr">
              <a:defRPr>
                <a:solidFill>
                  <a:schemeClr val="bg1"/>
                </a:solidFill>
              </a:defRPr>
            </a:lvl1pPr>
          </a:lstStyle>
          <a:p>
            <a:r>
              <a:rPr lang="en-US"/>
              <a:t>Click icon to add picture</a:t>
            </a:r>
            <a:endParaRPr lang="en-GB" dirty="0"/>
          </a:p>
        </p:txBody>
      </p:sp>
      <p:sp>
        <p:nvSpPr>
          <p:cNvPr id="8" name="Title 1"/>
          <p:cNvSpPr>
            <a:spLocks noGrp="1"/>
          </p:cNvSpPr>
          <p:nvPr>
            <p:ph type="ctrTitle" hasCustomPrompt="1"/>
          </p:nvPr>
        </p:nvSpPr>
        <p:spPr>
          <a:xfrm>
            <a:off x="360000" y="3898052"/>
            <a:ext cx="11466875" cy="1039091"/>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9"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414" y="549141"/>
            <a:ext cx="3201545" cy="309600"/>
          </a:xfrm>
          <a:prstGeom prst="rect">
            <a:avLst/>
          </a:prstGeom>
        </p:spPr>
      </p:pic>
    </p:spTree>
    <p:extLst>
      <p:ext uri="{BB962C8B-B14F-4D97-AF65-F5344CB8AC3E}">
        <p14:creationId xmlns:p14="http://schemas.microsoft.com/office/powerpoint/2010/main" val="17896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3 (black)">
    <p:bg>
      <p:bgPr>
        <a:solidFill>
          <a:srgbClr val="9C9B9B"/>
        </a:solidFill>
        <a:effectLst/>
      </p:bgPr>
    </p:bg>
    <p:spTree>
      <p:nvGrpSpPr>
        <p:cNvPr id="1" name=""/>
        <p:cNvGrpSpPr/>
        <p:nvPr/>
      </p:nvGrpSpPr>
      <p:grpSpPr>
        <a:xfrm>
          <a:off x="0" y="0"/>
          <a:ext cx="0" cy="0"/>
          <a:chOff x="0" y="0"/>
          <a:chExt cx="0" cy="0"/>
        </a:xfrm>
      </p:grpSpPr>
      <p:sp>
        <p:nvSpPr>
          <p:cNvPr id="11" name="Picture Placeholder 16"/>
          <p:cNvSpPr>
            <a:spLocks noGrp="1"/>
          </p:cNvSpPr>
          <p:nvPr>
            <p:ph type="pic" sz="quarter" idx="10"/>
          </p:nvPr>
        </p:nvSpPr>
        <p:spPr>
          <a:xfrm>
            <a:off x="0" y="0"/>
            <a:ext cx="12192000" cy="6858000"/>
          </a:xfrm>
        </p:spPr>
        <p:txBody>
          <a:bodyPr/>
          <a:lstStyle/>
          <a:p>
            <a:r>
              <a:rPr lang="en-US"/>
              <a:t>Click icon to add picture</a:t>
            </a:r>
            <a:endParaRPr lang="en-GB"/>
          </a:p>
        </p:txBody>
      </p:sp>
      <p:sp>
        <p:nvSpPr>
          <p:cNvPr id="7" name="Title 1"/>
          <p:cNvSpPr>
            <a:spLocks noGrp="1"/>
          </p:cNvSpPr>
          <p:nvPr>
            <p:ph type="ctrTitle" hasCustomPrompt="1"/>
          </p:nvPr>
        </p:nvSpPr>
        <p:spPr>
          <a:xfrm>
            <a:off x="7161663" y="1138238"/>
            <a:ext cx="4666800" cy="1789200"/>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8" name="Subtitle 2"/>
          <p:cNvSpPr>
            <a:spLocks noGrp="1"/>
          </p:cNvSpPr>
          <p:nvPr>
            <p:ph type="subTitle" idx="1" hasCustomPrompt="1"/>
          </p:nvPr>
        </p:nvSpPr>
        <p:spPr>
          <a:xfrm>
            <a:off x="7161663" y="3147038"/>
            <a:ext cx="4666800" cy="1882800"/>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414" y="549141"/>
            <a:ext cx="3201545" cy="309600"/>
          </a:xfrm>
          <a:prstGeom prst="rect">
            <a:avLst/>
          </a:prstGeom>
        </p:spPr>
      </p:pic>
    </p:spTree>
    <p:extLst>
      <p:ext uri="{BB962C8B-B14F-4D97-AF65-F5344CB8AC3E}">
        <p14:creationId xmlns:p14="http://schemas.microsoft.com/office/powerpoint/2010/main" val="28499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60362" y="2984855"/>
            <a:ext cx="11466511" cy="1585557"/>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GB" dirty="0"/>
              <a:t>Click to edit master text styles</a:t>
            </a:r>
          </a:p>
          <a:p>
            <a:pPr lvl="1"/>
            <a:r>
              <a:rPr lang="en-GB" dirty="0"/>
              <a:t>Second level</a:t>
            </a:r>
          </a:p>
        </p:txBody>
      </p:sp>
      <p:sp>
        <p:nvSpPr>
          <p:cNvPr id="5" name="Text Placeholder 2"/>
          <p:cNvSpPr>
            <a:spLocks noGrp="1"/>
          </p:cNvSpPr>
          <p:nvPr>
            <p:ph type="body" sz="quarter" idx="16" hasCustomPrompt="1"/>
          </p:nvPr>
        </p:nvSpPr>
        <p:spPr>
          <a:xfrm>
            <a:off x="359999" y="2564672"/>
            <a:ext cx="976676" cy="411163"/>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US" dirty="0"/>
              <a:t>No.</a:t>
            </a:r>
          </a:p>
        </p:txBody>
      </p:sp>
    </p:spTree>
    <p:extLst>
      <p:ext uri="{BB962C8B-B14F-4D97-AF65-F5344CB8AC3E}">
        <p14:creationId xmlns:p14="http://schemas.microsoft.com/office/powerpoint/2010/main" val="16231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9C9B9B"/>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984855"/>
            <a:ext cx="11468465" cy="1585557"/>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bg1"/>
                </a:solidFill>
              </a:defRPr>
            </a:lvl2pPr>
          </a:lstStyle>
          <a:p>
            <a:pPr lvl="0"/>
            <a:r>
              <a:rPr lang="en-GB" dirty="0"/>
              <a:t>Click to edit master text styles</a:t>
            </a:r>
          </a:p>
          <a:p>
            <a:pPr lvl="1"/>
            <a:r>
              <a:rPr lang="en-GB" dirty="0"/>
              <a:t>Second level</a:t>
            </a:r>
          </a:p>
        </p:txBody>
      </p:sp>
      <p:sp>
        <p:nvSpPr>
          <p:cNvPr id="7" name="Text Placeholder 2"/>
          <p:cNvSpPr>
            <a:spLocks noGrp="1"/>
          </p:cNvSpPr>
          <p:nvPr>
            <p:ph type="body" sz="quarter" idx="16" hasCustomPrompt="1"/>
          </p:nvPr>
        </p:nvSpPr>
        <p:spPr>
          <a:xfrm>
            <a:off x="360363" y="2564672"/>
            <a:ext cx="976312" cy="411163"/>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tx1"/>
                </a:solidFill>
              </a:defRPr>
            </a:lvl2pPr>
          </a:lstStyle>
          <a:p>
            <a:pPr lvl="0"/>
            <a:r>
              <a:rPr lang="en-US" dirty="0"/>
              <a:t>No.</a:t>
            </a:r>
          </a:p>
        </p:txBody>
      </p:sp>
    </p:spTree>
    <p:extLst>
      <p:ext uri="{BB962C8B-B14F-4D97-AF65-F5344CB8AC3E}">
        <p14:creationId xmlns:p14="http://schemas.microsoft.com/office/powerpoint/2010/main" val="425962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sz="2400"/>
            </a:lvl1pPr>
          </a:lstStyle>
          <a:p>
            <a:r>
              <a:rPr lang="en-GB" dirty="0"/>
              <a:t>Click to edit master title style</a:t>
            </a:r>
          </a:p>
        </p:txBody>
      </p:sp>
      <p:sp>
        <p:nvSpPr>
          <p:cNvPr id="1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8" name="Text Placeholder 2"/>
          <p:cNvSpPr>
            <a:spLocks noGrp="1"/>
          </p:cNvSpPr>
          <p:nvPr>
            <p:ph type="body" sz="quarter" idx="17" hasCustomPrompt="1"/>
          </p:nvPr>
        </p:nvSpPr>
        <p:spPr>
          <a:xfrm>
            <a:off x="357188" y="882740"/>
            <a:ext cx="11477331" cy="396875"/>
          </a:xfrm>
        </p:spPr>
        <p:txBody>
          <a:bodyPr/>
          <a:lstStyle>
            <a:lvl1pPr>
              <a:defRPr sz="2200"/>
            </a:lvl1pPr>
          </a:lstStyle>
          <a:p>
            <a:pPr lvl="0"/>
            <a:r>
              <a:rPr lang="en-GB" dirty="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302585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60000" y="1708150"/>
            <a:ext cx="5626800" cy="4003200"/>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35"/>
          <p:cNvSpPr>
            <a:spLocks noGrp="1"/>
          </p:cNvSpPr>
          <p:nvPr>
            <p:ph sz="quarter" idx="14" hasCustomPrompt="1"/>
          </p:nvPr>
        </p:nvSpPr>
        <p:spPr>
          <a:xfrm>
            <a:off x="6191574" y="1708150"/>
            <a:ext cx="5626800" cy="4003200"/>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sz="2400"/>
            </a:lvl1pPr>
          </a:lstStyle>
          <a:p>
            <a:r>
              <a:rPr lang="en-GB" dirty="0"/>
              <a:t>Click to edit master title style</a:t>
            </a:r>
          </a:p>
        </p:txBody>
      </p:sp>
      <p:sp>
        <p:nvSpPr>
          <p:cNvPr id="16"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9" name="Text Placeholder 2"/>
          <p:cNvSpPr>
            <a:spLocks noGrp="1"/>
          </p:cNvSpPr>
          <p:nvPr>
            <p:ph type="body" sz="quarter" idx="17" hasCustomPrompt="1"/>
          </p:nvPr>
        </p:nvSpPr>
        <p:spPr>
          <a:xfrm>
            <a:off x="357188" y="882740"/>
            <a:ext cx="11477331" cy="396875"/>
          </a:xfrm>
        </p:spPr>
        <p:txBody>
          <a:bodyPr/>
          <a:lstStyle>
            <a:lvl1pPr>
              <a:defRPr sz="2200"/>
            </a:lvl1pPr>
          </a:lstStyle>
          <a:p>
            <a:pPr lvl="0"/>
            <a:r>
              <a:rPr lang="en-GB" dirty="0"/>
              <a:t>Click to edit master text styles</a:t>
            </a:r>
          </a:p>
        </p:txBody>
      </p:sp>
      <p:sp>
        <p:nvSpPr>
          <p:cNvPr id="12"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336613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9" name="Content Placeholder 2"/>
          <p:cNvSpPr>
            <a:spLocks noGrp="1"/>
          </p:cNvSpPr>
          <p:nvPr>
            <p:ph idx="1"/>
          </p:nvPr>
        </p:nvSpPr>
        <p:spPr>
          <a:xfrm>
            <a:off x="359998" y="1708150"/>
            <a:ext cx="36792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4"/>
          </p:nvPr>
        </p:nvSpPr>
        <p:spPr>
          <a:xfrm>
            <a:off x="4251326" y="1708150"/>
            <a:ext cx="36792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8142653" y="1708150"/>
            <a:ext cx="36792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sz="2400"/>
            </a:lvl1pPr>
          </a:lstStyle>
          <a:p>
            <a:r>
              <a:rPr lang="en-GB" dirty="0"/>
              <a:t>Click to edit master title style</a:t>
            </a:r>
          </a:p>
        </p:txBody>
      </p:sp>
      <p:sp>
        <p:nvSpPr>
          <p:cNvPr id="17" name="Text Placeholder 2"/>
          <p:cNvSpPr>
            <a:spLocks noGrp="1"/>
          </p:cNvSpPr>
          <p:nvPr>
            <p:ph type="body" sz="quarter" idx="17" hasCustomPrompt="1"/>
          </p:nvPr>
        </p:nvSpPr>
        <p:spPr>
          <a:xfrm>
            <a:off x="357188" y="882740"/>
            <a:ext cx="11477331" cy="396875"/>
          </a:xfrm>
        </p:spPr>
        <p:txBody>
          <a:bodyPr/>
          <a:lstStyle>
            <a:lvl1pPr>
              <a:defRPr sz="2200"/>
            </a:lvl1pPr>
          </a:lstStyle>
          <a:p>
            <a:pPr lvl="0"/>
            <a:r>
              <a:rPr lang="en-GB" dirty="0"/>
              <a:t>Click to edit master text styles</a:t>
            </a:r>
          </a:p>
        </p:txBody>
      </p:sp>
      <p:sp>
        <p:nvSpPr>
          <p:cNvPr id="18"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
        <p:nvSpPr>
          <p:cNvPr id="19"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424521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10" name="Content Placeholder 2"/>
          <p:cNvSpPr>
            <a:spLocks noGrp="1"/>
          </p:cNvSpPr>
          <p:nvPr>
            <p:ph idx="1" hasCustomPrompt="1"/>
          </p:nvPr>
        </p:nvSpPr>
        <p:spPr>
          <a:xfrm>
            <a:off x="359998" y="1708150"/>
            <a:ext cx="27144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Content Placeholder 2"/>
          <p:cNvSpPr>
            <a:spLocks noGrp="1"/>
          </p:cNvSpPr>
          <p:nvPr>
            <p:ph idx="14" hasCustomPrompt="1"/>
          </p:nvPr>
        </p:nvSpPr>
        <p:spPr>
          <a:xfrm>
            <a:off x="3275192" y="1708150"/>
            <a:ext cx="27144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Content Placeholder 2"/>
          <p:cNvSpPr>
            <a:spLocks noGrp="1"/>
          </p:cNvSpPr>
          <p:nvPr>
            <p:ph idx="15" hasCustomPrompt="1"/>
          </p:nvPr>
        </p:nvSpPr>
        <p:spPr>
          <a:xfrm>
            <a:off x="6190386" y="1708150"/>
            <a:ext cx="27144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Content Placeholder 2"/>
          <p:cNvSpPr>
            <a:spLocks noGrp="1"/>
          </p:cNvSpPr>
          <p:nvPr>
            <p:ph idx="16" hasCustomPrompt="1"/>
          </p:nvPr>
        </p:nvSpPr>
        <p:spPr>
          <a:xfrm>
            <a:off x="9105580" y="1708150"/>
            <a:ext cx="2714400" cy="4003675"/>
          </a:xfrm>
        </p:spPr>
        <p:txBody>
          <a:bodyPr>
            <a:noAutofit/>
          </a:bodyPr>
          <a:lstStyle>
            <a:lvl1pPr>
              <a:defRPr sz="1400" b="0">
                <a:solidFill>
                  <a:schemeClr val="tx1"/>
                </a:solidFill>
              </a:defRPr>
            </a:lvl1pPr>
            <a:lvl2pPr>
              <a:spcBef>
                <a:spcPts val="600"/>
              </a:spcBef>
              <a:defRPr sz="1400">
                <a:solidFill>
                  <a:schemeClr val="tx1"/>
                </a:solidFill>
              </a:defRPr>
            </a:lvl2pPr>
            <a:lvl3pPr>
              <a:spcBef>
                <a:spcPts val="600"/>
              </a:spcBef>
              <a:defRPr sz="1400">
                <a:solidFill>
                  <a:schemeClr val="tx1"/>
                </a:solidFill>
              </a:defRPr>
            </a:lvl3pPr>
            <a:lvl4pPr>
              <a:spcBef>
                <a:spcPts val="600"/>
              </a:spcBef>
              <a:defRPr sz="1400">
                <a:solidFill>
                  <a:schemeClr val="tx1"/>
                </a:solidFill>
              </a:defRPr>
            </a:lvl4pPr>
            <a:lvl5pPr>
              <a:spcBef>
                <a:spcPts val="600"/>
              </a:spcBef>
              <a:defRPr sz="14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9"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sz="2400"/>
            </a:lvl1pPr>
          </a:lstStyle>
          <a:p>
            <a:r>
              <a:rPr lang="en-GB" dirty="0"/>
              <a:t>Click to edit master title style</a:t>
            </a:r>
          </a:p>
        </p:txBody>
      </p:sp>
      <p:sp>
        <p:nvSpPr>
          <p:cNvPr id="20" name="Text Placeholder 2"/>
          <p:cNvSpPr>
            <a:spLocks noGrp="1"/>
          </p:cNvSpPr>
          <p:nvPr>
            <p:ph type="body" sz="quarter" idx="18" hasCustomPrompt="1"/>
          </p:nvPr>
        </p:nvSpPr>
        <p:spPr>
          <a:xfrm>
            <a:off x="357188" y="882740"/>
            <a:ext cx="11477331" cy="396875"/>
          </a:xfrm>
        </p:spPr>
        <p:txBody>
          <a:bodyPr/>
          <a:lstStyle>
            <a:lvl1pPr>
              <a:defRPr sz="2200"/>
            </a:lvl1pPr>
          </a:lstStyle>
          <a:p>
            <a:pPr lvl="0"/>
            <a:r>
              <a:rPr lang="en-GB" dirty="0"/>
              <a:t>Click to edit master text styles</a:t>
            </a:r>
          </a:p>
        </p:txBody>
      </p:sp>
      <p:sp>
        <p:nvSpPr>
          <p:cNvPr id="21" name="Text Placeholder 17"/>
          <p:cNvSpPr>
            <a:spLocks noGrp="1"/>
          </p:cNvSpPr>
          <p:nvPr>
            <p:ph type="body" sz="quarter" idx="19"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
        <p:nvSpPr>
          <p:cNvPr id="22"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348171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62800" y="1138238"/>
            <a:ext cx="4665663" cy="1787237"/>
          </a:xfrm>
          <a:prstGeom prst="rect">
            <a:avLst/>
          </a:prstGeom>
        </p:spPr>
        <p:txBody>
          <a:bodyPr anchor="b">
            <a:noAutofit/>
          </a:bodyPr>
          <a:lstStyle>
            <a:lvl1pPr algn="l">
              <a:defRPr sz="2400" b="1">
                <a:solidFill>
                  <a:schemeClr val="tx1"/>
                </a:solidFill>
              </a:defRPr>
            </a:lvl1pPr>
          </a:lstStyle>
          <a:p>
            <a:r>
              <a:rPr lang="en-GB" dirty="0"/>
              <a:t>Click to edit master title style</a:t>
            </a:r>
          </a:p>
        </p:txBody>
      </p:sp>
      <p:sp>
        <p:nvSpPr>
          <p:cNvPr id="3" name="Subtitle 2"/>
          <p:cNvSpPr>
            <a:spLocks noGrp="1"/>
          </p:cNvSpPr>
          <p:nvPr>
            <p:ph type="subTitle" idx="1" hasCustomPrompt="1"/>
          </p:nvPr>
        </p:nvSpPr>
        <p:spPr>
          <a:xfrm>
            <a:off x="71628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200" y="457201"/>
            <a:ext cx="2567641" cy="493777"/>
          </a:xfrm>
          <a:prstGeom prst="rect">
            <a:avLst/>
          </a:prstGeom>
        </p:spPr>
      </p:pic>
    </p:spTree>
    <p:extLst>
      <p:ext uri="{BB962C8B-B14F-4D97-AF65-F5344CB8AC3E}">
        <p14:creationId xmlns:p14="http://schemas.microsoft.com/office/powerpoint/2010/main" val="322275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sz="2400"/>
            </a:lvl1pPr>
          </a:lstStyle>
          <a:p>
            <a:r>
              <a:rPr lang="en-GB" dirty="0"/>
              <a:t>Click to edit master title style</a:t>
            </a:r>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7" name="Text Placeholder 2"/>
          <p:cNvSpPr>
            <a:spLocks noGrp="1"/>
          </p:cNvSpPr>
          <p:nvPr>
            <p:ph type="body" sz="quarter" idx="17" hasCustomPrompt="1"/>
          </p:nvPr>
        </p:nvSpPr>
        <p:spPr>
          <a:xfrm>
            <a:off x="357188" y="882740"/>
            <a:ext cx="11477331" cy="396875"/>
          </a:xfrm>
        </p:spPr>
        <p:txBody>
          <a:bodyPr/>
          <a:lstStyle>
            <a:lvl1pPr>
              <a:defRPr sz="2200"/>
            </a:lvl1pPr>
          </a:lstStyle>
          <a:p>
            <a:pPr lvl="0"/>
            <a:r>
              <a:rPr lang="en-GB" dirty="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133979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247496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1 (White)">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0585" t="13422" r="279" b="11159"/>
          <a:stretch/>
        </p:blipFill>
        <p:spPr>
          <a:xfrm>
            <a:off x="0" y="0"/>
            <a:ext cx="12192000" cy="6858000"/>
          </a:xfrm>
          <a:prstGeom prst="rect">
            <a:avLst/>
          </a:prstGeom>
        </p:spPr>
      </p:pic>
      <p:sp>
        <p:nvSpPr>
          <p:cNvPr id="2" name="Title 1"/>
          <p:cNvSpPr>
            <a:spLocks noGrp="1"/>
          </p:cNvSpPr>
          <p:nvPr>
            <p:ph type="ctrTitle"/>
          </p:nvPr>
        </p:nvSpPr>
        <p:spPr>
          <a:xfrm>
            <a:off x="7162799" y="1138238"/>
            <a:ext cx="4665663" cy="1787237"/>
          </a:xfrm>
          <a:prstGeom prst="rect">
            <a:avLst/>
          </a:prstGeom>
        </p:spPr>
        <p:txBody>
          <a:bodyPr anchor="b">
            <a:noAutofit/>
          </a:bodyPr>
          <a:lstStyle>
            <a:lvl1pPr algn="l">
              <a:defRPr sz="2400" b="1">
                <a:solidFill>
                  <a:schemeClr val="tx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7162799"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7200" y="457201"/>
            <a:ext cx="3172921" cy="493200"/>
          </a:xfrm>
          <a:prstGeom prst="rect">
            <a:avLst/>
          </a:prstGeom>
        </p:spPr>
      </p:pic>
      <p:sp>
        <p:nvSpPr>
          <p:cNvPr id="6" name="Rectangle 5"/>
          <p:cNvSpPr/>
          <p:nvPr userDrawn="1"/>
        </p:nvSpPr>
        <p:spPr>
          <a:xfrm>
            <a:off x="6743700" y="5391150"/>
            <a:ext cx="546735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600" dirty="0">
              <a:solidFill>
                <a:srgbClr val="FFFFFF"/>
              </a:solidFill>
            </a:endParaRPr>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57305" y="5571754"/>
            <a:ext cx="2704219" cy="563379"/>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079182" y="5594145"/>
            <a:ext cx="1825917" cy="447237"/>
          </a:xfrm>
          <a:prstGeom prst="rect">
            <a:avLst/>
          </a:prstGeom>
        </p:spPr>
      </p:pic>
    </p:spTree>
    <p:extLst>
      <p:ext uri="{BB962C8B-B14F-4D97-AF65-F5344CB8AC3E}">
        <p14:creationId xmlns:p14="http://schemas.microsoft.com/office/powerpoint/2010/main" val="216561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0362" y="2984855"/>
            <a:ext cx="11466511" cy="1585557"/>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US" dirty="0" smtClean="0"/>
              <a:t>Click to edit Master text styles</a:t>
            </a:r>
          </a:p>
          <a:p>
            <a:pPr lvl="1"/>
            <a:r>
              <a:rPr lang="en-US" dirty="0" smtClean="0"/>
              <a:t>Second level</a:t>
            </a:r>
          </a:p>
        </p:txBody>
      </p:sp>
      <p:sp>
        <p:nvSpPr>
          <p:cNvPr id="5" name="Text Placeholder 2"/>
          <p:cNvSpPr>
            <a:spLocks noGrp="1"/>
          </p:cNvSpPr>
          <p:nvPr>
            <p:ph type="body" sz="quarter" idx="16" hasCustomPrompt="1"/>
          </p:nvPr>
        </p:nvSpPr>
        <p:spPr>
          <a:xfrm>
            <a:off x="359999" y="2564672"/>
            <a:ext cx="976676" cy="411163"/>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US" dirty="0" smtClean="0"/>
              <a:t>No.</a:t>
            </a:r>
          </a:p>
        </p:txBody>
      </p:sp>
      <p:sp>
        <p:nvSpPr>
          <p:cNvPr id="7"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9" name="Text Placeholder 17"/>
          <p:cNvSpPr>
            <a:spLocks noGrp="1"/>
          </p:cNvSpPr>
          <p:nvPr>
            <p:ph type="body" sz="quarter" idx="17" hasCustomPrompt="1"/>
          </p:nvPr>
        </p:nvSpPr>
        <p:spPr>
          <a:xfrm>
            <a:off x="354012" y="6399213"/>
            <a:ext cx="5741987" cy="182562"/>
          </a:xfrm>
        </p:spPr>
        <p:txBody>
          <a:bodyPr anchor="ctr">
            <a:noAutofit/>
          </a:bodyPr>
          <a:lstStyle>
            <a:lvl1pPr>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40531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1 x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1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8"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4744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_Section header (black)">
    <p:bg>
      <p:bgPr>
        <a:solidFill>
          <a:srgbClr val="00000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984855"/>
            <a:ext cx="11468465" cy="1585557"/>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bg1"/>
                </a:solidFill>
              </a:defRPr>
            </a:lvl2pPr>
          </a:lstStyle>
          <a:p>
            <a:pPr lvl="0"/>
            <a:r>
              <a:rPr lang="en-GB" dirty="0" smtClean="0"/>
              <a:t>Click to edit master text styles</a:t>
            </a:r>
          </a:p>
          <a:p>
            <a:pPr lvl="1"/>
            <a:r>
              <a:rPr lang="en-GB" dirty="0" smtClean="0"/>
              <a:t>Second level</a:t>
            </a:r>
          </a:p>
        </p:txBody>
      </p:sp>
      <p:sp>
        <p:nvSpPr>
          <p:cNvPr id="7" name="Text Placeholder 2"/>
          <p:cNvSpPr>
            <a:spLocks noGrp="1"/>
          </p:cNvSpPr>
          <p:nvPr>
            <p:ph type="body" sz="quarter" idx="16" hasCustomPrompt="1"/>
          </p:nvPr>
        </p:nvSpPr>
        <p:spPr>
          <a:xfrm>
            <a:off x="360363" y="2564672"/>
            <a:ext cx="976312" cy="411163"/>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tx1"/>
                </a:solidFill>
              </a:defRPr>
            </a:lvl2pPr>
          </a:lstStyle>
          <a:p>
            <a:pPr lvl="0"/>
            <a:r>
              <a:rPr lang="en-US" dirty="0" smtClean="0"/>
              <a:t>No.</a:t>
            </a:r>
          </a:p>
        </p:txBody>
      </p:sp>
    </p:spTree>
    <p:extLst>
      <p:ext uri="{BB962C8B-B14F-4D97-AF65-F5344CB8AC3E}">
        <p14:creationId xmlns:p14="http://schemas.microsoft.com/office/powerpoint/2010/main" val="456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2 x Content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1693234"/>
            <a:ext cx="5626800" cy="4426579"/>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034BEE3-566C-4068-A777-C3A4762E861B}" type="slidenum">
              <a:rPr lang="en-GB" smtClean="0">
                <a:solidFill>
                  <a:srgbClr val="717171"/>
                </a:solidFill>
              </a:rPr>
              <a:pPr/>
              <a:t>‹#›</a:t>
            </a:fld>
            <a:endParaRPr lang="en-GB">
              <a:solidFill>
                <a:srgbClr val="717171"/>
              </a:solidFill>
            </a:endParaRPr>
          </a:p>
        </p:txBody>
      </p:sp>
      <p:sp>
        <p:nvSpPr>
          <p:cNvPr id="58" name="Content Placeholder 35"/>
          <p:cNvSpPr>
            <a:spLocks noGrp="1"/>
          </p:cNvSpPr>
          <p:nvPr>
            <p:ph sz="quarter" idx="14"/>
          </p:nvPr>
        </p:nvSpPr>
        <p:spPr>
          <a:xfrm>
            <a:off x="6191574" y="1693234"/>
            <a:ext cx="5628408" cy="4426580"/>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p:cNvSpPr>
            <a:spLocks noGrp="1"/>
          </p:cNvSpPr>
          <p:nvPr>
            <p:ph type="title"/>
          </p:nvPr>
        </p:nvSpPr>
        <p:spPr>
          <a:xfrm>
            <a:off x="359999" y="853200"/>
            <a:ext cx="11459981" cy="840032"/>
          </a:xfrm>
        </p:spPr>
        <p:txBody>
          <a:bodyPr>
            <a:noAutofit/>
          </a:bodyPr>
          <a:lstStyle>
            <a:lvl1pPr>
              <a:defRPr>
                <a:solidFill>
                  <a:schemeClr val="tx1"/>
                </a:solidFill>
              </a:defRPr>
            </a:lvl1pPr>
          </a:lstStyle>
          <a:p>
            <a:r>
              <a:rPr lang="en-US"/>
              <a:t>Click to edit Master title style</a:t>
            </a:r>
            <a:endParaRPr lang="en-GB" dirty="0"/>
          </a:p>
        </p:txBody>
      </p:sp>
      <p:sp>
        <p:nvSpPr>
          <p:cNvPr id="13" name="Content Placeholder 4"/>
          <p:cNvSpPr>
            <a:spLocks noGrp="1"/>
          </p:cNvSpPr>
          <p:nvPr>
            <p:ph sz="quarter" idx="16" hasCustomPrompt="1"/>
          </p:nvPr>
        </p:nvSpPr>
        <p:spPr>
          <a:xfrm>
            <a:off x="360000" y="1219825"/>
            <a:ext cx="11468463" cy="473408"/>
          </a:xfrm>
        </p:spPr>
        <p:txBody>
          <a:bodyPr>
            <a:noAutofit/>
          </a:bodyPr>
          <a:lstStyle>
            <a:lvl1pPr>
              <a:spcBef>
                <a:spcPts val="0"/>
              </a:spcBef>
              <a:defRPr sz="2200" b="0">
                <a:solidFill>
                  <a:schemeClr val="tx1"/>
                </a:solidFill>
              </a:defRPr>
            </a:lvl1pPr>
          </a:lstStyle>
          <a:p>
            <a:pPr lvl="0"/>
            <a:r>
              <a:rPr lang="en-US" dirty="0"/>
              <a:t>Click to add sub-title</a:t>
            </a:r>
          </a:p>
        </p:txBody>
      </p:sp>
      <p:sp>
        <p:nvSpPr>
          <p:cNvPr id="12" name="Text Placeholder 17"/>
          <p:cNvSpPr>
            <a:spLocks noGrp="1"/>
          </p:cNvSpPr>
          <p:nvPr>
            <p:ph type="body" sz="quarter" idx="17" hasCustomPrompt="1"/>
          </p:nvPr>
        </p:nvSpPr>
        <p:spPr>
          <a:xfrm>
            <a:off x="359999" y="6286500"/>
            <a:ext cx="11466875" cy="264675"/>
          </a:xfrm>
        </p:spPr>
        <p:txBody>
          <a:bodyPr anchor="b">
            <a:noAutofit/>
          </a:bodyPr>
          <a:lstStyle>
            <a:lvl1pPr>
              <a:defRPr sz="800">
                <a:solidFill>
                  <a:schemeClr val="tx1"/>
                </a:solidFill>
              </a:defRPr>
            </a:lvl1pPr>
          </a:lstStyle>
          <a:p>
            <a:pPr lvl="0"/>
            <a:r>
              <a:rPr lang="en-US" dirty="0"/>
              <a:t>Click to add footer text</a:t>
            </a:r>
          </a:p>
        </p:txBody>
      </p:sp>
      <p:grpSp>
        <p:nvGrpSpPr>
          <p:cNvPr id="8" name="Group 7"/>
          <p:cNvGrpSpPr/>
          <p:nvPr userDrawn="1"/>
        </p:nvGrpSpPr>
        <p:grpSpPr>
          <a:xfrm>
            <a:off x="9161965" y="6197931"/>
            <a:ext cx="2664909" cy="589538"/>
            <a:chOff x="8908452" y="5391150"/>
            <a:chExt cx="3302598" cy="914400"/>
          </a:xfrm>
          <a:noFill/>
        </p:grpSpPr>
        <p:sp>
          <p:nvSpPr>
            <p:cNvPr id="10" name="Rectangle 9"/>
            <p:cNvSpPr/>
            <p:nvPr/>
          </p:nvSpPr>
          <p:spPr>
            <a:xfrm>
              <a:off x="8908452" y="5391150"/>
              <a:ext cx="3302598"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600" dirty="0">
                <a:solidFill>
                  <a:srgbClr val="FFFF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94105" y="5571754"/>
              <a:ext cx="2704219" cy="563379"/>
            </a:xfrm>
            <a:prstGeom prst="rect">
              <a:avLst/>
            </a:prstGeom>
            <a:grpFill/>
          </p:spPr>
        </p:pic>
      </p:grpSp>
    </p:spTree>
    <p:extLst>
      <p:ext uri="{BB962C8B-B14F-4D97-AF65-F5344CB8AC3E}">
        <p14:creationId xmlns:p14="http://schemas.microsoft.com/office/powerpoint/2010/main" val="14773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7200" y="1138238"/>
            <a:ext cx="4665663" cy="1787237"/>
          </a:xfrm>
          <a:prstGeom prst="rect">
            <a:avLst/>
          </a:prstGeom>
        </p:spPr>
        <p:txBody>
          <a:bodyPr anchor="b">
            <a:noAutofit/>
          </a:bodyPr>
          <a:lstStyle>
            <a:lvl1pPr algn="l">
              <a:defRPr sz="2400" b="1">
                <a:solidFill>
                  <a:schemeClr val="tx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367200" y="3146902"/>
            <a:ext cx="4665663" cy="1882298"/>
          </a:xfrm>
          <a:prstGeom prst="rect">
            <a:avLst/>
          </a:prstGeom>
        </p:spPr>
        <p:txBody>
          <a:bodyPr anchor="t">
            <a:noAutofit/>
          </a:bodyPr>
          <a:lstStyle>
            <a:lvl1pPr marL="0" indent="0" algn="l">
              <a:spcBef>
                <a:spcPts val="600"/>
              </a:spcBef>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Click to edit master subtitle style</a:t>
            </a:r>
            <a:endParaRPr lang="en-GB"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7200" y="457201"/>
            <a:ext cx="2567641" cy="493777"/>
          </a:xfrm>
          <a:prstGeom prst="rect">
            <a:avLst/>
          </a:prstGeom>
        </p:spPr>
      </p:pic>
    </p:spTree>
    <p:extLst>
      <p:ext uri="{BB962C8B-B14F-4D97-AF65-F5344CB8AC3E}">
        <p14:creationId xmlns:p14="http://schemas.microsoft.com/office/powerpoint/2010/main" val="95362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2 (white)">
    <p:bg>
      <p:bgPr>
        <a:solidFill>
          <a:schemeClr val="bg1"/>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6650" y="857"/>
            <a:ext cx="12200176" cy="6857143"/>
          </a:xfrm>
          <a:prstGeom prst="rect">
            <a:avLst/>
          </a:prstGeom>
        </p:spPr>
        <p:txBody>
          <a:bodyPr anchor="ctr"/>
          <a:lstStyle>
            <a:lvl1pPr algn="ctr">
              <a:defRPr>
                <a:solidFill>
                  <a:schemeClr val="tx1"/>
                </a:solidFill>
              </a:defRPr>
            </a:lvl1pPr>
          </a:lstStyle>
          <a:p>
            <a:r>
              <a:rPr lang="en-US" dirty="0" smtClean="0"/>
              <a:t>Click icon to add picture</a:t>
            </a:r>
            <a:endParaRPr lang="en-GB" dirty="0"/>
          </a:p>
        </p:txBody>
      </p:sp>
      <p:sp>
        <p:nvSpPr>
          <p:cNvPr id="2"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tx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Click to edit master subtitle style</a:t>
            </a:r>
            <a:endParaRPr lang="en-GB" dirty="0"/>
          </a:p>
        </p:txBody>
      </p:sp>
    </p:spTree>
    <p:extLst>
      <p:ext uri="{BB962C8B-B14F-4D97-AF65-F5344CB8AC3E}">
        <p14:creationId xmlns:p14="http://schemas.microsoft.com/office/powerpoint/2010/main" val="239400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rgbClr val="000000"/>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7200" y="1138238"/>
            <a:ext cx="4666800" cy="1789200"/>
          </a:xfrm>
          <a:prstGeom prst="rect">
            <a:avLst/>
          </a:prstGeom>
        </p:spPr>
        <p:txBody>
          <a:bodyPr anchor="b">
            <a:noAutofit/>
          </a:bodyPr>
          <a:lstStyle>
            <a:lvl1pPr algn="l">
              <a:defRPr sz="2400" b="1">
                <a:solidFill>
                  <a:schemeClr val="bg1"/>
                </a:solidFill>
              </a:defRPr>
            </a:lvl1pPr>
          </a:lstStyle>
          <a:p>
            <a:r>
              <a:rPr lang="en-GB" dirty="0" smtClean="0"/>
              <a:t>Click to edit master title style</a:t>
            </a:r>
            <a:endParaRPr lang="en-GB" dirty="0"/>
          </a:p>
        </p:txBody>
      </p:sp>
      <p:sp>
        <p:nvSpPr>
          <p:cNvPr id="8" name="Subtitle 2"/>
          <p:cNvSpPr>
            <a:spLocks noGrp="1"/>
          </p:cNvSpPr>
          <p:nvPr>
            <p:ph type="subTitle" idx="1" hasCustomPrompt="1"/>
          </p:nvPr>
        </p:nvSpPr>
        <p:spPr>
          <a:xfrm>
            <a:off x="367200" y="3147038"/>
            <a:ext cx="4666800" cy="1882800"/>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Click to edit master subtitle style</a:t>
            </a:r>
            <a:endParaRPr lang="en-GB"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7200" y="457201"/>
            <a:ext cx="2567641" cy="493777"/>
          </a:xfrm>
          <a:prstGeom prst="rect">
            <a:avLst/>
          </a:prstGeom>
        </p:spPr>
      </p:pic>
    </p:spTree>
    <p:extLst>
      <p:ext uri="{BB962C8B-B14F-4D97-AF65-F5344CB8AC3E}">
        <p14:creationId xmlns:p14="http://schemas.microsoft.com/office/powerpoint/2010/main" val="310342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rgbClr val="000000"/>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7200" y="1138238"/>
            <a:ext cx="4666800" cy="1789200"/>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8" name="Subtitle 2"/>
          <p:cNvSpPr>
            <a:spLocks noGrp="1"/>
          </p:cNvSpPr>
          <p:nvPr>
            <p:ph type="subTitle" idx="1" hasCustomPrompt="1"/>
          </p:nvPr>
        </p:nvSpPr>
        <p:spPr>
          <a:xfrm>
            <a:off x="367200" y="3147038"/>
            <a:ext cx="4666800" cy="1882800"/>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200" y="457201"/>
            <a:ext cx="2567641" cy="493777"/>
          </a:xfrm>
          <a:prstGeom prst="rect">
            <a:avLst/>
          </a:prstGeom>
        </p:spPr>
      </p:pic>
    </p:spTree>
    <p:extLst>
      <p:ext uri="{BB962C8B-B14F-4D97-AF65-F5344CB8AC3E}">
        <p14:creationId xmlns:p14="http://schemas.microsoft.com/office/powerpoint/2010/main" val="139284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2 (black)">
    <p:bg>
      <p:bgPr>
        <a:solidFill>
          <a:srgbClr val="000000"/>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6650" y="857"/>
            <a:ext cx="12200176" cy="6857143"/>
          </a:xfrm>
          <a:prstGeom prst="rect">
            <a:avLst/>
          </a:prstGeom>
        </p:spPr>
        <p:txBody>
          <a:bodyPr anchor="ctr"/>
          <a:lstStyle>
            <a:lvl1pPr algn="ctr">
              <a:defRPr>
                <a:solidFill>
                  <a:schemeClr val="bg1"/>
                </a:solidFill>
              </a:defRPr>
            </a:lvl1pPr>
          </a:lstStyle>
          <a:p>
            <a:r>
              <a:rPr lang="en-US" dirty="0" smtClean="0"/>
              <a:t>Click icon to add picture</a:t>
            </a:r>
            <a:endParaRPr lang="en-GB" dirty="0"/>
          </a:p>
        </p:txBody>
      </p:sp>
      <p:sp>
        <p:nvSpPr>
          <p:cNvPr id="8"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bg1"/>
                </a:solidFill>
              </a:defRPr>
            </a:lvl1pPr>
          </a:lstStyle>
          <a:p>
            <a:r>
              <a:rPr lang="en-GB" dirty="0" smtClean="0"/>
              <a:t>Click to edit master title style</a:t>
            </a:r>
            <a:endParaRPr lang="en-GB" dirty="0"/>
          </a:p>
        </p:txBody>
      </p:sp>
      <p:sp>
        <p:nvSpPr>
          <p:cNvPr id="9"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Click to edit master subtitle style</a:t>
            </a:r>
            <a:endParaRPr lang="en-GB" dirty="0"/>
          </a:p>
        </p:txBody>
      </p:sp>
    </p:spTree>
    <p:extLst>
      <p:ext uri="{BB962C8B-B14F-4D97-AF65-F5344CB8AC3E}">
        <p14:creationId xmlns:p14="http://schemas.microsoft.com/office/powerpoint/2010/main" val="27547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60362" y="2984855"/>
            <a:ext cx="11466511" cy="1585557"/>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GB" dirty="0" smtClean="0"/>
              <a:t>Click to edit master text styles</a:t>
            </a:r>
          </a:p>
          <a:p>
            <a:pPr lvl="1"/>
            <a:r>
              <a:rPr lang="en-GB" dirty="0" smtClean="0"/>
              <a:t>Second level</a:t>
            </a:r>
          </a:p>
        </p:txBody>
      </p:sp>
      <p:sp>
        <p:nvSpPr>
          <p:cNvPr id="5" name="Text Placeholder 2"/>
          <p:cNvSpPr>
            <a:spLocks noGrp="1"/>
          </p:cNvSpPr>
          <p:nvPr>
            <p:ph type="body" sz="quarter" idx="16" hasCustomPrompt="1"/>
          </p:nvPr>
        </p:nvSpPr>
        <p:spPr>
          <a:xfrm>
            <a:off x="359999" y="2564672"/>
            <a:ext cx="976676" cy="411163"/>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US" dirty="0" smtClean="0"/>
              <a:t>No.</a:t>
            </a:r>
          </a:p>
        </p:txBody>
      </p:sp>
      <p:sp>
        <p:nvSpPr>
          <p:cNvPr id="7"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9" name="Text Placeholder 17"/>
          <p:cNvSpPr>
            <a:spLocks noGrp="1"/>
          </p:cNvSpPr>
          <p:nvPr>
            <p:ph type="body" sz="quarter" idx="17" hasCustomPrompt="1"/>
          </p:nvPr>
        </p:nvSpPr>
        <p:spPr>
          <a:xfrm>
            <a:off x="354012" y="6399213"/>
            <a:ext cx="5741987" cy="182562"/>
          </a:xfrm>
        </p:spPr>
        <p:txBody>
          <a:bodyPr anchor="ctr">
            <a:noAutofit/>
          </a:bodyPr>
          <a:lstStyle>
            <a:lvl1pPr>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267355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984855"/>
            <a:ext cx="11468465" cy="1585557"/>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bg1"/>
                </a:solidFill>
              </a:defRPr>
            </a:lvl2pPr>
          </a:lstStyle>
          <a:p>
            <a:pPr lvl="0"/>
            <a:r>
              <a:rPr lang="en-GB" dirty="0" smtClean="0"/>
              <a:t>Click to edit master text styles</a:t>
            </a:r>
          </a:p>
          <a:p>
            <a:pPr lvl="1"/>
            <a:r>
              <a:rPr lang="en-GB" dirty="0" smtClean="0"/>
              <a:t>Second level</a:t>
            </a:r>
          </a:p>
        </p:txBody>
      </p:sp>
      <p:sp>
        <p:nvSpPr>
          <p:cNvPr id="7" name="Text Placeholder 2"/>
          <p:cNvSpPr>
            <a:spLocks noGrp="1"/>
          </p:cNvSpPr>
          <p:nvPr>
            <p:ph type="body" sz="quarter" idx="16" hasCustomPrompt="1"/>
          </p:nvPr>
        </p:nvSpPr>
        <p:spPr>
          <a:xfrm>
            <a:off x="360363" y="2564672"/>
            <a:ext cx="976312" cy="411163"/>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tx1"/>
                </a:solidFill>
              </a:defRPr>
            </a:lvl2pPr>
          </a:lstStyle>
          <a:p>
            <a:pPr lvl="0"/>
            <a:r>
              <a:rPr lang="en-US" dirty="0" smtClean="0"/>
              <a:t>No.</a:t>
            </a:r>
          </a:p>
        </p:txBody>
      </p:sp>
      <p:sp>
        <p:nvSpPr>
          <p:cNvPr id="9"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bg1"/>
                </a:solidFill>
              </a:defRPr>
            </a:lvl1pPr>
          </a:lstStyle>
          <a:p>
            <a:fld id="{4034BEE3-566C-4068-A777-C3A4762E861B}" type="slidenum">
              <a:rPr lang="en-GB" smtClean="0">
                <a:solidFill>
                  <a:srgbClr val="FFFFFF"/>
                </a:solidFill>
              </a:rPr>
              <a:pPr/>
              <a:t>‹#›</a:t>
            </a:fld>
            <a:endParaRPr lang="en-GB" dirty="0">
              <a:solidFill>
                <a:srgbClr val="FFFFFF"/>
              </a:solidFill>
            </a:endParaRPr>
          </a:p>
        </p:txBody>
      </p:sp>
      <p:sp>
        <p:nvSpPr>
          <p:cNvPr id="10" name="Text Placeholder 17"/>
          <p:cNvSpPr>
            <a:spLocks noGrp="1"/>
          </p:cNvSpPr>
          <p:nvPr>
            <p:ph type="body" sz="quarter" idx="17" hasCustomPrompt="1"/>
          </p:nvPr>
        </p:nvSpPr>
        <p:spPr>
          <a:xfrm>
            <a:off x="354012" y="6399213"/>
            <a:ext cx="5741987" cy="182562"/>
          </a:xfrm>
        </p:spPr>
        <p:txBody>
          <a:bodyPr anchor="ctr">
            <a:noAutofit/>
          </a:bodyPr>
          <a:lstStyle>
            <a:lvl1pPr>
              <a:defRPr sz="800">
                <a:solidFill>
                  <a:schemeClr val="bg1"/>
                </a:solidFill>
              </a:defRPr>
            </a:lvl1pPr>
          </a:lstStyle>
          <a:p>
            <a:pPr lvl="0"/>
            <a:r>
              <a:rPr lang="en-US" dirty="0" smtClean="0"/>
              <a:t>Click to add footer text</a:t>
            </a:r>
          </a:p>
        </p:txBody>
      </p:sp>
    </p:spTree>
    <p:extLst>
      <p:ext uri="{BB962C8B-B14F-4D97-AF65-F5344CB8AC3E}">
        <p14:creationId xmlns:p14="http://schemas.microsoft.com/office/powerpoint/2010/main" val="423347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1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8"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154054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60000" y="1708150"/>
            <a:ext cx="56268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0" name="Content Placeholder 35"/>
          <p:cNvSpPr>
            <a:spLocks noGrp="1"/>
          </p:cNvSpPr>
          <p:nvPr>
            <p:ph sz="quarter" idx="14" hasCustomPrompt="1"/>
          </p:nvPr>
        </p:nvSpPr>
        <p:spPr>
          <a:xfrm>
            <a:off x="6191574" y="1708150"/>
            <a:ext cx="5628408" cy="4003676"/>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16"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9"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12"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27188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9" name="Content Placeholder 2"/>
          <p:cNvSpPr>
            <a:spLocks noGrp="1"/>
          </p:cNvSpPr>
          <p:nvPr>
            <p:ph idx="1"/>
          </p:nvPr>
        </p:nvSpPr>
        <p:spPr>
          <a:xfrm>
            <a:off x="359998"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idx="14"/>
          </p:nvPr>
        </p:nvSpPr>
        <p:spPr>
          <a:xfrm>
            <a:off x="4251325" y="1708150"/>
            <a:ext cx="36792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2"/>
          <p:cNvSpPr>
            <a:spLocks noGrp="1"/>
          </p:cNvSpPr>
          <p:nvPr>
            <p:ph idx="15"/>
          </p:nvPr>
        </p:nvSpPr>
        <p:spPr>
          <a:xfrm>
            <a:off x="8142653" y="1708150"/>
            <a:ext cx="3677328"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1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18"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
        <p:nvSpPr>
          <p:cNvPr id="19"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22805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10" name="Content Placeholder 2"/>
          <p:cNvSpPr>
            <a:spLocks noGrp="1"/>
          </p:cNvSpPr>
          <p:nvPr>
            <p:ph idx="1" hasCustomPrompt="1"/>
          </p:nvPr>
        </p:nvSpPr>
        <p:spPr>
          <a:xfrm>
            <a:off x="359998"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1" name="Content Placeholder 2"/>
          <p:cNvSpPr>
            <a:spLocks noGrp="1"/>
          </p:cNvSpPr>
          <p:nvPr>
            <p:ph idx="14" hasCustomPrompt="1"/>
          </p:nvPr>
        </p:nvSpPr>
        <p:spPr>
          <a:xfrm>
            <a:off x="3279775"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3" name="Content Placeholder 2"/>
          <p:cNvSpPr>
            <a:spLocks noGrp="1"/>
          </p:cNvSpPr>
          <p:nvPr>
            <p:ph idx="15" hasCustomPrompt="1"/>
          </p:nvPr>
        </p:nvSpPr>
        <p:spPr>
          <a:xfrm>
            <a:off x="6199553"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8" name="Content Placeholder 2"/>
          <p:cNvSpPr>
            <a:spLocks noGrp="1"/>
          </p:cNvSpPr>
          <p:nvPr>
            <p:ph idx="16" hasCustomPrompt="1"/>
          </p:nvPr>
        </p:nvSpPr>
        <p:spPr>
          <a:xfrm>
            <a:off x="9105580" y="1708150"/>
            <a:ext cx="2714400" cy="4003675"/>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9"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20" name="Text Placeholder 2"/>
          <p:cNvSpPr>
            <a:spLocks noGrp="1"/>
          </p:cNvSpPr>
          <p:nvPr>
            <p:ph type="body" sz="quarter" idx="18"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21" name="Text Placeholder 17"/>
          <p:cNvSpPr>
            <a:spLocks noGrp="1"/>
          </p:cNvSpPr>
          <p:nvPr>
            <p:ph type="body" sz="quarter" idx="19"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
        <p:nvSpPr>
          <p:cNvPr id="22"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178245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366325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Tree>
    <p:extLst>
      <p:ext uri="{BB962C8B-B14F-4D97-AF65-F5344CB8AC3E}">
        <p14:creationId xmlns:p14="http://schemas.microsoft.com/office/powerpoint/2010/main" val="302444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smtClean="0"/>
              <a:t>Click to edit master title style</a:t>
            </a:r>
            <a:endParaRPr lang="en-GB" dirty="0"/>
          </a:p>
        </p:txBody>
      </p:sp>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7"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smtClean="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smtClean="0"/>
              <a:t>Click to add footer text</a:t>
            </a:r>
          </a:p>
        </p:txBody>
      </p:sp>
    </p:spTree>
    <p:extLst>
      <p:ext uri="{BB962C8B-B14F-4D97-AF65-F5344CB8AC3E}">
        <p14:creationId xmlns:p14="http://schemas.microsoft.com/office/powerpoint/2010/main" val="68999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2 (black)">
    <p:bg>
      <p:bgPr>
        <a:solidFill>
          <a:srgbClr val="000000"/>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3"/>
          </p:nvPr>
        </p:nvSpPr>
        <p:spPr>
          <a:xfrm>
            <a:off x="-6650" y="857"/>
            <a:ext cx="12200176" cy="6857143"/>
          </a:xfrm>
          <a:prstGeom prst="rect">
            <a:avLst/>
          </a:prstGeom>
        </p:spPr>
        <p:txBody>
          <a:bodyPr anchor="ctr"/>
          <a:lstStyle>
            <a:lvl1pPr algn="ctr">
              <a:defRPr>
                <a:solidFill>
                  <a:schemeClr val="bg1"/>
                </a:solidFill>
              </a:defRPr>
            </a:lvl1pPr>
          </a:lstStyle>
          <a:p>
            <a:r>
              <a:rPr lang="en-US"/>
              <a:t>Click icon to add picture</a:t>
            </a:r>
            <a:endParaRPr lang="en-GB" dirty="0"/>
          </a:p>
        </p:txBody>
      </p:sp>
      <p:sp>
        <p:nvSpPr>
          <p:cNvPr id="8" name="Title 1"/>
          <p:cNvSpPr>
            <a:spLocks noGrp="1"/>
          </p:cNvSpPr>
          <p:nvPr>
            <p:ph type="ctrTitle" hasCustomPrompt="1"/>
          </p:nvPr>
        </p:nvSpPr>
        <p:spPr>
          <a:xfrm>
            <a:off x="360000" y="3846097"/>
            <a:ext cx="11466875" cy="1143000"/>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9" name="Subtitle 2"/>
          <p:cNvSpPr>
            <a:spLocks noGrp="1"/>
          </p:cNvSpPr>
          <p:nvPr>
            <p:ph type="subTitle" idx="1" hasCustomPrompt="1"/>
          </p:nvPr>
        </p:nvSpPr>
        <p:spPr>
          <a:xfrm>
            <a:off x="360000" y="4989097"/>
            <a:ext cx="11466875" cy="1125748"/>
          </a:xfrm>
          <a:prstGeom prst="rect">
            <a:avLst/>
          </a:prstGeom>
        </p:spPr>
        <p:txBody>
          <a:bodyPr anchor="t">
            <a:noAutofit/>
          </a:bodyPr>
          <a:lstStyle>
            <a:lvl1pPr marL="0" indent="0" algn="l">
              <a:spcBef>
                <a:spcPts val="200"/>
              </a:spcBef>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Tree>
    <p:extLst>
      <p:ext uri="{BB962C8B-B14F-4D97-AF65-F5344CB8AC3E}">
        <p14:creationId xmlns:p14="http://schemas.microsoft.com/office/powerpoint/2010/main" val="168734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black)">
    <p:bg>
      <p:bgPr>
        <a:solidFill>
          <a:srgbClr val="00000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200" y="457201"/>
            <a:ext cx="2567641" cy="493777"/>
          </a:xfrm>
          <a:prstGeom prst="rect">
            <a:avLst/>
          </a:prstGeom>
        </p:spPr>
      </p:pic>
      <p:sp>
        <p:nvSpPr>
          <p:cNvPr id="5" name="Title 1"/>
          <p:cNvSpPr>
            <a:spLocks noGrp="1"/>
          </p:cNvSpPr>
          <p:nvPr>
            <p:ph type="ctrTitle" hasCustomPrompt="1"/>
          </p:nvPr>
        </p:nvSpPr>
        <p:spPr>
          <a:xfrm>
            <a:off x="7162800" y="1138238"/>
            <a:ext cx="4665663" cy="1787237"/>
          </a:xfrm>
          <a:prstGeom prst="rect">
            <a:avLst/>
          </a:prstGeom>
        </p:spPr>
        <p:txBody>
          <a:bodyPr anchor="b">
            <a:noAutofit/>
          </a:bodyPr>
          <a:lstStyle>
            <a:lvl1pPr algn="l">
              <a:defRPr sz="2400" b="1">
                <a:solidFill>
                  <a:schemeClr val="bg1"/>
                </a:solidFill>
              </a:defRPr>
            </a:lvl1pPr>
          </a:lstStyle>
          <a:p>
            <a:r>
              <a:rPr lang="en-GB" dirty="0"/>
              <a:t>Click to edit master title style</a:t>
            </a:r>
          </a:p>
        </p:txBody>
      </p:sp>
      <p:sp>
        <p:nvSpPr>
          <p:cNvPr id="9" name="Subtitle 2"/>
          <p:cNvSpPr>
            <a:spLocks noGrp="1"/>
          </p:cNvSpPr>
          <p:nvPr>
            <p:ph type="subTitle" idx="1" hasCustomPrompt="1"/>
          </p:nvPr>
        </p:nvSpPr>
        <p:spPr>
          <a:xfrm>
            <a:off x="7162800" y="3146902"/>
            <a:ext cx="4665663" cy="1882298"/>
          </a:xfrm>
          <a:prstGeom prst="rect">
            <a:avLst/>
          </a:prstGeom>
        </p:spPr>
        <p:txBody>
          <a:bodyPr anchor="t">
            <a:noAutofit/>
          </a:bodyPr>
          <a:lstStyle>
            <a:lvl1pPr marL="0" indent="0" algn="l">
              <a:spcBef>
                <a:spcPts val="600"/>
              </a:spcBef>
              <a:buNone/>
              <a:defRPr sz="22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Tree>
    <p:extLst>
      <p:ext uri="{BB962C8B-B14F-4D97-AF65-F5344CB8AC3E}">
        <p14:creationId xmlns:p14="http://schemas.microsoft.com/office/powerpoint/2010/main" val="165345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60362" y="2984855"/>
            <a:ext cx="11466511" cy="1585557"/>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GB" dirty="0"/>
              <a:t>Click to edit master text styles</a:t>
            </a:r>
          </a:p>
          <a:p>
            <a:pPr lvl="1"/>
            <a:r>
              <a:rPr lang="en-GB" dirty="0"/>
              <a:t>Second level</a:t>
            </a:r>
          </a:p>
        </p:txBody>
      </p:sp>
      <p:sp>
        <p:nvSpPr>
          <p:cNvPr id="5" name="Text Placeholder 2"/>
          <p:cNvSpPr>
            <a:spLocks noGrp="1"/>
          </p:cNvSpPr>
          <p:nvPr>
            <p:ph type="body" sz="quarter" idx="16" hasCustomPrompt="1"/>
          </p:nvPr>
        </p:nvSpPr>
        <p:spPr>
          <a:xfrm>
            <a:off x="359999" y="2564672"/>
            <a:ext cx="976676" cy="411163"/>
          </a:xfrm>
          <a:prstGeom prst="rect">
            <a:avLst/>
          </a:prstGeom>
        </p:spPr>
        <p:txBody>
          <a:bodyPr anchor="t"/>
          <a:lstStyle>
            <a:lvl1pPr algn="l">
              <a:spcBef>
                <a:spcPts val="200"/>
              </a:spcBef>
              <a:defRPr sz="2400" b="1">
                <a:solidFill>
                  <a:schemeClr val="tx1"/>
                </a:solidFill>
              </a:defRPr>
            </a:lvl1pPr>
            <a:lvl2pPr marL="0" indent="0" algn="l">
              <a:spcBef>
                <a:spcPts val="200"/>
              </a:spcBef>
              <a:buNone/>
              <a:defRPr sz="2200" b="0">
                <a:solidFill>
                  <a:schemeClr val="tx1"/>
                </a:solidFill>
              </a:defRPr>
            </a:lvl2pPr>
          </a:lstStyle>
          <a:p>
            <a:pPr lvl="0"/>
            <a:r>
              <a:rPr lang="en-US" dirty="0"/>
              <a:t>No.</a:t>
            </a:r>
          </a:p>
        </p:txBody>
      </p:sp>
    </p:spTree>
    <p:extLst>
      <p:ext uri="{BB962C8B-B14F-4D97-AF65-F5344CB8AC3E}">
        <p14:creationId xmlns:p14="http://schemas.microsoft.com/office/powerpoint/2010/main" val="355020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984855"/>
            <a:ext cx="11468465" cy="1585557"/>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bg1"/>
                </a:solidFill>
              </a:defRPr>
            </a:lvl2pPr>
          </a:lstStyle>
          <a:p>
            <a:pPr lvl="0"/>
            <a:r>
              <a:rPr lang="en-GB" dirty="0"/>
              <a:t>Click to edit master text styles</a:t>
            </a:r>
          </a:p>
          <a:p>
            <a:pPr lvl="1"/>
            <a:r>
              <a:rPr lang="en-GB" dirty="0"/>
              <a:t>Second level</a:t>
            </a:r>
          </a:p>
        </p:txBody>
      </p:sp>
      <p:sp>
        <p:nvSpPr>
          <p:cNvPr id="7" name="Text Placeholder 2"/>
          <p:cNvSpPr>
            <a:spLocks noGrp="1"/>
          </p:cNvSpPr>
          <p:nvPr>
            <p:ph type="body" sz="quarter" idx="16" hasCustomPrompt="1"/>
          </p:nvPr>
        </p:nvSpPr>
        <p:spPr>
          <a:xfrm>
            <a:off x="360363" y="2564672"/>
            <a:ext cx="976312" cy="411163"/>
          </a:xfrm>
          <a:prstGeom prst="rect">
            <a:avLst/>
          </a:prstGeom>
        </p:spPr>
        <p:txBody>
          <a:bodyPr anchor="t"/>
          <a:lstStyle>
            <a:lvl1pPr algn="l">
              <a:spcBef>
                <a:spcPts val="200"/>
              </a:spcBef>
              <a:defRPr sz="2400" b="1">
                <a:solidFill>
                  <a:schemeClr val="bg1"/>
                </a:solidFill>
              </a:defRPr>
            </a:lvl1pPr>
            <a:lvl2pPr marL="0" indent="0" algn="l">
              <a:spcBef>
                <a:spcPts val="200"/>
              </a:spcBef>
              <a:buNone/>
              <a:defRPr sz="2200" b="0">
                <a:solidFill>
                  <a:schemeClr val="tx1"/>
                </a:solidFill>
              </a:defRPr>
            </a:lvl2pPr>
          </a:lstStyle>
          <a:p>
            <a:pPr lvl="0"/>
            <a:r>
              <a:rPr lang="en-US" dirty="0"/>
              <a:t>No.</a:t>
            </a:r>
          </a:p>
        </p:txBody>
      </p:sp>
    </p:spTree>
    <p:extLst>
      <p:ext uri="{BB962C8B-B14F-4D97-AF65-F5344CB8AC3E}">
        <p14:creationId xmlns:p14="http://schemas.microsoft.com/office/powerpoint/2010/main" val="340411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59999" y="1708150"/>
            <a:ext cx="11466873" cy="4018118"/>
          </a:xfrm>
        </p:spPr>
        <p:txBody>
          <a:bodyPr>
            <a:noAutofit/>
          </a:bodyPr>
          <a:lstStyle>
            <a:lvl1pPr>
              <a:defRPr sz="1600" b="0">
                <a:solidFill>
                  <a:schemeClr val="tx1"/>
                </a:solidFill>
              </a:defRPr>
            </a:lvl1pPr>
            <a:lvl2pPr>
              <a:spcBef>
                <a:spcPts val="600"/>
              </a:spcBef>
              <a:defRPr sz="1600">
                <a:solidFill>
                  <a:schemeClr val="tx1"/>
                </a:solidFill>
              </a:defRPr>
            </a:lvl2pPr>
            <a:lvl3pPr>
              <a:spcBef>
                <a:spcPts val="600"/>
              </a:spcBef>
              <a:defRPr sz="1600">
                <a:solidFill>
                  <a:schemeClr val="tx1"/>
                </a:solidFill>
              </a:defRPr>
            </a:lvl3pPr>
            <a:lvl4pPr>
              <a:spcBef>
                <a:spcPts val="600"/>
              </a:spcBef>
              <a:defRPr sz="1600">
                <a:solidFill>
                  <a:schemeClr val="tx1"/>
                </a:solidFill>
              </a:defRPr>
            </a:lvl4pPr>
            <a:lvl5pPr>
              <a:spcBef>
                <a:spcPts val="600"/>
              </a:spcBef>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1" name="Title Placeholder 1"/>
          <p:cNvSpPr>
            <a:spLocks noGrp="1"/>
          </p:cNvSpPr>
          <p:nvPr>
            <p:ph type="title" hasCustomPrompt="1"/>
          </p:nvPr>
        </p:nvSpPr>
        <p:spPr>
          <a:xfrm>
            <a:off x="359999" y="430717"/>
            <a:ext cx="11466875" cy="404119"/>
          </a:xfrm>
          <a:prstGeom prst="rect">
            <a:avLst/>
          </a:prstGeom>
        </p:spPr>
        <p:txBody>
          <a:bodyPr vert="horz" lIns="0" tIns="0" rIns="0" bIns="0" rtlCol="0" anchor="t">
            <a:noAutofit/>
          </a:bodyPr>
          <a:lstStyle>
            <a:lvl1pPr>
              <a:defRPr/>
            </a:lvl1pPr>
          </a:lstStyle>
          <a:p>
            <a:r>
              <a:rPr lang="en-GB" dirty="0"/>
              <a:t>Click to edit master title style</a:t>
            </a:r>
          </a:p>
        </p:txBody>
      </p:sp>
      <p:sp>
        <p:nvSpPr>
          <p:cNvPr id="15"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sp>
        <p:nvSpPr>
          <p:cNvPr id="8" name="Text Placeholder 2"/>
          <p:cNvSpPr>
            <a:spLocks noGrp="1"/>
          </p:cNvSpPr>
          <p:nvPr>
            <p:ph type="body" sz="quarter" idx="17" hasCustomPrompt="1"/>
          </p:nvPr>
        </p:nvSpPr>
        <p:spPr>
          <a:xfrm>
            <a:off x="357188" y="909635"/>
            <a:ext cx="11477331" cy="396875"/>
          </a:xfrm>
        </p:spPr>
        <p:txBody>
          <a:bodyPr/>
          <a:lstStyle>
            <a:lvl1pPr>
              <a:defRPr sz="2200"/>
            </a:lvl1pPr>
          </a:lstStyle>
          <a:p>
            <a:pPr lvl="0"/>
            <a:r>
              <a:rPr lang="en-GB" dirty="0"/>
              <a:t>Click to edit master text styles</a:t>
            </a:r>
          </a:p>
        </p:txBody>
      </p:sp>
      <p:sp>
        <p:nvSpPr>
          <p:cNvPr id="9" name="Text Placeholder 17"/>
          <p:cNvSpPr>
            <a:spLocks noGrp="1"/>
          </p:cNvSpPr>
          <p:nvPr>
            <p:ph type="body" sz="quarter" idx="18" hasCustomPrompt="1"/>
          </p:nvPr>
        </p:nvSpPr>
        <p:spPr>
          <a:xfrm>
            <a:off x="6096000" y="6393509"/>
            <a:ext cx="4670778" cy="197792"/>
          </a:xfrm>
        </p:spPr>
        <p:txBody>
          <a:bodyPr anchor="ctr">
            <a:noAutofit/>
          </a:bodyPr>
          <a:lstStyle>
            <a:lvl1pPr>
              <a:spcBef>
                <a:spcPts val="600"/>
              </a:spcBef>
              <a:defRPr sz="800">
                <a:solidFill>
                  <a:schemeClr val="tx1"/>
                </a:solidFill>
              </a:defRPr>
            </a:lvl1pPr>
          </a:lstStyle>
          <a:p>
            <a:pPr lvl="0"/>
            <a:r>
              <a:rPr lang="en-US" dirty="0"/>
              <a:t>Click to add footer text</a:t>
            </a:r>
          </a:p>
        </p:txBody>
      </p:sp>
    </p:spTree>
    <p:extLst>
      <p:ext uri="{BB962C8B-B14F-4D97-AF65-F5344CB8AC3E}">
        <p14:creationId xmlns:p14="http://schemas.microsoft.com/office/powerpoint/2010/main" val="160446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143000" y="-438330"/>
            <a:ext cx="13716000" cy="6621721"/>
            <a:chOff x="-1143000" y="-438330"/>
            <a:chExt cx="13716000" cy="6621721"/>
          </a:xfrm>
        </p:grpSpPr>
        <p:cxnSp>
          <p:nvCxnSpPr>
            <p:cNvPr id="12" name="Straight Connector 11"/>
            <p:cNvCxnSpPr/>
            <p:nvPr userDrawn="1"/>
          </p:nvCxnSpPr>
          <p:spPr>
            <a:xfrm>
              <a:off x="1182687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56200" y="1138238"/>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56200" y="612000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747711" y="1075580"/>
              <a:ext cx="438671" cy="123111"/>
            </a:xfrm>
            <a:prstGeom prst="rect">
              <a:avLst/>
            </a:prstGeom>
            <a:noFill/>
          </p:spPr>
          <p:txBody>
            <a:bodyPr wrap="square" lIns="0" tIns="0" rIns="0" bIns="0" rtlCol="0">
              <a:spAutoFit/>
            </a:bodyPr>
            <a:lstStyle/>
            <a:p>
              <a:pPr algn="r"/>
              <a:r>
                <a:rPr lang="en-GB" sz="800" dirty="0">
                  <a:solidFill>
                    <a:srgbClr val="717171"/>
                  </a:solidFill>
                </a:rPr>
                <a:t>3.16cm</a:t>
              </a:r>
            </a:p>
          </p:txBody>
        </p:sp>
        <p:cxnSp>
          <p:nvCxnSpPr>
            <p:cNvPr id="21" name="Straight Connector 20"/>
            <p:cNvCxnSpPr/>
            <p:nvPr userDrawn="1"/>
          </p:nvCxnSpPr>
          <p:spPr>
            <a:xfrm>
              <a:off x="-256200" y="2282296"/>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56200" y="2854325"/>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56200" y="3998383"/>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256200" y="4570412"/>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56200" y="5142441"/>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14935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12003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09071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406140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03208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600277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697345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94413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891482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988550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1085619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1104900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1007727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9105543"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813381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71620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21863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24690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3275181"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30345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331727"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51" name="TextBox 50"/>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dirty="0">
                  <a:solidFill>
                    <a:srgbClr val="717171"/>
                  </a:solidFill>
                </a:rPr>
                <a:t>4.75cm</a:t>
              </a:r>
            </a:p>
          </p:txBody>
        </p:sp>
        <p:sp>
          <p:nvSpPr>
            <p:cNvPr id="52" name="TextBox 51"/>
            <p:cNvSpPr txBox="1"/>
            <p:nvPr userDrawn="1"/>
          </p:nvSpPr>
          <p:spPr>
            <a:xfrm>
              <a:off x="-747711" y="2216732"/>
              <a:ext cx="438671" cy="123111"/>
            </a:xfrm>
            <a:prstGeom prst="rect">
              <a:avLst/>
            </a:prstGeom>
            <a:noFill/>
          </p:spPr>
          <p:txBody>
            <a:bodyPr wrap="square" lIns="0" tIns="0" rIns="0" bIns="0" rtlCol="0">
              <a:spAutoFit/>
            </a:bodyPr>
            <a:lstStyle/>
            <a:p>
              <a:pPr algn="r"/>
              <a:r>
                <a:rPr lang="en-GB" sz="800" dirty="0">
                  <a:solidFill>
                    <a:srgbClr val="717171"/>
                  </a:solidFill>
                </a:rPr>
                <a:t>6.34cm</a:t>
              </a:r>
            </a:p>
          </p:txBody>
        </p:sp>
        <p:sp>
          <p:nvSpPr>
            <p:cNvPr id="53" name="TextBox 52"/>
            <p:cNvSpPr txBox="1"/>
            <p:nvPr userDrawn="1"/>
          </p:nvSpPr>
          <p:spPr>
            <a:xfrm>
              <a:off x="-747711" y="2787308"/>
              <a:ext cx="438671" cy="123111"/>
            </a:xfrm>
            <a:prstGeom prst="rect">
              <a:avLst/>
            </a:prstGeom>
            <a:noFill/>
          </p:spPr>
          <p:txBody>
            <a:bodyPr wrap="square" lIns="0" tIns="0" rIns="0" bIns="0" rtlCol="0">
              <a:spAutoFit/>
            </a:bodyPr>
            <a:lstStyle/>
            <a:p>
              <a:pPr algn="r"/>
              <a:r>
                <a:rPr lang="en-GB" sz="800" dirty="0">
                  <a:solidFill>
                    <a:srgbClr val="717171"/>
                  </a:solidFill>
                </a:rPr>
                <a:t>7.93cm</a:t>
              </a:r>
            </a:p>
          </p:txBody>
        </p:sp>
        <p:sp>
          <p:nvSpPr>
            <p:cNvPr id="54" name="TextBox 53"/>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dirty="0">
                  <a:solidFill>
                    <a:srgbClr val="717171"/>
                  </a:solidFill>
                </a:rPr>
                <a:t>9.52cm</a:t>
              </a:r>
            </a:p>
          </p:txBody>
        </p:sp>
        <p:sp>
          <p:nvSpPr>
            <p:cNvPr id="55" name="TextBox 54"/>
            <p:cNvSpPr txBox="1"/>
            <p:nvPr userDrawn="1"/>
          </p:nvSpPr>
          <p:spPr>
            <a:xfrm>
              <a:off x="-747711" y="3928460"/>
              <a:ext cx="438671" cy="123111"/>
            </a:xfrm>
            <a:prstGeom prst="rect">
              <a:avLst/>
            </a:prstGeom>
            <a:noFill/>
          </p:spPr>
          <p:txBody>
            <a:bodyPr wrap="square" lIns="0" tIns="0" rIns="0" bIns="0" rtlCol="0">
              <a:spAutoFit/>
            </a:bodyPr>
            <a:lstStyle/>
            <a:p>
              <a:pPr algn="r"/>
              <a:r>
                <a:rPr lang="en-GB" sz="800" dirty="0">
                  <a:solidFill>
                    <a:srgbClr val="717171"/>
                  </a:solidFill>
                </a:rPr>
                <a:t>11.11cm</a:t>
              </a:r>
            </a:p>
          </p:txBody>
        </p:sp>
        <p:sp>
          <p:nvSpPr>
            <p:cNvPr id="56" name="TextBox 55"/>
            <p:cNvSpPr txBox="1"/>
            <p:nvPr userDrawn="1"/>
          </p:nvSpPr>
          <p:spPr>
            <a:xfrm>
              <a:off x="-747711" y="4499036"/>
              <a:ext cx="438671" cy="123111"/>
            </a:xfrm>
            <a:prstGeom prst="rect">
              <a:avLst/>
            </a:prstGeom>
            <a:noFill/>
          </p:spPr>
          <p:txBody>
            <a:bodyPr wrap="square" lIns="0" tIns="0" rIns="0" bIns="0" rtlCol="0">
              <a:spAutoFit/>
            </a:bodyPr>
            <a:lstStyle/>
            <a:p>
              <a:pPr algn="r"/>
              <a:r>
                <a:rPr lang="en-GB" sz="800" dirty="0">
                  <a:solidFill>
                    <a:srgbClr val="717171"/>
                  </a:solidFill>
                </a:rPr>
                <a:t>12.70cm</a:t>
              </a:r>
            </a:p>
          </p:txBody>
        </p:sp>
        <p:sp>
          <p:nvSpPr>
            <p:cNvPr id="57" name="TextBox 56"/>
            <p:cNvSpPr txBox="1"/>
            <p:nvPr userDrawn="1"/>
          </p:nvSpPr>
          <p:spPr>
            <a:xfrm>
              <a:off x="-747711" y="5069612"/>
              <a:ext cx="438671" cy="123111"/>
            </a:xfrm>
            <a:prstGeom prst="rect">
              <a:avLst/>
            </a:prstGeom>
            <a:noFill/>
          </p:spPr>
          <p:txBody>
            <a:bodyPr wrap="square" lIns="0" tIns="0" rIns="0" bIns="0" rtlCol="0">
              <a:spAutoFit/>
            </a:bodyPr>
            <a:lstStyle/>
            <a:p>
              <a:pPr algn="r"/>
              <a:r>
                <a:rPr lang="en-GB" sz="800" dirty="0">
                  <a:solidFill>
                    <a:srgbClr val="717171"/>
                  </a:solidFill>
                </a:rPr>
                <a:t>14.29cm</a:t>
              </a:r>
            </a:p>
          </p:txBody>
        </p:sp>
        <p:sp>
          <p:nvSpPr>
            <p:cNvPr id="58" name="TextBox 57"/>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dirty="0">
                  <a:solidFill>
                    <a:srgbClr val="717171"/>
                  </a:solidFill>
                </a:rPr>
                <a:t>15.87cm</a:t>
              </a:r>
            </a:p>
          </p:txBody>
        </p:sp>
        <p:sp>
          <p:nvSpPr>
            <p:cNvPr id="59" name="TextBox 58"/>
            <p:cNvSpPr txBox="1"/>
            <p:nvPr userDrawn="1"/>
          </p:nvSpPr>
          <p:spPr>
            <a:xfrm>
              <a:off x="-747711" y="6060280"/>
              <a:ext cx="438671" cy="123111"/>
            </a:xfrm>
            <a:prstGeom prst="rect">
              <a:avLst/>
            </a:prstGeom>
            <a:noFill/>
          </p:spPr>
          <p:txBody>
            <a:bodyPr wrap="square" lIns="0" tIns="0" rIns="0" bIns="0" rtlCol="0">
              <a:spAutoFit/>
            </a:bodyPr>
            <a:lstStyle/>
            <a:p>
              <a:pPr algn="r"/>
              <a:r>
                <a:rPr lang="en-GB" sz="800" dirty="0">
                  <a:solidFill>
                    <a:srgbClr val="717171"/>
                  </a:solidFill>
                </a:rPr>
                <a:t>17.00cm</a:t>
              </a:r>
            </a:p>
          </p:txBody>
        </p:sp>
        <p:sp>
          <p:nvSpPr>
            <p:cNvPr id="60" name="TextBox 59"/>
            <p:cNvSpPr txBox="1"/>
            <p:nvPr userDrawn="1"/>
          </p:nvSpPr>
          <p:spPr>
            <a:xfrm>
              <a:off x="304800" y="-437436"/>
              <a:ext cx="438671" cy="123111"/>
            </a:xfrm>
            <a:prstGeom prst="rect">
              <a:avLst/>
            </a:prstGeom>
            <a:noFill/>
          </p:spPr>
          <p:txBody>
            <a:bodyPr wrap="square" lIns="0" tIns="0" rIns="0" bIns="0" rtlCol="0">
              <a:spAutoFit/>
            </a:bodyPr>
            <a:lstStyle/>
            <a:p>
              <a:r>
                <a:rPr lang="en-GB" sz="800" dirty="0">
                  <a:solidFill>
                    <a:srgbClr val="717171"/>
                  </a:solidFill>
                </a:rPr>
                <a:t>1.00cm</a:t>
              </a:r>
            </a:p>
          </p:txBody>
        </p:sp>
        <p:sp>
          <p:nvSpPr>
            <p:cNvPr id="61" name="TextBox 60"/>
            <p:cNvSpPr txBox="1"/>
            <p:nvPr userDrawn="1"/>
          </p:nvSpPr>
          <p:spPr>
            <a:xfrm>
              <a:off x="1276838" y="-437436"/>
              <a:ext cx="438671" cy="123111"/>
            </a:xfrm>
            <a:prstGeom prst="rect">
              <a:avLst/>
            </a:prstGeom>
            <a:noFill/>
          </p:spPr>
          <p:txBody>
            <a:bodyPr wrap="square" lIns="0" tIns="0" rIns="0" bIns="0" rtlCol="0">
              <a:spAutoFit/>
            </a:bodyPr>
            <a:lstStyle/>
            <a:p>
              <a:r>
                <a:rPr lang="en-GB" sz="800" dirty="0">
                  <a:solidFill>
                    <a:srgbClr val="717171"/>
                  </a:solidFill>
                </a:rPr>
                <a:t>3.70cm</a:t>
              </a:r>
            </a:p>
          </p:txBody>
        </p:sp>
        <p:sp>
          <p:nvSpPr>
            <p:cNvPr id="62" name="TextBox 61"/>
            <p:cNvSpPr txBox="1"/>
            <p:nvPr userDrawn="1"/>
          </p:nvSpPr>
          <p:spPr>
            <a:xfrm>
              <a:off x="2248876" y="-437436"/>
              <a:ext cx="438671" cy="123111"/>
            </a:xfrm>
            <a:prstGeom prst="rect">
              <a:avLst/>
            </a:prstGeom>
            <a:noFill/>
          </p:spPr>
          <p:txBody>
            <a:bodyPr wrap="square" lIns="0" tIns="0" rIns="0" bIns="0" rtlCol="0">
              <a:spAutoFit/>
            </a:bodyPr>
            <a:lstStyle/>
            <a:p>
              <a:r>
                <a:rPr lang="en-GB" sz="800" dirty="0">
                  <a:solidFill>
                    <a:srgbClr val="717171"/>
                  </a:solidFill>
                </a:rPr>
                <a:t>6.40cm</a:t>
              </a:r>
            </a:p>
          </p:txBody>
        </p:sp>
        <p:sp>
          <p:nvSpPr>
            <p:cNvPr id="63" name="TextBox 62"/>
            <p:cNvSpPr txBox="1"/>
            <p:nvPr userDrawn="1"/>
          </p:nvSpPr>
          <p:spPr>
            <a:xfrm>
              <a:off x="3220914" y="-437436"/>
              <a:ext cx="438671" cy="123111"/>
            </a:xfrm>
            <a:prstGeom prst="rect">
              <a:avLst/>
            </a:prstGeom>
            <a:noFill/>
          </p:spPr>
          <p:txBody>
            <a:bodyPr wrap="square" lIns="0" tIns="0" rIns="0" bIns="0" rtlCol="0">
              <a:spAutoFit/>
            </a:bodyPr>
            <a:lstStyle/>
            <a:p>
              <a:r>
                <a:rPr lang="en-GB" sz="800" dirty="0">
                  <a:solidFill>
                    <a:srgbClr val="717171"/>
                  </a:solidFill>
                </a:rPr>
                <a:t>9.10cm</a:t>
              </a:r>
            </a:p>
          </p:txBody>
        </p:sp>
        <p:sp>
          <p:nvSpPr>
            <p:cNvPr id="64" name="TextBox 63"/>
            <p:cNvSpPr txBox="1"/>
            <p:nvPr userDrawn="1"/>
          </p:nvSpPr>
          <p:spPr>
            <a:xfrm>
              <a:off x="4192952" y="-437436"/>
              <a:ext cx="438671" cy="123111"/>
            </a:xfrm>
            <a:prstGeom prst="rect">
              <a:avLst/>
            </a:prstGeom>
            <a:noFill/>
          </p:spPr>
          <p:txBody>
            <a:bodyPr wrap="square" lIns="0" tIns="0" rIns="0" bIns="0" rtlCol="0">
              <a:spAutoFit/>
            </a:bodyPr>
            <a:lstStyle/>
            <a:p>
              <a:r>
                <a:rPr lang="en-GB" sz="800" dirty="0">
                  <a:solidFill>
                    <a:srgbClr val="717171"/>
                  </a:solidFill>
                </a:rPr>
                <a:t>11.80cm</a:t>
              </a:r>
            </a:p>
          </p:txBody>
        </p:sp>
        <p:sp>
          <p:nvSpPr>
            <p:cNvPr id="65" name="TextBox 64"/>
            <p:cNvSpPr txBox="1"/>
            <p:nvPr userDrawn="1"/>
          </p:nvSpPr>
          <p:spPr>
            <a:xfrm>
              <a:off x="5164990" y="-437436"/>
              <a:ext cx="438671" cy="123111"/>
            </a:xfrm>
            <a:prstGeom prst="rect">
              <a:avLst/>
            </a:prstGeom>
            <a:noFill/>
          </p:spPr>
          <p:txBody>
            <a:bodyPr wrap="square" lIns="0" tIns="0" rIns="0" bIns="0" rtlCol="0">
              <a:spAutoFit/>
            </a:bodyPr>
            <a:lstStyle/>
            <a:p>
              <a:r>
                <a:rPr lang="en-GB" sz="800" dirty="0">
                  <a:solidFill>
                    <a:srgbClr val="717171"/>
                  </a:solidFill>
                </a:rPr>
                <a:t>14.50cm</a:t>
              </a:r>
            </a:p>
          </p:txBody>
        </p:sp>
        <p:sp>
          <p:nvSpPr>
            <p:cNvPr id="66" name="TextBox 65"/>
            <p:cNvSpPr txBox="1"/>
            <p:nvPr userDrawn="1"/>
          </p:nvSpPr>
          <p:spPr>
            <a:xfrm>
              <a:off x="6137028" y="-437436"/>
              <a:ext cx="438671" cy="123111"/>
            </a:xfrm>
            <a:prstGeom prst="rect">
              <a:avLst/>
            </a:prstGeom>
            <a:noFill/>
          </p:spPr>
          <p:txBody>
            <a:bodyPr wrap="square" lIns="0" tIns="0" rIns="0" bIns="0" rtlCol="0">
              <a:spAutoFit/>
            </a:bodyPr>
            <a:lstStyle/>
            <a:p>
              <a:r>
                <a:rPr lang="en-GB" sz="800" dirty="0">
                  <a:solidFill>
                    <a:srgbClr val="717171"/>
                  </a:solidFill>
                </a:rPr>
                <a:t>17.20cm</a:t>
              </a:r>
            </a:p>
          </p:txBody>
        </p:sp>
        <p:sp>
          <p:nvSpPr>
            <p:cNvPr id="67" name="TextBox 66"/>
            <p:cNvSpPr txBox="1"/>
            <p:nvPr userDrawn="1"/>
          </p:nvSpPr>
          <p:spPr>
            <a:xfrm>
              <a:off x="7109066" y="-437436"/>
              <a:ext cx="438671" cy="123111"/>
            </a:xfrm>
            <a:prstGeom prst="rect">
              <a:avLst/>
            </a:prstGeom>
            <a:noFill/>
          </p:spPr>
          <p:txBody>
            <a:bodyPr wrap="square" lIns="0" tIns="0" rIns="0" bIns="0" rtlCol="0">
              <a:spAutoFit/>
            </a:bodyPr>
            <a:lstStyle/>
            <a:p>
              <a:r>
                <a:rPr lang="en-GB" sz="800" dirty="0">
                  <a:solidFill>
                    <a:srgbClr val="717171"/>
                  </a:solidFill>
                </a:rPr>
                <a:t>9.90cm</a:t>
              </a:r>
            </a:p>
          </p:txBody>
        </p:sp>
        <p:sp>
          <p:nvSpPr>
            <p:cNvPr id="68" name="TextBox 67"/>
            <p:cNvSpPr txBox="1"/>
            <p:nvPr userDrawn="1"/>
          </p:nvSpPr>
          <p:spPr>
            <a:xfrm>
              <a:off x="8081104" y="-437436"/>
              <a:ext cx="438671" cy="123111"/>
            </a:xfrm>
            <a:prstGeom prst="rect">
              <a:avLst/>
            </a:prstGeom>
            <a:noFill/>
          </p:spPr>
          <p:txBody>
            <a:bodyPr wrap="square" lIns="0" tIns="0" rIns="0" bIns="0" rtlCol="0">
              <a:spAutoFit/>
            </a:bodyPr>
            <a:lstStyle/>
            <a:p>
              <a:r>
                <a:rPr lang="en-GB" sz="800" dirty="0">
                  <a:solidFill>
                    <a:srgbClr val="717171"/>
                  </a:solidFill>
                </a:rPr>
                <a:t>22.60cm</a:t>
              </a:r>
            </a:p>
          </p:txBody>
        </p:sp>
        <p:sp>
          <p:nvSpPr>
            <p:cNvPr id="69" name="TextBox 68"/>
            <p:cNvSpPr txBox="1"/>
            <p:nvPr userDrawn="1"/>
          </p:nvSpPr>
          <p:spPr>
            <a:xfrm>
              <a:off x="9053142" y="-437436"/>
              <a:ext cx="438671" cy="123111"/>
            </a:xfrm>
            <a:prstGeom prst="rect">
              <a:avLst/>
            </a:prstGeom>
            <a:noFill/>
          </p:spPr>
          <p:txBody>
            <a:bodyPr wrap="square" lIns="0" tIns="0" rIns="0" bIns="0" rtlCol="0">
              <a:spAutoFit/>
            </a:bodyPr>
            <a:lstStyle/>
            <a:p>
              <a:r>
                <a:rPr lang="en-GB" sz="800" dirty="0">
                  <a:solidFill>
                    <a:srgbClr val="717171"/>
                  </a:solidFill>
                </a:rPr>
                <a:t>25.30cm</a:t>
              </a:r>
            </a:p>
          </p:txBody>
        </p:sp>
        <p:sp>
          <p:nvSpPr>
            <p:cNvPr id="70" name="TextBox 69"/>
            <p:cNvSpPr txBox="1"/>
            <p:nvPr userDrawn="1"/>
          </p:nvSpPr>
          <p:spPr>
            <a:xfrm>
              <a:off x="10025180" y="-437436"/>
              <a:ext cx="438671" cy="123111"/>
            </a:xfrm>
            <a:prstGeom prst="rect">
              <a:avLst/>
            </a:prstGeom>
            <a:noFill/>
          </p:spPr>
          <p:txBody>
            <a:bodyPr wrap="square" lIns="0" tIns="0" rIns="0" bIns="0" rtlCol="0">
              <a:spAutoFit/>
            </a:bodyPr>
            <a:lstStyle/>
            <a:p>
              <a:r>
                <a:rPr lang="en-GB" sz="800" dirty="0">
                  <a:solidFill>
                    <a:srgbClr val="717171"/>
                  </a:solidFill>
                </a:rPr>
                <a:t>27.99cm</a:t>
              </a:r>
            </a:p>
          </p:txBody>
        </p:sp>
        <p:sp>
          <p:nvSpPr>
            <p:cNvPr id="71" name="TextBox 70"/>
            <p:cNvSpPr txBox="1"/>
            <p:nvPr userDrawn="1"/>
          </p:nvSpPr>
          <p:spPr>
            <a:xfrm>
              <a:off x="10997215" y="-437436"/>
              <a:ext cx="438671" cy="123111"/>
            </a:xfrm>
            <a:prstGeom prst="rect">
              <a:avLst/>
            </a:prstGeom>
            <a:noFill/>
          </p:spPr>
          <p:txBody>
            <a:bodyPr wrap="square" lIns="0" tIns="0" rIns="0" bIns="0" rtlCol="0">
              <a:spAutoFit/>
            </a:bodyPr>
            <a:lstStyle/>
            <a:p>
              <a:r>
                <a:rPr lang="en-GB" sz="800" dirty="0">
                  <a:solidFill>
                    <a:srgbClr val="717171"/>
                  </a:solidFill>
                </a:rPr>
                <a:t>30.69cm</a:t>
              </a:r>
            </a:p>
          </p:txBody>
        </p:sp>
        <p:sp>
          <p:nvSpPr>
            <p:cNvPr id="72" name="TextBox 71"/>
            <p:cNvSpPr txBox="1"/>
            <p:nvPr userDrawn="1"/>
          </p:nvSpPr>
          <p:spPr>
            <a:xfrm>
              <a:off x="11461750" y="-437436"/>
              <a:ext cx="438671" cy="123111"/>
            </a:xfrm>
            <a:prstGeom prst="rect">
              <a:avLst/>
            </a:prstGeom>
            <a:noFill/>
          </p:spPr>
          <p:txBody>
            <a:bodyPr wrap="square" lIns="0" tIns="0" rIns="0" bIns="0" rtlCol="0">
              <a:spAutoFit/>
            </a:bodyPr>
            <a:lstStyle/>
            <a:p>
              <a:pPr algn="r"/>
              <a:r>
                <a:rPr lang="en-GB" sz="800" dirty="0">
                  <a:solidFill>
                    <a:srgbClr val="717171"/>
                  </a:solidFill>
                </a:rPr>
                <a:t>32.85cm</a:t>
              </a:r>
            </a:p>
          </p:txBody>
        </p:sp>
        <p:sp>
          <p:nvSpPr>
            <p:cNvPr id="74" name="TextBox 73"/>
            <p:cNvSpPr txBox="1"/>
            <p:nvPr userDrawn="1"/>
          </p:nvSpPr>
          <p:spPr>
            <a:xfrm>
              <a:off x="10490780" y="-437436"/>
              <a:ext cx="438671" cy="123111"/>
            </a:xfrm>
            <a:prstGeom prst="rect">
              <a:avLst/>
            </a:prstGeom>
            <a:noFill/>
          </p:spPr>
          <p:txBody>
            <a:bodyPr wrap="square" lIns="0" tIns="0" rIns="0" bIns="0" rtlCol="0">
              <a:spAutoFit/>
            </a:bodyPr>
            <a:lstStyle/>
            <a:p>
              <a:pPr algn="r"/>
              <a:r>
                <a:rPr lang="en-GB" sz="800" dirty="0">
                  <a:solidFill>
                    <a:srgbClr val="717171"/>
                  </a:solidFill>
                </a:rPr>
                <a:t>30.16cm</a:t>
              </a:r>
            </a:p>
          </p:txBody>
        </p:sp>
        <p:sp>
          <p:nvSpPr>
            <p:cNvPr id="75" name="TextBox 74"/>
            <p:cNvSpPr txBox="1"/>
            <p:nvPr userDrawn="1"/>
          </p:nvSpPr>
          <p:spPr>
            <a:xfrm>
              <a:off x="9519807" y="-437436"/>
              <a:ext cx="438671" cy="123111"/>
            </a:xfrm>
            <a:prstGeom prst="rect">
              <a:avLst/>
            </a:prstGeom>
            <a:noFill/>
          </p:spPr>
          <p:txBody>
            <a:bodyPr wrap="square" lIns="0" tIns="0" rIns="0" bIns="0" rtlCol="0">
              <a:spAutoFit/>
            </a:bodyPr>
            <a:lstStyle/>
            <a:p>
              <a:pPr algn="r"/>
              <a:r>
                <a:rPr lang="en-GB" sz="800" dirty="0">
                  <a:solidFill>
                    <a:srgbClr val="717171"/>
                  </a:solidFill>
                </a:rPr>
                <a:t>27.46cm</a:t>
              </a:r>
            </a:p>
          </p:txBody>
        </p:sp>
        <p:sp>
          <p:nvSpPr>
            <p:cNvPr id="76" name="TextBox 75"/>
            <p:cNvSpPr txBox="1"/>
            <p:nvPr userDrawn="1"/>
          </p:nvSpPr>
          <p:spPr>
            <a:xfrm>
              <a:off x="8548834" y="-437436"/>
              <a:ext cx="438671" cy="123111"/>
            </a:xfrm>
            <a:prstGeom prst="rect">
              <a:avLst/>
            </a:prstGeom>
            <a:noFill/>
          </p:spPr>
          <p:txBody>
            <a:bodyPr wrap="square" lIns="0" tIns="0" rIns="0" bIns="0" rtlCol="0">
              <a:spAutoFit/>
            </a:bodyPr>
            <a:lstStyle/>
            <a:p>
              <a:pPr algn="r"/>
              <a:r>
                <a:rPr lang="en-GB" sz="800" dirty="0">
                  <a:solidFill>
                    <a:srgbClr val="717171"/>
                  </a:solidFill>
                </a:rPr>
                <a:t>24.76cm</a:t>
              </a:r>
            </a:p>
          </p:txBody>
        </p:sp>
        <p:sp>
          <p:nvSpPr>
            <p:cNvPr id="77" name="TextBox 76"/>
            <p:cNvSpPr txBox="1"/>
            <p:nvPr userDrawn="1"/>
          </p:nvSpPr>
          <p:spPr>
            <a:xfrm>
              <a:off x="7577861" y="-437436"/>
              <a:ext cx="438671" cy="123111"/>
            </a:xfrm>
            <a:prstGeom prst="rect">
              <a:avLst/>
            </a:prstGeom>
            <a:noFill/>
          </p:spPr>
          <p:txBody>
            <a:bodyPr wrap="square" lIns="0" tIns="0" rIns="0" bIns="0" rtlCol="0">
              <a:spAutoFit/>
            </a:bodyPr>
            <a:lstStyle/>
            <a:p>
              <a:pPr algn="r"/>
              <a:r>
                <a:rPr lang="en-GB" sz="800" dirty="0">
                  <a:solidFill>
                    <a:srgbClr val="717171"/>
                  </a:solidFill>
                </a:rPr>
                <a:t>22.07cm</a:t>
              </a:r>
            </a:p>
          </p:txBody>
        </p:sp>
        <p:sp>
          <p:nvSpPr>
            <p:cNvPr id="78" name="TextBox 77"/>
            <p:cNvSpPr txBox="1"/>
            <p:nvPr userDrawn="1"/>
          </p:nvSpPr>
          <p:spPr>
            <a:xfrm>
              <a:off x="6606888" y="-437436"/>
              <a:ext cx="438671" cy="123111"/>
            </a:xfrm>
            <a:prstGeom prst="rect">
              <a:avLst/>
            </a:prstGeom>
            <a:noFill/>
          </p:spPr>
          <p:txBody>
            <a:bodyPr wrap="square" lIns="0" tIns="0" rIns="0" bIns="0" rtlCol="0">
              <a:spAutoFit/>
            </a:bodyPr>
            <a:lstStyle/>
            <a:p>
              <a:pPr algn="r"/>
              <a:r>
                <a:rPr lang="en-GB" sz="800" dirty="0">
                  <a:solidFill>
                    <a:srgbClr val="717171"/>
                  </a:solidFill>
                </a:rPr>
                <a:t>19.37cm</a:t>
              </a:r>
            </a:p>
          </p:txBody>
        </p:sp>
        <p:sp>
          <p:nvSpPr>
            <p:cNvPr id="79" name="TextBox 78"/>
            <p:cNvSpPr txBox="1"/>
            <p:nvPr userDrawn="1"/>
          </p:nvSpPr>
          <p:spPr>
            <a:xfrm>
              <a:off x="5635915" y="-437436"/>
              <a:ext cx="438671" cy="123111"/>
            </a:xfrm>
            <a:prstGeom prst="rect">
              <a:avLst/>
            </a:prstGeom>
            <a:noFill/>
          </p:spPr>
          <p:txBody>
            <a:bodyPr wrap="square" lIns="0" tIns="0" rIns="0" bIns="0" rtlCol="0">
              <a:spAutoFit/>
            </a:bodyPr>
            <a:lstStyle/>
            <a:p>
              <a:pPr algn="r"/>
              <a:r>
                <a:rPr lang="en-GB" sz="800" dirty="0">
                  <a:solidFill>
                    <a:srgbClr val="717171"/>
                  </a:solidFill>
                </a:rPr>
                <a:t>16.67cm</a:t>
              </a:r>
            </a:p>
          </p:txBody>
        </p:sp>
        <p:sp>
          <p:nvSpPr>
            <p:cNvPr id="80" name="TextBox 79"/>
            <p:cNvSpPr txBox="1"/>
            <p:nvPr userDrawn="1"/>
          </p:nvSpPr>
          <p:spPr>
            <a:xfrm>
              <a:off x="4664942" y="-437436"/>
              <a:ext cx="438671" cy="123111"/>
            </a:xfrm>
            <a:prstGeom prst="rect">
              <a:avLst/>
            </a:prstGeom>
            <a:noFill/>
          </p:spPr>
          <p:txBody>
            <a:bodyPr wrap="square" lIns="0" tIns="0" rIns="0" bIns="0" rtlCol="0">
              <a:spAutoFit/>
            </a:bodyPr>
            <a:lstStyle/>
            <a:p>
              <a:pPr algn="r"/>
              <a:r>
                <a:rPr lang="en-GB" sz="800" dirty="0">
                  <a:solidFill>
                    <a:srgbClr val="717171"/>
                  </a:solidFill>
                </a:rPr>
                <a:t>13.98cm</a:t>
              </a:r>
            </a:p>
          </p:txBody>
        </p:sp>
        <p:sp>
          <p:nvSpPr>
            <p:cNvPr id="81" name="TextBox 80"/>
            <p:cNvSpPr txBox="1"/>
            <p:nvPr userDrawn="1"/>
          </p:nvSpPr>
          <p:spPr>
            <a:xfrm>
              <a:off x="3693969" y="-437436"/>
              <a:ext cx="438671" cy="123111"/>
            </a:xfrm>
            <a:prstGeom prst="rect">
              <a:avLst/>
            </a:prstGeom>
            <a:noFill/>
          </p:spPr>
          <p:txBody>
            <a:bodyPr wrap="square" lIns="0" tIns="0" rIns="0" bIns="0" rtlCol="0">
              <a:spAutoFit/>
            </a:bodyPr>
            <a:lstStyle/>
            <a:p>
              <a:pPr algn="r"/>
              <a:r>
                <a:rPr lang="en-GB" sz="800" dirty="0">
                  <a:solidFill>
                    <a:srgbClr val="717171"/>
                  </a:solidFill>
                </a:rPr>
                <a:t>11.28cm</a:t>
              </a:r>
            </a:p>
          </p:txBody>
        </p:sp>
        <p:sp>
          <p:nvSpPr>
            <p:cNvPr id="82" name="TextBox 81"/>
            <p:cNvSpPr txBox="1"/>
            <p:nvPr userDrawn="1"/>
          </p:nvSpPr>
          <p:spPr>
            <a:xfrm>
              <a:off x="2722996" y="-437436"/>
              <a:ext cx="438671" cy="123111"/>
            </a:xfrm>
            <a:prstGeom prst="rect">
              <a:avLst/>
            </a:prstGeom>
            <a:noFill/>
          </p:spPr>
          <p:txBody>
            <a:bodyPr wrap="square" lIns="0" tIns="0" rIns="0" bIns="0" rtlCol="0">
              <a:spAutoFit/>
            </a:bodyPr>
            <a:lstStyle/>
            <a:p>
              <a:pPr algn="r"/>
              <a:r>
                <a:rPr lang="en-GB" sz="800" dirty="0">
                  <a:solidFill>
                    <a:srgbClr val="717171"/>
                  </a:solidFill>
                </a:rPr>
                <a:t>8.59cm</a:t>
              </a:r>
            </a:p>
          </p:txBody>
        </p:sp>
        <p:sp>
          <p:nvSpPr>
            <p:cNvPr id="83" name="TextBox 82"/>
            <p:cNvSpPr txBox="1"/>
            <p:nvPr userDrawn="1"/>
          </p:nvSpPr>
          <p:spPr>
            <a:xfrm>
              <a:off x="1752023" y="-437436"/>
              <a:ext cx="438671" cy="123111"/>
            </a:xfrm>
            <a:prstGeom prst="rect">
              <a:avLst/>
            </a:prstGeom>
            <a:noFill/>
          </p:spPr>
          <p:txBody>
            <a:bodyPr wrap="square" lIns="0" tIns="0" rIns="0" bIns="0" rtlCol="0">
              <a:spAutoFit/>
            </a:bodyPr>
            <a:lstStyle/>
            <a:p>
              <a:pPr algn="r"/>
              <a:r>
                <a:rPr lang="en-GB" sz="800" dirty="0">
                  <a:solidFill>
                    <a:srgbClr val="717171"/>
                  </a:solidFill>
                </a:rPr>
                <a:t>5.89cm</a:t>
              </a:r>
            </a:p>
          </p:txBody>
        </p:sp>
        <p:sp>
          <p:nvSpPr>
            <p:cNvPr id="84" name="TextBox 83"/>
            <p:cNvSpPr txBox="1"/>
            <p:nvPr userDrawn="1"/>
          </p:nvSpPr>
          <p:spPr>
            <a:xfrm>
              <a:off x="781050" y="-437436"/>
              <a:ext cx="438671" cy="123111"/>
            </a:xfrm>
            <a:prstGeom prst="rect">
              <a:avLst/>
            </a:prstGeom>
            <a:noFill/>
          </p:spPr>
          <p:txBody>
            <a:bodyPr wrap="square" lIns="0" tIns="0" rIns="0" bIns="0" rtlCol="0">
              <a:spAutoFit/>
            </a:bodyPr>
            <a:lstStyle/>
            <a:p>
              <a:pPr algn="r"/>
              <a:r>
                <a:rPr lang="en-GB" sz="800" dirty="0">
                  <a:solidFill>
                    <a:srgbClr val="717171"/>
                  </a:solidFill>
                </a:rPr>
                <a:t>3.19cm</a:t>
              </a:r>
            </a:p>
          </p:txBody>
        </p:sp>
        <p:cxnSp>
          <p:nvCxnSpPr>
            <p:cNvPr id="5" name="Straight Connector 4"/>
            <p:cNvCxnSpPr/>
            <p:nvPr userDrawn="1"/>
          </p:nvCxnSpPr>
          <p:spPr>
            <a:xfrm>
              <a:off x="36000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dirty="0">
                  <a:solidFill>
                    <a:srgbClr val="717171"/>
                  </a:solidFill>
                </a:rPr>
                <a:t>Content Bottom</a:t>
              </a:r>
            </a:p>
          </p:txBody>
        </p:sp>
        <p:sp>
          <p:nvSpPr>
            <p:cNvPr id="86" name="TextBox 85"/>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dirty="0">
                  <a:solidFill>
                    <a:srgbClr val="717171"/>
                  </a:solidFill>
                </a:rPr>
                <a:t>Content Top</a:t>
              </a:r>
            </a:p>
          </p:txBody>
        </p:sp>
        <p:sp>
          <p:nvSpPr>
            <p:cNvPr id="87" name="TextBox 86"/>
            <p:cNvSpPr txBox="1"/>
            <p:nvPr userDrawn="1"/>
          </p:nvSpPr>
          <p:spPr>
            <a:xfrm>
              <a:off x="-1143000" y="1198691"/>
              <a:ext cx="833960" cy="123111"/>
            </a:xfrm>
            <a:prstGeom prst="rect">
              <a:avLst/>
            </a:prstGeom>
            <a:noFill/>
          </p:spPr>
          <p:txBody>
            <a:bodyPr wrap="square" lIns="0" tIns="0" rIns="0" bIns="0" rtlCol="0">
              <a:spAutoFit/>
            </a:bodyPr>
            <a:lstStyle/>
            <a:p>
              <a:pPr algn="r"/>
              <a:r>
                <a:rPr lang="en-GB" sz="800" dirty="0">
                  <a:solidFill>
                    <a:srgbClr val="717171"/>
                  </a:solidFill>
                </a:rPr>
                <a:t>Heading Baseline</a:t>
              </a:r>
            </a:p>
          </p:txBody>
        </p:sp>
        <p:sp>
          <p:nvSpPr>
            <p:cNvPr id="88" name="TextBox 87"/>
            <p:cNvSpPr txBox="1"/>
            <p:nvPr userDrawn="1"/>
          </p:nvSpPr>
          <p:spPr>
            <a:xfrm>
              <a:off x="-590537" y="-438330"/>
              <a:ext cx="833960" cy="123111"/>
            </a:xfrm>
            <a:prstGeom prst="rect">
              <a:avLst/>
            </a:prstGeom>
            <a:noFill/>
          </p:spPr>
          <p:txBody>
            <a:bodyPr wrap="square" lIns="0" tIns="0" rIns="0" bIns="0" rtlCol="0">
              <a:spAutoFit/>
            </a:bodyPr>
            <a:lstStyle/>
            <a:p>
              <a:pPr algn="r"/>
              <a:r>
                <a:rPr lang="en-GB" sz="800" dirty="0">
                  <a:solidFill>
                    <a:srgbClr val="717171"/>
                  </a:solidFill>
                </a:rPr>
                <a:t>Left Margin</a:t>
              </a:r>
            </a:p>
          </p:txBody>
        </p:sp>
        <p:sp>
          <p:nvSpPr>
            <p:cNvPr id="89" name="TextBox 88"/>
            <p:cNvSpPr txBox="1"/>
            <p:nvPr userDrawn="1"/>
          </p:nvSpPr>
          <p:spPr>
            <a:xfrm>
              <a:off x="11933758" y="-438330"/>
              <a:ext cx="639242" cy="123111"/>
            </a:xfrm>
            <a:prstGeom prst="rect">
              <a:avLst/>
            </a:prstGeom>
            <a:noFill/>
          </p:spPr>
          <p:txBody>
            <a:bodyPr wrap="square" lIns="0" tIns="0" rIns="0" bIns="0" rtlCol="0">
              <a:spAutoFit/>
            </a:bodyPr>
            <a:lstStyle/>
            <a:p>
              <a:r>
                <a:rPr lang="en-GB" sz="800" dirty="0">
                  <a:solidFill>
                    <a:srgbClr val="717171"/>
                  </a:solidFill>
                </a:rPr>
                <a:t>Right Margin</a:t>
              </a:r>
            </a:p>
          </p:txBody>
        </p:sp>
      </p:grpSp>
      <p:sp>
        <p:nvSpPr>
          <p:cNvPr id="91" name="Title Placeholder 1"/>
          <p:cNvSpPr>
            <a:spLocks noGrp="1"/>
          </p:cNvSpPr>
          <p:nvPr>
            <p:ph type="title"/>
          </p:nvPr>
        </p:nvSpPr>
        <p:spPr>
          <a:xfrm>
            <a:off x="359999" y="430718"/>
            <a:ext cx="11466875" cy="704346"/>
          </a:xfrm>
          <a:prstGeom prst="rect">
            <a:avLst/>
          </a:prstGeom>
        </p:spPr>
        <p:txBody>
          <a:bodyPr vert="horz" lIns="0" tIns="0" rIns="0" bIns="0" rtlCol="0" anchor="t">
            <a:noAutofit/>
          </a:bodyPr>
          <a:lstStyle/>
          <a:p>
            <a:r>
              <a:rPr lang="en-US"/>
              <a:t>Click to edit Master title style</a:t>
            </a:r>
            <a:endParaRPr lang="en-GB" dirty="0"/>
          </a:p>
        </p:txBody>
      </p:sp>
      <p:sp>
        <p:nvSpPr>
          <p:cNvPr id="92" name="Text Placeholder 2"/>
          <p:cNvSpPr>
            <a:spLocks noGrp="1"/>
          </p:cNvSpPr>
          <p:nvPr>
            <p:ph type="body" idx="1"/>
          </p:nvPr>
        </p:nvSpPr>
        <p:spPr>
          <a:xfrm>
            <a:off x="359999" y="1708150"/>
            <a:ext cx="11466875" cy="40036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3"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cxnSp>
        <p:nvCxnSpPr>
          <p:cNvPr id="94" name="Straight Connector 93"/>
          <p:cNvCxnSpPr/>
          <p:nvPr/>
        </p:nvCxnSpPr>
        <p:spPr>
          <a:xfrm>
            <a:off x="0" y="6124991"/>
            <a:ext cx="12193200" cy="0"/>
          </a:xfrm>
          <a:prstGeom prst="line">
            <a:avLst/>
          </a:prstGeom>
          <a:ln w="190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pic>
        <p:nvPicPr>
          <p:cNvPr id="96" name="Picture 95" descr="logo-03.png"/>
          <p:cNvPicPr>
            <a:picLocks noChangeAspect="1"/>
          </p:cNvPicPr>
          <p:nvPr/>
        </p:nvPicPr>
        <p:blipFill>
          <a:blip r:embed="rId19" cstate="print">
            <a:alphaModFix/>
            <a:extLst>
              <a:ext uri="{28A0092B-C50C-407E-A947-70E740481C1C}">
                <a14:useLocalDpi xmlns:a14="http://schemas.microsoft.com/office/drawing/2010/main" val="0"/>
              </a:ext>
            </a:extLst>
          </a:blip>
          <a:stretch>
            <a:fillRect/>
          </a:stretch>
        </p:blipFill>
        <p:spPr>
          <a:xfrm>
            <a:off x="297773" y="6334125"/>
            <a:ext cx="4329415" cy="324431"/>
          </a:xfrm>
          <a:prstGeom prst="rect">
            <a:avLst/>
          </a:prstGeom>
        </p:spPr>
      </p:pic>
    </p:spTree>
    <p:extLst>
      <p:ext uri="{BB962C8B-B14F-4D97-AF65-F5344CB8AC3E}">
        <p14:creationId xmlns:p14="http://schemas.microsoft.com/office/powerpoint/2010/main" val="2122887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7">
          <p15:clr>
            <a:srgbClr val="A4A3A4"/>
          </p15:clr>
        </p15:guide>
        <p15:guide id="2" orient="horz" pos="2159">
          <p15:clr>
            <a:srgbClr val="A4A3A4"/>
          </p15:clr>
        </p15:guide>
        <p15:guide id="3" pos="725">
          <p15:clr>
            <a:srgbClr val="A4A3A4"/>
          </p15:clr>
        </p15:guide>
        <p15:guide id="4" pos="842">
          <p15:clr>
            <a:srgbClr val="A4A3A4"/>
          </p15:clr>
        </p15:guide>
        <p15:guide id="5" pos="1335">
          <p15:clr>
            <a:srgbClr val="A4A3A4"/>
          </p15:clr>
        </p15:guide>
        <p15:guide id="6" pos="1454">
          <p15:clr>
            <a:srgbClr val="A4A3A4"/>
          </p15:clr>
        </p15:guide>
        <p15:guide id="7" pos="1947">
          <p15:clr>
            <a:srgbClr val="A4A3A4"/>
          </p15:clr>
        </p15:guide>
        <p15:guide id="8" pos="2064">
          <p15:clr>
            <a:srgbClr val="A4A3A4"/>
          </p15:clr>
        </p15:guide>
        <p15:guide id="9" pos="2558">
          <p15:clr>
            <a:srgbClr val="A4A3A4"/>
          </p15:clr>
        </p15:guide>
        <p15:guide id="10" pos="2678">
          <p15:clr>
            <a:srgbClr val="A4A3A4"/>
          </p15:clr>
        </p15:guide>
        <p15:guide id="11" pos="3170">
          <p15:clr>
            <a:srgbClr val="A4A3A4"/>
          </p15:clr>
        </p15:guide>
        <p15:guide id="12" pos="3288">
          <p15:clr>
            <a:srgbClr val="A4A3A4"/>
          </p15:clr>
        </p15:guide>
        <p15:guide id="13" pos="3780">
          <p15:clr>
            <a:srgbClr val="A4A3A4"/>
          </p15:clr>
        </p15:guide>
        <p15:guide id="14" pos="3900">
          <p15:clr>
            <a:srgbClr val="A4A3A4"/>
          </p15:clr>
        </p15:guide>
        <p15:guide id="15" pos="4392">
          <p15:clr>
            <a:srgbClr val="A4A3A4"/>
          </p15:clr>
        </p15:guide>
        <p15:guide id="16" pos="4512">
          <p15:clr>
            <a:srgbClr val="A4A3A4"/>
          </p15:clr>
        </p15:guide>
        <p15:guide id="17" pos="5124">
          <p15:clr>
            <a:srgbClr val="A4A3A4"/>
          </p15:clr>
        </p15:guide>
        <p15:guide id="18" pos="5004">
          <p15:clr>
            <a:srgbClr val="A4A3A4"/>
          </p15:clr>
        </p15:guide>
        <p15:guide id="19" pos="5616">
          <p15:clr>
            <a:srgbClr val="A4A3A4"/>
          </p15:clr>
        </p15:guide>
        <p15:guide id="20" pos="5736">
          <p15:clr>
            <a:srgbClr val="A4A3A4"/>
          </p15:clr>
        </p15:guide>
        <p15:guide id="21" pos="6227">
          <p15:clr>
            <a:srgbClr val="A4A3A4"/>
          </p15:clr>
        </p15:guide>
        <p15:guide id="22" pos="6348">
          <p15:clr>
            <a:srgbClr val="A4A3A4"/>
          </p15:clr>
        </p15:guide>
        <p15:guide id="23" pos="6839">
          <p15:clr>
            <a:srgbClr val="A4A3A4"/>
          </p15:clr>
        </p15:guide>
        <p15:guide id="24" pos="6960">
          <p15:clr>
            <a:srgbClr val="A4A3A4"/>
          </p15:clr>
        </p15:guide>
        <p15:guide id="25" pos="7451">
          <p15:clr>
            <a:srgbClr val="A4A3A4"/>
          </p15:clr>
        </p15:guide>
        <p15:guide id="26" orient="horz" pos="1799">
          <p15:clr>
            <a:srgbClr val="A4A3A4"/>
          </p15:clr>
        </p15:guide>
        <p15:guide id="27" orient="horz" pos="1437">
          <p15:clr>
            <a:srgbClr val="A4A3A4"/>
          </p15:clr>
        </p15:guide>
        <p15:guide id="28" orient="horz" pos="1077">
          <p15:clr>
            <a:srgbClr val="A4A3A4"/>
          </p15:clr>
        </p15:guide>
        <p15:guide id="29" orient="horz" pos="717">
          <p15:clr>
            <a:srgbClr val="A4A3A4"/>
          </p15:clr>
        </p15:guide>
        <p15:guide id="30" orient="horz" pos="2519">
          <p15:clr>
            <a:srgbClr val="A4A3A4"/>
          </p15:clr>
        </p15:guide>
        <p15:guide id="31" orient="horz" pos="2879">
          <p15:clr>
            <a:srgbClr val="A4A3A4"/>
          </p15:clr>
        </p15:guide>
        <p15:guide id="32" orient="horz" pos="3240">
          <p15:clr>
            <a:srgbClr val="A4A3A4"/>
          </p15:clr>
        </p15:guide>
        <p15:guide id="33" orient="horz" pos="3600">
          <p15:clr>
            <a:srgbClr val="A4A3A4"/>
          </p15:clr>
        </p15:guide>
        <p15:guide id="34" orient="horz" pos="385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0" name="Rectangle 89"/>
          <p:cNvSpPr/>
          <p:nvPr/>
        </p:nvSpPr>
        <p:spPr bwMode="ltGray">
          <a:xfrm>
            <a:off x="0" y="6124755"/>
            <a:ext cx="12192000" cy="7332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err="1">
              <a:solidFill>
                <a:srgbClr val="FFFFFF"/>
              </a:solidFill>
            </a:endParaRPr>
          </a:p>
        </p:txBody>
      </p:sp>
      <p:grpSp>
        <p:nvGrpSpPr>
          <p:cNvPr id="7" name="Group 6"/>
          <p:cNvGrpSpPr/>
          <p:nvPr/>
        </p:nvGrpSpPr>
        <p:grpSpPr>
          <a:xfrm>
            <a:off x="-1143000" y="-438330"/>
            <a:ext cx="13716000" cy="6621721"/>
            <a:chOff x="-1143000" y="-438330"/>
            <a:chExt cx="13716000" cy="6621721"/>
          </a:xfrm>
        </p:grpSpPr>
        <p:cxnSp>
          <p:nvCxnSpPr>
            <p:cNvPr id="12" name="Straight Connector 11"/>
            <p:cNvCxnSpPr/>
            <p:nvPr userDrawn="1"/>
          </p:nvCxnSpPr>
          <p:spPr>
            <a:xfrm>
              <a:off x="1182687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56200" y="1138238"/>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56200" y="612000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747711" y="1075580"/>
              <a:ext cx="438671" cy="123111"/>
            </a:xfrm>
            <a:prstGeom prst="rect">
              <a:avLst/>
            </a:prstGeom>
            <a:noFill/>
          </p:spPr>
          <p:txBody>
            <a:bodyPr wrap="square" lIns="0" tIns="0" rIns="0" bIns="0" rtlCol="0">
              <a:spAutoFit/>
            </a:bodyPr>
            <a:lstStyle/>
            <a:p>
              <a:pPr algn="r"/>
              <a:r>
                <a:rPr lang="en-GB" sz="800" dirty="0">
                  <a:solidFill>
                    <a:srgbClr val="717171"/>
                  </a:solidFill>
                </a:rPr>
                <a:t>3.16cm</a:t>
              </a:r>
            </a:p>
          </p:txBody>
        </p:sp>
        <p:cxnSp>
          <p:nvCxnSpPr>
            <p:cNvPr id="21" name="Straight Connector 20"/>
            <p:cNvCxnSpPr/>
            <p:nvPr userDrawn="1"/>
          </p:nvCxnSpPr>
          <p:spPr>
            <a:xfrm>
              <a:off x="-256200" y="2282296"/>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56200" y="2854325"/>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56200" y="3998383"/>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256200" y="4570412"/>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56200" y="5142441"/>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14935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12003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09071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406140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03208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600277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697345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94413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891482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988550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1085619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1104900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1007727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9105543"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813381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71620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21863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24690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3275181"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30345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331727"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51" name="TextBox 50"/>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dirty="0">
                  <a:solidFill>
                    <a:srgbClr val="717171"/>
                  </a:solidFill>
                </a:rPr>
                <a:t>4.75cm</a:t>
              </a:r>
            </a:p>
          </p:txBody>
        </p:sp>
        <p:sp>
          <p:nvSpPr>
            <p:cNvPr id="52" name="TextBox 51"/>
            <p:cNvSpPr txBox="1"/>
            <p:nvPr userDrawn="1"/>
          </p:nvSpPr>
          <p:spPr>
            <a:xfrm>
              <a:off x="-747711" y="2216732"/>
              <a:ext cx="438671" cy="123111"/>
            </a:xfrm>
            <a:prstGeom prst="rect">
              <a:avLst/>
            </a:prstGeom>
            <a:noFill/>
          </p:spPr>
          <p:txBody>
            <a:bodyPr wrap="square" lIns="0" tIns="0" rIns="0" bIns="0" rtlCol="0">
              <a:spAutoFit/>
            </a:bodyPr>
            <a:lstStyle/>
            <a:p>
              <a:pPr algn="r"/>
              <a:r>
                <a:rPr lang="en-GB" sz="800" dirty="0">
                  <a:solidFill>
                    <a:srgbClr val="717171"/>
                  </a:solidFill>
                </a:rPr>
                <a:t>6.34cm</a:t>
              </a:r>
            </a:p>
          </p:txBody>
        </p:sp>
        <p:sp>
          <p:nvSpPr>
            <p:cNvPr id="53" name="TextBox 52"/>
            <p:cNvSpPr txBox="1"/>
            <p:nvPr userDrawn="1"/>
          </p:nvSpPr>
          <p:spPr>
            <a:xfrm>
              <a:off x="-747711" y="2787308"/>
              <a:ext cx="438671" cy="123111"/>
            </a:xfrm>
            <a:prstGeom prst="rect">
              <a:avLst/>
            </a:prstGeom>
            <a:noFill/>
          </p:spPr>
          <p:txBody>
            <a:bodyPr wrap="square" lIns="0" tIns="0" rIns="0" bIns="0" rtlCol="0">
              <a:spAutoFit/>
            </a:bodyPr>
            <a:lstStyle/>
            <a:p>
              <a:pPr algn="r"/>
              <a:r>
                <a:rPr lang="en-GB" sz="800" dirty="0">
                  <a:solidFill>
                    <a:srgbClr val="717171"/>
                  </a:solidFill>
                </a:rPr>
                <a:t>7.93cm</a:t>
              </a:r>
            </a:p>
          </p:txBody>
        </p:sp>
        <p:sp>
          <p:nvSpPr>
            <p:cNvPr id="54" name="TextBox 53"/>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dirty="0">
                  <a:solidFill>
                    <a:srgbClr val="717171"/>
                  </a:solidFill>
                </a:rPr>
                <a:t>9.52cm</a:t>
              </a:r>
            </a:p>
          </p:txBody>
        </p:sp>
        <p:sp>
          <p:nvSpPr>
            <p:cNvPr id="55" name="TextBox 54"/>
            <p:cNvSpPr txBox="1"/>
            <p:nvPr userDrawn="1"/>
          </p:nvSpPr>
          <p:spPr>
            <a:xfrm>
              <a:off x="-747711" y="3928460"/>
              <a:ext cx="438671" cy="123111"/>
            </a:xfrm>
            <a:prstGeom prst="rect">
              <a:avLst/>
            </a:prstGeom>
            <a:noFill/>
          </p:spPr>
          <p:txBody>
            <a:bodyPr wrap="square" lIns="0" tIns="0" rIns="0" bIns="0" rtlCol="0">
              <a:spAutoFit/>
            </a:bodyPr>
            <a:lstStyle/>
            <a:p>
              <a:pPr algn="r"/>
              <a:r>
                <a:rPr lang="en-GB" sz="800" dirty="0">
                  <a:solidFill>
                    <a:srgbClr val="717171"/>
                  </a:solidFill>
                </a:rPr>
                <a:t>11.11cm</a:t>
              </a:r>
            </a:p>
          </p:txBody>
        </p:sp>
        <p:sp>
          <p:nvSpPr>
            <p:cNvPr id="56" name="TextBox 55"/>
            <p:cNvSpPr txBox="1"/>
            <p:nvPr userDrawn="1"/>
          </p:nvSpPr>
          <p:spPr>
            <a:xfrm>
              <a:off x="-747711" y="4499036"/>
              <a:ext cx="438671" cy="123111"/>
            </a:xfrm>
            <a:prstGeom prst="rect">
              <a:avLst/>
            </a:prstGeom>
            <a:noFill/>
          </p:spPr>
          <p:txBody>
            <a:bodyPr wrap="square" lIns="0" tIns="0" rIns="0" bIns="0" rtlCol="0">
              <a:spAutoFit/>
            </a:bodyPr>
            <a:lstStyle/>
            <a:p>
              <a:pPr algn="r"/>
              <a:r>
                <a:rPr lang="en-GB" sz="800" dirty="0">
                  <a:solidFill>
                    <a:srgbClr val="717171"/>
                  </a:solidFill>
                </a:rPr>
                <a:t>12.70cm</a:t>
              </a:r>
            </a:p>
          </p:txBody>
        </p:sp>
        <p:sp>
          <p:nvSpPr>
            <p:cNvPr id="57" name="TextBox 56"/>
            <p:cNvSpPr txBox="1"/>
            <p:nvPr userDrawn="1"/>
          </p:nvSpPr>
          <p:spPr>
            <a:xfrm>
              <a:off x="-747711" y="5069612"/>
              <a:ext cx="438671" cy="123111"/>
            </a:xfrm>
            <a:prstGeom prst="rect">
              <a:avLst/>
            </a:prstGeom>
            <a:noFill/>
          </p:spPr>
          <p:txBody>
            <a:bodyPr wrap="square" lIns="0" tIns="0" rIns="0" bIns="0" rtlCol="0">
              <a:spAutoFit/>
            </a:bodyPr>
            <a:lstStyle/>
            <a:p>
              <a:pPr algn="r"/>
              <a:r>
                <a:rPr lang="en-GB" sz="800" dirty="0">
                  <a:solidFill>
                    <a:srgbClr val="717171"/>
                  </a:solidFill>
                </a:rPr>
                <a:t>14.29cm</a:t>
              </a:r>
            </a:p>
          </p:txBody>
        </p:sp>
        <p:sp>
          <p:nvSpPr>
            <p:cNvPr id="58" name="TextBox 57"/>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dirty="0">
                  <a:solidFill>
                    <a:srgbClr val="717171"/>
                  </a:solidFill>
                </a:rPr>
                <a:t>15.87cm</a:t>
              </a:r>
            </a:p>
          </p:txBody>
        </p:sp>
        <p:sp>
          <p:nvSpPr>
            <p:cNvPr id="59" name="TextBox 58"/>
            <p:cNvSpPr txBox="1"/>
            <p:nvPr userDrawn="1"/>
          </p:nvSpPr>
          <p:spPr>
            <a:xfrm>
              <a:off x="-747711" y="6060280"/>
              <a:ext cx="438671" cy="123111"/>
            </a:xfrm>
            <a:prstGeom prst="rect">
              <a:avLst/>
            </a:prstGeom>
            <a:noFill/>
          </p:spPr>
          <p:txBody>
            <a:bodyPr wrap="square" lIns="0" tIns="0" rIns="0" bIns="0" rtlCol="0">
              <a:spAutoFit/>
            </a:bodyPr>
            <a:lstStyle/>
            <a:p>
              <a:pPr algn="r"/>
              <a:r>
                <a:rPr lang="en-GB" sz="800" dirty="0">
                  <a:solidFill>
                    <a:srgbClr val="717171"/>
                  </a:solidFill>
                </a:rPr>
                <a:t>17.00cm</a:t>
              </a:r>
            </a:p>
          </p:txBody>
        </p:sp>
        <p:sp>
          <p:nvSpPr>
            <p:cNvPr id="60" name="TextBox 59"/>
            <p:cNvSpPr txBox="1"/>
            <p:nvPr userDrawn="1"/>
          </p:nvSpPr>
          <p:spPr>
            <a:xfrm>
              <a:off x="304800" y="-437436"/>
              <a:ext cx="438671" cy="123111"/>
            </a:xfrm>
            <a:prstGeom prst="rect">
              <a:avLst/>
            </a:prstGeom>
            <a:noFill/>
          </p:spPr>
          <p:txBody>
            <a:bodyPr wrap="square" lIns="0" tIns="0" rIns="0" bIns="0" rtlCol="0">
              <a:spAutoFit/>
            </a:bodyPr>
            <a:lstStyle/>
            <a:p>
              <a:r>
                <a:rPr lang="en-GB" sz="800" dirty="0">
                  <a:solidFill>
                    <a:srgbClr val="717171"/>
                  </a:solidFill>
                </a:rPr>
                <a:t>1.00cm</a:t>
              </a:r>
            </a:p>
          </p:txBody>
        </p:sp>
        <p:sp>
          <p:nvSpPr>
            <p:cNvPr id="61" name="TextBox 60"/>
            <p:cNvSpPr txBox="1"/>
            <p:nvPr userDrawn="1"/>
          </p:nvSpPr>
          <p:spPr>
            <a:xfrm>
              <a:off x="1276838" y="-437436"/>
              <a:ext cx="438671" cy="123111"/>
            </a:xfrm>
            <a:prstGeom prst="rect">
              <a:avLst/>
            </a:prstGeom>
            <a:noFill/>
          </p:spPr>
          <p:txBody>
            <a:bodyPr wrap="square" lIns="0" tIns="0" rIns="0" bIns="0" rtlCol="0">
              <a:spAutoFit/>
            </a:bodyPr>
            <a:lstStyle/>
            <a:p>
              <a:r>
                <a:rPr lang="en-GB" sz="800" dirty="0">
                  <a:solidFill>
                    <a:srgbClr val="717171"/>
                  </a:solidFill>
                </a:rPr>
                <a:t>3.70cm</a:t>
              </a:r>
            </a:p>
          </p:txBody>
        </p:sp>
        <p:sp>
          <p:nvSpPr>
            <p:cNvPr id="62" name="TextBox 61"/>
            <p:cNvSpPr txBox="1"/>
            <p:nvPr userDrawn="1"/>
          </p:nvSpPr>
          <p:spPr>
            <a:xfrm>
              <a:off x="2248876" y="-437436"/>
              <a:ext cx="438671" cy="123111"/>
            </a:xfrm>
            <a:prstGeom prst="rect">
              <a:avLst/>
            </a:prstGeom>
            <a:noFill/>
          </p:spPr>
          <p:txBody>
            <a:bodyPr wrap="square" lIns="0" tIns="0" rIns="0" bIns="0" rtlCol="0">
              <a:spAutoFit/>
            </a:bodyPr>
            <a:lstStyle/>
            <a:p>
              <a:r>
                <a:rPr lang="en-GB" sz="800" dirty="0">
                  <a:solidFill>
                    <a:srgbClr val="717171"/>
                  </a:solidFill>
                </a:rPr>
                <a:t>6.40cm</a:t>
              </a:r>
            </a:p>
          </p:txBody>
        </p:sp>
        <p:sp>
          <p:nvSpPr>
            <p:cNvPr id="63" name="TextBox 62"/>
            <p:cNvSpPr txBox="1"/>
            <p:nvPr userDrawn="1"/>
          </p:nvSpPr>
          <p:spPr>
            <a:xfrm>
              <a:off x="3220914" y="-437436"/>
              <a:ext cx="438671" cy="123111"/>
            </a:xfrm>
            <a:prstGeom prst="rect">
              <a:avLst/>
            </a:prstGeom>
            <a:noFill/>
          </p:spPr>
          <p:txBody>
            <a:bodyPr wrap="square" lIns="0" tIns="0" rIns="0" bIns="0" rtlCol="0">
              <a:spAutoFit/>
            </a:bodyPr>
            <a:lstStyle/>
            <a:p>
              <a:r>
                <a:rPr lang="en-GB" sz="800" dirty="0">
                  <a:solidFill>
                    <a:srgbClr val="717171"/>
                  </a:solidFill>
                </a:rPr>
                <a:t>9.10cm</a:t>
              </a:r>
            </a:p>
          </p:txBody>
        </p:sp>
        <p:sp>
          <p:nvSpPr>
            <p:cNvPr id="64" name="TextBox 63"/>
            <p:cNvSpPr txBox="1"/>
            <p:nvPr userDrawn="1"/>
          </p:nvSpPr>
          <p:spPr>
            <a:xfrm>
              <a:off x="4192952" y="-437436"/>
              <a:ext cx="438671" cy="123111"/>
            </a:xfrm>
            <a:prstGeom prst="rect">
              <a:avLst/>
            </a:prstGeom>
            <a:noFill/>
          </p:spPr>
          <p:txBody>
            <a:bodyPr wrap="square" lIns="0" tIns="0" rIns="0" bIns="0" rtlCol="0">
              <a:spAutoFit/>
            </a:bodyPr>
            <a:lstStyle/>
            <a:p>
              <a:r>
                <a:rPr lang="en-GB" sz="800" dirty="0">
                  <a:solidFill>
                    <a:srgbClr val="717171"/>
                  </a:solidFill>
                </a:rPr>
                <a:t>11.80cm</a:t>
              </a:r>
            </a:p>
          </p:txBody>
        </p:sp>
        <p:sp>
          <p:nvSpPr>
            <p:cNvPr id="65" name="TextBox 64"/>
            <p:cNvSpPr txBox="1"/>
            <p:nvPr userDrawn="1"/>
          </p:nvSpPr>
          <p:spPr>
            <a:xfrm>
              <a:off x="5164990" y="-437436"/>
              <a:ext cx="438671" cy="123111"/>
            </a:xfrm>
            <a:prstGeom prst="rect">
              <a:avLst/>
            </a:prstGeom>
            <a:noFill/>
          </p:spPr>
          <p:txBody>
            <a:bodyPr wrap="square" lIns="0" tIns="0" rIns="0" bIns="0" rtlCol="0">
              <a:spAutoFit/>
            </a:bodyPr>
            <a:lstStyle/>
            <a:p>
              <a:r>
                <a:rPr lang="en-GB" sz="800" dirty="0">
                  <a:solidFill>
                    <a:srgbClr val="717171"/>
                  </a:solidFill>
                </a:rPr>
                <a:t>14.50cm</a:t>
              </a:r>
            </a:p>
          </p:txBody>
        </p:sp>
        <p:sp>
          <p:nvSpPr>
            <p:cNvPr id="66" name="TextBox 65"/>
            <p:cNvSpPr txBox="1"/>
            <p:nvPr userDrawn="1"/>
          </p:nvSpPr>
          <p:spPr>
            <a:xfrm>
              <a:off x="6137028" y="-437436"/>
              <a:ext cx="438671" cy="123111"/>
            </a:xfrm>
            <a:prstGeom prst="rect">
              <a:avLst/>
            </a:prstGeom>
            <a:noFill/>
          </p:spPr>
          <p:txBody>
            <a:bodyPr wrap="square" lIns="0" tIns="0" rIns="0" bIns="0" rtlCol="0">
              <a:spAutoFit/>
            </a:bodyPr>
            <a:lstStyle/>
            <a:p>
              <a:r>
                <a:rPr lang="en-GB" sz="800" dirty="0">
                  <a:solidFill>
                    <a:srgbClr val="717171"/>
                  </a:solidFill>
                </a:rPr>
                <a:t>17.20cm</a:t>
              </a:r>
            </a:p>
          </p:txBody>
        </p:sp>
        <p:sp>
          <p:nvSpPr>
            <p:cNvPr id="67" name="TextBox 66"/>
            <p:cNvSpPr txBox="1"/>
            <p:nvPr userDrawn="1"/>
          </p:nvSpPr>
          <p:spPr>
            <a:xfrm>
              <a:off x="7109066" y="-437436"/>
              <a:ext cx="438671" cy="123111"/>
            </a:xfrm>
            <a:prstGeom prst="rect">
              <a:avLst/>
            </a:prstGeom>
            <a:noFill/>
          </p:spPr>
          <p:txBody>
            <a:bodyPr wrap="square" lIns="0" tIns="0" rIns="0" bIns="0" rtlCol="0">
              <a:spAutoFit/>
            </a:bodyPr>
            <a:lstStyle/>
            <a:p>
              <a:r>
                <a:rPr lang="en-GB" sz="800" dirty="0">
                  <a:solidFill>
                    <a:srgbClr val="717171"/>
                  </a:solidFill>
                </a:rPr>
                <a:t>9.90cm</a:t>
              </a:r>
            </a:p>
          </p:txBody>
        </p:sp>
        <p:sp>
          <p:nvSpPr>
            <p:cNvPr id="68" name="TextBox 67"/>
            <p:cNvSpPr txBox="1"/>
            <p:nvPr userDrawn="1"/>
          </p:nvSpPr>
          <p:spPr>
            <a:xfrm>
              <a:off x="8081104" y="-437436"/>
              <a:ext cx="438671" cy="123111"/>
            </a:xfrm>
            <a:prstGeom prst="rect">
              <a:avLst/>
            </a:prstGeom>
            <a:noFill/>
          </p:spPr>
          <p:txBody>
            <a:bodyPr wrap="square" lIns="0" tIns="0" rIns="0" bIns="0" rtlCol="0">
              <a:spAutoFit/>
            </a:bodyPr>
            <a:lstStyle/>
            <a:p>
              <a:r>
                <a:rPr lang="en-GB" sz="800" dirty="0">
                  <a:solidFill>
                    <a:srgbClr val="717171"/>
                  </a:solidFill>
                </a:rPr>
                <a:t>22.60cm</a:t>
              </a:r>
            </a:p>
          </p:txBody>
        </p:sp>
        <p:sp>
          <p:nvSpPr>
            <p:cNvPr id="69" name="TextBox 68"/>
            <p:cNvSpPr txBox="1"/>
            <p:nvPr userDrawn="1"/>
          </p:nvSpPr>
          <p:spPr>
            <a:xfrm>
              <a:off x="9053142" y="-437436"/>
              <a:ext cx="438671" cy="123111"/>
            </a:xfrm>
            <a:prstGeom prst="rect">
              <a:avLst/>
            </a:prstGeom>
            <a:noFill/>
          </p:spPr>
          <p:txBody>
            <a:bodyPr wrap="square" lIns="0" tIns="0" rIns="0" bIns="0" rtlCol="0">
              <a:spAutoFit/>
            </a:bodyPr>
            <a:lstStyle/>
            <a:p>
              <a:r>
                <a:rPr lang="en-GB" sz="800" dirty="0">
                  <a:solidFill>
                    <a:srgbClr val="717171"/>
                  </a:solidFill>
                </a:rPr>
                <a:t>25.30cm</a:t>
              </a:r>
            </a:p>
          </p:txBody>
        </p:sp>
        <p:sp>
          <p:nvSpPr>
            <p:cNvPr id="70" name="TextBox 69"/>
            <p:cNvSpPr txBox="1"/>
            <p:nvPr userDrawn="1"/>
          </p:nvSpPr>
          <p:spPr>
            <a:xfrm>
              <a:off x="10025180" y="-437436"/>
              <a:ext cx="438671" cy="123111"/>
            </a:xfrm>
            <a:prstGeom prst="rect">
              <a:avLst/>
            </a:prstGeom>
            <a:noFill/>
          </p:spPr>
          <p:txBody>
            <a:bodyPr wrap="square" lIns="0" tIns="0" rIns="0" bIns="0" rtlCol="0">
              <a:spAutoFit/>
            </a:bodyPr>
            <a:lstStyle/>
            <a:p>
              <a:r>
                <a:rPr lang="en-GB" sz="800" dirty="0">
                  <a:solidFill>
                    <a:srgbClr val="717171"/>
                  </a:solidFill>
                </a:rPr>
                <a:t>27.99cm</a:t>
              </a:r>
            </a:p>
          </p:txBody>
        </p:sp>
        <p:sp>
          <p:nvSpPr>
            <p:cNvPr id="71" name="TextBox 70"/>
            <p:cNvSpPr txBox="1"/>
            <p:nvPr userDrawn="1"/>
          </p:nvSpPr>
          <p:spPr>
            <a:xfrm>
              <a:off x="10997215" y="-437436"/>
              <a:ext cx="438671" cy="123111"/>
            </a:xfrm>
            <a:prstGeom prst="rect">
              <a:avLst/>
            </a:prstGeom>
            <a:noFill/>
          </p:spPr>
          <p:txBody>
            <a:bodyPr wrap="square" lIns="0" tIns="0" rIns="0" bIns="0" rtlCol="0">
              <a:spAutoFit/>
            </a:bodyPr>
            <a:lstStyle/>
            <a:p>
              <a:r>
                <a:rPr lang="en-GB" sz="800" dirty="0">
                  <a:solidFill>
                    <a:srgbClr val="717171"/>
                  </a:solidFill>
                </a:rPr>
                <a:t>30.69cm</a:t>
              </a:r>
            </a:p>
          </p:txBody>
        </p:sp>
        <p:sp>
          <p:nvSpPr>
            <p:cNvPr id="72" name="TextBox 71"/>
            <p:cNvSpPr txBox="1"/>
            <p:nvPr userDrawn="1"/>
          </p:nvSpPr>
          <p:spPr>
            <a:xfrm>
              <a:off x="11461750" y="-437436"/>
              <a:ext cx="438671" cy="123111"/>
            </a:xfrm>
            <a:prstGeom prst="rect">
              <a:avLst/>
            </a:prstGeom>
            <a:noFill/>
          </p:spPr>
          <p:txBody>
            <a:bodyPr wrap="square" lIns="0" tIns="0" rIns="0" bIns="0" rtlCol="0">
              <a:spAutoFit/>
            </a:bodyPr>
            <a:lstStyle/>
            <a:p>
              <a:pPr algn="r"/>
              <a:r>
                <a:rPr lang="en-GB" sz="800" dirty="0">
                  <a:solidFill>
                    <a:srgbClr val="717171"/>
                  </a:solidFill>
                </a:rPr>
                <a:t>32.85cm</a:t>
              </a:r>
            </a:p>
          </p:txBody>
        </p:sp>
        <p:sp>
          <p:nvSpPr>
            <p:cNvPr id="74" name="TextBox 73"/>
            <p:cNvSpPr txBox="1"/>
            <p:nvPr userDrawn="1"/>
          </p:nvSpPr>
          <p:spPr>
            <a:xfrm>
              <a:off x="10490780" y="-437436"/>
              <a:ext cx="438671" cy="123111"/>
            </a:xfrm>
            <a:prstGeom prst="rect">
              <a:avLst/>
            </a:prstGeom>
            <a:noFill/>
          </p:spPr>
          <p:txBody>
            <a:bodyPr wrap="square" lIns="0" tIns="0" rIns="0" bIns="0" rtlCol="0">
              <a:spAutoFit/>
            </a:bodyPr>
            <a:lstStyle/>
            <a:p>
              <a:pPr algn="r"/>
              <a:r>
                <a:rPr lang="en-GB" sz="800" dirty="0">
                  <a:solidFill>
                    <a:srgbClr val="717171"/>
                  </a:solidFill>
                </a:rPr>
                <a:t>30.16cm</a:t>
              </a:r>
            </a:p>
          </p:txBody>
        </p:sp>
        <p:sp>
          <p:nvSpPr>
            <p:cNvPr id="75" name="TextBox 74"/>
            <p:cNvSpPr txBox="1"/>
            <p:nvPr userDrawn="1"/>
          </p:nvSpPr>
          <p:spPr>
            <a:xfrm>
              <a:off x="9519807" y="-437436"/>
              <a:ext cx="438671" cy="123111"/>
            </a:xfrm>
            <a:prstGeom prst="rect">
              <a:avLst/>
            </a:prstGeom>
            <a:noFill/>
          </p:spPr>
          <p:txBody>
            <a:bodyPr wrap="square" lIns="0" tIns="0" rIns="0" bIns="0" rtlCol="0">
              <a:spAutoFit/>
            </a:bodyPr>
            <a:lstStyle/>
            <a:p>
              <a:pPr algn="r"/>
              <a:r>
                <a:rPr lang="en-GB" sz="800" dirty="0">
                  <a:solidFill>
                    <a:srgbClr val="717171"/>
                  </a:solidFill>
                </a:rPr>
                <a:t>27.46cm</a:t>
              </a:r>
            </a:p>
          </p:txBody>
        </p:sp>
        <p:sp>
          <p:nvSpPr>
            <p:cNvPr id="76" name="TextBox 75"/>
            <p:cNvSpPr txBox="1"/>
            <p:nvPr userDrawn="1"/>
          </p:nvSpPr>
          <p:spPr>
            <a:xfrm>
              <a:off x="8548834" y="-437436"/>
              <a:ext cx="438671" cy="123111"/>
            </a:xfrm>
            <a:prstGeom prst="rect">
              <a:avLst/>
            </a:prstGeom>
            <a:noFill/>
          </p:spPr>
          <p:txBody>
            <a:bodyPr wrap="square" lIns="0" tIns="0" rIns="0" bIns="0" rtlCol="0">
              <a:spAutoFit/>
            </a:bodyPr>
            <a:lstStyle/>
            <a:p>
              <a:pPr algn="r"/>
              <a:r>
                <a:rPr lang="en-GB" sz="800" dirty="0">
                  <a:solidFill>
                    <a:srgbClr val="717171"/>
                  </a:solidFill>
                </a:rPr>
                <a:t>24.76cm</a:t>
              </a:r>
            </a:p>
          </p:txBody>
        </p:sp>
        <p:sp>
          <p:nvSpPr>
            <p:cNvPr id="77" name="TextBox 76"/>
            <p:cNvSpPr txBox="1"/>
            <p:nvPr userDrawn="1"/>
          </p:nvSpPr>
          <p:spPr>
            <a:xfrm>
              <a:off x="7577861" y="-437436"/>
              <a:ext cx="438671" cy="123111"/>
            </a:xfrm>
            <a:prstGeom prst="rect">
              <a:avLst/>
            </a:prstGeom>
            <a:noFill/>
          </p:spPr>
          <p:txBody>
            <a:bodyPr wrap="square" lIns="0" tIns="0" rIns="0" bIns="0" rtlCol="0">
              <a:spAutoFit/>
            </a:bodyPr>
            <a:lstStyle/>
            <a:p>
              <a:pPr algn="r"/>
              <a:r>
                <a:rPr lang="en-GB" sz="800" dirty="0">
                  <a:solidFill>
                    <a:srgbClr val="717171"/>
                  </a:solidFill>
                </a:rPr>
                <a:t>22.07cm</a:t>
              </a:r>
            </a:p>
          </p:txBody>
        </p:sp>
        <p:sp>
          <p:nvSpPr>
            <p:cNvPr id="78" name="TextBox 77"/>
            <p:cNvSpPr txBox="1"/>
            <p:nvPr userDrawn="1"/>
          </p:nvSpPr>
          <p:spPr>
            <a:xfrm>
              <a:off x="6606888" y="-437436"/>
              <a:ext cx="438671" cy="123111"/>
            </a:xfrm>
            <a:prstGeom prst="rect">
              <a:avLst/>
            </a:prstGeom>
            <a:noFill/>
          </p:spPr>
          <p:txBody>
            <a:bodyPr wrap="square" lIns="0" tIns="0" rIns="0" bIns="0" rtlCol="0">
              <a:spAutoFit/>
            </a:bodyPr>
            <a:lstStyle/>
            <a:p>
              <a:pPr algn="r"/>
              <a:r>
                <a:rPr lang="en-GB" sz="800" dirty="0">
                  <a:solidFill>
                    <a:srgbClr val="717171"/>
                  </a:solidFill>
                </a:rPr>
                <a:t>19.37cm</a:t>
              </a:r>
            </a:p>
          </p:txBody>
        </p:sp>
        <p:sp>
          <p:nvSpPr>
            <p:cNvPr id="79" name="TextBox 78"/>
            <p:cNvSpPr txBox="1"/>
            <p:nvPr userDrawn="1"/>
          </p:nvSpPr>
          <p:spPr>
            <a:xfrm>
              <a:off x="5635915" y="-437436"/>
              <a:ext cx="438671" cy="123111"/>
            </a:xfrm>
            <a:prstGeom prst="rect">
              <a:avLst/>
            </a:prstGeom>
            <a:noFill/>
          </p:spPr>
          <p:txBody>
            <a:bodyPr wrap="square" lIns="0" tIns="0" rIns="0" bIns="0" rtlCol="0">
              <a:spAutoFit/>
            </a:bodyPr>
            <a:lstStyle/>
            <a:p>
              <a:pPr algn="r"/>
              <a:r>
                <a:rPr lang="en-GB" sz="800" dirty="0">
                  <a:solidFill>
                    <a:srgbClr val="717171"/>
                  </a:solidFill>
                </a:rPr>
                <a:t>16.67cm</a:t>
              </a:r>
            </a:p>
          </p:txBody>
        </p:sp>
        <p:sp>
          <p:nvSpPr>
            <p:cNvPr id="80" name="TextBox 79"/>
            <p:cNvSpPr txBox="1"/>
            <p:nvPr userDrawn="1"/>
          </p:nvSpPr>
          <p:spPr>
            <a:xfrm>
              <a:off x="4664942" y="-437436"/>
              <a:ext cx="438671" cy="123111"/>
            </a:xfrm>
            <a:prstGeom prst="rect">
              <a:avLst/>
            </a:prstGeom>
            <a:noFill/>
          </p:spPr>
          <p:txBody>
            <a:bodyPr wrap="square" lIns="0" tIns="0" rIns="0" bIns="0" rtlCol="0">
              <a:spAutoFit/>
            </a:bodyPr>
            <a:lstStyle/>
            <a:p>
              <a:pPr algn="r"/>
              <a:r>
                <a:rPr lang="en-GB" sz="800" dirty="0">
                  <a:solidFill>
                    <a:srgbClr val="717171"/>
                  </a:solidFill>
                </a:rPr>
                <a:t>13.98cm</a:t>
              </a:r>
            </a:p>
          </p:txBody>
        </p:sp>
        <p:sp>
          <p:nvSpPr>
            <p:cNvPr id="81" name="TextBox 80"/>
            <p:cNvSpPr txBox="1"/>
            <p:nvPr userDrawn="1"/>
          </p:nvSpPr>
          <p:spPr>
            <a:xfrm>
              <a:off x="3693969" y="-437436"/>
              <a:ext cx="438671" cy="123111"/>
            </a:xfrm>
            <a:prstGeom prst="rect">
              <a:avLst/>
            </a:prstGeom>
            <a:noFill/>
          </p:spPr>
          <p:txBody>
            <a:bodyPr wrap="square" lIns="0" tIns="0" rIns="0" bIns="0" rtlCol="0">
              <a:spAutoFit/>
            </a:bodyPr>
            <a:lstStyle/>
            <a:p>
              <a:pPr algn="r"/>
              <a:r>
                <a:rPr lang="en-GB" sz="800" dirty="0">
                  <a:solidFill>
                    <a:srgbClr val="717171"/>
                  </a:solidFill>
                </a:rPr>
                <a:t>11.28cm</a:t>
              </a:r>
            </a:p>
          </p:txBody>
        </p:sp>
        <p:sp>
          <p:nvSpPr>
            <p:cNvPr id="82" name="TextBox 81"/>
            <p:cNvSpPr txBox="1"/>
            <p:nvPr userDrawn="1"/>
          </p:nvSpPr>
          <p:spPr>
            <a:xfrm>
              <a:off x="2722996" y="-437436"/>
              <a:ext cx="438671" cy="123111"/>
            </a:xfrm>
            <a:prstGeom prst="rect">
              <a:avLst/>
            </a:prstGeom>
            <a:noFill/>
          </p:spPr>
          <p:txBody>
            <a:bodyPr wrap="square" lIns="0" tIns="0" rIns="0" bIns="0" rtlCol="0">
              <a:spAutoFit/>
            </a:bodyPr>
            <a:lstStyle/>
            <a:p>
              <a:pPr algn="r"/>
              <a:r>
                <a:rPr lang="en-GB" sz="800" dirty="0">
                  <a:solidFill>
                    <a:srgbClr val="717171"/>
                  </a:solidFill>
                </a:rPr>
                <a:t>8.59cm</a:t>
              </a:r>
            </a:p>
          </p:txBody>
        </p:sp>
        <p:sp>
          <p:nvSpPr>
            <p:cNvPr id="83" name="TextBox 82"/>
            <p:cNvSpPr txBox="1"/>
            <p:nvPr userDrawn="1"/>
          </p:nvSpPr>
          <p:spPr>
            <a:xfrm>
              <a:off x="1752023" y="-437436"/>
              <a:ext cx="438671" cy="123111"/>
            </a:xfrm>
            <a:prstGeom prst="rect">
              <a:avLst/>
            </a:prstGeom>
            <a:noFill/>
          </p:spPr>
          <p:txBody>
            <a:bodyPr wrap="square" lIns="0" tIns="0" rIns="0" bIns="0" rtlCol="0">
              <a:spAutoFit/>
            </a:bodyPr>
            <a:lstStyle/>
            <a:p>
              <a:pPr algn="r"/>
              <a:r>
                <a:rPr lang="en-GB" sz="800" dirty="0">
                  <a:solidFill>
                    <a:srgbClr val="717171"/>
                  </a:solidFill>
                </a:rPr>
                <a:t>5.89cm</a:t>
              </a:r>
            </a:p>
          </p:txBody>
        </p:sp>
        <p:sp>
          <p:nvSpPr>
            <p:cNvPr id="84" name="TextBox 83"/>
            <p:cNvSpPr txBox="1"/>
            <p:nvPr userDrawn="1"/>
          </p:nvSpPr>
          <p:spPr>
            <a:xfrm>
              <a:off x="781050" y="-437436"/>
              <a:ext cx="438671" cy="123111"/>
            </a:xfrm>
            <a:prstGeom prst="rect">
              <a:avLst/>
            </a:prstGeom>
            <a:noFill/>
          </p:spPr>
          <p:txBody>
            <a:bodyPr wrap="square" lIns="0" tIns="0" rIns="0" bIns="0" rtlCol="0">
              <a:spAutoFit/>
            </a:bodyPr>
            <a:lstStyle/>
            <a:p>
              <a:pPr algn="r"/>
              <a:r>
                <a:rPr lang="en-GB" sz="800" dirty="0">
                  <a:solidFill>
                    <a:srgbClr val="717171"/>
                  </a:solidFill>
                </a:rPr>
                <a:t>3.19cm</a:t>
              </a:r>
            </a:p>
          </p:txBody>
        </p:sp>
        <p:cxnSp>
          <p:nvCxnSpPr>
            <p:cNvPr id="5" name="Straight Connector 4"/>
            <p:cNvCxnSpPr/>
            <p:nvPr userDrawn="1"/>
          </p:nvCxnSpPr>
          <p:spPr>
            <a:xfrm>
              <a:off x="36000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dirty="0">
                  <a:solidFill>
                    <a:srgbClr val="717171"/>
                  </a:solidFill>
                </a:rPr>
                <a:t>Content Bottom</a:t>
              </a:r>
            </a:p>
          </p:txBody>
        </p:sp>
        <p:sp>
          <p:nvSpPr>
            <p:cNvPr id="86" name="TextBox 85"/>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dirty="0">
                  <a:solidFill>
                    <a:srgbClr val="717171"/>
                  </a:solidFill>
                </a:rPr>
                <a:t>Content Top</a:t>
              </a:r>
            </a:p>
          </p:txBody>
        </p:sp>
        <p:sp>
          <p:nvSpPr>
            <p:cNvPr id="87" name="TextBox 86"/>
            <p:cNvSpPr txBox="1"/>
            <p:nvPr userDrawn="1"/>
          </p:nvSpPr>
          <p:spPr>
            <a:xfrm>
              <a:off x="-1143000" y="1198691"/>
              <a:ext cx="833960" cy="123111"/>
            </a:xfrm>
            <a:prstGeom prst="rect">
              <a:avLst/>
            </a:prstGeom>
            <a:noFill/>
          </p:spPr>
          <p:txBody>
            <a:bodyPr wrap="square" lIns="0" tIns="0" rIns="0" bIns="0" rtlCol="0">
              <a:spAutoFit/>
            </a:bodyPr>
            <a:lstStyle/>
            <a:p>
              <a:pPr algn="r"/>
              <a:r>
                <a:rPr lang="en-GB" sz="800" dirty="0">
                  <a:solidFill>
                    <a:srgbClr val="717171"/>
                  </a:solidFill>
                </a:rPr>
                <a:t>Heading Baseline</a:t>
              </a:r>
            </a:p>
          </p:txBody>
        </p:sp>
        <p:sp>
          <p:nvSpPr>
            <p:cNvPr id="88" name="TextBox 87"/>
            <p:cNvSpPr txBox="1"/>
            <p:nvPr userDrawn="1"/>
          </p:nvSpPr>
          <p:spPr>
            <a:xfrm>
              <a:off x="-590537" y="-438330"/>
              <a:ext cx="833960" cy="123111"/>
            </a:xfrm>
            <a:prstGeom prst="rect">
              <a:avLst/>
            </a:prstGeom>
            <a:noFill/>
          </p:spPr>
          <p:txBody>
            <a:bodyPr wrap="square" lIns="0" tIns="0" rIns="0" bIns="0" rtlCol="0">
              <a:spAutoFit/>
            </a:bodyPr>
            <a:lstStyle/>
            <a:p>
              <a:pPr algn="r"/>
              <a:r>
                <a:rPr lang="en-GB" sz="800" dirty="0">
                  <a:solidFill>
                    <a:srgbClr val="717171"/>
                  </a:solidFill>
                </a:rPr>
                <a:t>Left Margin</a:t>
              </a:r>
            </a:p>
          </p:txBody>
        </p:sp>
        <p:sp>
          <p:nvSpPr>
            <p:cNvPr id="89" name="TextBox 88"/>
            <p:cNvSpPr txBox="1"/>
            <p:nvPr userDrawn="1"/>
          </p:nvSpPr>
          <p:spPr>
            <a:xfrm>
              <a:off x="11933758" y="-438330"/>
              <a:ext cx="639242" cy="123111"/>
            </a:xfrm>
            <a:prstGeom prst="rect">
              <a:avLst/>
            </a:prstGeom>
            <a:noFill/>
          </p:spPr>
          <p:txBody>
            <a:bodyPr wrap="square" lIns="0" tIns="0" rIns="0" bIns="0" rtlCol="0">
              <a:spAutoFit/>
            </a:bodyPr>
            <a:lstStyle/>
            <a:p>
              <a:r>
                <a:rPr lang="en-GB" sz="800" dirty="0">
                  <a:solidFill>
                    <a:srgbClr val="717171"/>
                  </a:solidFill>
                </a:rPr>
                <a:t>Right Margin</a:t>
              </a:r>
            </a:p>
          </p:txBody>
        </p:sp>
      </p:grpSp>
      <p:sp>
        <p:nvSpPr>
          <p:cNvPr id="91" name="Title Placeholder 1"/>
          <p:cNvSpPr>
            <a:spLocks noGrp="1"/>
          </p:cNvSpPr>
          <p:nvPr>
            <p:ph type="title"/>
          </p:nvPr>
        </p:nvSpPr>
        <p:spPr>
          <a:xfrm>
            <a:off x="359999" y="430718"/>
            <a:ext cx="11466875" cy="704346"/>
          </a:xfrm>
          <a:prstGeom prst="rect">
            <a:avLst/>
          </a:prstGeom>
        </p:spPr>
        <p:txBody>
          <a:bodyPr vert="horz" lIns="0" tIns="0" rIns="0" bIns="0" rtlCol="0" anchor="t">
            <a:noAutofit/>
          </a:bodyPr>
          <a:lstStyle/>
          <a:p>
            <a:r>
              <a:rPr lang="en-US"/>
              <a:t>Click to edit Master title style</a:t>
            </a:r>
            <a:endParaRPr lang="en-GB" dirty="0"/>
          </a:p>
        </p:txBody>
      </p:sp>
      <p:sp>
        <p:nvSpPr>
          <p:cNvPr id="92" name="Text Placeholder 2"/>
          <p:cNvSpPr>
            <a:spLocks noGrp="1"/>
          </p:cNvSpPr>
          <p:nvPr>
            <p:ph type="body" idx="1"/>
          </p:nvPr>
        </p:nvSpPr>
        <p:spPr>
          <a:xfrm>
            <a:off x="359999" y="1708150"/>
            <a:ext cx="11466875" cy="40036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3"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cxnSp>
        <p:nvCxnSpPr>
          <p:cNvPr id="94" name="Straight Connector 93"/>
          <p:cNvCxnSpPr/>
          <p:nvPr/>
        </p:nvCxnSpPr>
        <p:spPr>
          <a:xfrm>
            <a:off x="0" y="6124991"/>
            <a:ext cx="12193200" cy="0"/>
          </a:xfrm>
          <a:prstGeom prst="line">
            <a:avLst/>
          </a:prstGeom>
          <a:ln w="190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pic>
        <p:nvPicPr>
          <p:cNvPr id="95" name="Picture 94" descr="logo-03.png"/>
          <p:cNvPicPr>
            <a:picLocks noChangeAspect="1"/>
          </p:cNvPicPr>
          <p:nvPr userDrawn="1"/>
        </p:nvPicPr>
        <p:blipFill>
          <a:blip r:embed="rId21" cstate="print">
            <a:alphaModFix/>
            <a:extLst>
              <a:ext uri="{28A0092B-C50C-407E-A947-70E740481C1C}">
                <a14:useLocalDpi xmlns:a14="http://schemas.microsoft.com/office/drawing/2010/main" val="0"/>
              </a:ext>
            </a:extLst>
          </a:blip>
          <a:stretch>
            <a:fillRect/>
          </a:stretch>
        </p:blipFill>
        <p:spPr>
          <a:xfrm>
            <a:off x="297773" y="6334125"/>
            <a:ext cx="4329415" cy="324431"/>
          </a:xfrm>
          <a:prstGeom prst="rect">
            <a:avLst/>
          </a:prstGeom>
        </p:spPr>
      </p:pic>
    </p:spTree>
    <p:extLst>
      <p:ext uri="{BB962C8B-B14F-4D97-AF65-F5344CB8AC3E}">
        <p14:creationId xmlns:p14="http://schemas.microsoft.com/office/powerpoint/2010/main" val="32915170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charset="0"/>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Arial" charset="0"/>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Arial" charset="0"/>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7">
          <p15:clr>
            <a:srgbClr val="A4A3A4"/>
          </p15:clr>
        </p15:guide>
        <p15:guide id="2" orient="horz" pos="2159">
          <p15:clr>
            <a:srgbClr val="A4A3A4"/>
          </p15:clr>
        </p15:guide>
        <p15:guide id="3" pos="725">
          <p15:clr>
            <a:srgbClr val="A4A3A4"/>
          </p15:clr>
        </p15:guide>
        <p15:guide id="4" pos="842">
          <p15:clr>
            <a:srgbClr val="A4A3A4"/>
          </p15:clr>
        </p15:guide>
        <p15:guide id="5" pos="1335">
          <p15:clr>
            <a:srgbClr val="A4A3A4"/>
          </p15:clr>
        </p15:guide>
        <p15:guide id="6" pos="1454">
          <p15:clr>
            <a:srgbClr val="A4A3A4"/>
          </p15:clr>
        </p15:guide>
        <p15:guide id="7" pos="1947">
          <p15:clr>
            <a:srgbClr val="A4A3A4"/>
          </p15:clr>
        </p15:guide>
        <p15:guide id="8" pos="2064">
          <p15:clr>
            <a:srgbClr val="A4A3A4"/>
          </p15:clr>
        </p15:guide>
        <p15:guide id="9" pos="2558">
          <p15:clr>
            <a:srgbClr val="A4A3A4"/>
          </p15:clr>
        </p15:guide>
        <p15:guide id="10" pos="2678">
          <p15:clr>
            <a:srgbClr val="A4A3A4"/>
          </p15:clr>
        </p15:guide>
        <p15:guide id="11" pos="3170">
          <p15:clr>
            <a:srgbClr val="A4A3A4"/>
          </p15:clr>
        </p15:guide>
        <p15:guide id="12" pos="3288">
          <p15:clr>
            <a:srgbClr val="A4A3A4"/>
          </p15:clr>
        </p15:guide>
        <p15:guide id="13" pos="3780">
          <p15:clr>
            <a:srgbClr val="A4A3A4"/>
          </p15:clr>
        </p15:guide>
        <p15:guide id="14" pos="3900">
          <p15:clr>
            <a:srgbClr val="A4A3A4"/>
          </p15:clr>
        </p15:guide>
        <p15:guide id="15" pos="4392">
          <p15:clr>
            <a:srgbClr val="A4A3A4"/>
          </p15:clr>
        </p15:guide>
        <p15:guide id="16" pos="4512">
          <p15:clr>
            <a:srgbClr val="A4A3A4"/>
          </p15:clr>
        </p15:guide>
        <p15:guide id="17" pos="5124">
          <p15:clr>
            <a:srgbClr val="A4A3A4"/>
          </p15:clr>
        </p15:guide>
        <p15:guide id="18" pos="5004">
          <p15:clr>
            <a:srgbClr val="A4A3A4"/>
          </p15:clr>
        </p15:guide>
        <p15:guide id="19" pos="5616">
          <p15:clr>
            <a:srgbClr val="A4A3A4"/>
          </p15:clr>
        </p15:guide>
        <p15:guide id="20" pos="5736">
          <p15:clr>
            <a:srgbClr val="A4A3A4"/>
          </p15:clr>
        </p15:guide>
        <p15:guide id="21" pos="6227">
          <p15:clr>
            <a:srgbClr val="A4A3A4"/>
          </p15:clr>
        </p15:guide>
        <p15:guide id="22" pos="6348">
          <p15:clr>
            <a:srgbClr val="A4A3A4"/>
          </p15:clr>
        </p15:guide>
        <p15:guide id="23" pos="6839">
          <p15:clr>
            <a:srgbClr val="A4A3A4"/>
          </p15:clr>
        </p15:guide>
        <p15:guide id="24" pos="6960">
          <p15:clr>
            <a:srgbClr val="A4A3A4"/>
          </p15:clr>
        </p15:guide>
        <p15:guide id="25" pos="7451">
          <p15:clr>
            <a:srgbClr val="A4A3A4"/>
          </p15:clr>
        </p15:guide>
        <p15:guide id="26" orient="horz" pos="1799">
          <p15:clr>
            <a:srgbClr val="A4A3A4"/>
          </p15:clr>
        </p15:guide>
        <p15:guide id="27" orient="horz" pos="1437">
          <p15:clr>
            <a:srgbClr val="A4A3A4"/>
          </p15:clr>
        </p15:guide>
        <p15:guide id="28" orient="horz" pos="1077">
          <p15:clr>
            <a:srgbClr val="A4A3A4"/>
          </p15:clr>
        </p15:guide>
        <p15:guide id="29" orient="horz" pos="717">
          <p15:clr>
            <a:srgbClr val="A4A3A4"/>
          </p15:clr>
        </p15:guide>
        <p15:guide id="30" orient="horz" pos="2519">
          <p15:clr>
            <a:srgbClr val="A4A3A4"/>
          </p15:clr>
        </p15:guide>
        <p15:guide id="31" orient="horz" pos="2879">
          <p15:clr>
            <a:srgbClr val="A4A3A4"/>
          </p15:clr>
        </p15:guide>
        <p15:guide id="32" orient="horz" pos="3240">
          <p15:clr>
            <a:srgbClr val="A4A3A4"/>
          </p15:clr>
        </p15:guide>
        <p15:guide id="33" orient="horz" pos="3600">
          <p15:clr>
            <a:srgbClr val="A4A3A4"/>
          </p15:clr>
        </p15:guide>
        <p15:guide id="34" orient="horz" pos="3855">
          <p15:clr>
            <a:srgbClr val="A4A3A4"/>
          </p15:clr>
        </p15:guide>
        <p15:guide id="35" orient="horz" pos="2160">
          <p15:clr>
            <a:srgbClr val="F26B43"/>
          </p15:clr>
        </p15:guide>
        <p15:guide id="36" orient="horz" pos="4020">
          <p15:clr>
            <a:srgbClr val="F26B43"/>
          </p15:clr>
        </p15:guide>
        <p15:guide id="37" orient="horz" pos="41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143000" y="-438330"/>
            <a:ext cx="13716000" cy="6621721"/>
            <a:chOff x="-1143000" y="-438330"/>
            <a:chExt cx="13716000" cy="6621721"/>
          </a:xfrm>
        </p:grpSpPr>
        <p:cxnSp>
          <p:nvCxnSpPr>
            <p:cNvPr id="12" name="Straight Connector 11"/>
            <p:cNvCxnSpPr/>
            <p:nvPr userDrawn="1"/>
          </p:nvCxnSpPr>
          <p:spPr>
            <a:xfrm>
              <a:off x="1182687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256200" y="1138238"/>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56200" y="612000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747711" y="1075580"/>
              <a:ext cx="438671" cy="123111"/>
            </a:xfrm>
            <a:prstGeom prst="rect">
              <a:avLst/>
            </a:prstGeom>
            <a:noFill/>
          </p:spPr>
          <p:txBody>
            <a:bodyPr wrap="square" lIns="0" tIns="0" rIns="0" bIns="0" rtlCol="0">
              <a:spAutoFit/>
            </a:bodyPr>
            <a:lstStyle/>
            <a:p>
              <a:pPr algn="r"/>
              <a:r>
                <a:rPr lang="en-GB" sz="800" dirty="0">
                  <a:solidFill>
                    <a:srgbClr val="717171"/>
                  </a:solidFill>
                </a:rPr>
                <a:t>3.16cm</a:t>
              </a:r>
            </a:p>
          </p:txBody>
        </p:sp>
        <p:cxnSp>
          <p:nvCxnSpPr>
            <p:cNvPr id="21" name="Straight Connector 20"/>
            <p:cNvCxnSpPr/>
            <p:nvPr userDrawn="1"/>
          </p:nvCxnSpPr>
          <p:spPr>
            <a:xfrm>
              <a:off x="-256200" y="2282296"/>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256200" y="2854325"/>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256200" y="3998383"/>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256200" y="4570412"/>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56200" y="5142441"/>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114935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12003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09071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406140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03208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600277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697345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794413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891482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988550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1085619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1104900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1007727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9105543"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8133816"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71620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218635"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24690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3275181"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303454"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331727"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51" name="TextBox 50"/>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dirty="0">
                  <a:solidFill>
                    <a:srgbClr val="717171"/>
                  </a:solidFill>
                </a:rPr>
                <a:t>4.75cm</a:t>
              </a:r>
            </a:p>
          </p:txBody>
        </p:sp>
        <p:sp>
          <p:nvSpPr>
            <p:cNvPr id="52" name="TextBox 51"/>
            <p:cNvSpPr txBox="1"/>
            <p:nvPr userDrawn="1"/>
          </p:nvSpPr>
          <p:spPr>
            <a:xfrm>
              <a:off x="-747711" y="2216732"/>
              <a:ext cx="438671" cy="123111"/>
            </a:xfrm>
            <a:prstGeom prst="rect">
              <a:avLst/>
            </a:prstGeom>
            <a:noFill/>
          </p:spPr>
          <p:txBody>
            <a:bodyPr wrap="square" lIns="0" tIns="0" rIns="0" bIns="0" rtlCol="0">
              <a:spAutoFit/>
            </a:bodyPr>
            <a:lstStyle/>
            <a:p>
              <a:pPr algn="r"/>
              <a:r>
                <a:rPr lang="en-GB" sz="800" dirty="0">
                  <a:solidFill>
                    <a:srgbClr val="717171"/>
                  </a:solidFill>
                </a:rPr>
                <a:t>6.34cm</a:t>
              </a:r>
            </a:p>
          </p:txBody>
        </p:sp>
        <p:sp>
          <p:nvSpPr>
            <p:cNvPr id="53" name="TextBox 52"/>
            <p:cNvSpPr txBox="1"/>
            <p:nvPr userDrawn="1"/>
          </p:nvSpPr>
          <p:spPr>
            <a:xfrm>
              <a:off x="-747711" y="2787308"/>
              <a:ext cx="438671" cy="123111"/>
            </a:xfrm>
            <a:prstGeom prst="rect">
              <a:avLst/>
            </a:prstGeom>
            <a:noFill/>
          </p:spPr>
          <p:txBody>
            <a:bodyPr wrap="square" lIns="0" tIns="0" rIns="0" bIns="0" rtlCol="0">
              <a:spAutoFit/>
            </a:bodyPr>
            <a:lstStyle/>
            <a:p>
              <a:pPr algn="r"/>
              <a:r>
                <a:rPr lang="en-GB" sz="800" dirty="0">
                  <a:solidFill>
                    <a:srgbClr val="717171"/>
                  </a:solidFill>
                </a:rPr>
                <a:t>7.93cm</a:t>
              </a:r>
            </a:p>
          </p:txBody>
        </p:sp>
        <p:sp>
          <p:nvSpPr>
            <p:cNvPr id="54" name="TextBox 53"/>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dirty="0">
                  <a:solidFill>
                    <a:srgbClr val="717171"/>
                  </a:solidFill>
                </a:rPr>
                <a:t>9.52cm</a:t>
              </a:r>
            </a:p>
          </p:txBody>
        </p:sp>
        <p:sp>
          <p:nvSpPr>
            <p:cNvPr id="55" name="TextBox 54"/>
            <p:cNvSpPr txBox="1"/>
            <p:nvPr userDrawn="1"/>
          </p:nvSpPr>
          <p:spPr>
            <a:xfrm>
              <a:off x="-747711" y="3928460"/>
              <a:ext cx="438671" cy="123111"/>
            </a:xfrm>
            <a:prstGeom prst="rect">
              <a:avLst/>
            </a:prstGeom>
            <a:noFill/>
          </p:spPr>
          <p:txBody>
            <a:bodyPr wrap="square" lIns="0" tIns="0" rIns="0" bIns="0" rtlCol="0">
              <a:spAutoFit/>
            </a:bodyPr>
            <a:lstStyle/>
            <a:p>
              <a:pPr algn="r"/>
              <a:r>
                <a:rPr lang="en-GB" sz="800" dirty="0">
                  <a:solidFill>
                    <a:srgbClr val="717171"/>
                  </a:solidFill>
                </a:rPr>
                <a:t>11.11cm</a:t>
              </a:r>
            </a:p>
          </p:txBody>
        </p:sp>
        <p:sp>
          <p:nvSpPr>
            <p:cNvPr id="56" name="TextBox 55"/>
            <p:cNvSpPr txBox="1"/>
            <p:nvPr userDrawn="1"/>
          </p:nvSpPr>
          <p:spPr>
            <a:xfrm>
              <a:off x="-747711" y="4499036"/>
              <a:ext cx="438671" cy="123111"/>
            </a:xfrm>
            <a:prstGeom prst="rect">
              <a:avLst/>
            </a:prstGeom>
            <a:noFill/>
          </p:spPr>
          <p:txBody>
            <a:bodyPr wrap="square" lIns="0" tIns="0" rIns="0" bIns="0" rtlCol="0">
              <a:spAutoFit/>
            </a:bodyPr>
            <a:lstStyle/>
            <a:p>
              <a:pPr algn="r"/>
              <a:r>
                <a:rPr lang="en-GB" sz="800" dirty="0">
                  <a:solidFill>
                    <a:srgbClr val="717171"/>
                  </a:solidFill>
                </a:rPr>
                <a:t>12.70cm</a:t>
              </a:r>
            </a:p>
          </p:txBody>
        </p:sp>
        <p:sp>
          <p:nvSpPr>
            <p:cNvPr id="57" name="TextBox 56"/>
            <p:cNvSpPr txBox="1"/>
            <p:nvPr userDrawn="1"/>
          </p:nvSpPr>
          <p:spPr>
            <a:xfrm>
              <a:off x="-747711" y="5069612"/>
              <a:ext cx="438671" cy="123111"/>
            </a:xfrm>
            <a:prstGeom prst="rect">
              <a:avLst/>
            </a:prstGeom>
            <a:noFill/>
          </p:spPr>
          <p:txBody>
            <a:bodyPr wrap="square" lIns="0" tIns="0" rIns="0" bIns="0" rtlCol="0">
              <a:spAutoFit/>
            </a:bodyPr>
            <a:lstStyle/>
            <a:p>
              <a:pPr algn="r"/>
              <a:r>
                <a:rPr lang="en-GB" sz="800" dirty="0">
                  <a:solidFill>
                    <a:srgbClr val="717171"/>
                  </a:solidFill>
                </a:rPr>
                <a:t>14.29cm</a:t>
              </a:r>
            </a:p>
          </p:txBody>
        </p:sp>
        <p:sp>
          <p:nvSpPr>
            <p:cNvPr id="58" name="TextBox 57"/>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dirty="0">
                  <a:solidFill>
                    <a:srgbClr val="717171"/>
                  </a:solidFill>
                </a:rPr>
                <a:t>15.87cm</a:t>
              </a:r>
            </a:p>
          </p:txBody>
        </p:sp>
        <p:sp>
          <p:nvSpPr>
            <p:cNvPr id="59" name="TextBox 58"/>
            <p:cNvSpPr txBox="1"/>
            <p:nvPr userDrawn="1"/>
          </p:nvSpPr>
          <p:spPr>
            <a:xfrm>
              <a:off x="-747711" y="6060280"/>
              <a:ext cx="438671" cy="123111"/>
            </a:xfrm>
            <a:prstGeom prst="rect">
              <a:avLst/>
            </a:prstGeom>
            <a:noFill/>
          </p:spPr>
          <p:txBody>
            <a:bodyPr wrap="square" lIns="0" tIns="0" rIns="0" bIns="0" rtlCol="0">
              <a:spAutoFit/>
            </a:bodyPr>
            <a:lstStyle/>
            <a:p>
              <a:pPr algn="r"/>
              <a:r>
                <a:rPr lang="en-GB" sz="800" dirty="0">
                  <a:solidFill>
                    <a:srgbClr val="717171"/>
                  </a:solidFill>
                </a:rPr>
                <a:t>17.00cm</a:t>
              </a:r>
            </a:p>
          </p:txBody>
        </p:sp>
        <p:sp>
          <p:nvSpPr>
            <p:cNvPr id="60" name="TextBox 59"/>
            <p:cNvSpPr txBox="1"/>
            <p:nvPr userDrawn="1"/>
          </p:nvSpPr>
          <p:spPr>
            <a:xfrm>
              <a:off x="304800" y="-437436"/>
              <a:ext cx="438671" cy="123111"/>
            </a:xfrm>
            <a:prstGeom prst="rect">
              <a:avLst/>
            </a:prstGeom>
            <a:noFill/>
          </p:spPr>
          <p:txBody>
            <a:bodyPr wrap="square" lIns="0" tIns="0" rIns="0" bIns="0" rtlCol="0">
              <a:spAutoFit/>
            </a:bodyPr>
            <a:lstStyle/>
            <a:p>
              <a:r>
                <a:rPr lang="en-GB" sz="800" dirty="0">
                  <a:solidFill>
                    <a:srgbClr val="717171"/>
                  </a:solidFill>
                </a:rPr>
                <a:t>1.00cm</a:t>
              </a:r>
            </a:p>
          </p:txBody>
        </p:sp>
        <p:sp>
          <p:nvSpPr>
            <p:cNvPr id="61" name="TextBox 60"/>
            <p:cNvSpPr txBox="1"/>
            <p:nvPr userDrawn="1"/>
          </p:nvSpPr>
          <p:spPr>
            <a:xfrm>
              <a:off x="1276838" y="-437436"/>
              <a:ext cx="438671" cy="123111"/>
            </a:xfrm>
            <a:prstGeom prst="rect">
              <a:avLst/>
            </a:prstGeom>
            <a:noFill/>
          </p:spPr>
          <p:txBody>
            <a:bodyPr wrap="square" lIns="0" tIns="0" rIns="0" bIns="0" rtlCol="0">
              <a:spAutoFit/>
            </a:bodyPr>
            <a:lstStyle/>
            <a:p>
              <a:r>
                <a:rPr lang="en-GB" sz="800" dirty="0">
                  <a:solidFill>
                    <a:srgbClr val="717171"/>
                  </a:solidFill>
                </a:rPr>
                <a:t>3.70cm</a:t>
              </a:r>
            </a:p>
          </p:txBody>
        </p:sp>
        <p:sp>
          <p:nvSpPr>
            <p:cNvPr id="62" name="TextBox 61"/>
            <p:cNvSpPr txBox="1"/>
            <p:nvPr userDrawn="1"/>
          </p:nvSpPr>
          <p:spPr>
            <a:xfrm>
              <a:off x="2248876" y="-437436"/>
              <a:ext cx="438671" cy="123111"/>
            </a:xfrm>
            <a:prstGeom prst="rect">
              <a:avLst/>
            </a:prstGeom>
            <a:noFill/>
          </p:spPr>
          <p:txBody>
            <a:bodyPr wrap="square" lIns="0" tIns="0" rIns="0" bIns="0" rtlCol="0">
              <a:spAutoFit/>
            </a:bodyPr>
            <a:lstStyle/>
            <a:p>
              <a:r>
                <a:rPr lang="en-GB" sz="800" dirty="0">
                  <a:solidFill>
                    <a:srgbClr val="717171"/>
                  </a:solidFill>
                </a:rPr>
                <a:t>6.40cm</a:t>
              </a:r>
            </a:p>
          </p:txBody>
        </p:sp>
        <p:sp>
          <p:nvSpPr>
            <p:cNvPr id="63" name="TextBox 62"/>
            <p:cNvSpPr txBox="1"/>
            <p:nvPr userDrawn="1"/>
          </p:nvSpPr>
          <p:spPr>
            <a:xfrm>
              <a:off x="3220914" y="-437436"/>
              <a:ext cx="438671" cy="123111"/>
            </a:xfrm>
            <a:prstGeom prst="rect">
              <a:avLst/>
            </a:prstGeom>
            <a:noFill/>
          </p:spPr>
          <p:txBody>
            <a:bodyPr wrap="square" lIns="0" tIns="0" rIns="0" bIns="0" rtlCol="0">
              <a:spAutoFit/>
            </a:bodyPr>
            <a:lstStyle/>
            <a:p>
              <a:r>
                <a:rPr lang="en-GB" sz="800" dirty="0">
                  <a:solidFill>
                    <a:srgbClr val="717171"/>
                  </a:solidFill>
                </a:rPr>
                <a:t>9.10cm</a:t>
              </a:r>
            </a:p>
          </p:txBody>
        </p:sp>
        <p:sp>
          <p:nvSpPr>
            <p:cNvPr id="64" name="TextBox 63"/>
            <p:cNvSpPr txBox="1"/>
            <p:nvPr userDrawn="1"/>
          </p:nvSpPr>
          <p:spPr>
            <a:xfrm>
              <a:off x="4192952" y="-437436"/>
              <a:ext cx="438671" cy="123111"/>
            </a:xfrm>
            <a:prstGeom prst="rect">
              <a:avLst/>
            </a:prstGeom>
            <a:noFill/>
          </p:spPr>
          <p:txBody>
            <a:bodyPr wrap="square" lIns="0" tIns="0" rIns="0" bIns="0" rtlCol="0">
              <a:spAutoFit/>
            </a:bodyPr>
            <a:lstStyle/>
            <a:p>
              <a:r>
                <a:rPr lang="en-GB" sz="800" dirty="0">
                  <a:solidFill>
                    <a:srgbClr val="717171"/>
                  </a:solidFill>
                </a:rPr>
                <a:t>11.80cm</a:t>
              </a:r>
            </a:p>
          </p:txBody>
        </p:sp>
        <p:sp>
          <p:nvSpPr>
            <p:cNvPr id="65" name="TextBox 64"/>
            <p:cNvSpPr txBox="1"/>
            <p:nvPr userDrawn="1"/>
          </p:nvSpPr>
          <p:spPr>
            <a:xfrm>
              <a:off x="5164990" y="-437436"/>
              <a:ext cx="438671" cy="123111"/>
            </a:xfrm>
            <a:prstGeom prst="rect">
              <a:avLst/>
            </a:prstGeom>
            <a:noFill/>
          </p:spPr>
          <p:txBody>
            <a:bodyPr wrap="square" lIns="0" tIns="0" rIns="0" bIns="0" rtlCol="0">
              <a:spAutoFit/>
            </a:bodyPr>
            <a:lstStyle/>
            <a:p>
              <a:r>
                <a:rPr lang="en-GB" sz="800" dirty="0">
                  <a:solidFill>
                    <a:srgbClr val="717171"/>
                  </a:solidFill>
                </a:rPr>
                <a:t>14.50cm</a:t>
              </a:r>
            </a:p>
          </p:txBody>
        </p:sp>
        <p:sp>
          <p:nvSpPr>
            <p:cNvPr id="66" name="TextBox 65"/>
            <p:cNvSpPr txBox="1"/>
            <p:nvPr userDrawn="1"/>
          </p:nvSpPr>
          <p:spPr>
            <a:xfrm>
              <a:off x="6137028" y="-437436"/>
              <a:ext cx="438671" cy="123111"/>
            </a:xfrm>
            <a:prstGeom prst="rect">
              <a:avLst/>
            </a:prstGeom>
            <a:noFill/>
          </p:spPr>
          <p:txBody>
            <a:bodyPr wrap="square" lIns="0" tIns="0" rIns="0" bIns="0" rtlCol="0">
              <a:spAutoFit/>
            </a:bodyPr>
            <a:lstStyle/>
            <a:p>
              <a:r>
                <a:rPr lang="en-GB" sz="800" dirty="0">
                  <a:solidFill>
                    <a:srgbClr val="717171"/>
                  </a:solidFill>
                </a:rPr>
                <a:t>17.20cm</a:t>
              </a:r>
            </a:p>
          </p:txBody>
        </p:sp>
        <p:sp>
          <p:nvSpPr>
            <p:cNvPr id="67" name="TextBox 66"/>
            <p:cNvSpPr txBox="1"/>
            <p:nvPr userDrawn="1"/>
          </p:nvSpPr>
          <p:spPr>
            <a:xfrm>
              <a:off x="7109066" y="-437436"/>
              <a:ext cx="438671" cy="123111"/>
            </a:xfrm>
            <a:prstGeom prst="rect">
              <a:avLst/>
            </a:prstGeom>
            <a:noFill/>
          </p:spPr>
          <p:txBody>
            <a:bodyPr wrap="square" lIns="0" tIns="0" rIns="0" bIns="0" rtlCol="0">
              <a:spAutoFit/>
            </a:bodyPr>
            <a:lstStyle/>
            <a:p>
              <a:r>
                <a:rPr lang="en-GB" sz="800" dirty="0">
                  <a:solidFill>
                    <a:srgbClr val="717171"/>
                  </a:solidFill>
                </a:rPr>
                <a:t>9.90cm</a:t>
              </a:r>
            </a:p>
          </p:txBody>
        </p:sp>
        <p:sp>
          <p:nvSpPr>
            <p:cNvPr id="68" name="TextBox 67"/>
            <p:cNvSpPr txBox="1"/>
            <p:nvPr userDrawn="1"/>
          </p:nvSpPr>
          <p:spPr>
            <a:xfrm>
              <a:off x="8081104" y="-437436"/>
              <a:ext cx="438671" cy="123111"/>
            </a:xfrm>
            <a:prstGeom prst="rect">
              <a:avLst/>
            </a:prstGeom>
            <a:noFill/>
          </p:spPr>
          <p:txBody>
            <a:bodyPr wrap="square" lIns="0" tIns="0" rIns="0" bIns="0" rtlCol="0">
              <a:spAutoFit/>
            </a:bodyPr>
            <a:lstStyle/>
            <a:p>
              <a:r>
                <a:rPr lang="en-GB" sz="800" dirty="0">
                  <a:solidFill>
                    <a:srgbClr val="717171"/>
                  </a:solidFill>
                </a:rPr>
                <a:t>22.60cm</a:t>
              </a:r>
            </a:p>
          </p:txBody>
        </p:sp>
        <p:sp>
          <p:nvSpPr>
            <p:cNvPr id="69" name="TextBox 68"/>
            <p:cNvSpPr txBox="1"/>
            <p:nvPr userDrawn="1"/>
          </p:nvSpPr>
          <p:spPr>
            <a:xfrm>
              <a:off x="9053142" y="-437436"/>
              <a:ext cx="438671" cy="123111"/>
            </a:xfrm>
            <a:prstGeom prst="rect">
              <a:avLst/>
            </a:prstGeom>
            <a:noFill/>
          </p:spPr>
          <p:txBody>
            <a:bodyPr wrap="square" lIns="0" tIns="0" rIns="0" bIns="0" rtlCol="0">
              <a:spAutoFit/>
            </a:bodyPr>
            <a:lstStyle/>
            <a:p>
              <a:r>
                <a:rPr lang="en-GB" sz="800" dirty="0">
                  <a:solidFill>
                    <a:srgbClr val="717171"/>
                  </a:solidFill>
                </a:rPr>
                <a:t>25.30cm</a:t>
              </a:r>
            </a:p>
          </p:txBody>
        </p:sp>
        <p:sp>
          <p:nvSpPr>
            <p:cNvPr id="70" name="TextBox 69"/>
            <p:cNvSpPr txBox="1"/>
            <p:nvPr userDrawn="1"/>
          </p:nvSpPr>
          <p:spPr>
            <a:xfrm>
              <a:off x="10025180" y="-437436"/>
              <a:ext cx="438671" cy="123111"/>
            </a:xfrm>
            <a:prstGeom prst="rect">
              <a:avLst/>
            </a:prstGeom>
            <a:noFill/>
          </p:spPr>
          <p:txBody>
            <a:bodyPr wrap="square" lIns="0" tIns="0" rIns="0" bIns="0" rtlCol="0">
              <a:spAutoFit/>
            </a:bodyPr>
            <a:lstStyle/>
            <a:p>
              <a:r>
                <a:rPr lang="en-GB" sz="800" dirty="0">
                  <a:solidFill>
                    <a:srgbClr val="717171"/>
                  </a:solidFill>
                </a:rPr>
                <a:t>27.99cm</a:t>
              </a:r>
            </a:p>
          </p:txBody>
        </p:sp>
        <p:sp>
          <p:nvSpPr>
            <p:cNvPr id="71" name="TextBox 70"/>
            <p:cNvSpPr txBox="1"/>
            <p:nvPr userDrawn="1"/>
          </p:nvSpPr>
          <p:spPr>
            <a:xfrm>
              <a:off x="10997215" y="-437436"/>
              <a:ext cx="438671" cy="123111"/>
            </a:xfrm>
            <a:prstGeom prst="rect">
              <a:avLst/>
            </a:prstGeom>
            <a:noFill/>
          </p:spPr>
          <p:txBody>
            <a:bodyPr wrap="square" lIns="0" tIns="0" rIns="0" bIns="0" rtlCol="0">
              <a:spAutoFit/>
            </a:bodyPr>
            <a:lstStyle/>
            <a:p>
              <a:r>
                <a:rPr lang="en-GB" sz="800" dirty="0">
                  <a:solidFill>
                    <a:srgbClr val="717171"/>
                  </a:solidFill>
                </a:rPr>
                <a:t>30.69cm</a:t>
              </a:r>
            </a:p>
          </p:txBody>
        </p:sp>
        <p:sp>
          <p:nvSpPr>
            <p:cNvPr id="72" name="TextBox 71"/>
            <p:cNvSpPr txBox="1"/>
            <p:nvPr userDrawn="1"/>
          </p:nvSpPr>
          <p:spPr>
            <a:xfrm>
              <a:off x="11461750" y="-437436"/>
              <a:ext cx="438671" cy="123111"/>
            </a:xfrm>
            <a:prstGeom prst="rect">
              <a:avLst/>
            </a:prstGeom>
            <a:noFill/>
          </p:spPr>
          <p:txBody>
            <a:bodyPr wrap="square" lIns="0" tIns="0" rIns="0" bIns="0" rtlCol="0">
              <a:spAutoFit/>
            </a:bodyPr>
            <a:lstStyle/>
            <a:p>
              <a:pPr algn="r"/>
              <a:r>
                <a:rPr lang="en-GB" sz="800" dirty="0">
                  <a:solidFill>
                    <a:srgbClr val="717171"/>
                  </a:solidFill>
                </a:rPr>
                <a:t>32.85cm</a:t>
              </a:r>
            </a:p>
          </p:txBody>
        </p:sp>
        <p:sp>
          <p:nvSpPr>
            <p:cNvPr id="74" name="TextBox 73"/>
            <p:cNvSpPr txBox="1"/>
            <p:nvPr userDrawn="1"/>
          </p:nvSpPr>
          <p:spPr>
            <a:xfrm>
              <a:off x="10490780" y="-437436"/>
              <a:ext cx="438671" cy="123111"/>
            </a:xfrm>
            <a:prstGeom prst="rect">
              <a:avLst/>
            </a:prstGeom>
            <a:noFill/>
          </p:spPr>
          <p:txBody>
            <a:bodyPr wrap="square" lIns="0" tIns="0" rIns="0" bIns="0" rtlCol="0">
              <a:spAutoFit/>
            </a:bodyPr>
            <a:lstStyle/>
            <a:p>
              <a:pPr algn="r"/>
              <a:r>
                <a:rPr lang="en-GB" sz="800" dirty="0">
                  <a:solidFill>
                    <a:srgbClr val="717171"/>
                  </a:solidFill>
                </a:rPr>
                <a:t>30.16cm</a:t>
              </a:r>
            </a:p>
          </p:txBody>
        </p:sp>
        <p:sp>
          <p:nvSpPr>
            <p:cNvPr id="75" name="TextBox 74"/>
            <p:cNvSpPr txBox="1"/>
            <p:nvPr userDrawn="1"/>
          </p:nvSpPr>
          <p:spPr>
            <a:xfrm>
              <a:off x="9519807" y="-437436"/>
              <a:ext cx="438671" cy="123111"/>
            </a:xfrm>
            <a:prstGeom prst="rect">
              <a:avLst/>
            </a:prstGeom>
            <a:noFill/>
          </p:spPr>
          <p:txBody>
            <a:bodyPr wrap="square" lIns="0" tIns="0" rIns="0" bIns="0" rtlCol="0">
              <a:spAutoFit/>
            </a:bodyPr>
            <a:lstStyle/>
            <a:p>
              <a:pPr algn="r"/>
              <a:r>
                <a:rPr lang="en-GB" sz="800" dirty="0">
                  <a:solidFill>
                    <a:srgbClr val="717171"/>
                  </a:solidFill>
                </a:rPr>
                <a:t>27.46cm</a:t>
              </a:r>
            </a:p>
          </p:txBody>
        </p:sp>
        <p:sp>
          <p:nvSpPr>
            <p:cNvPr id="76" name="TextBox 75"/>
            <p:cNvSpPr txBox="1"/>
            <p:nvPr userDrawn="1"/>
          </p:nvSpPr>
          <p:spPr>
            <a:xfrm>
              <a:off x="8548834" y="-437436"/>
              <a:ext cx="438671" cy="123111"/>
            </a:xfrm>
            <a:prstGeom prst="rect">
              <a:avLst/>
            </a:prstGeom>
            <a:noFill/>
          </p:spPr>
          <p:txBody>
            <a:bodyPr wrap="square" lIns="0" tIns="0" rIns="0" bIns="0" rtlCol="0">
              <a:spAutoFit/>
            </a:bodyPr>
            <a:lstStyle/>
            <a:p>
              <a:pPr algn="r"/>
              <a:r>
                <a:rPr lang="en-GB" sz="800" dirty="0">
                  <a:solidFill>
                    <a:srgbClr val="717171"/>
                  </a:solidFill>
                </a:rPr>
                <a:t>24.76cm</a:t>
              </a:r>
            </a:p>
          </p:txBody>
        </p:sp>
        <p:sp>
          <p:nvSpPr>
            <p:cNvPr id="77" name="TextBox 76"/>
            <p:cNvSpPr txBox="1"/>
            <p:nvPr userDrawn="1"/>
          </p:nvSpPr>
          <p:spPr>
            <a:xfrm>
              <a:off x="7577861" y="-437436"/>
              <a:ext cx="438671" cy="123111"/>
            </a:xfrm>
            <a:prstGeom prst="rect">
              <a:avLst/>
            </a:prstGeom>
            <a:noFill/>
          </p:spPr>
          <p:txBody>
            <a:bodyPr wrap="square" lIns="0" tIns="0" rIns="0" bIns="0" rtlCol="0">
              <a:spAutoFit/>
            </a:bodyPr>
            <a:lstStyle/>
            <a:p>
              <a:pPr algn="r"/>
              <a:r>
                <a:rPr lang="en-GB" sz="800" dirty="0">
                  <a:solidFill>
                    <a:srgbClr val="717171"/>
                  </a:solidFill>
                </a:rPr>
                <a:t>22.07cm</a:t>
              </a:r>
            </a:p>
          </p:txBody>
        </p:sp>
        <p:sp>
          <p:nvSpPr>
            <p:cNvPr id="78" name="TextBox 77"/>
            <p:cNvSpPr txBox="1"/>
            <p:nvPr userDrawn="1"/>
          </p:nvSpPr>
          <p:spPr>
            <a:xfrm>
              <a:off x="6606888" y="-437436"/>
              <a:ext cx="438671" cy="123111"/>
            </a:xfrm>
            <a:prstGeom prst="rect">
              <a:avLst/>
            </a:prstGeom>
            <a:noFill/>
          </p:spPr>
          <p:txBody>
            <a:bodyPr wrap="square" lIns="0" tIns="0" rIns="0" bIns="0" rtlCol="0">
              <a:spAutoFit/>
            </a:bodyPr>
            <a:lstStyle/>
            <a:p>
              <a:pPr algn="r"/>
              <a:r>
                <a:rPr lang="en-GB" sz="800" dirty="0">
                  <a:solidFill>
                    <a:srgbClr val="717171"/>
                  </a:solidFill>
                </a:rPr>
                <a:t>19.37cm</a:t>
              </a:r>
            </a:p>
          </p:txBody>
        </p:sp>
        <p:sp>
          <p:nvSpPr>
            <p:cNvPr id="79" name="TextBox 78"/>
            <p:cNvSpPr txBox="1"/>
            <p:nvPr userDrawn="1"/>
          </p:nvSpPr>
          <p:spPr>
            <a:xfrm>
              <a:off x="5635915" y="-437436"/>
              <a:ext cx="438671" cy="123111"/>
            </a:xfrm>
            <a:prstGeom prst="rect">
              <a:avLst/>
            </a:prstGeom>
            <a:noFill/>
          </p:spPr>
          <p:txBody>
            <a:bodyPr wrap="square" lIns="0" tIns="0" rIns="0" bIns="0" rtlCol="0">
              <a:spAutoFit/>
            </a:bodyPr>
            <a:lstStyle/>
            <a:p>
              <a:pPr algn="r"/>
              <a:r>
                <a:rPr lang="en-GB" sz="800" dirty="0">
                  <a:solidFill>
                    <a:srgbClr val="717171"/>
                  </a:solidFill>
                </a:rPr>
                <a:t>16.67cm</a:t>
              </a:r>
            </a:p>
          </p:txBody>
        </p:sp>
        <p:sp>
          <p:nvSpPr>
            <p:cNvPr id="80" name="TextBox 79"/>
            <p:cNvSpPr txBox="1"/>
            <p:nvPr userDrawn="1"/>
          </p:nvSpPr>
          <p:spPr>
            <a:xfrm>
              <a:off x="4664942" y="-437436"/>
              <a:ext cx="438671" cy="123111"/>
            </a:xfrm>
            <a:prstGeom prst="rect">
              <a:avLst/>
            </a:prstGeom>
            <a:noFill/>
          </p:spPr>
          <p:txBody>
            <a:bodyPr wrap="square" lIns="0" tIns="0" rIns="0" bIns="0" rtlCol="0">
              <a:spAutoFit/>
            </a:bodyPr>
            <a:lstStyle/>
            <a:p>
              <a:pPr algn="r"/>
              <a:r>
                <a:rPr lang="en-GB" sz="800" dirty="0">
                  <a:solidFill>
                    <a:srgbClr val="717171"/>
                  </a:solidFill>
                </a:rPr>
                <a:t>13.98cm</a:t>
              </a:r>
            </a:p>
          </p:txBody>
        </p:sp>
        <p:sp>
          <p:nvSpPr>
            <p:cNvPr id="81" name="TextBox 80"/>
            <p:cNvSpPr txBox="1"/>
            <p:nvPr userDrawn="1"/>
          </p:nvSpPr>
          <p:spPr>
            <a:xfrm>
              <a:off x="3693969" y="-437436"/>
              <a:ext cx="438671" cy="123111"/>
            </a:xfrm>
            <a:prstGeom prst="rect">
              <a:avLst/>
            </a:prstGeom>
            <a:noFill/>
          </p:spPr>
          <p:txBody>
            <a:bodyPr wrap="square" lIns="0" tIns="0" rIns="0" bIns="0" rtlCol="0">
              <a:spAutoFit/>
            </a:bodyPr>
            <a:lstStyle/>
            <a:p>
              <a:pPr algn="r"/>
              <a:r>
                <a:rPr lang="en-GB" sz="800" dirty="0">
                  <a:solidFill>
                    <a:srgbClr val="717171"/>
                  </a:solidFill>
                </a:rPr>
                <a:t>11.28cm</a:t>
              </a:r>
            </a:p>
          </p:txBody>
        </p:sp>
        <p:sp>
          <p:nvSpPr>
            <p:cNvPr id="82" name="TextBox 81"/>
            <p:cNvSpPr txBox="1"/>
            <p:nvPr userDrawn="1"/>
          </p:nvSpPr>
          <p:spPr>
            <a:xfrm>
              <a:off x="2722996" y="-437436"/>
              <a:ext cx="438671" cy="123111"/>
            </a:xfrm>
            <a:prstGeom prst="rect">
              <a:avLst/>
            </a:prstGeom>
            <a:noFill/>
          </p:spPr>
          <p:txBody>
            <a:bodyPr wrap="square" lIns="0" tIns="0" rIns="0" bIns="0" rtlCol="0">
              <a:spAutoFit/>
            </a:bodyPr>
            <a:lstStyle/>
            <a:p>
              <a:pPr algn="r"/>
              <a:r>
                <a:rPr lang="en-GB" sz="800" dirty="0">
                  <a:solidFill>
                    <a:srgbClr val="717171"/>
                  </a:solidFill>
                </a:rPr>
                <a:t>8.59cm</a:t>
              </a:r>
            </a:p>
          </p:txBody>
        </p:sp>
        <p:sp>
          <p:nvSpPr>
            <p:cNvPr id="83" name="TextBox 82"/>
            <p:cNvSpPr txBox="1"/>
            <p:nvPr userDrawn="1"/>
          </p:nvSpPr>
          <p:spPr>
            <a:xfrm>
              <a:off x="1752023" y="-437436"/>
              <a:ext cx="438671" cy="123111"/>
            </a:xfrm>
            <a:prstGeom prst="rect">
              <a:avLst/>
            </a:prstGeom>
            <a:noFill/>
          </p:spPr>
          <p:txBody>
            <a:bodyPr wrap="square" lIns="0" tIns="0" rIns="0" bIns="0" rtlCol="0">
              <a:spAutoFit/>
            </a:bodyPr>
            <a:lstStyle/>
            <a:p>
              <a:pPr algn="r"/>
              <a:r>
                <a:rPr lang="en-GB" sz="800" dirty="0">
                  <a:solidFill>
                    <a:srgbClr val="717171"/>
                  </a:solidFill>
                </a:rPr>
                <a:t>5.89cm</a:t>
              </a:r>
            </a:p>
          </p:txBody>
        </p:sp>
        <p:sp>
          <p:nvSpPr>
            <p:cNvPr id="84" name="TextBox 83"/>
            <p:cNvSpPr txBox="1"/>
            <p:nvPr userDrawn="1"/>
          </p:nvSpPr>
          <p:spPr>
            <a:xfrm>
              <a:off x="781050" y="-437436"/>
              <a:ext cx="438671" cy="123111"/>
            </a:xfrm>
            <a:prstGeom prst="rect">
              <a:avLst/>
            </a:prstGeom>
            <a:noFill/>
          </p:spPr>
          <p:txBody>
            <a:bodyPr wrap="square" lIns="0" tIns="0" rIns="0" bIns="0" rtlCol="0">
              <a:spAutoFit/>
            </a:bodyPr>
            <a:lstStyle/>
            <a:p>
              <a:pPr algn="r"/>
              <a:r>
                <a:rPr lang="en-GB" sz="800" dirty="0">
                  <a:solidFill>
                    <a:srgbClr val="717171"/>
                  </a:solidFill>
                </a:rPr>
                <a:t>3.19cm</a:t>
              </a:r>
            </a:p>
          </p:txBody>
        </p:sp>
        <p:cxnSp>
          <p:nvCxnSpPr>
            <p:cNvPr id="5" name="Straight Connector 4"/>
            <p:cNvCxnSpPr/>
            <p:nvPr userDrawn="1"/>
          </p:nvCxnSpPr>
          <p:spPr>
            <a:xfrm>
              <a:off x="360000"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dirty="0">
                  <a:solidFill>
                    <a:srgbClr val="717171"/>
                  </a:solidFill>
                </a:rPr>
                <a:t>Content Bottom</a:t>
              </a:r>
            </a:p>
          </p:txBody>
        </p:sp>
        <p:sp>
          <p:nvSpPr>
            <p:cNvPr id="86" name="TextBox 85"/>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dirty="0">
                  <a:solidFill>
                    <a:srgbClr val="717171"/>
                  </a:solidFill>
                </a:rPr>
                <a:t>Content Top</a:t>
              </a:r>
            </a:p>
          </p:txBody>
        </p:sp>
        <p:sp>
          <p:nvSpPr>
            <p:cNvPr id="87" name="TextBox 86"/>
            <p:cNvSpPr txBox="1"/>
            <p:nvPr userDrawn="1"/>
          </p:nvSpPr>
          <p:spPr>
            <a:xfrm>
              <a:off x="-1143000" y="1198691"/>
              <a:ext cx="833960" cy="123111"/>
            </a:xfrm>
            <a:prstGeom prst="rect">
              <a:avLst/>
            </a:prstGeom>
            <a:noFill/>
          </p:spPr>
          <p:txBody>
            <a:bodyPr wrap="square" lIns="0" tIns="0" rIns="0" bIns="0" rtlCol="0">
              <a:spAutoFit/>
            </a:bodyPr>
            <a:lstStyle/>
            <a:p>
              <a:pPr algn="r"/>
              <a:r>
                <a:rPr lang="en-GB" sz="800" dirty="0">
                  <a:solidFill>
                    <a:srgbClr val="717171"/>
                  </a:solidFill>
                </a:rPr>
                <a:t>Heading Baseline</a:t>
              </a:r>
            </a:p>
          </p:txBody>
        </p:sp>
        <p:sp>
          <p:nvSpPr>
            <p:cNvPr id="88" name="TextBox 87"/>
            <p:cNvSpPr txBox="1"/>
            <p:nvPr userDrawn="1"/>
          </p:nvSpPr>
          <p:spPr>
            <a:xfrm>
              <a:off x="-590537" y="-438330"/>
              <a:ext cx="833960" cy="123111"/>
            </a:xfrm>
            <a:prstGeom prst="rect">
              <a:avLst/>
            </a:prstGeom>
            <a:noFill/>
          </p:spPr>
          <p:txBody>
            <a:bodyPr wrap="square" lIns="0" tIns="0" rIns="0" bIns="0" rtlCol="0">
              <a:spAutoFit/>
            </a:bodyPr>
            <a:lstStyle/>
            <a:p>
              <a:pPr algn="r"/>
              <a:r>
                <a:rPr lang="en-GB" sz="800" dirty="0">
                  <a:solidFill>
                    <a:srgbClr val="717171"/>
                  </a:solidFill>
                </a:rPr>
                <a:t>Left Margin</a:t>
              </a:r>
            </a:p>
          </p:txBody>
        </p:sp>
        <p:sp>
          <p:nvSpPr>
            <p:cNvPr id="89" name="TextBox 88"/>
            <p:cNvSpPr txBox="1"/>
            <p:nvPr userDrawn="1"/>
          </p:nvSpPr>
          <p:spPr>
            <a:xfrm>
              <a:off x="11933758" y="-438330"/>
              <a:ext cx="639242" cy="123111"/>
            </a:xfrm>
            <a:prstGeom prst="rect">
              <a:avLst/>
            </a:prstGeom>
            <a:noFill/>
          </p:spPr>
          <p:txBody>
            <a:bodyPr wrap="square" lIns="0" tIns="0" rIns="0" bIns="0" rtlCol="0">
              <a:spAutoFit/>
            </a:bodyPr>
            <a:lstStyle/>
            <a:p>
              <a:r>
                <a:rPr lang="en-GB" sz="800" dirty="0">
                  <a:solidFill>
                    <a:srgbClr val="717171"/>
                  </a:solidFill>
                </a:rPr>
                <a:t>Right Margin</a:t>
              </a:r>
            </a:p>
          </p:txBody>
        </p:sp>
      </p:grpSp>
      <p:sp>
        <p:nvSpPr>
          <p:cNvPr id="91" name="Title Placeholder 1"/>
          <p:cNvSpPr>
            <a:spLocks noGrp="1"/>
          </p:cNvSpPr>
          <p:nvPr>
            <p:ph type="title"/>
          </p:nvPr>
        </p:nvSpPr>
        <p:spPr>
          <a:xfrm>
            <a:off x="359999" y="430718"/>
            <a:ext cx="11466875" cy="704346"/>
          </a:xfrm>
          <a:prstGeom prst="rect">
            <a:avLst/>
          </a:prstGeom>
        </p:spPr>
        <p:txBody>
          <a:bodyPr vert="horz" lIns="0" tIns="0" rIns="0" bIns="0" rtlCol="0" anchor="t">
            <a:noAutofit/>
          </a:bodyPr>
          <a:lstStyle/>
          <a:p>
            <a:r>
              <a:rPr lang="en-US" smtClean="0"/>
              <a:t>Click to edit Master title style</a:t>
            </a:r>
            <a:endParaRPr lang="en-GB" dirty="0"/>
          </a:p>
        </p:txBody>
      </p:sp>
      <p:sp>
        <p:nvSpPr>
          <p:cNvPr id="92" name="Text Placeholder 2"/>
          <p:cNvSpPr>
            <a:spLocks noGrp="1"/>
          </p:cNvSpPr>
          <p:nvPr>
            <p:ph type="body" idx="1"/>
          </p:nvPr>
        </p:nvSpPr>
        <p:spPr>
          <a:xfrm>
            <a:off x="359999" y="1708150"/>
            <a:ext cx="11466875" cy="4003675"/>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3"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solidFill>
                  <a:srgbClr val="717171"/>
                </a:solidFill>
              </a:rPr>
              <a:pPr/>
              <a:t>‹#›</a:t>
            </a:fld>
            <a:endParaRPr lang="en-GB" dirty="0">
              <a:solidFill>
                <a:srgbClr val="717171"/>
              </a:solidFill>
            </a:endParaRPr>
          </a:p>
        </p:txBody>
      </p:sp>
      <p:cxnSp>
        <p:nvCxnSpPr>
          <p:cNvPr id="94" name="Straight Connector 93"/>
          <p:cNvCxnSpPr/>
          <p:nvPr/>
        </p:nvCxnSpPr>
        <p:spPr>
          <a:xfrm>
            <a:off x="0" y="6124991"/>
            <a:ext cx="12193200" cy="0"/>
          </a:xfrm>
          <a:prstGeom prst="line">
            <a:avLst/>
          </a:prstGeom>
          <a:ln w="190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pic>
        <p:nvPicPr>
          <p:cNvPr id="96" name="Picture 95" descr="logo-03.png"/>
          <p:cNvPicPr>
            <a:picLocks noChangeAspect="1"/>
          </p:cNvPicPr>
          <p:nvPr/>
        </p:nvPicPr>
        <p:blipFill>
          <a:blip r:embed="rId15">
            <a:alphaModFix/>
            <a:extLst>
              <a:ext uri="{28A0092B-C50C-407E-A947-70E740481C1C}">
                <a14:useLocalDpi xmlns:a14="http://schemas.microsoft.com/office/drawing/2010/main"/>
              </a:ext>
            </a:extLst>
          </a:blip>
          <a:stretch>
            <a:fillRect/>
          </a:stretch>
        </p:blipFill>
        <p:spPr>
          <a:xfrm>
            <a:off x="297773" y="6334125"/>
            <a:ext cx="4329415" cy="324431"/>
          </a:xfrm>
          <a:prstGeom prst="rect">
            <a:avLst/>
          </a:prstGeom>
        </p:spPr>
      </p:pic>
    </p:spTree>
    <p:extLst>
      <p:ext uri="{BB962C8B-B14F-4D97-AF65-F5344CB8AC3E}">
        <p14:creationId xmlns:p14="http://schemas.microsoft.com/office/powerpoint/2010/main" val="236081397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7">
          <p15:clr>
            <a:srgbClr val="A4A3A4"/>
          </p15:clr>
        </p15:guide>
        <p15:guide id="2" orient="horz" pos="2159">
          <p15:clr>
            <a:srgbClr val="A4A3A4"/>
          </p15:clr>
        </p15:guide>
        <p15:guide id="3" pos="725">
          <p15:clr>
            <a:srgbClr val="A4A3A4"/>
          </p15:clr>
        </p15:guide>
        <p15:guide id="4" pos="842">
          <p15:clr>
            <a:srgbClr val="A4A3A4"/>
          </p15:clr>
        </p15:guide>
        <p15:guide id="5" pos="1335">
          <p15:clr>
            <a:srgbClr val="A4A3A4"/>
          </p15:clr>
        </p15:guide>
        <p15:guide id="6" pos="1454">
          <p15:clr>
            <a:srgbClr val="A4A3A4"/>
          </p15:clr>
        </p15:guide>
        <p15:guide id="7" pos="1947">
          <p15:clr>
            <a:srgbClr val="A4A3A4"/>
          </p15:clr>
        </p15:guide>
        <p15:guide id="8" pos="2064">
          <p15:clr>
            <a:srgbClr val="A4A3A4"/>
          </p15:clr>
        </p15:guide>
        <p15:guide id="9" pos="2558">
          <p15:clr>
            <a:srgbClr val="A4A3A4"/>
          </p15:clr>
        </p15:guide>
        <p15:guide id="10" pos="2678">
          <p15:clr>
            <a:srgbClr val="A4A3A4"/>
          </p15:clr>
        </p15:guide>
        <p15:guide id="11" pos="3170">
          <p15:clr>
            <a:srgbClr val="A4A3A4"/>
          </p15:clr>
        </p15:guide>
        <p15:guide id="12" pos="3288">
          <p15:clr>
            <a:srgbClr val="A4A3A4"/>
          </p15:clr>
        </p15:guide>
        <p15:guide id="13" pos="3780">
          <p15:clr>
            <a:srgbClr val="A4A3A4"/>
          </p15:clr>
        </p15:guide>
        <p15:guide id="14" pos="3900">
          <p15:clr>
            <a:srgbClr val="A4A3A4"/>
          </p15:clr>
        </p15:guide>
        <p15:guide id="15" pos="4392">
          <p15:clr>
            <a:srgbClr val="A4A3A4"/>
          </p15:clr>
        </p15:guide>
        <p15:guide id="16" pos="4512">
          <p15:clr>
            <a:srgbClr val="A4A3A4"/>
          </p15:clr>
        </p15:guide>
        <p15:guide id="17" pos="5124">
          <p15:clr>
            <a:srgbClr val="A4A3A4"/>
          </p15:clr>
        </p15:guide>
        <p15:guide id="18" pos="5004">
          <p15:clr>
            <a:srgbClr val="A4A3A4"/>
          </p15:clr>
        </p15:guide>
        <p15:guide id="19" pos="5616">
          <p15:clr>
            <a:srgbClr val="A4A3A4"/>
          </p15:clr>
        </p15:guide>
        <p15:guide id="20" pos="5736">
          <p15:clr>
            <a:srgbClr val="A4A3A4"/>
          </p15:clr>
        </p15:guide>
        <p15:guide id="21" pos="6227">
          <p15:clr>
            <a:srgbClr val="A4A3A4"/>
          </p15:clr>
        </p15:guide>
        <p15:guide id="22" pos="6348">
          <p15:clr>
            <a:srgbClr val="A4A3A4"/>
          </p15:clr>
        </p15:guide>
        <p15:guide id="23" pos="6839">
          <p15:clr>
            <a:srgbClr val="A4A3A4"/>
          </p15:clr>
        </p15:guide>
        <p15:guide id="24" pos="6960">
          <p15:clr>
            <a:srgbClr val="A4A3A4"/>
          </p15:clr>
        </p15:guide>
        <p15:guide id="25" pos="7451">
          <p15:clr>
            <a:srgbClr val="A4A3A4"/>
          </p15:clr>
        </p15:guide>
        <p15:guide id="26" orient="horz" pos="1799">
          <p15:clr>
            <a:srgbClr val="A4A3A4"/>
          </p15:clr>
        </p15:guide>
        <p15:guide id="27" orient="horz" pos="1437">
          <p15:clr>
            <a:srgbClr val="A4A3A4"/>
          </p15:clr>
        </p15:guide>
        <p15:guide id="28" orient="horz" pos="1077">
          <p15:clr>
            <a:srgbClr val="A4A3A4"/>
          </p15:clr>
        </p15:guide>
        <p15:guide id="29" orient="horz" pos="717">
          <p15:clr>
            <a:srgbClr val="A4A3A4"/>
          </p15:clr>
        </p15:guide>
        <p15:guide id="30" orient="horz" pos="2519">
          <p15:clr>
            <a:srgbClr val="A4A3A4"/>
          </p15:clr>
        </p15:guide>
        <p15:guide id="31" orient="horz" pos="2879">
          <p15:clr>
            <a:srgbClr val="A4A3A4"/>
          </p15:clr>
        </p15:guide>
        <p15:guide id="32" orient="horz" pos="3240">
          <p15:clr>
            <a:srgbClr val="A4A3A4"/>
          </p15:clr>
        </p15:guide>
        <p15:guide id="33" orient="horz" pos="3600">
          <p15:clr>
            <a:srgbClr val="A4A3A4"/>
          </p15:clr>
        </p15:guide>
        <p15:guide id="34" orient="horz" pos="385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5.jpeg"/><Relationship Id="rId2" Type="http://schemas.openxmlformats.org/officeDocument/2006/relationships/image" Target="../media/image21.jpeg"/><Relationship Id="rId1" Type="http://schemas.openxmlformats.org/officeDocument/2006/relationships/slideLayout" Target="../slideLayouts/slideLayout17.xml"/><Relationship Id="rId6" Type="http://schemas.openxmlformats.org/officeDocument/2006/relationships/image" Target="../media/image15.jpg"/><Relationship Id="rId5" Type="http://schemas.openxmlformats.org/officeDocument/2006/relationships/image" Target="../media/image24.jpeg"/><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chart" Target="../charts/chart8.xml"/><Relationship Id="rId3" Type="http://schemas.openxmlformats.org/officeDocument/2006/relationships/image" Target="../media/image22.jpeg"/><Relationship Id="rId7" Type="http://schemas.openxmlformats.org/officeDocument/2006/relationships/image" Target="../media/image15.jpg"/><Relationship Id="rId12" Type="http://schemas.openxmlformats.org/officeDocument/2006/relationships/chart" Target="../charts/chart7.xml"/><Relationship Id="rId2" Type="http://schemas.openxmlformats.org/officeDocument/2006/relationships/image" Target="../media/image21.jpeg"/><Relationship Id="rId1" Type="http://schemas.openxmlformats.org/officeDocument/2006/relationships/slideLayout" Target="../slideLayouts/slideLayout34.xml"/><Relationship Id="rId6" Type="http://schemas.openxmlformats.org/officeDocument/2006/relationships/image" Target="../media/image24.jpeg"/><Relationship Id="rId11" Type="http://schemas.openxmlformats.org/officeDocument/2006/relationships/chart" Target="../charts/chart6.xml"/><Relationship Id="rId5" Type="http://schemas.openxmlformats.org/officeDocument/2006/relationships/image" Target="../media/image23.jpeg"/><Relationship Id="rId10" Type="http://schemas.openxmlformats.org/officeDocument/2006/relationships/chart" Target="../charts/chart5.xml"/><Relationship Id="rId4" Type="http://schemas.openxmlformats.org/officeDocument/2006/relationships/image" Target="../media/image25.jpeg"/><Relationship Id="rId9"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C0416ED-B3DB-47EA-A252-F6B23744C306}"/>
              </a:ext>
            </a:extLst>
          </p:cNvPr>
          <p:cNvPicPr>
            <a:picLocks noChangeAspect="1"/>
          </p:cNvPicPr>
          <p:nvPr/>
        </p:nvPicPr>
        <p:blipFill rotWithShape="1">
          <a:blip r:embed="rId2"/>
          <a:srcRect t="21530" r="9968" b="7990"/>
          <a:stretch/>
        </p:blipFill>
        <p:spPr>
          <a:xfrm>
            <a:off x="0" y="0"/>
            <a:ext cx="12192000" cy="6858000"/>
          </a:xfrm>
          <a:prstGeom prst="rect">
            <a:avLst/>
          </a:prstGeom>
        </p:spPr>
      </p:pic>
      <p:sp>
        <p:nvSpPr>
          <p:cNvPr id="6" name="Rectangle 5">
            <a:extLst>
              <a:ext uri="{FF2B5EF4-FFF2-40B4-BE49-F238E27FC236}">
                <a16:creationId xmlns="" xmlns:a16="http://schemas.microsoft.com/office/drawing/2014/main" id="{6E5E1454-8574-400D-99BC-DAE9C09EA9BE}"/>
              </a:ext>
            </a:extLst>
          </p:cNvPr>
          <p:cNvSpPr/>
          <p:nvPr/>
        </p:nvSpPr>
        <p:spPr>
          <a:xfrm flipH="1">
            <a:off x="-4766" y="1350076"/>
            <a:ext cx="10571165" cy="3896590"/>
          </a:xfrm>
          <a:prstGeom prst="rect">
            <a:avLst/>
          </a:prstGeom>
          <a:gradFill>
            <a:gsLst>
              <a:gs pos="0">
                <a:srgbClr val="000000">
                  <a:alpha val="0"/>
                </a:srgbClr>
              </a:gs>
              <a:gs pos="100000">
                <a:srgbClr val="0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600" dirty="0">
              <a:solidFill>
                <a:srgbClr val="FFFFFF"/>
              </a:solidFill>
            </a:endParaRPr>
          </a:p>
        </p:txBody>
      </p:sp>
      <p:sp>
        <p:nvSpPr>
          <p:cNvPr id="8" name="Text Placeholder 1"/>
          <p:cNvSpPr txBox="1">
            <a:spLocks/>
          </p:cNvSpPr>
          <p:nvPr/>
        </p:nvSpPr>
        <p:spPr>
          <a:xfrm>
            <a:off x="512762" y="3137255"/>
            <a:ext cx="6216283" cy="1585557"/>
          </a:xfrm>
          <a:prstGeom prst="rect">
            <a:avLst/>
          </a:prstGeom>
        </p:spPr>
        <p:txBody>
          <a:bodyPr vert="horz" lIns="0" tIns="0" rIns="0" bIns="0" rtlCol="0" anchor="t">
            <a:noAutofit/>
          </a:bodyPr>
          <a:lstStyle>
            <a:lvl1pPr marL="0" indent="0" algn="l" defTabSz="914400" rtl="0" eaLnBrk="1" latinLnBrk="0" hangingPunct="1">
              <a:lnSpc>
                <a:spcPct val="100000"/>
              </a:lnSpc>
              <a:spcBef>
                <a:spcPts val="200"/>
              </a:spcBef>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lnSpc>
                <a:spcPct val="100000"/>
              </a:lnSpc>
              <a:spcBef>
                <a:spcPts val="200"/>
              </a:spcBef>
              <a:buFont typeface="Wingdings" panose="05000000000000000000" pitchFamily="2" charset="2"/>
              <a:buNone/>
              <a:defRPr sz="2200" b="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solidFill>
                  <a:srgbClr val="FFFFFF"/>
                </a:solidFill>
              </a:rPr>
              <a:t>Understanding the markets distinct beliefs, attitudes and lifestyles towards sexual health</a:t>
            </a:r>
          </a:p>
          <a:p>
            <a:r>
              <a:rPr lang="en-US" smtClean="0">
                <a:solidFill>
                  <a:srgbClr val="FFFFFF"/>
                </a:solidFill>
              </a:rPr>
              <a:t> - An introduction to consumer segments</a:t>
            </a:r>
            <a:endParaRPr lang="en-US" dirty="0">
              <a:solidFill>
                <a:srgbClr val="FFFFFF"/>
              </a:solidFill>
            </a:endParaRPr>
          </a:p>
        </p:txBody>
      </p:sp>
      <p:sp>
        <p:nvSpPr>
          <p:cNvPr id="9" name="Text Placeholder 2"/>
          <p:cNvSpPr txBox="1">
            <a:spLocks/>
          </p:cNvSpPr>
          <p:nvPr/>
        </p:nvSpPr>
        <p:spPr>
          <a:xfrm>
            <a:off x="512399" y="2717072"/>
            <a:ext cx="976676" cy="411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200"/>
              </a:spcBef>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lnSpc>
                <a:spcPct val="100000"/>
              </a:lnSpc>
              <a:spcBef>
                <a:spcPts val="200"/>
              </a:spcBef>
              <a:buFont typeface="Wingdings" panose="05000000000000000000" pitchFamily="2" charset="2"/>
              <a:buNone/>
              <a:defRPr sz="2200" b="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solidFill>
                  <a:srgbClr val="FFFFFF"/>
                </a:solidFill>
              </a:rPr>
              <a:t>7</a:t>
            </a:r>
            <a:endParaRPr lang="en-US" dirty="0">
              <a:solidFill>
                <a:srgbClr val="FFFFFF"/>
              </a:solidFill>
            </a:endParaRPr>
          </a:p>
        </p:txBody>
      </p:sp>
    </p:spTree>
    <p:extLst>
      <p:ext uri="{BB962C8B-B14F-4D97-AF65-F5344CB8AC3E}">
        <p14:creationId xmlns:p14="http://schemas.microsoft.com/office/powerpoint/2010/main" val="232366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562" y="264881"/>
            <a:ext cx="11466875" cy="404119"/>
          </a:xfrm>
        </p:spPr>
        <p:txBody>
          <a:bodyPr/>
          <a:lstStyle/>
          <a:p>
            <a:r>
              <a:rPr lang="en-ZA" dirty="0" smtClean="0"/>
              <a:t>The </a:t>
            </a:r>
            <a:r>
              <a:rPr lang="en-ZA" dirty="0"/>
              <a:t>r</a:t>
            </a:r>
            <a:r>
              <a:rPr lang="en-ZA" dirty="0" smtClean="0"/>
              <a:t>esearch uncovered </a:t>
            </a:r>
            <a:r>
              <a:rPr lang="en-ZA" dirty="0" smtClean="0">
                <a:solidFill>
                  <a:srgbClr val="717171"/>
                </a:solidFill>
              </a:rPr>
              <a:t>six </a:t>
            </a:r>
            <a:r>
              <a:rPr lang="en-ZA" dirty="0">
                <a:solidFill>
                  <a:srgbClr val="717171"/>
                </a:solidFill>
              </a:rPr>
              <a:t>differentiated young women psychographic </a:t>
            </a:r>
            <a:r>
              <a:rPr lang="en-ZA" dirty="0" smtClean="0">
                <a:solidFill>
                  <a:srgbClr val="717171"/>
                </a:solidFill>
              </a:rPr>
              <a:t>consumer segments</a:t>
            </a:r>
            <a:endParaRPr lang="en-ZA" dirty="0"/>
          </a:p>
        </p:txBody>
      </p:sp>
      <p:sp>
        <p:nvSpPr>
          <p:cNvPr id="5" name="Text Placeholder 4"/>
          <p:cNvSpPr>
            <a:spLocks noGrp="1"/>
          </p:cNvSpPr>
          <p:nvPr>
            <p:ph type="body" sz="quarter" idx="18"/>
          </p:nvPr>
        </p:nvSpPr>
        <p:spPr/>
        <p:txBody>
          <a:bodyPr/>
          <a:lstStyle/>
          <a:p>
            <a:endParaRPr lang="en-ZA"/>
          </a:p>
        </p:txBody>
      </p:sp>
      <p:grpSp>
        <p:nvGrpSpPr>
          <p:cNvPr id="26" name="Group 25"/>
          <p:cNvGrpSpPr/>
          <p:nvPr/>
        </p:nvGrpSpPr>
        <p:grpSpPr>
          <a:xfrm>
            <a:off x="1346423" y="1264803"/>
            <a:ext cx="8234314" cy="5028648"/>
            <a:chOff x="882783" y="1264803"/>
            <a:chExt cx="8234314" cy="5028648"/>
          </a:xfrm>
        </p:grpSpPr>
        <p:graphicFrame>
          <p:nvGraphicFramePr>
            <p:cNvPr id="7" name="Chart 6"/>
            <p:cNvGraphicFramePr/>
            <p:nvPr>
              <p:extLst/>
            </p:nvPr>
          </p:nvGraphicFramePr>
          <p:xfrm>
            <a:off x="1980035" y="1456540"/>
            <a:ext cx="6408592" cy="42723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nvPr>
          </p:nvGraphicFramePr>
          <p:xfrm>
            <a:off x="2880422" y="1960122"/>
            <a:ext cx="4494758" cy="3288314"/>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bwMode="ltGray">
            <a:xfrm>
              <a:off x="6579060" y="1836736"/>
              <a:ext cx="1592240" cy="51683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717171"/>
                  </a:solidFill>
                </a:rPr>
                <a:t>The Good Girl</a:t>
              </a:r>
            </a:p>
          </p:txBody>
        </p:sp>
        <p:sp>
          <p:nvSpPr>
            <p:cNvPr id="11" name="Rectangle 10"/>
            <p:cNvSpPr/>
            <p:nvPr/>
          </p:nvSpPr>
          <p:spPr bwMode="ltGray">
            <a:xfrm>
              <a:off x="6939747" y="4129866"/>
              <a:ext cx="2177350" cy="68061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717171"/>
                  </a:solidFill>
                </a:rPr>
                <a:t>Determined Striver</a:t>
              </a:r>
            </a:p>
          </p:txBody>
        </p:sp>
        <p:sp>
          <p:nvSpPr>
            <p:cNvPr id="12" name="Rectangle 11"/>
            <p:cNvSpPr/>
            <p:nvPr/>
          </p:nvSpPr>
          <p:spPr bwMode="ltGray">
            <a:xfrm>
              <a:off x="4249556" y="5776617"/>
              <a:ext cx="2690191" cy="51683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ZA" sz="1400" b="1" dirty="0" smtClean="0">
                  <a:solidFill>
                    <a:srgbClr val="717171"/>
                  </a:solidFill>
                </a:rPr>
                <a:t>Tertiary Stylist</a:t>
              </a:r>
            </a:p>
          </p:txBody>
        </p:sp>
        <p:sp>
          <p:nvSpPr>
            <p:cNvPr id="13" name="Rectangle 12"/>
            <p:cNvSpPr/>
            <p:nvPr/>
          </p:nvSpPr>
          <p:spPr bwMode="ltGray">
            <a:xfrm>
              <a:off x="882783" y="4125054"/>
              <a:ext cx="2194504" cy="51683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717171"/>
                  </a:solidFill>
                </a:rPr>
                <a:t>Responsible Mom</a:t>
              </a:r>
            </a:p>
          </p:txBody>
        </p:sp>
        <p:sp>
          <p:nvSpPr>
            <p:cNvPr id="14" name="Rectangle 13"/>
            <p:cNvSpPr/>
            <p:nvPr/>
          </p:nvSpPr>
          <p:spPr bwMode="ltGray">
            <a:xfrm>
              <a:off x="1315465" y="1944644"/>
              <a:ext cx="2194504" cy="51683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717171"/>
                  </a:solidFill>
                </a:rPr>
                <a:t>Protection Savvy</a:t>
              </a:r>
            </a:p>
          </p:txBody>
        </p:sp>
        <p:sp>
          <p:nvSpPr>
            <p:cNvPr id="15" name="Rectangle 14"/>
            <p:cNvSpPr/>
            <p:nvPr/>
          </p:nvSpPr>
          <p:spPr bwMode="ltGray">
            <a:xfrm>
              <a:off x="2568646" y="1264803"/>
              <a:ext cx="1882646" cy="51683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717171"/>
                  </a:solidFill>
                </a:rPr>
                <a:t>Gender Prisoner</a:t>
              </a:r>
            </a:p>
          </p:txBody>
        </p:sp>
      </p:grpSp>
    </p:spTree>
    <p:extLst>
      <p:ext uri="{BB962C8B-B14F-4D97-AF65-F5344CB8AC3E}">
        <p14:creationId xmlns:p14="http://schemas.microsoft.com/office/powerpoint/2010/main" val="422386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000" y="342174"/>
            <a:ext cx="11466875" cy="404119"/>
          </a:xfrm>
        </p:spPr>
        <p:txBody>
          <a:bodyPr/>
          <a:lstStyle/>
          <a:p>
            <a:r>
              <a:rPr lang="en-GB" dirty="0"/>
              <a:t>Overview of </a:t>
            </a:r>
            <a:r>
              <a:rPr lang="en-GB" dirty="0" smtClean="0"/>
              <a:t>consumer segments</a:t>
            </a:r>
            <a:endParaRPr lang="en-US" dirty="0"/>
          </a:p>
        </p:txBody>
      </p:sp>
      <p:sp>
        <p:nvSpPr>
          <p:cNvPr id="4" name="Slide Number Placeholder 3"/>
          <p:cNvSpPr>
            <a:spLocks noGrp="1"/>
          </p:cNvSpPr>
          <p:nvPr>
            <p:ph type="sldNum" sz="quarter" idx="4"/>
          </p:nvPr>
        </p:nvSpPr>
        <p:spPr/>
        <p:txBody>
          <a:bodyPr/>
          <a:lstStyle/>
          <a:p>
            <a:fld id="{4034BEE3-566C-4068-A777-C3A4762E861B}" type="slidenum">
              <a:rPr lang="en-GB" smtClean="0">
                <a:solidFill>
                  <a:srgbClr val="717171"/>
                </a:solidFill>
              </a:rPr>
              <a:pPr/>
              <a:t>3</a:t>
            </a:fld>
            <a:endParaRPr lang="en-GB" dirty="0">
              <a:solidFill>
                <a:srgbClr val="717171"/>
              </a:solidFill>
            </a:endParaRPr>
          </a:p>
        </p:txBody>
      </p:sp>
      <p:sp>
        <p:nvSpPr>
          <p:cNvPr id="29" name="Rectangle 28"/>
          <p:cNvSpPr/>
          <p:nvPr/>
        </p:nvSpPr>
        <p:spPr bwMode="ltGray">
          <a:xfrm>
            <a:off x="257577" y="2867961"/>
            <a:ext cx="1884712" cy="317276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smtClean="0">
                <a:solidFill>
                  <a:srgbClr val="717171"/>
                </a:solidFill>
              </a:rPr>
              <a:t>Young and inexperienced. Least likely to have a boyfriend or to have had sex and most likely to be in school. Comes from a stable family who are very protective an hence has little exposure to toxic influences. Enjoys being at home, watching TV, reading books or doing puzzles. Main focus is to complete her education. </a:t>
            </a:r>
          </a:p>
        </p:txBody>
      </p:sp>
      <p:sp>
        <p:nvSpPr>
          <p:cNvPr id="20" name="TextBox 19"/>
          <p:cNvSpPr txBox="1"/>
          <p:nvPr/>
        </p:nvSpPr>
        <p:spPr>
          <a:xfrm>
            <a:off x="2263248" y="1042632"/>
            <a:ext cx="2199351" cy="215444"/>
          </a:xfrm>
          <a:prstGeom prst="rect">
            <a:avLst/>
          </a:prstGeom>
          <a:noFill/>
        </p:spPr>
        <p:txBody>
          <a:bodyPr wrap="square" lIns="0" tIns="0" rIns="0" bIns="0" rtlCol="0">
            <a:spAutoFit/>
          </a:bodyPr>
          <a:lstStyle/>
          <a:p>
            <a:r>
              <a:rPr lang="en-GB" sz="1400" b="1" dirty="0" smtClean="0">
                <a:solidFill>
                  <a:srgbClr val="FFFFFF">
                    <a:lumMod val="50000"/>
                  </a:srgbClr>
                </a:solidFill>
              </a:rPr>
              <a:t>Freedom Striver </a:t>
            </a:r>
            <a:endParaRPr lang="en-GB" sz="1400" b="1" dirty="0">
              <a:solidFill>
                <a:srgbClr val="FFFFFF">
                  <a:lumMod val="50000"/>
                </a:srgbClr>
              </a:solidFill>
            </a:endParaRPr>
          </a:p>
        </p:txBody>
      </p:sp>
      <p:sp>
        <p:nvSpPr>
          <p:cNvPr id="24" name="TextBox 23"/>
          <p:cNvSpPr txBox="1"/>
          <p:nvPr/>
        </p:nvSpPr>
        <p:spPr>
          <a:xfrm>
            <a:off x="6142335" y="1042632"/>
            <a:ext cx="2483400" cy="215444"/>
          </a:xfrm>
          <a:prstGeom prst="rect">
            <a:avLst/>
          </a:prstGeom>
          <a:noFill/>
        </p:spPr>
        <p:txBody>
          <a:bodyPr wrap="square" lIns="0" tIns="0" rIns="0" bIns="0" rtlCol="0">
            <a:spAutoFit/>
          </a:bodyPr>
          <a:lstStyle/>
          <a:p>
            <a:r>
              <a:rPr lang="en-GB" sz="1400" b="1" dirty="0" smtClean="0">
                <a:solidFill>
                  <a:srgbClr val="FFFFFF">
                    <a:lumMod val="50000"/>
                  </a:srgbClr>
                </a:solidFill>
              </a:rPr>
              <a:t>Gender Prisoner</a:t>
            </a:r>
            <a:endParaRPr lang="en-GB" sz="1400" b="1" dirty="0">
              <a:solidFill>
                <a:srgbClr val="FFFFFF">
                  <a:lumMod val="50000"/>
                </a:srgbClr>
              </a:solidFill>
            </a:endParaRPr>
          </a:p>
        </p:txBody>
      </p:sp>
      <p:sp>
        <p:nvSpPr>
          <p:cNvPr id="28" name="TextBox 27"/>
          <p:cNvSpPr txBox="1"/>
          <p:nvPr/>
        </p:nvSpPr>
        <p:spPr>
          <a:xfrm>
            <a:off x="522128" y="1042632"/>
            <a:ext cx="2184076" cy="215444"/>
          </a:xfrm>
          <a:prstGeom prst="rect">
            <a:avLst/>
          </a:prstGeom>
          <a:noFill/>
        </p:spPr>
        <p:txBody>
          <a:bodyPr wrap="square" lIns="0" tIns="0" rIns="0" bIns="0" rtlCol="0">
            <a:spAutoFit/>
          </a:bodyPr>
          <a:lstStyle/>
          <a:p>
            <a:r>
              <a:rPr lang="en-GB" sz="1400" b="1" dirty="0" smtClean="0">
                <a:solidFill>
                  <a:srgbClr val="FFFFFF">
                    <a:lumMod val="50000"/>
                  </a:srgbClr>
                </a:solidFill>
              </a:rPr>
              <a:t>The Good Girl </a:t>
            </a:r>
            <a:endParaRPr lang="en-GB" sz="1400" b="1" dirty="0">
              <a:solidFill>
                <a:srgbClr val="FFFFFF">
                  <a:lumMod val="50000"/>
                </a:srgbClr>
              </a:solidFill>
            </a:endParaRPr>
          </a:p>
        </p:txBody>
      </p:sp>
      <p:pic>
        <p:nvPicPr>
          <p:cNvPr id="59" name="Picture 58"/>
          <p:cNvPicPr>
            <a:picLocks noChangeAspect="1"/>
          </p:cNvPicPr>
          <p:nvPr/>
        </p:nvPicPr>
        <p:blipFill rotWithShape="1">
          <a:blip r:embed="rId2" cstate="print">
            <a:extLst>
              <a:ext uri="{28A0092B-C50C-407E-A947-70E740481C1C}">
                <a14:useLocalDpi xmlns:a14="http://schemas.microsoft.com/office/drawing/2010/main" val="0"/>
              </a:ext>
            </a:extLst>
          </a:blip>
          <a:srcRect l="45679" t="9259" b="9259"/>
          <a:stretch/>
        </p:blipFill>
        <p:spPr>
          <a:xfrm>
            <a:off x="6316732" y="1625076"/>
            <a:ext cx="1177372" cy="1036728"/>
          </a:xfrm>
          <a:prstGeom prst="ellipse">
            <a:avLst/>
          </a:prstGeom>
          <a:ln w="76200">
            <a:solidFill>
              <a:schemeClr val="accent1"/>
            </a:solidFill>
          </a:ln>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1661" y="1625076"/>
            <a:ext cx="1177372" cy="1010816"/>
          </a:xfrm>
          <a:prstGeom prst="ellipse">
            <a:avLst/>
          </a:prstGeom>
          <a:ln w="76200">
            <a:solidFill>
              <a:schemeClr val="accent4"/>
            </a:solidFill>
          </a:ln>
        </p:spPr>
      </p:pic>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4615" y="1625076"/>
            <a:ext cx="1156308" cy="1010816"/>
          </a:xfrm>
          <a:prstGeom prst="ellipse">
            <a:avLst/>
          </a:prstGeom>
          <a:ln w="76200">
            <a:solidFill>
              <a:schemeClr val="tx2"/>
            </a:solidFill>
          </a:ln>
        </p:spPr>
      </p:pic>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0800" y="1625076"/>
            <a:ext cx="1096892" cy="980080"/>
          </a:xfrm>
          <a:prstGeom prst="ellipse">
            <a:avLst/>
          </a:prstGeom>
          <a:ln w="76200">
            <a:solidFill>
              <a:schemeClr val="accent6"/>
            </a:solidFill>
          </a:ln>
        </p:spPr>
      </p:pic>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505" y="1625076"/>
            <a:ext cx="1177372" cy="996686"/>
          </a:xfrm>
          <a:prstGeom prst="ellipse">
            <a:avLst/>
          </a:prstGeom>
          <a:ln w="76200">
            <a:solidFill>
              <a:schemeClr val="bg2"/>
            </a:solidFill>
          </a:ln>
        </p:spPr>
      </p:pic>
      <p:sp>
        <p:nvSpPr>
          <p:cNvPr id="66" name="TextBox 65"/>
          <p:cNvSpPr txBox="1"/>
          <p:nvPr/>
        </p:nvSpPr>
        <p:spPr>
          <a:xfrm>
            <a:off x="4202623" y="1025962"/>
            <a:ext cx="2358188" cy="215444"/>
          </a:xfrm>
          <a:prstGeom prst="rect">
            <a:avLst/>
          </a:prstGeom>
          <a:noFill/>
        </p:spPr>
        <p:txBody>
          <a:bodyPr wrap="square" lIns="0" tIns="0" rIns="0" bIns="0" rtlCol="0">
            <a:spAutoFit/>
          </a:bodyPr>
          <a:lstStyle/>
          <a:p>
            <a:r>
              <a:rPr lang="en-GB" sz="1400" b="1" dirty="0" smtClean="0">
                <a:solidFill>
                  <a:srgbClr val="FFFFFF">
                    <a:lumMod val="50000"/>
                  </a:srgbClr>
                </a:solidFill>
              </a:rPr>
              <a:t>Determined Stylist</a:t>
            </a:r>
            <a:endParaRPr lang="en-GB" sz="1400" b="1" dirty="0">
              <a:solidFill>
                <a:srgbClr val="FFFFFF">
                  <a:lumMod val="50000"/>
                </a:srgbClr>
              </a:solidFill>
            </a:endParaRPr>
          </a:p>
        </p:txBody>
      </p:sp>
      <p:sp>
        <p:nvSpPr>
          <p:cNvPr id="67" name="TextBox 66"/>
          <p:cNvSpPr txBox="1"/>
          <p:nvPr/>
        </p:nvSpPr>
        <p:spPr>
          <a:xfrm>
            <a:off x="8056171" y="1042632"/>
            <a:ext cx="2358188" cy="215444"/>
          </a:xfrm>
          <a:prstGeom prst="rect">
            <a:avLst/>
          </a:prstGeom>
          <a:noFill/>
        </p:spPr>
        <p:txBody>
          <a:bodyPr wrap="square" lIns="0" tIns="0" rIns="0" bIns="0" rtlCol="0">
            <a:spAutoFit/>
          </a:bodyPr>
          <a:lstStyle/>
          <a:p>
            <a:r>
              <a:rPr lang="en-GB" sz="1400" b="1" dirty="0" smtClean="0">
                <a:solidFill>
                  <a:srgbClr val="FFFFFF">
                    <a:lumMod val="50000"/>
                  </a:srgbClr>
                </a:solidFill>
              </a:rPr>
              <a:t>Protection Savvy</a:t>
            </a:r>
            <a:endParaRPr lang="en-GB" sz="1400" b="1" dirty="0">
              <a:solidFill>
                <a:srgbClr val="FFFFFF">
                  <a:lumMod val="50000"/>
                </a:srgbClr>
              </a:solidFill>
            </a:endParaRPr>
          </a:p>
        </p:txBody>
      </p:sp>
      <p:sp>
        <p:nvSpPr>
          <p:cNvPr id="5" name="Oval 4"/>
          <p:cNvSpPr/>
          <p:nvPr/>
        </p:nvSpPr>
        <p:spPr>
          <a:xfrm>
            <a:off x="1508225" y="2217753"/>
            <a:ext cx="620246" cy="510254"/>
          </a:xfrm>
          <a:prstGeom prst="ellipse">
            <a:avLst/>
          </a:prstGeom>
          <a:solidFill>
            <a:schemeClr val="bg1"/>
          </a:solidFill>
          <a:ln w="28575">
            <a:solidFill>
              <a:schemeClr val="bg2"/>
            </a:solidFill>
          </a:ln>
        </p:spPr>
        <p:txBody>
          <a:bodyPr wrap="square">
            <a:spAutoFit/>
          </a:bodyPr>
          <a:lstStyle/>
          <a:p>
            <a:endParaRPr lang="en-GB" b="1" dirty="0">
              <a:solidFill>
                <a:srgbClr val="FFFFFF">
                  <a:lumMod val="50000"/>
                </a:srgbClr>
              </a:solidFill>
            </a:endParaRPr>
          </a:p>
        </p:txBody>
      </p:sp>
      <p:sp>
        <p:nvSpPr>
          <p:cNvPr id="68" name="Oval 67"/>
          <p:cNvSpPr/>
          <p:nvPr/>
        </p:nvSpPr>
        <p:spPr>
          <a:xfrm>
            <a:off x="3343318" y="2217753"/>
            <a:ext cx="620246" cy="510254"/>
          </a:xfrm>
          <a:prstGeom prst="ellipse">
            <a:avLst/>
          </a:prstGeom>
          <a:solidFill>
            <a:schemeClr val="bg1"/>
          </a:solidFill>
          <a:ln w="28575">
            <a:solidFill>
              <a:schemeClr val="accent6"/>
            </a:solidFill>
          </a:ln>
        </p:spPr>
        <p:txBody>
          <a:bodyPr wrap="square">
            <a:spAutoFit/>
          </a:bodyPr>
          <a:lstStyle/>
          <a:p>
            <a:endParaRPr lang="en-GB" b="1" dirty="0">
              <a:solidFill>
                <a:srgbClr val="FFFFFF">
                  <a:lumMod val="50000"/>
                </a:srgbClr>
              </a:solidFill>
            </a:endParaRPr>
          </a:p>
        </p:txBody>
      </p:sp>
      <p:sp>
        <p:nvSpPr>
          <p:cNvPr id="69" name="Oval 68"/>
          <p:cNvSpPr/>
          <p:nvPr/>
        </p:nvSpPr>
        <p:spPr>
          <a:xfrm>
            <a:off x="5289913" y="2217753"/>
            <a:ext cx="620246" cy="510254"/>
          </a:xfrm>
          <a:prstGeom prst="ellipse">
            <a:avLst/>
          </a:prstGeom>
          <a:solidFill>
            <a:schemeClr val="bg1"/>
          </a:solidFill>
          <a:ln w="28575">
            <a:solidFill>
              <a:schemeClr val="tx2"/>
            </a:solidFill>
          </a:ln>
        </p:spPr>
        <p:txBody>
          <a:bodyPr wrap="square">
            <a:spAutoFit/>
          </a:bodyPr>
          <a:lstStyle/>
          <a:p>
            <a:endParaRPr lang="en-GB" b="1" dirty="0">
              <a:solidFill>
                <a:srgbClr val="FFFFFF">
                  <a:lumMod val="50000"/>
                </a:srgbClr>
              </a:solidFill>
            </a:endParaRPr>
          </a:p>
        </p:txBody>
      </p:sp>
      <p:sp>
        <p:nvSpPr>
          <p:cNvPr id="71" name="Oval 70"/>
          <p:cNvSpPr/>
          <p:nvPr/>
        </p:nvSpPr>
        <p:spPr>
          <a:xfrm>
            <a:off x="9117885" y="2217753"/>
            <a:ext cx="620246" cy="510254"/>
          </a:xfrm>
          <a:prstGeom prst="ellipse">
            <a:avLst/>
          </a:prstGeom>
          <a:solidFill>
            <a:schemeClr val="bg1"/>
          </a:solidFill>
          <a:ln w="28575">
            <a:solidFill>
              <a:schemeClr val="accent4"/>
            </a:solidFill>
          </a:ln>
        </p:spPr>
        <p:txBody>
          <a:bodyPr wrap="square">
            <a:spAutoFit/>
          </a:bodyPr>
          <a:lstStyle/>
          <a:p>
            <a:endParaRPr lang="en-GB" b="1" dirty="0">
              <a:solidFill>
                <a:srgbClr val="FFFFFF">
                  <a:lumMod val="50000"/>
                </a:srgbClr>
              </a:solidFill>
            </a:endParaRPr>
          </a:p>
        </p:txBody>
      </p:sp>
      <p:sp>
        <p:nvSpPr>
          <p:cNvPr id="72" name="Oval 71"/>
          <p:cNvSpPr/>
          <p:nvPr/>
        </p:nvSpPr>
        <p:spPr>
          <a:xfrm>
            <a:off x="7147830" y="2217753"/>
            <a:ext cx="620246" cy="510254"/>
          </a:xfrm>
          <a:prstGeom prst="ellipse">
            <a:avLst/>
          </a:prstGeom>
          <a:solidFill>
            <a:schemeClr val="bg1"/>
          </a:solidFill>
          <a:ln w="28575">
            <a:solidFill>
              <a:schemeClr val="accent1"/>
            </a:solidFill>
          </a:ln>
        </p:spPr>
        <p:txBody>
          <a:bodyPr wrap="square">
            <a:spAutoFit/>
          </a:bodyPr>
          <a:lstStyle/>
          <a:p>
            <a:endParaRPr lang="en-GB" b="1" dirty="0">
              <a:solidFill>
                <a:srgbClr val="FFFFFF">
                  <a:lumMod val="50000"/>
                </a:srgbClr>
              </a:solidFill>
            </a:endParaRPr>
          </a:p>
        </p:txBody>
      </p:sp>
      <p:sp>
        <p:nvSpPr>
          <p:cNvPr id="8" name="TextBox 7"/>
          <p:cNvSpPr txBox="1"/>
          <p:nvPr/>
        </p:nvSpPr>
        <p:spPr>
          <a:xfrm>
            <a:off x="1609858" y="2357707"/>
            <a:ext cx="508773" cy="246221"/>
          </a:xfrm>
          <a:prstGeom prst="rect">
            <a:avLst/>
          </a:prstGeom>
          <a:noFill/>
        </p:spPr>
        <p:txBody>
          <a:bodyPr wrap="square" lIns="0" tIns="0" rIns="0" bIns="0" rtlCol="0">
            <a:spAutoFit/>
          </a:bodyPr>
          <a:lstStyle/>
          <a:p>
            <a:r>
              <a:rPr lang="en-ZA" sz="1600" b="1" dirty="0" smtClean="0">
                <a:solidFill>
                  <a:srgbClr val="E5007E"/>
                </a:solidFill>
              </a:rPr>
              <a:t>21%</a:t>
            </a:r>
          </a:p>
        </p:txBody>
      </p:sp>
      <p:sp>
        <p:nvSpPr>
          <p:cNvPr id="73" name="TextBox 72"/>
          <p:cNvSpPr txBox="1"/>
          <p:nvPr/>
        </p:nvSpPr>
        <p:spPr>
          <a:xfrm>
            <a:off x="3448438" y="2357706"/>
            <a:ext cx="508773" cy="246221"/>
          </a:xfrm>
          <a:prstGeom prst="rect">
            <a:avLst/>
          </a:prstGeom>
          <a:noFill/>
        </p:spPr>
        <p:txBody>
          <a:bodyPr wrap="square" lIns="0" tIns="0" rIns="0" bIns="0" rtlCol="0">
            <a:spAutoFit/>
          </a:bodyPr>
          <a:lstStyle/>
          <a:p>
            <a:r>
              <a:rPr lang="en-ZA" sz="1600" b="1" dirty="0" smtClean="0">
                <a:solidFill>
                  <a:srgbClr val="4655A5"/>
                </a:solidFill>
              </a:rPr>
              <a:t>20%</a:t>
            </a:r>
          </a:p>
        </p:txBody>
      </p:sp>
      <p:sp>
        <p:nvSpPr>
          <p:cNvPr id="74" name="TextBox 73"/>
          <p:cNvSpPr txBox="1"/>
          <p:nvPr/>
        </p:nvSpPr>
        <p:spPr>
          <a:xfrm>
            <a:off x="5395775" y="2342274"/>
            <a:ext cx="508773" cy="246221"/>
          </a:xfrm>
          <a:prstGeom prst="rect">
            <a:avLst/>
          </a:prstGeom>
          <a:noFill/>
        </p:spPr>
        <p:txBody>
          <a:bodyPr wrap="square" lIns="0" tIns="0" rIns="0" bIns="0" rtlCol="0">
            <a:spAutoFit/>
          </a:bodyPr>
          <a:lstStyle/>
          <a:p>
            <a:r>
              <a:rPr lang="en-ZA" sz="1600" b="1" dirty="0" smtClean="0">
                <a:solidFill>
                  <a:srgbClr val="81C341"/>
                </a:solidFill>
              </a:rPr>
              <a:t>19%</a:t>
            </a:r>
          </a:p>
        </p:txBody>
      </p:sp>
      <p:sp>
        <p:nvSpPr>
          <p:cNvPr id="76" name="TextBox 75"/>
          <p:cNvSpPr txBox="1"/>
          <p:nvPr/>
        </p:nvSpPr>
        <p:spPr>
          <a:xfrm>
            <a:off x="9209242" y="2353781"/>
            <a:ext cx="508773" cy="246221"/>
          </a:xfrm>
          <a:prstGeom prst="rect">
            <a:avLst/>
          </a:prstGeom>
          <a:noFill/>
        </p:spPr>
        <p:txBody>
          <a:bodyPr wrap="square" lIns="0" tIns="0" rIns="0" bIns="0" rtlCol="0">
            <a:spAutoFit/>
          </a:bodyPr>
          <a:lstStyle/>
          <a:p>
            <a:r>
              <a:rPr lang="en-ZA" sz="1600" b="1" dirty="0" smtClean="0">
                <a:solidFill>
                  <a:srgbClr val="7A2280"/>
                </a:solidFill>
              </a:rPr>
              <a:t>13%</a:t>
            </a:r>
          </a:p>
        </p:txBody>
      </p:sp>
      <p:sp>
        <p:nvSpPr>
          <p:cNvPr id="77" name="TextBox 76"/>
          <p:cNvSpPr txBox="1"/>
          <p:nvPr/>
        </p:nvSpPr>
        <p:spPr>
          <a:xfrm>
            <a:off x="7304112" y="2351712"/>
            <a:ext cx="508773" cy="246221"/>
          </a:xfrm>
          <a:prstGeom prst="rect">
            <a:avLst/>
          </a:prstGeom>
          <a:noFill/>
        </p:spPr>
        <p:txBody>
          <a:bodyPr wrap="square" lIns="0" tIns="0" rIns="0" bIns="0" rtlCol="0">
            <a:spAutoFit/>
          </a:bodyPr>
          <a:lstStyle/>
          <a:p>
            <a:r>
              <a:rPr lang="en-ZA" sz="1600" b="1" dirty="0" smtClean="0">
                <a:solidFill>
                  <a:srgbClr val="C50017"/>
                </a:solidFill>
              </a:rPr>
              <a:t>9%</a:t>
            </a:r>
          </a:p>
        </p:txBody>
      </p:sp>
      <p:sp>
        <p:nvSpPr>
          <p:cNvPr id="78" name="Rectangle 77"/>
          <p:cNvSpPr/>
          <p:nvPr/>
        </p:nvSpPr>
        <p:spPr bwMode="ltGray">
          <a:xfrm>
            <a:off x="2254380" y="2867959"/>
            <a:ext cx="1859604" cy="3172766"/>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smtClean="0">
                <a:solidFill>
                  <a:srgbClr val="717171"/>
                </a:solidFill>
              </a:rPr>
              <a:t>These women are reasonably young but out of school. They are idealistic and empowered - striving to work hard to support their family and lead a better life. Crouching into adulthood, they are reasonably promiscuous and are most likely to have one night stands and multiple partners. They have little intention to prevent themselves from contracting HIV. </a:t>
            </a:r>
            <a:endParaRPr lang="en-GB" sz="1200" dirty="0">
              <a:solidFill>
                <a:srgbClr val="717171"/>
              </a:solidFill>
              <a:highlight>
                <a:srgbClr val="FFFF00"/>
              </a:highlight>
            </a:endParaRPr>
          </a:p>
        </p:txBody>
      </p:sp>
      <p:sp>
        <p:nvSpPr>
          <p:cNvPr id="79" name="Rectangle 78"/>
          <p:cNvSpPr/>
          <p:nvPr/>
        </p:nvSpPr>
        <p:spPr bwMode="ltGray">
          <a:xfrm>
            <a:off x="4226075" y="2867961"/>
            <a:ext cx="1782290" cy="317276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smtClean="0">
                <a:solidFill>
                  <a:srgbClr val="717171"/>
                </a:solidFill>
              </a:rPr>
              <a:t>These women are young adults, most likely to be in university or looking for work.  Although they keep up with the latest fashions, they broach life more conservatively both in dress and everyday life. They are sexually active but less likely to engage in casual sex with multiple partners. </a:t>
            </a:r>
            <a:endParaRPr lang="en-GB" sz="1200" dirty="0">
              <a:solidFill>
                <a:srgbClr val="717171"/>
              </a:solidFill>
              <a:highlight>
                <a:srgbClr val="FFFF00"/>
              </a:highlight>
            </a:endParaRPr>
          </a:p>
        </p:txBody>
      </p:sp>
      <p:sp>
        <p:nvSpPr>
          <p:cNvPr id="81" name="Rectangle 80"/>
          <p:cNvSpPr/>
          <p:nvPr/>
        </p:nvSpPr>
        <p:spPr bwMode="ltGray">
          <a:xfrm>
            <a:off x="8151838" y="2867961"/>
            <a:ext cx="1854558" cy="317276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smtClean="0">
                <a:solidFill>
                  <a:srgbClr val="717171"/>
                </a:solidFill>
              </a:rPr>
              <a:t>These women are older </a:t>
            </a:r>
            <a:r>
              <a:rPr lang="en-US" sz="1200" dirty="0">
                <a:solidFill>
                  <a:srgbClr val="717171"/>
                </a:solidFill>
              </a:rPr>
              <a:t>and </a:t>
            </a:r>
            <a:r>
              <a:rPr lang="en-US" sz="1200" dirty="0" smtClean="0">
                <a:solidFill>
                  <a:srgbClr val="717171"/>
                </a:solidFill>
              </a:rPr>
              <a:t>seeking work. </a:t>
            </a:r>
            <a:r>
              <a:rPr lang="en-US" sz="1200" dirty="0">
                <a:solidFill>
                  <a:srgbClr val="717171"/>
                </a:solidFill>
              </a:rPr>
              <a:t>They are likely to have their own children and live with extended family</a:t>
            </a:r>
            <a:endParaRPr lang="en-GB" sz="1200" dirty="0">
              <a:solidFill>
                <a:srgbClr val="717171"/>
              </a:solidFill>
              <a:highlight>
                <a:srgbClr val="FFFF00"/>
              </a:highlight>
            </a:endParaRPr>
          </a:p>
          <a:p>
            <a:r>
              <a:rPr lang="en-US" sz="1200" dirty="0" smtClean="0">
                <a:solidFill>
                  <a:srgbClr val="717171"/>
                </a:solidFill>
              </a:rPr>
              <a:t>They are determined to work hard to support their family while also enjoying the freedom to socialize with friends at nightclubs or taverns. They are most likely to be sexually active but stay faithful to one partner and take active steps to have safe sex.</a:t>
            </a:r>
            <a:endParaRPr lang="en-GB" sz="1200" dirty="0">
              <a:solidFill>
                <a:srgbClr val="717171"/>
              </a:solidFill>
              <a:highlight>
                <a:srgbClr val="FFFF00"/>
              </a:highlight>
            </a:endParaRPr>
          </a:p>
        </p:txBody>
      </p:sp>
      <p:sp>
        <p:nvSpPr>
          <p:cNvPr id="82" name="Rectangle 81"/>
          <p:cNvSpPr/>
          <p:nvPr/>
        </p:nvSpPr>
        <p:spPr bwMode="ltGray">
          <a:xfrm>
            <a:off x="6120456" y="2867961"/>
            <a:ext cx="1919291" cy="317276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smtClean="0">
                <a:solidFill>
                  <a:srgbClr val="717171"/>
                </a:solidFill>
              </a:rPr>
              <a:t>This girl is in her early twenties and enjoys a party. She has </a:t>
            </a:r>
            <a:r>
              <a:rPr lang="en-US" sz="1200" dirty="0">
                <a:solidFill>
                  <a:srgbClr val="717171"/>
                </a:solidFill>
              </a:rPr>
              <a:t>a number of regular sexual </a:t>
            </a:r>
            <a:r>
              <a:rPr lang="en-US" sz="1200" dirty="0" smtClean="0">
                <a:solidFill>
                  <a:srgbClr val="717171"/>
                </a:solidFill>
              </a:rPr>
              <a:t>partners and is </a:t>
            </a:r>
            <a:r>
              <a:rPr lang="en-US" sz="1200" dirty="0">
                <a:solidFill>
                  <a:srgbClr val="717171"/>
                </a:solidFill>
              </a:rPr>
              <a:t>most likely to be involved in transactional sex. She does not use condoms - her partners disapprove of </a:t>
            </a:r>
            <a:r>
              <a:rPr lang="en-US" sz="1200" dirty="0" smtClean="0">
                <a:solidFill>
                  <a:srgbClr val="717171"/>
                </a:solidFill>
              </a:rPr>
              <a:t>condom use </a:t>
            </a:r>
            <a:r>
              <a:rPr lang="en-US" sz="1200" dirty="0">
                <a:solidFill>
                  <a:srgbClr val="717171"/>
                </a:solidFill>
              </a:rPr>
              <a:t>and she lacks empowerment. </a:t>
            </a:r>
            <a:r>
              <a:rPr lang="en-US" sz="1200" dirty="0" smtClean="0">
                <a:solidFill>
                  <a:srgbClr val="717171"/>
                </a:solidFill>
              </a:rPr>
              <a:t>She uses home remedies as HIV protection and is most </a:t>
            </a:r>
            <a:r>
              <a:rPr lang="en-US" sz="1200" dirty="0">
                <a:solidFill>
                  <a:srgbClr val="717171"/>
                </a:solidFill>
              </a:rPr>
              <a:t>likely to feel at high risk of HIV. </a:t>
            </a:r>
            <a:r>
              <a:rPr lang="en-US" sz="1200" dirty="0" smtClean="0">
                <a:solidFill>
                  <a:srgbClr val="717171"/>
                </a:solidFill>
              </a:rPr>
              <a:t>Lives in an unstable household with mother </a:t>
            </a:r>
            <a:r>
              <a:rPr lang="en-US" sz="1200" dirty="0">
                <a:solidFill>
                  <a:srgbClr val="717171"/>
                </a:solidFill>
              </a:rPr>
              <a:t>but </a:t>
            </a:r>
            <a:r>
              <a:rPr lang="en-US" sz="1200" dirty="0" smtClean="0">
                <a:solidFill>
                  <a:srgbClr val="717171"/>
                </a:solidFill>
              </a:rPr>
              <a:t>no </a:t>
            </a:r>
            <a:r>
              <a:rPr lang="en-US" sz="1200" dirty="0">
                <a:solidFill>
                  <a:srgbClr val="717171"/>
                </a:solidFill>
              </a:rPr>
              <a:t>father. </a:t>
            </a:r>
            <a:endParaRPr lang="en-GB" sz="1200" dirty="0">
              <a:solidFill>
                <a:srgbClr val="717171"/>
              </a:solidFill>
            </a:endParaRPr>
          </a:p>
        </p:txBody>
      </p:sp>
      <p:sp>
        <p:nvSpPr>
          <p:cNvPr id="38" name="TextBox 37"/>
          <p:cNvSpPr txBox="1"/>
          <p:nvPr/>
        </p:nvSpPr>
        <p:spPr>
          <a:xfrm>
            <a:off x="10107457" y="1042632"/>
            <a:ext cx="2358188" cy="215444"/>
          </a:xfrm>
          <a:prstGeom prst="rect">
            <a:avLst/>
          </a:prstGeom>
          <a:noFill/>
        </p:spPr>
        <p:txBody>
          <a:bodyPr wrap="square" lIns="0" tIns="0" rIns="0" bIns="0" rtlCol="0">
            <a:spAutoFit/>
          </a:bodyPr>
          <a:lstStyle/>
          <a:p>
            <a:r>
              <a:rPr lang="en-GB" sz="1400" b="1" dirty="0" smtClean="0">
                <a:solidFill>
                  <a:srgbClr val="FFFFFF">
                    <a:lumMod val="50000"/>
                  </a:srgbClr>
                </a:solidFill>
              </a:rPr>
              <a:t>Responsible Mom</a:t>
            </a:r>
            <a:endParaRPr lang="en-GB" sz="1400" b="1" dirty="0">
              <a:solidFill>
                <a:srgbClr val="FFFFFF">
                  <a:lumMod val="50000"/>
                </a:srgbClr>
              </a:solidFill>
            </a:endParaRPr>
          </a:p>
        </p:txBody>
      </p:sp>
      <p:pic>
        <p:nvPicPr>
          <p:cNvPr id="3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78312" y="1625076"/>
            <a:ext cx="1096892" cy="1010816"/>
          </a:xfrm>
          <a:prstGeom prst="ellipse">
            <a:avLst/>
          </a:prstGeom>
          <a:ln w="76200">
            <a:solidFill>
              <a:schemeClr val="accent2"/>
            </a:solidFill>
          </a:ln>
        </p:spPr>
      </p:pic>
      <p:sp>
        <p:nvSpPr>
          <p:cNvPr id="41" name="Oval 40"/>
          <p:cNvSpPr/>
          <p:nvPr/>
        </p:nvSpPr>
        <p:spPr>
          <a:xfrm>
            <a:off x="11143419" y="2217753"/>
            <a:ext cx="620246" cy="510254"/>
          </a:xfrm>
          <a:prstGeom prst="ellipse">
            <a:avLst/>
          </a:prstGeom>
          <a:solidFill>
            <a:schemeClr val="bg1"/>
          </a:solidFill>
          <a:ln w="28575">
            <a:solidFill>
              <a:schemeClr val="accent2"/>
            </a:solidFill>
          </a:ln>
        </p:spPr>
        <p:txBody>
          <a:bodyPr wrap="square">
            <a:spAutoFit/>
          </a:bodyPr>
          <a:lstStyle/>
          <a:p>
            <a:endParaRPr lang="en-GB" b="1" dirty="0">
              <a:solidFill>
                <a:srgbClr val="FFFFFF">
                  <a:lumMod val="50000"/>
                </a:srgbClr>
              </a:solidFill>
            </a:endParaRPr>
          </a:p>
        </p:txBody>
      </p:sp>
      <p:sp>
        <p:nvSpPr>
          <p:cNvPr id="42" name="TextBox 41"/>
          <p:cNvSpPr txBox="1"/>
          <p:nvPr/>
        </p:nvSpPr>
        <p:spPr>
          <a:xfrm>
            <a:off x="11248576" y="2355884"/>
            <a:ext cx="508773" cy="246221"/>
          </a:xfrm>
          <a:prstGeom prst="rect">
            <a:avLst/>
          </a:prstGeom>
          <a:noFill/>
        </p:spPr>
        <p:txBody>
          <a:bodyPr wrap="square" lIns="0" tIns="0" rIns="0" bIns="0" rtlCol="0">
            <a:spAutoFit/>
          </a:bodyPr>
          <a:lstStyle/>
          <a:p>
            <a:r>
              <a:rPr lang="en-ZA" sz="1600" b="1" dirty="0" smtClean="0">
                <a:solidFill>
                  <a:srgbClr val="F7911E"/>
                </a:solidFill>
              </a:rPr>
              <a:t>18%</a:t>
            </a:r>
          </a:p>
        </p:txBody>
      </p:sp>
      <p:sp>
        <p:nvSpPr>
          <p:cNvPr id="43" name="Rectangle 42"/>
          <p:cNvSpPr/>
          <p:nvPr/>
        </p:nvSpPr>
        <p:spPr bwMode="ltGray">
          <a:xfrm>
            <a:off x="10118489" y="2867961"/>
            <a:ext cx="1885421" cy="317276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smtClean="0">
                <a:solidFill>
                  <a:srgbClr val="717171"/>
                </a:solidFill>
              </a:rPr>
              <a:t>These women are oldest, fairly well off and likely to have their own children living in a stable household. Although a small percentage they are most likely to be married/ have a partner. </a:t>
            </a:r>
            <a:r>
              <a:rPr lang="en-US" sz="1200" dirty="0">
                <a:solidFill>
                  <a:srgbClr val="717171"/>
                </a:solidFill>
              </a:rPr>
              <a:t>They are faithful to their partners. </a:t>
            </a:r>
            <a:r>
              <a:rPr lang="en-US" sz="1200" dirty="0" smtClean="0">
                <a:solidFill>
                  <a:srgbClr val="717171"/>
                </a:solidFill>
              </a:rPr>
              <a:t>Their </a:t>
            </a:r>
            <a:r>
              <a:rPr lang="en-US" sz="1200" dirty="0">
                <a:solidFill>
                  <a:srgbClr val="717171"/>
                </a:solidFill>
              </a:rPr>
              <a:t>main ambition is to get a good job and earn their own money. Their attitudes and social norms are highly supportive of </a:t>
            </a:r>
            <a:r>
              <a:rPr lang="en-US" sz="1200" dirty="0" smtClean="0">
                <a:solidFill>
                  <a:srgbClr val="717171"/>
                </a:solidFill>
              </a:rPr>
              <a:t>condoms and safe sex</a:t>
            </a:r>
            <a:endParaRPr lang="en-GB" sz="1200" dirty="0">
              <a:solidFill>
                <a:srgbClr val="717171"/>
              </a:solidFill>
              <a:highlight>
                <a:srgbClr val="FFFF00"/>
              </a:highlight>
            </a:endParaRPr>
          </a:p>
        </p:txBody>
      </p:sp>
    </p:spTree>
    <p:extLst>
      <p:ext uri="{BB962C8B-B14F-4D97-AF65-F5344CB8AC3E}">
        <p14:creationId xmlns:p14="http://schemas.microsoft.com/office/powerpoint/2010/main" val="1573416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rotWithShape="1">
          <a:blip r:embed="rId2" cstate="print">
            <a:extLst>
              <a:ext uri="{28A0092B-C50C-407E-A947-70E740481C1C}">
                <a14:useLocalDpi xmlns:a14="http://schemas.microsoft.com/office/drawing/2010/main" val="0"/>
              </a:ext>
            </a:extLst>
          </a:blip>
          <a:srcRect l="45679" t="9259" b="9259"/>
          <a:stretch/>
        </p:blipFill>
        <p:spPr>
          <a:xfrm>
            <a:off x="6258121" y="2232326"/>
            <a:ext cx="1177372" cy="1036728"/>
          </a:xfrm>
          <a:prstGeom prst="ellipse">
            <a:avLst/>
          </a:prstGeom>
          <a:ln w="76200">
            <a:solidFill>
              <a:srgbClr val="C50017"/>
            </a:solidFill>
          </a:ln>
        </p:spPr>
      </p:pic>
      <p:sp>
        <p:nvSpPr>
          <p:cNvPr id="4" name="Slide Number Placeholder 3"/>
          <p:cNvSpPr>
            <a:spLocks noGrp="1"/>
          </p:cNvSpPr>
          <p:nvPr>
            <p:ph type="sldNum" sz="quarter" idx="4"/>
          </p:nvPr>
        </p:nvSpPr>
        <p:spPr/>
        <p:txBody>
          <a:bodyPr/>
          <a:lstStyle/>
          <a:p>
            <a:fld id="{4034BEE3-566C-4068-A777-C3A4762E861B}" type="slidenum">
              <a:rPr lang="en-GB" smtClean="0">
                <a:solidFill>
                  <a:srgbClr val="717171"/>
                </a:solidFill>
              </a:rPr>
              <a:pPr/>
              <a:t>4</a:t>
            </a:fld>
            <a:endParaRPr lang="en-GB" dirty="0">
              <a:solidFill>
                <a:srgbClr val="717171"/>
              </a:solidFill>
            </a:endParaRPr>
          </a:p>
        </p:txBody>
      </p:sp>
      <p:sp>
        <p:nvSpPr>
          <p:cNvPr id="31" name="Oval 30"/>
          <p:cNvSpPr/>
          <p:nvPr/>
        </p:nvSpPr>
        <p:spPr bwMode="ltGray">
          <a:xfrm>
            <a:off x="781996" y="4983318"/>
            <a:ext cx="655200" cy="656532"/>
          </a:xfrm>
          <a:prstGeom prst="ellipse">
            <a:avLst/>
          </a:prstGeom>
          <a:solidFill>
            <a:srgbClr val="71717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rgbClr val="FFFFFF"/>
                </a:solidFill>
              </a:rPr>
              <a:t>At risk: </a:t>
            </a:r>
          </a:p>
          <a:p>
            <a:pPr algn="ctr"/>
            <a:r>
              <a:rPr lang="en-US" sz="2000" dirty="0" smtClean="0">
                <a:solidFill>
                  <a:srgbClr val="FFFFFF"/>
                </a:solidFill>
              </a:rPr>
              <a:t>16%</a:t>
            </a:r>
            <a:endParaRPr lang="en-US" sz="2000" dirty="0">
              <a:solidFill>
                <a:srgbClr val="FFFFFF"/>
              </a:solidFill>
            </a:endParaRPr>
          </a:p>
        </p:txBody>
      </p:sp>
      <p:sp>
        <p:nvSpPr>
          <p:cNvPr id="46" name="Oval 45"/>
          <p:cNvSpPr/>
          <p:nvPr/>
        </p:nvSpPr>
        <p:spPr bwMode="ltGray">
          <a:xfrm>
            <a:off x="8474626" y="4945793"/>
            <a:ext cx="655200" cy="656532"/>
          </a:xfrm>
          <a:prstGeom prst="ellipse">
            <a:avLst/>
          </a:prstGeom>
          <a:solidFill>
            <a:srgbClr val="71717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rgbClr val="FFFFFF"/>
                </a:solidFill>
              </a:rPr>
              <a:t>At risk: </a:t>
            </a:r>
          </a:p>
          <a:p>
            <a:pPr algn="ctr"/>
            <a:r>
              <a:rPr lang="en-US" sz="2000" dirty="0" smtClean="0">
                <a:solidFill>
                  <a:srgbClr val="FFFFFF"/>
                </a:solidFill>
              </a:rPr>
              <a:t>36%</a:t>
            </a:r>
            <a:endParaRPr lang="en-US" sz="2000" dirty="0">
              <a:solidFill>
                <a:srgbClr val="FFFFFF"/>
              </a:solidFill>
            </a:endParaRPr>
          </a:p>
        </p:txBody>
      </p:sp>
      <p:sp>
        <p:nvSpPr>
          <p:cNvPr id="49" name="Oval 48"/>
          <p:cNvSpPr/>
          <p:nvPr/>
        </p:nvSpPr>
        <p:spPr bwMode="ltGray">
          <a:xfrm>
            <a:off x="4584051" y="4945793"/>
            <a:ext cx="655200" cy="656532"/>
          </a:xfrm>
          <a:prstGeom prst="ellipse">
            <a:avLst/>
          </a:prstGeom>
          <a:solidFill>
            <a:srgbClr val="71717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rgbClr val="FFFFFF"/>
                </a:solidFill>
              </a:rPr>
              <a:t>At risk: </a:t>
            </a:r>
          </a:p>
          <a:p>
            <a:pPr algn="ctr"/>
            <a:r>
              <a:rPr lang="en-US" sz="2000" dirty="0" smtClean="0">
                <a:solidFill>
                  <a:srgbClr val="FFFFFF"/>
                </a:solidFill>
              </a:rPr>
              <a:t>32%</a:t>
            </a:r>
            <a:endParaRPr lang="en-US" sz="2000" dirty="0">
              <a:solidFill>
                <a:srgbClr val="FFFFFF"/>
              </a:solidFill>
            </a:endParaRPr>
          </a:p>
        </p:txBody>
      </p:sp>
      <p:sp>
        <p:nvSpPr>
          <p:cNvPr id="52" name="Oval 51"/>
          <p:cNvSpPr/>
          <p:nvPr/>
        </p:nvSpPr>
        <p:spPr bwMode="ltGray">
          <a:xfrm>
            <a:off x="2677984" y="4956607"/>
            <a:ext cx="655200" cy="656532"/>
          </a:xfrm>
          <a:prstGeom prst="ellipse">
            <a:avLst/>
          </a:prstGeom>
          <a:solidFill>
            <a:srgbClr val="71717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rgbClr val="FFFFFF"/>
                </a:solidFill>
              </a:rPr>
              <a:t>At risk: </a:t>
            </a:r>
          </a:p>
          <a:p>
            <a:pPr algn="ctr"/>
            <a:r>
              <a:rPr lang="en-US" sz="2000" dirty="0" smtClean="0">
                <a:solidFill>
                  <a:srgbClr val="FFFFFF"/>
                </a:solidFill>
              </a:rPr>
              <a:t>30%</a:t>
            </a:r>
            <a:endParaRPr lang="en-US" sz="2000" dirty="0">
              <a:solidFill>
                <a:srgbClr val="FFFFFF"/>
              </a:solidFill>
            </a:endParaRPr>
          </a:p>
        </p:txBody>
      </p:sp>
      <p:sp>
        <p:nvSpPr>
          <p:cNvPr id="66" name="Oval 65"/>
          <p:cNvSpPr/>
          <p:nvPr/>
        </p:nvSpPr>
        <p:spPr bwMode="ltGray">
          <a:xfrm>
            <a:off x="6602299" y="4954784"/>
            <a:ext cx="655200" cy="656532"/>
          </a:xfrm>
          <a:prstGeom prst="ellipse">
            <a:avLst/>
          </a:prstGeom>
          <a:solidFill>
            <a:srgbClr val="71717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rgbClr val="FFFFFF"/>
                </a:solidFill>
              </a:rPr>
              <a:t>At risk: </a:t>
            </a:r>
          </a:p>
          <a:p>
            <a:pPr algn="ctr"/>
            <a:r>
              <a:rPr lang="en-US" sz="2000" dirty="0">
                <a:solidFill>
                  <a:srgbClr val="FFFFFF"/>
                </a:solidFill>
              </a:rPr>
              <a:t>4</a:t>
            </a:r>
            <a:r>
              <a:rPr lang="en-US" sz="2000" dirty="0" smtClean="0">
                <a:solidFill>
                  <a:srgbClr val="FFFFFF"/>
                </a:solidFill>
              </a:rPr>
              <a:t>3%</a:t>
            </a:r>
            <a:endParaRPr lang="en-US" sz="2000" dirty="0">
              <a:solidFill>
                <a:srgbClr val="FFFFFF"/>
              </a:solidFill>
            </a:endParaRPr>
          </a:p>
        </p:txBody>
      </p:sp>
      <p:grpSp>
        <p:nvGrpSpPr>
          <p:cNvPr id="96" name="Group 95"/>
          <p:cNvGrpSpPr/>
          <p:nvPr/>
        </p:nvGrpSpPr>
        <p:grpSpPr>
          <a:xfrm>
            <a:off x="359999" y="1633212"/>
            <a:ext cx="11960462" cy="1735377"/>
            <a:chOff x="573644" y="1926610"/>
            <a:chExt cx="11960462" cy="1735377"/>
          </a:xfrm>
        </p:grpSpPr>
        <p:sp>
          <p:nvSpPr>
            <p:cNvPr id="97" name="TextBox 96"/>
            <p:cNvSpPr txBox="1"/>
            <p:nvPr/>
          </p:nvSpPr>
          <p:spPr>
            <a:xfrm>
              <a:off x="10175918" y="1943280"/>
              <a:ext cx="2358188" cy="215444"/>
            </a:xfrm>
            <a:prstGeom prst="rect">
              <a:avLst/>
            </a:prstGeom>
            <a:noFill/>
          </p:spPr>
          <p:txBody>
            <a:bodyPr wrap="square" lIns="0" tIns="0" rIns="0" bIns="0" rtlCol="0">
              <a:spAutoFit/>
            </a:bodyPr>
            <a:lstStyle/>
            <a:p>
              <a:r>
                <a:rPr lang="en-GB" sz="1400" b="1" kern="0" dirty="0" smtClean="0">
                  <a:solidFill>
                    <a:srgbClr val="FFFFFF">
                      <a:lumMod val="50000"/>
                    </a:srgbClr>
                  </a:solidFill>
                </a:rPr>
                <a:t>Responsible Mom</a:t>
              </a:r>
            </a:p>
          </p:txBody>
        </p:sp>
        <p:sp>
          <p:nvSpPr>
            <p:cNvPr id="98" name="TextBox 97"/>
            <p:cNvSpPr txBox="1"/>
            <p:nvPr/>
          </p:nvSpPr>
          <p:spPr>
            <a:xfrm>
              <a:off x="2314764" y="1943280"/>
              <a:ext cx="2199351" cy="215444"/>
            </a:xfrm>
            <a:prstGeom prst="rect">
              <a:avLst/>
            </a:prstGeom>
            <a:noFill/>
          </p:spPr>
          <p:txBody>
            <a:bodyPr wrap="square" lIns="0" tIns="0" rIns="0" bIns="0" rtlCol="0">
              <a:spAutoFit/>
            </a:bodyPr>
            <a:lstStyle/>
            <a:p>
              <a:r>
                <a:rPr lang="en-GB" sz="1400" b="1" kern="0" dirty="0" smtClean="0">
                  <a:solidFill>
                    <a:srgbClr val="FFFFFF">
                      <a:lumMod val="50000"/>
                    </a:srgbClr>
                  </a:solidFill>
                </a:rPr>
                <a:t>Freedom </a:t>
              </a:r>
              <a:r>
                <a:rPr lang="en-GB" sz="1400" b="1" kern="0" dirty="0" smtClean="0">
                  <a:solidFill>
                    <a:srgbClr val="FFFFFF">
                      <a:lumMod val="50000"/>
                    </a:srgbClr>
                  </a:solidFill>
                </a:rPr>
                <a:t>Striver </a:t>
              </a:r>
            </a:p>
          </p:txBody>
        </p:sp>
        <p:sp>
          <p:nvSpPr>
            <p:cNvPr id="100" name="TextBox 99"/>
            <p:cNvSpPr txBox="1"/>
            <p:nvPr/>
          </p:nvSpPr>
          <p:spPr>
            <a:xfrm>
              <a:off x="573644" y="1943280"/>
              <a:ext cx="2184076" cy="215444"/>
            </a:xfrm>
            <a:prstGeom prst="rect">
              <a:avLst/>
            </a:prstGeom>
            <a:noFill/>
          </p:spPr>
          <p:txBody>
            <a:bodyPr wrap="square" lIns="0" tIns="0" rIns="0" bIns="0" rtlCol="0">
              <a:spAutoFit/>
            </a:bodyPr>
            <a:lstStyle/>
            <a:p>
              <a:r>
                <a:rPr lang="en-GB" sz="1400" b="1" kern="0" dirty="0" smtClean="0">
                  <a:solidFill>
                    <a:srgbClr val="FFFFFF">
                      <a:lumMod val="50000"/>
                    </a:srgbClr>
                  </a:solidFill>
                </a:rPr>
                <a:t>The Good Girl </a:t>
              </a:r>
            </a:p>
          </p:txBody>
        </p:sp>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177" y="2525724"/>
              <a:ext cx="1177372" cy="1010816"/>
            </a:xfrm>
            <a:prstGeom prst="ellipse">
              <a:avLst/>
            </a:prstGeom>
            <a:ln w="76200">
              <a:solidFill>
                <a:srgbClr val="7A2280"/>
              </a:solidFill>
            </a:ln>
          </p:spPr>
        </p:pic>
        <p:pic>
          <p:nvPicPr>
            <p:cNvPr id="103" name="Picture 1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6773" y="2525724"/>
              <a:ext cx="1096892" cy="1010816"/>
            </a:xfrm>
            <a:prstGeom prst="ellipse">
              <a:avLst/>
            </a:prstGeom>
            <a:ln w="76200">
              <a:solidFill>
                <a:srgbClr val="F7911E"/>
              </a:solidFill>
            </a:ln>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131" y="2525724"/>
              <a:ext cx="1156308" cy="1010816"/>
            </a:xfrm>
            <a:prstGeom prst="ellipse">
              <a:avLst/>
            </a:prstGeom>
            <a:ln w="76200">
              <a:solidFill>
                <a:srgbClr val="81C341"/>
              </a:solidFill>
            </a:ln>
          </p:spPr>
        </p:pic>
        <p:pic>
          <p:nvPicPr>
            <p:cNvPr id="105" name="Picture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52316" y="2525724"/>
              <a:ext cx="1096892" cy="980080"/>
            </a:xfrm>
            <a:prstGeom prst="ellipse">
              <a:avLst/>
            </a:prstGeom>
            <a:ln w="76200">
              <a:solidFill>
                <a:srgbClr val="4655A5"/>
              </a:solidFill>
            </a:ln>
          </p:spPr>
        </p:pic>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021" y="2525724"/>
              <a:ext cx="1177372" cy="996686"/>
            </a:xfrm>
            <a:prstGeom prst="ellipse">
              <a:avLst/>
            </a:prstGeom>
            <a:ln w="76200">
              <a:solidFill>
                <a:srgbClr val="E5007E"/>
              </a:solidFill>
            </a:ln>
          </p:spPr>
        </p:pic>
        <p:sp>
          <p:nvSpPr>
            <p:cNvPr id="107" name="TextBox 106"/>
            <p:cNvSpPr txBox="1"/>
            <p:nvPr/>
          </p:nvSpPr>
          <p:spPr>
            <a:xfrm>
              <a:off x="4202624" y="1926610"/>
              <a:ext cx="2358188" cy="215444"/>
            </a:xfrm>
            <a:prstGeom prst="rect">
              <a:avLst/>
            </a:prstGeom>
            <a:noFill/>
          </p:spPr>
          <p:txBody>
            <a:bodyPr wrap="square" lIns="0" tIns="0" rIns="0" bIns="0" rtlCol="0">
              <a:spAutoFit/>
            </a:bodyPr>
            <a:lstStyle/>
            <a:p>
              <a:r>
                <a:rPr lang="en-GB" sz="1400" b="1" kern="0" dirty="0" smtClean="0">
                  <a:solidFill>
                    <a:srgbClr val="FFFFFF">
                      <a:lumMod val="50000"/>
                    </a:srgbClr>
                  </a:solidFill>
                </a:rPr>
                <a:t>Determined </a:t>
              </a:r>
              <a:r>
                <a:rPr lang="en-GB" sz="1400" b="1" kern="0" dirty="0" smtClean="0">
                  <a:solidFill>
                    <a:srgbClr val="FFFFFF">
                      <a:lumMod val="50000"/>
                    </a:srgbClr>
                  </a:solidFill>
                </a:rPr>
                <a:t>Stylist</a:t>
              </a:r>
            </a:p>
          </p:txBody>
        </p:sp>
        <p:sp>
          <p:nvSpPr>
            <p:cNvPr id="108" name="TextBox 107"/>
            <p:cNvSpPr txBox="1"/>
            <p:nvPr/>
          </p:nvSpPr>
          <p:spPr>
            <a:xfrm>
              <a:off x="8107687" y="1943280"/>
              <a:ext cx="2358188" cy="215444"/>
            </a:xfrm>
            <a:prstGeom prst="rect">
              <a:avLst/>
            </a:prstGeom>
            <a:noFill/>
          </p:spPr>
          <p:txBody>
            <a:bodyPr wrap="square" lIns="0" tIns="0" rIns="0" bIns="0" rtlCol="0">
              <a:spAutoFit/>
            </a:bodyPr>
            <a:lstStyle/>
            <a:p>
              <a:r>
                <a:rPr lang="en-GB" sz="1400" b="1" kern="0" dirty="0" smtClean="0">
                  <a:solidFill>
                    <a:srgbClr val="FFFFFF">
                      <a:lumMod val="50000"/>
                    </a:srgbClr>
                  </a:solidFill>
                </a:rPr>
                <a:t>Protection Savvy</a:t>
              </a:r>
            </a:p>
          </p:txBody>
        </p:sp>
        <p:sp>
          <p:nvSpPr>
            <p:cNvPr id="109" name="Oval 108"/>
            <p:cNvSpPr/>
            <p:nvPr/>
          </p:nvSpPr>
          <p:spPr>
            <a:xfrm>
              <a:off x="1559741" y="3118401"/>
              <a:ext cx="620246" cy="510254"/>
            </a:xfrm>
            <a:prstGeom prst="ellipse">
              <a:avLst/>
            </a:prstGeom>
            <a:solidFill>
              <a:srgbClr val="FFFFFF"/>
            </a:solidFill>
            <a:ln w="28575">
              <a:solidFill>
                <a:srgbClr val="E5007E"/>
              </a:solidFill>
            </a:ln>
          </p:spPr>
          <p:txBody>
            <a:bodyPr wrap="square">
              <a:spAutoFit/>
            </a:bodyPr>
            <a:lstStyle/>
            <a:p>
              <a:endParaRPr lang="en-GB" b="1" kern="0" dirty="0" smtClean="0">
                <a:solidFill>
                  <a:srgbClr val="FFFFFF">
                    <a:lumMod val="50000"/>
                  </a:srgbClr>
                </a:solidFill>
              </a:endParaRPr>
            </a:p>
          </p:txBody>
        </p:sp>
        <p:sp>
          <p:nvSpPr>
            <p:cNvPr id="110" name="Oval 109"/>
            <p:cNvSpPr/>
            <p:nvPr/>
          </p:nvSpPr>
          <p:spPr>
            <a:xfrm>
              <a:off x="3394834" y="3118401"/>
              <a:ext cx="620246" cy="510254"/>
            </a:xfrm>
            <a:prstGeom prst="ellipse">
              <a:avLst/>
            </a:prstGeom>
            <a:solidFill>
              <a:srgbClr val="FFFFFF"/>
            </a:solidFill>
            <a:ln w="28575">
              <a:solidFill>
                <a:srgbClr val="4655A5"/>
              </a:solidFill>
            </a:ln>
          </p:spPr>
          <p:txBody>
            <a:bodyPr wrap="square">
              <a:spAutoFit/>
            </a:bodyPr>
            <a:lstStyle/>
            <a:p>
              <a:endParaRPr lang="en-GB" b="1" kern="0" dirty="0" smtClean="0">
                <a:solidFill>
                  <a:srgbClr val="FFFFFF">
                    <a:lumMod val="50000"/>
                  </a:srgbClr>
                </a:solidFill>
              </a:endParaRPr>
            </a:p>
          </p:txBody>
        </p:sp>
        <p:sp>
          <p:nvSpPr>
            <p:cNvPr id="111" name="Oval 110"/>
            <p:cNvSpPr/>
            <p:nvPr/>
          </p:nvSpPr>
          <p:spPr>
            <a:xfrm>
              <a:off x="5341429" y="3118401"/>
              <a:ext cx="620246" cy="510254"/>
            </a:xfrm>
            <a:prstGeom prst="ellipse">
              <a:avLst/>
            </a:prstGeom>
            <a:solidFill>
              <a:srgbClr val="FFFFFF"/>
            </a:solidFill>
            <a:ln w="28575">
              <a:solidFill>
                <a:srgbClr val="81C341"/>
              </a:solidFill>
            </a:ln>
          </p:spPr>
          <p:txBody>
            <a:bodyPr wrap="square">
              <a:spAutoFit/>
            </a:bodyPr>
            <a:lstStyle/>
            <a:p>
              <a:endParaRPr lang="en-GB" b="1" kern="0" dirty="0" smtClean="0">
                <a:solidFill>
                  <a:srgbClr val="FFFFFF">
                    <a:lumMod val="50000"/>
                  </a:srgbClr>
                </a:solidFill>
              </a:endParaRPr>
            </a:p>
          </p:txBody>
        </p:sp>
        <p:sp>
          <p:nvSpPr>
            <p:cNvPr id="112" name="Oval 111"/>
            <p:cNvSpPr/>
            <p:nvPr/>
          </p:nvSpPr>
          <p:spPr>
            <a:xfrm>
              <a:off x="11117743" y="3118401"/>
              <a:ext cx="620246" cy="510254"/>
            </a:xfrm>
            <a:prstGeom prst="ellipse">
              <a:avLst/>
            </a:prstGeom>
            <a:solidFill>
              <a:srgbClr val="FFFFFF"/>
            </a:solidFill>
            <a:ln w="28575">
              <a:solidFill>
                <a:srgbClr val="F7911E"/>
              </a:solidFill>
            </a:ln>
          </p:spPr>
          <p:txBody>
            <a:bodyPr wrap="square">
              <a:spAutoFit/>
            </a:bodyPr>
            <a:lstStyle/>
            <a:p>
              <a:endParaRPr lang="en-GB" b="1" kern="0" dirty="0" smtClean="0">
                <a:solidFill>
                  <a:srgbClr val="FFFFFF">
                    <a:lumMod val="50000"/>
                  </a:srgbClr>
                </a:solidFill>
              </a:endParaRPr>
            </a:p>
          </p:txBody>
        </p:sp>
        <p:sp>
          <p:nvSpPr>
            <p:cNvPr id="113" name="Oval 112"/>
            <p:cNvSpPr/>
            <p:nvPr/>
          </p:nvSpPr>
          <p:spPr>
            <a:xfrm>
              <a:off x="9169401" y="3118401"/>
              <a:ext cx="620246" cy="510254"/>
            </a:xfrm>
            <a:prstGeom prst="ellipse">
              <a:avLst/>
            </a:prstGeom>
            <a:solidFill>
              <a:srgbClr val="FFFFFF"/>
            </a:solidFill>
            <a:ln w="28575">
              <a:solidFill>
                <a:srgbClr val="7A2280"/>
              </a:solidFill>
            </a:ln>
          </p:spPr>
          <p:txBody>
            <a:bodyPr wrap="square">
              <a:spAutoFit/>
            </a:bodyPr>
            <a:lstStyle/>
            <a:p>
              <a:endParaRPr lang="en-GB" b="1" kern="0" dirty="0" smtClean="0">
                <a:solidFill>
                  <a:srgbClr val="FFFFFF">
                    <a:lumMod val="50000"/>
                  </a:srgbClr>
                </a:solidFill>
              </a:endParaRPr>
            </a:p>
          </p:txBody>
        </p:sp>
        <p:sp>
          <p:nvSpPr>
            <p:cNvPr id="115" name="TextBox 114"/>
            <p:cNvSpPr txBox="1"/>
            <p:nvPr/>
          </p:nvSpPr>
          <p:spPr>
            <a:xfrm>
              <a:off x="1661374" y="3258355"/>
              <a:ext cx="508773" cy="246221"/>
            </a:xfrm>
            <a:prstGeom prst="rect">
              <a:avLst/>
            </a:prstGeom>
            <a:noFill/>
          </p:spPr>
          <p:txBody>
            <a:bodyPr wrap="square" lIns="0" tIns="0" rIns="0" bIns="0" rtlCol="0">
              <a:spAutoFit/>
            </a:bodyPr>
            <a:lstStyle/>
            <a:p>
              <a:r>
                <a:rPr lang="en-ZA" sz="1600" b="1" kern="0" dirty="0" smtClean="0">
                  <a:solidFill>
                    <a:srgbClr val="E5007E"/>
                  </a:solidFill>
                </a:rPr>
                <a:t>21%</a:t>
              </a:r>
            </a:p>
          </p:txBody>
        </p:sp>
        <p:sp>
          <p:nvSpPr>
            <p:cNvPr id="116" name="TextBox 115"/>
            <p:cNvSpPr txBox="1"/>
            <p:nvPr/>
          </p:nvSpPr>
          <p:spPr>
            <a:xfrm>
              <a:off x="3499954" y="3258354"/>
              <a:ext cx="508773" cy="246221"/>
            </a:xfrm>
            <a:prstGeom prst="rect">
              <a:avLst/>
            </a:prstGeom>
            <a:noFill/>
          </p:spPr>
          <p:txBody>
            <a:bodyPr wrap="square" lIns="0" tIns="0" rIns="0" bIns="0" rtlCol="0">
              <a:spAutoFit/>
            </a:bodyPr>
            <a:lstStyle/>
            <a:p>
              <a:r>
                <a:rPr lang="en-ZA" sz="1600" b="1" kern="0" dirty="0" smtClean="0">
                  <a:solidFill>
                    <a:srgbClr val="4655A5"/>
                  </a:solidFill>
                </a:rPr>
                <a:t>20%</a:t>
              </a:r>
            </a:p>
          </p:txBody>
        </p:sp>
        <p:sp>
          <p:nvSpPr>
            <p:cNvPr id="117" name="TextBox 116"/>
            <p:cNvSpPr txBox="1"/>
            <p:nvPr/>
          </p:nvSpPr>
          <p:spPr>
            <a:xfrm>
              <a:off x="5447291" y="3242922"/>
              <a:ext cx="508773" cy="246221"/>
            </a:xfrm>
            <a:prstGeom prst="rect">
              <a:avLst/>
            </a:prstGeom>
            <a:noFill/>
          </p:spPr>
          <p:txBody>
            <a:bodyPr wrap="square" lIns="0" tIns="0" rIns="0" bIns="0" rtlCol="0">
              <a:spAutoFit/>
            </a:bodyPr>
            <a:lstStyle/>
            <a:p>
              <a:r>
                <a:rPr lang="en-ZA" sz="1600" b="1" kern="0" dirty="0" smtClean="0">
                  <a:solidFill>
                    <a:srgbClr val="81C341"/>
                  </a:solidFill>
                </a:rPr>
                <a:t>19%</a:t>
              </a:r>
            </a:p>
          </p:txBody>
        </p:sp>
        <p:sp>
          <p:nvSpPr>
            <p:cNvPr id="118" name="TextBox 117"/>
            <p:cNvSpPr txBox="1"/>
            <p:nvPr/>
          </p:nvSpPr>
          <p:spPr>
            <a:xfrm>
              <a:off x="11222900" y="3256532"/>
              <a:ext cx="508773" cy="246221"/>
            </a:xfrm>
            <a:prstGeom prst="rect">
              <a:avLst/>
            </a:prstGeom>
            <a:noFill/>
          </p:spPr>
          <p:txBody>
            <a:bodyPr wrap="square" lIns="0" tIns="0" rIns="0" bIns="0" rtlCol="0">
              <a:spAutoFit/>
            </a:bodyPr>
            <a:lstStyle/>
            <a:p>
              <a:r>
                <a:rPr lang="en-ZA" sz="1600" b="1" kern="0" dirty="0" smtClean="0">
                  <a:solidFill>
                    <a:srgbClr val="F7911E"/>
                  </a:solidFill>
                </a:rPr>
                <a:t>18%</a:t>
              </a:r>
            </a:p>
          </p:txBody>
        </p:sp>
        <p:sp>
          <p:nvSpPr>
            <p:cNvPr id="119" name="TextBox 118"/>
            <p:cNvSpPr txBox="1"/>
            <p:nvPr/>
          </p:nvSpPr>
          <p:spPr>
            <a:xfrm>
              <a:off x="9260758" y="3254429"/>
              <a:ext cx="508773" cy="246221"/>
            </a:xfrm>
            <a:prstGeom prst="rect">
              <a:avLst/>
            </a:prstGeom>
            <a:noFill/>
          </p:spPr>
          <p:txBody>
            <a:bodyPr wrap="square" lIns="0" tIns="0" rIns="0" bIns="0" rtlCol="0">
              <a:spAutoFit/>
            </a:bodyPr>
            <a:lstStyle/>
            <a:p>
              <a:r>
                <a:rPr lang="en-ZA" sz="1600" b="1" kern="0" dirty="0" smtClean="0">
                  <a:solidFill>
                    <a:srgbClr val="7A2280"/>
                  </a:solidFill>
                </a:rPr>
                <a:t>13%</a:t>
              </a:r>
            </a:p>
          </p:txBody>
        </p:sp>
        <p:sp>
          <p:nvSpPr>
            <p:cNvPr id="114" name="Oval 113"/>
            <p:cNvSpPr/>
            <p:nvPr/>
          </p:nvSpPr>
          <p:spPr>
            <a:xfrm>
              <a:off x="7383691" y="3151733"/>
              <a:ext cx="620246" cy="510254"/>
            </a:xfrm>
            <a:prstGeom prst="ellipse">
              <a:avLst/>
            </a:prstGeom>
            <a:solidFill>
              <a:srgbClr val="FFFFFF"/>
            </a:solidFill>
            <a:ln w="28575">
              <a:solidFill>
                <a:srgbClr val="C50017"/>
              </a:solidFill>
            </a:ln>
          </p:spPr>
          <p:txBody>
            <a:bodyPr wrap="square">
              <a:spAutoFit/>
            </a:bodyPr>
            <a:lstStyle/>
            <a:p>
              <a:endParaRPr lang="en-GB" b="1" kern="0" dirty="0" smtClean="0">
                <a:solidFill>
                  <a:srgbClr val="FFFFFF">
                    <a:lumMod val="50000"/>
                  </a:srgbClr>
                </a:solidFill>
              </a:endParaRPr>
            </a:p>
          </p:txBody>
        </p:sp>
        <p:sp>
          <p:nvSpPr>
            <p:cNvPr id="120" name="TextBox 119"/>
            <p:cNvSpPr txBox="1"/>
            <p:nvPr/>
          </p:nvSpPr>
          <p:spPr>
            <a:xfrm>
              <a:off x="7556865" y="3283749"/>
              <a:ext cx="508773" cy="246221"/>
            </a:xfrm>
            <a:prstGeom prst="rect">
              <a:avLst/>
            </a:prstGeom>
            <a:noFill/>
          </p:spPr>
          <p:txBody>
            <a:bodyPr wrap="square" lIns="0" tIns="0" rIns="0" bIns="0" rtlCol="0">
              <a:spAutoFit/>
            </a:bodyPr>
            <a:lstStyle/>
            <a:p>
              <a:r>
                <a:rPr lang="en-ZA" sz="1600" b="1" kern="0" dirty="0" smtClean="0">
                  <a:solidFill>
                    <a:srgbClr val="C50017"/>
                  </a:solidFill>
                </a:rPr>
                <a:t>9%</a:t>
              </a:r>
            </a:p>
          </p:txBody>
        </p:sp>
      </p:grpSp>
      <p:graphicFrame>
        <p:nvGraphicFramePr>
          <p:cNvPr id="127" name="Chart 126"/>
          <p:cNvGraphicFramePr/>
          <p:nvPr/>
        </p:nvGraphicFramePr>
        <p:xfrm>
          <a:off x="32585" y="3459894"/>
          <a:ext cx="1956502" cy="14693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9" name="Chart 128"/>
          <p:cNvGraphicFramePr/>
          <p:nvPr/>
        </p:nvGraphicFramePr>
        <p:xfrm>
          <a:off x="1968201" y="3459894"/>
          <a:ext cx="1956502" cy="146932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1" name="Chart 130"/>
          <p:cNvGraphicFramePr/>
          <p:nvPr/>
        </p:nvGraphicFramePr>
        <p:xfrm>
          <a:off x="7775049" y="3459894"/>
          <a:ext cx="1956502" cy="146932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32" name="Chart 131"/>
          <p:cNvGraphicFramePr/>
          <p:nvPr/>
        </p:nvGraphicFramePr>
        <p:xfrm>
          <a:off x="5860319" y="3485461"/>
          <a:ext cx="1956502" cy="146932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33" name="Chart 132"/>
          <p:cNvGraphicFramePr/>
          <p:nvPr/>
        </p:nvGraphicFramePr>
        <p:xfrm>
          <a:off x="3903817" y="3459894"/>
          <a:ext cx="1956502" cy="1469320"/>
        </p:xfrm>
        <a:graphic>
          <a:graphicData uri="http://schemas.openxmlformats.org/drawingml/2006/chart">
            <c:chart xmlns:c="http://schemas.openxmlformats.org/drawingml/2006/chart" xmlns:r="http://schemas.openxmlformats.org/officeDocument/2006/relationships" r:id="rId12"/>
          </a:graphicData>
        </a:graphic>
      </p:graphicFrame>
      <p:sp>
        <p:nvSpPr>
          <p:cNvPr id="134" name="Title 2"/>
          <p:cNvSpPr>
            <a:spLocks noGrp="1"/>
          </p:cNvSpPr>
          <p:nvPr>
            <p:ph type="title"/>
          </p:nvPr>
        </p:nvSpPr>
        <p:spPr/>
        <p:txBody>
          <a:bodyPr/>
          <a:lstStyle/>
          <a:p>
            <a:r>
              <a:rPr lang="en-GB" dirty="0"/>
              <a:t>Overview of </a:t>
            </a:r>
            <a:r>
              <a:rPr lang="en-GB" dirty="0" smtClean="0"/>
              <a:t>segments – level of risk</a:t>
            </a:r>
            <a:endParaRPr lang="en-US" dirty="0"/>
          </a:p>
        </p:txBody>
      </p:sp>
      <p:sp>
        <p:nvSpPr>
          <p:cNvPr id="2" name="Rectangle 1"/>
          <p:cNvSpPr/>
          <p:nvPr/>
        </p:nvSpPr>
        <p:spPr bwMode="ltGray">
          <a:xfrm>
            <a:off x="2075268" y="6343602"/>
            <a:ext cx="8781645" cy="1968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ZA" sz="1100" b="1" dirty="0" smtClean="0">
                <a:solidFill>
                  <a:srgbClr val="717171"/>
                </a:solidFill>
              </a:rPr>
              <a:t>At risk definition: </a:t>
            </a:r>
            <a:r>
              <a:rPr lang="en-ZA" sz="1100" dirty="0" smtClean="0">
                <a:solidFill>
                  <a:srgbClr val="717171"/>
                </a:solidFill>
              </a:rPr>
              <a:t>Claimed high risk consumers OR Claimed low/ no risk consumers who are not using the right preventative methods</a:t>
            </a:r>
          </a:p>
        </p:txBody>
      </p:sp>
      <p:sp>
        <p:nvSpPr>
          <p:cNvPr id="42" name="Oval 41"/>
          <p:cNvSpPr/>
          <p:nvPr/>
        </p:nvSpPr>
        <p:spPr bwMode="ltGray">
          <a:xfrm>
            <a:off x="10440413" y="4979255"/>
            <a:ext cx="655200" cy="656532"/>
          </a:xfrm>
          <a:prstGeom prst="ellipse">
            <a:avLst/>
          </a:prstGeom>
          <a:solidFill>
            <a:srgbClr val="71717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dirty="0">
                <a:solidFill>
                  <a:srgbClr val="FFFFFF"/>
                </a:solidFill>
              </a:rPr>
              <a:t>At risk: </a:t>
            </a:r>
          </a:p>
          <a:p>
            <a:pPr algn="ctr"/>
            <a:r>
              <a:rPr lang="en-US" sz="2000" dirty="0" smtClean="0">
                <a:solidFill>
                  <a:srgbClr val="FFFFFF"/>
                </a:solidFill>
              </a:rPr>
              <a:t>20%</a:t>
            </a:r>
            <a:endParaRPr lang="en-US" sz="2000" dirty="0">
              <a:solidFill>
                <a:srgbClr val="FFFFFF"/>
              </a:solidFill>
            </a:endParaRPr>
          </a:p>
        </p:txBody>
      </p:sp>
      <p:graphicFrame>
        <p:nvGraphicFramePr>
          <p:cNvPr id="43" name="Chart 42"/>
          <p:cNvGraphicFramePr/>
          <p:nvPr/>
        </p:nvGraphicFramePr>
        <p:xfrm>
          <a:off x="9752437" y="3470554"/>
          <a:ext cx="1956502" cy="1469320"/>
        </p:xfrm>
        <a:graphic>
          <a:graphicData uri="http://schemas.openxmlformats.org/drawingml/2006/chart">
            <c:chart xmlns:c="http://schemas.openxmlformats.org/drawingml/2006/chart" xmlns:r="http://schemas.openxmlformats.org/officeDocument/2006/relationships" r:id="rId13"/>
          </a:graphicData>
        </a:graphic>
      </p:graphicFrame>
      <p:sp>
        <p:nvSpPr>
          <p:cNvPr id="44" name="TextBox 43"/>
          <p:cNvSpPr txBox="1"/>
          <p:nvPr/>
        </p:nvSpPr>
        <p:spPr>
          <a:xfrm>
            <a:off x="6032208" y="1649882"/>
            <a:ext cx="2483400" cy="215444"/>
          </a:xfrm>
          <a:prstGeom prst="rect">
            <a:avLst/>
          </a:prstGeom>
          <a:noFill/>
        </p:spPr>
        <p:txBody>
          <a:bodyPr wrap="square" lIns="0" tIns="0" rIns="0" bIns="0" rtlCol="0">
            <a:spAutoFit/>
          </a:bodyPr>
          <a:lstStyle/>
          <a:p>
            <a:r>
              <a:rPr lang="en-GB" sz="1400" b="1" kern="0" dirty="0" smtClean="0">
                <a:solidFill>
                  <a:srgbClr val="FFFFFF">
                    <a:lumMod val="50000"/>
                  </a:srgbClr>
                </a:solidFill>
              </a:rPr>
              <a:t>Gender Prisoner</a:t>
            </a:r>
          </a:p>
        </p:txBody>
      </p:sp>
    </p:spTree>
    <p:extLst>
      <p:ext uri="{BB962C8B-B14F-4D97-AF65-F5344CB8AC3E}">
        <p14:creationId xmlns:p14="http://schemas.microsoft.com/office/powerpoint/2010/main" val="1124670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333453"/>
            <a:ext cx="11466875" cy="404119"/>
          </a:xfrm>
        </p:spPr>
        <p:txBody>
          <a:bodyPr/>
          <a:lstStyle/>
          <a:p>
            <a:r>
              <a:rPr lang="en-ZA" dirty="0" smtClean="0"/>
              <a:t>Axis dynamics based on level of HIV risk and household stability</a:t>
            </a:r>
            <a:endParaRPr lang="en-ZA" dirty="0"/>
          </a:p>
        </p:txBody>
      </p:sp>
      <p:sp>
        <p:nvSpPr>
          <p:cNvPr id="3" name="Slide Number Placeholder 2"/>
          <p:cNvSpPr>
            <a:spLocks noGrp="1"/>
          </p:cNvSpPr>
          <p:nvPr>
            <p:ph type="sldNum" sz="quarter" idx="4"/>
          </p:nvPr>
        </p:nvSpPr>
        <p:spPr/>
        <p:txBody>
          <a:bodyPr/>
          <a:lstStyle/>
          <a:p>
            <a:fld id="{4034BEE3-566C-4068-A777-C3A4762E861B}" type="slidenum">
              <a:rPr lang="en-GB" smtClean="0">
                <a:solidFill>
                  <a:srgbClr val="717171"/>
                </a:solidFill>
              </a:rPr>
              <a:pPr/>
              <a:t>5</a:t>
            </a:fld>
            <a:endParaRPr lang="en-GB" dirty="0">
              <a:solidFill>
                <a:srgbClr val="717171"/>
              </a:solidFill>
            </a:endParaRPr>
          </a:p>
        </p:txBody>
      </p:sp>
      <p:sp>
        <p:nvSpPr>
          <p:cNvPr id="5" name="Text Placeholder 4"/>
          <p:cNvSpPr>
            <a:spLocks noGrp="1"/>
          </p:cNvSpPr>
          <p:nvPr>
            <p:ph type="body" sz="quarter" idx="18"/>
          </p:nvPr>
        </p:nvSpPr>
        <p:spPr/>
        <p:txBody>
          <a:bodyPr/>
          <a:lstStyle/>
          <a:p>
            <a:endParaRPr lang="en-ZA" dirty="0"/>
          </a:p>
        </p:txBody>
      </p:sp>
      <p:cxnSp>
        <p:nvCxnSpPr>
          <p:cNvPr id="7" name="Straight Connector 6"/>
          <p:cNvCxnSpPr>
            <a:stCxn id="9" idx="2"/>
            <a:endCxn id="10" idx="0"/>
          </p:cNvCxnSpPr>
          <p:nvPr/>
        </p:nvCxnSpPr>
        <p:spPr>
          <a:xfrm flipH="1">
            <a:off x="6068193" y="1453468"/>
            <a:ext cx="55756" cy="4218011"/>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1" idx="3"/>
            <a:endCxn id="12" idx="1"/>
          </p:cNvCxnSpPr>
          <p:nvPr/>
        </p:nvCxnSpPr>
        <p:spPr>
          <a:xfrm>
            <a:off x="2274516" y="3617854"/>
            <a:ext cx="7777645"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ltGray">
          <a:xfrm>
            <a:off x="5476037" y="1105440"/>
            <a:ext cx="1295824" cy="348028"/>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ZA" sz="1400" b="1" dirty="0" smtClean="0">
                <a:solidFill>
                  <a:srgbClr val="FFFFFF"/>
                </a:solidFill>
              </a:rPr>
              <a:t>PRIVILEGED</a:t>
            </a:r>
          </a:p>
        </p:txBody>
      </p:sp>
      <p:sp>
        <p:nvSpPr>
          <p:cNvPr id="10" name="Rectangle 9"/>
          <p:cNvSpPr/>
          <p:nvPr/>
        </p:nvSpPr>
        <p:spPr bwMode="ltGray">
          <a:xfrm>
            <a:off x="5491912" y="5671479"/>
            <a:ext cx="1152562" cy="343717"/>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FFFFFF"/>
                </a:solidFill>
              </a:rPr>
              <a:t>SURVIVAL</a:t>
            </a:r>
          </a:p>
        </p:txBody>
      </p:sp>
      <p:sp>
        <p:nvSpPr>
          <p:cNvPr id="11" name="Rectangle 10"/>
          <p:cNvSpPr/>
          <p:nvPr/>
        </p:nvSpPr>
        <p:spPr bwMode="ltGray">
          <a:xfrm>
            <a:off x="1139687" y="3430311"/>
            <a:ext cx="1134829" cy="375086"/>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ZA" sz="1400" b="1" dirty="0" smtClean="0">
                <a:solidFill>
                  <a:srgbClr val="FFFFFF"/>
                </a:solidFill>
              </a:rPr>
              <a:t>LOW RISK</a:t>
            </a:r>
          </a:p>
        </p:txBody>
      </p:sp>
      <p:sp>
        <p:nvSpPr>
          <p:cNvPr id="12" name="Rectangle 11"/>
          <p:cNvSpPr/>
          <p:nvPr/>
        </p:nvSpPr>
        <p:spPr bwMode="ltGray">
          <a:xfrm>
            <a:off x="10052161" y="3430311"/>
            <a:ext cx="1172429" cy="375086"/>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ZA" sz="1400" b="1" dirty="0" smtClean="0">
                <a:solidFill>
                  <a:srgbClr val="FFFFFF"/>
                </a:solidFill>
              </a:rPr>
              <a:t>HIGH RISK</a:t>
            </a:r>
          </a:p>
        </p:txBody>
      </p:sp>
      <p:grpSp>
        <p:nvGrpSpPr>
          <p:cNvPr id="26" name="noun_project_1570.eps"/>
          <p:cNvGrpSpPr>
            <a:grpSpLocks/>
          </p:cNvGrpSpPr>
          <p:nvPr/>
        </p:nvGrpSpPr>
        <p:grpSpPr bwMode="auto">
          <a:xfrm>
            <a:off x="3540780" y="1542952"/>
            <a:ext cx="579437" cy="608012"/>
            <a:chOff x="2826" y="1937"/>
            <a:chExt cx="366" cy="383"/>
          </a:xfrm>
          <a:solidFill>
            <a:schemeClr val="accent2"/>
          </a:solidFill>
        </p:grpSpPr>
        <p:sp>
          <p:nvSpPr>
            <p:cNvPr id="29" name="Freeform 199"/>
            <p:cNvSpPr>
              <a:spLocks noEditPoints="1"/>
            </p:cNvSpPr>
            <p:nvPr/>
          </p:nvSpPr>
          <p:spPr bwMode="auto">
            <a:xfrm>
              <a:off x="2827" y="2028"/>
              <a:ext cx="365" cy="292"/>
            </a:xfrm>
            <a:custGeom>
              <a:avLst/>
              <a:gdLst>
                <a:gd name="T0" fmla="*/ 27 w 3289"/>
                <a:gd name="T1" fmla="*/ 16 h 2626"/>
                <a:gd name="T2" fmla="*/ 28 w 3289"/>
                <a:gd name="T3" fmla="*/ 17 h 2626"/>
                <a:gd name="T4" fmla="*/ 28 w 3289"/>
                <a:gd name="T5" fmla="*/ 16 h 2626"/>
                <a:gd name="T6" fmla="*/ 27 w 3289"/>
                <a:gd name="T7" fmla="*/ 16 h 2626"/>
                <a:gd name="T8" fmla="*/ 23 w 3289"/>
                <a:gd name="T9" fmla="*/ 13 h 2626"/>
                <a:gd name="T10" fmla="*/ 24 w 3289"/>
                <a:gd name="T11" fmla="*/ 14 h 2626"/>
                <a:gd name="T12" fmla="*/ 25 w 3289"/>
                <a:gd name="T13" fmla="*/ 13 h 2626"/>
                <a:gd name="T14" fmla="*/ 24 w 3289"/>
                <a:gd name="T15" fmla="*/ 13 h 2626"/>
                <a:gd name="T16" fmla="*/ 13 w 3289"/>
                <a:gd name="T17" fmla="*/ 0 h 2626"/>
                <a:gd name="T18" fmla="*/ 16 w 3289"/>
                <a:gd name="T19" fmla="*/ 1 h 2626"/>
                <a:gd name="T20" fmla="*/ 19 w 3289"/>
                <a:gd name="T21" fmla="*/ 3 h 2626"/>
                <a:gd name="T22" fmla="*/ 15 w 3289"/>
                <a:gd name="T23" fmla="*/ 7 h 2626"/>
                <a:gd name="T24" fmla="*/ 15 w 3289"/>
                <a:gd name="T25" fmla="*/ 9 h 2626"/>
                <a:gd name="T26" fmla="*/ 16 w 3289"/>
                <a:gd name="T27" fmla="*/ 10 h 2626"/>
                <a:gd name="T28" fmla="*/ 17 w 3289"/>
                <a:gd name="T29" fmla="*/ 11 h 2626"/>
                <a:gd name="T30" fmla="*/ 25 w 3289"/>
                <a:gd name="T31" fmla="*/ 7 h 2626"/>
                <a:gd name="T32" fmla="*/ 25 w 3289"/>
                <a:gd name="T33" fmla="*/ 6 h 2626"/>
                <a:gd name="T34" fmla="*/ 24 w 3289"/>
                <a:gd name="T35" fmla="*/ 5 h 2626"/>
                <a:gd name="T36" fmla="*/ 24 w 3289"/>
                <a:gd name="T37" fmla="*/ 6 h 2626"/>
                <a:gd name="T38" fmla="*/ 19 w 3289"/>
                <a:gd name="T39" fmla="*/ 9 h 2626"/>
                <a:gd name="T40" fmla="*/ 18 w 3289"/>
                <a:gd name="T41" fmla="*/ 10 h 2626"/>
                <a:gd name="T42" fmla="*/ 17 w 3289"/>
                <a:gd name="T43" fmla="*/ 9 h 2626"/>
                <a:gd name="T44" fmla="*/ 16 w 3289"/>
                <a:gd name="T45" fmla="*/ 9 h 2626"/>
                <a:gd name="T46" fmla="*/ 17 w 3289"/>
                <a:gd name="T47" fmla="*/ 8 h 2626"/>
                <a:gd name="T48" fmla="*/ 23 w 3289"/>
                <a:gd name="T49" fmla="*/ 2 h 2626"/>
                <a:gd name="T50" fmla="*/ 26 w 3289"/>
                <a:gd name="T51" fmla="*/ 0 h 2626"/>
                <a:gd name="T52" fmla="*/ 30 w 3289"/>
                <a:gd name="T53" fmla="*/ 0 h 2626"/>
                <a:gd name="T54" fmla="*/ 33 w 3289"/>
                <a:gd name="T55" fmla="*/ 1 h 2626"/>
                <a:gd name="T56" fmla="*/ 36 w 3289"/>
                <a:gd name="T57" fmla="*/ 2 h 2626"/>
                <a:gd name="T58" fmla="*/ 38 w 3289"/>
                <a:gd name="T59" fmla="*/ 5 h 2626"/>
                <a:gd name="T60" fmla="*/ 40 w 3289"/>
                <a:gd name="T61" fmla="*/ 8 h 2626"/>
                <a:gd name="T62" fmla="*/ 41 w 3289"/>
                <a:gd name="T63" fmla="*/ 11 h 2626"/>
                <a:gd name="T64" fmla="*/ 40 w 3289"/>
                <a:gd name="T65" fmla="*/ 14 h 2626"/>
                <a:gd name="T66" fmla="*/ 39 w 3289"/>
                <a:gd name="T67" fmla="*/ 17 h 2626"/>
                <a:gd name="T68" fmla="*/ 25 w 3289"/>
                <a:gd name="T69" fmla="*/ 32 h 2626"/>
                <a:gd name="T70" fmla="*/ 23 w 3289"/>
                <a:gd name="T71" fmla="*/ 32 h 2626"/>
                <a:gd name="T72" fmla="*/ 22 w 3289"/>
                <a:gd name="T73" fmla="*/ 32 h 2626"/>
                <a:gd name="T74" fmla="*/ 22 w 3289"/>
                <a:gd name="T75" fmla="*/ 31 h 2626"/>
                <a:gd name="T76" fmla="*/ 22 w 3289"/>
                <a:gd name="T77" fmla="*/ 30 h 2626"/>
                <a:gd name="T78" fmla="*/ 31 w 3289"/>
                <a:gd name="T79" fmla="*/ 20 h 2626"/>
                <a:gd name="T80" fmla="*/ 31 w 3289"/>
                <a:gd name="T81" fmla="*/ 20 h 2626"/>
                <a:gd name="T82" fmla="*/ 30 w 3289"/>
                <a:gd name="T83" fmla="*/ 19 h 2626"/>
                <a:gd name="T84" fmla="*/ 21 w 3289"/>
                <a:gd name="T85" fmla="*/ 29 h 2626"/>
                <a:gd name="T86" fmla="*/ 20 w 3289"/>
                <a:gd name="T87" fmla="*/ 29 h 2626"/>
                <a:gd name="T88" fmla="*/ 12 w 3289"/>
                <a:gd name="T89" fmla="*/ 21 h 2626"/>
                <a:gd name="T90" fmla="*/ 10 w 3289"/>
                <a:gd name="T91" fmla="*/ 19 h 2626"/>
                <a:gd name="T92" fmla="*/ 9 w 3289"/>
                <a:gd name="T93" fmla="*/ 19 h 2626"/>
                <a:gd name="T94" fmla="*/ 9 w 3289"/>
                <a:gd name="T95" fmla="*/ 20 h 2626"/>
                <a:gd name="T96" fmla="*/ 10 w 3289"/>
                <a:gd name="T97" fmla="*/ 22 h 2626"/>
                <a:gd name="T98" fmla="*/ 18 w 3289"/>
                <a:gd name="T99" fmla="*/ 30 h 2626"/>
                <a:gd name="T100" fmla="*/ 18 w 3289"/>
                <a:gd name="T101" fmla="*/ 31 h 2626"/>
                <a:gd name="T102" fmla="*/ 17 w 3289"/>
                <a:gd name="T103" fmla="*/ 32 h 2626"/>
                <a:gd name="T104" fmla="*/ 16 w 3289"/>
                <a:gd name="T105" fmla="*/ 32 h 2626"/>
                <a:gd name="T106" fmla="*/ 2 w 3289"/>
                <a:gd name="T107" fmla="*/ 18 h 2626"/>
                <a:gd name="T108" fmla="*/ 1 w 3289"/>
                <a:gd name="T109" fmla="*/ 15 h 2626"/>
                <a:gd name="T110" fmla="*/ 0 w 3289"/>
                <a:gd name="T111" fmla="*/ 12 h 2626"/>
                <a:gd name="T112" fmla="*/ 0 w 3289"/>
                <a:gd name="T113" fmla="*/ 8 h 2626"/>
                <a:gd name="T114" fmla="*/ 2 w 3289"/>
                <a:gd name="T115" fmla="*/ 5 h 2626"/>
                <a:gd name="T116" fmla="*/ 4 w 3289"/>
                <a:gd name="T117" fmla="*/ 3 h 2626"/>
                <a:gd name="T118" fmla="*/ 7 w 3289"/>
                <a:gd name="T119" fmla="*/ 1 h 2626"/>
                <a:gd name="T120" fmla="*/ 10 w 3289"/>
                <a:gd name="T121" fmla="*/ 0 h 26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89"/>
                <a:gd name="T184" fmla="*/ 0 h 2626"/>
                <a:gd name="T185" fmla="*/ 3289 w 3289"/>
                <a:gd name="T186" fmla="*/ 2626 h 26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89" h="2626">
                  <a:moveTo>
                    <a:pt x="2211" y="1289"/>
                  </a:moveTo>
                  <a:lnTo>
                    <a:pt x="2194" y="1291"/>
                  </a:lnTo>
                  <a:lnTo>
                    <a:pt x="2177" y="1297"/>
                  </a:lnTo>
                  <a:lnTo>
                    <a:pt x="2164" y="1309"/>
                  </a:lnTo>
                  <a:lnTo>
                    <a:pt x="1549" y="1923"/>
                  </a:lnTo>
                  <a:lnTo>
                    <a:pt x="1645" y="2018"/>
                  </a:lnTo>
                  <a:lnTo>
                    <a:pt x="2259" y="1403"/>
                  </a:lnTo>
                  <a:lnTo>
                    <a:pt x="2270" y="1390"/>
                  </a:lnTo>
                  <a:lnTo>
                    <a:pt x="2276" y="1374"/>
                  </a:lnTo>
                  <a:lnTo>
                    <a:pt x="2278" y="1357"/>
                  </a:lnTo>
                  <a:lnTo>
                    <a:pt x="2276" y="1339"/>
                  </a:lnTo>
                  <a:lnTo>
                    <a:pt x="2270" y="1323"/>
                  </a:lnTo>
                  <a:lnTo>
                    <a:pt x="2259" y="1309"/>
                  </a:lnTo>
                  <a:lnTo>
                    <a:pt x="2244" y="1297"/>
                  </a:lnTo>
                  <a:lnTo>
                    <a:pt x="2228" y="1291"/>
                  </a:lnTo>
                  <a:lnTo>
                    <a:pt x="2211" y="1289"/>
                  </a:lnTo>
                  <a:close/>
                  <a:moveTo>
                    <a:pt x="1933" y="1011"/>
                  </a:moveTo>
                  <a:lnTo>
                    <a:pt x="1915" y="1013"/>
                  </a:lnTo>
                  <a:lnTo>
                    <a:pt x="1899" y="1019"/>
                  </a:lnTo>
                  <a:lnTo>
                    <a:pt x="1886" y="1031"/>
                  </a:lnTo>
                  <a:lnTo>
                    <a:pt x="1883" y="1030"/>
                  </a:lnTo>
                  <a:lnTo>
                    <a:pt x="1270" y="1644"/>
                  </a:lnTo>
                  <a:lnTo>
                    <a:pt x="1365" y="1740"/>
                  </a:lnTo>
                  <a:lnTo>
                    <a:pt x="1981" y="1125"/>
                  </a:lnTo>
                  <a:lnTo>
                    <a:pt x="1992" y="1112"/>
                  </a:lnTo>
                  <a:lnTo>
                    <a:pt x="1998" y="1096"/>
                  </a:lnTo>
                  <a:lnTo>
                    <a:pt x="2000" y="1078"/>
                  </a:lnTo>
                  <a:lnTo>
                    <a:pt x="1998" y="1061"/>
                  </a:lnTo>
                  <a:lnTo>
                    <a:pt x="1992" y="1045"/>
                  </a:lnTo>
                  <a:lnTo>
                    <a:pt x="1981" y="1031"/>
                  </a:lnTo>
                  <a:lnTo>
                    <a:pt x="1966" y="1019"/>
                  </a:lnTo>
                  <a:lnTo>
                    <a:pt x="1950" y="1013"/>
                  </a:lnTo>
                  <a:lnTo>
                    <a:pt x="1933" y="1011"/>
                  </a:lnTo>
                  <a:close/>
                  <a:moveTo>
                    <a:pt x="899" y="0"/>
                  </a:moveTo>
                  <a:lnTo>
                    <a:pt x="968" y="1"/>
                  </a:lnTo>
                  <a:lnTo>
                    <a:pt x="1036" y="7"/>
                  </a:lnTo>
                  <a:lnTo>
                    <a:pt x="1104" y="19"/>
                  </a:lnTo>
                  <a:lnTo>
                    <a:pt x="1171" y="36"/>
                  </a:lnTo>
                  <a:lnTo>
                    <a:pt x="1237" y="57"/>
                  </a:lnTo>
                  <a:lnTo>
                    <a:pt x="1302" y="85"/>
                  </a:lnTo>
                  <a:lnTo>
                    <a:pt x="1364" y="116"/>
                  </a:lnTo>
                  <a:lnTo>
                    <a:pt x="1425" y="154"/>
                  </a:lnTo>
                  <a:lnTo>
                    <a:pt x="1483" y="196"/>
                  </a:lnTo>
                  <a:lnTo>
                    <a:pt x="1538" y="243"/>
                  </a:lnTo>
                  <a:lnTo>
                    <a:pt x="1270" y="503"/>
                  </a:lnTo>
                  <a:lnTo>
                    <a:pt x="1238" y="538"/>
                  </a:lnTo>
                  <a:lnTo>
                    <a:pt x="1215" y="573"/>
                  </a:lnTo>
                  <a:lnTo>
                    <a:pt x="1200" y="607"/>
                  </a:lnTo>
                  <a:lnTo>
                    <a:pt x="1191" y="641"/>
                  </a:lnTo>
                  <a:lnTo>
                    <a:pt x="1188" y="673"/>
                  </a:lnTo>
                  <a:lnTo>
                    <a:pt x="1192" y="705"/>
                  </a:lnTo>
                  <a:lnTo>
                    <a:pt x="1202" y="735"/>
                  </a:lnTo>
                  <a:lnTo>
                    <a:pt x="1217" y="764"/>
                  </a:lnTo>
                  <a:lnTo>
                    <a:pt x="1235" y="791"/>
                  </a:lnTo>
                  <a:lnTo>
                    <a:pt x="1258" y="816"/>
                  </a:lnTo>
                  <a:lnTo>
                    <a:pt x="1285" y="838"/>
                  </a:lnTo>
                  <a:lnTo>
                    <a:pt x="1314" y="858"/>
                  </a:lnTo>
                  <a:lnTo>
                    <a:pt x="1347" y="875"/>
                  </a:lnTo>
                  <a:lnTo>
                    <a:pt x="1381" y="889"/>
                  </a:lnTo>
                  <a:lnTo>
                    <a:pt x="1417" y="899"/>
                  </a:lnTo>
                  <a:lnTo>
                    <a:pt x="1455" y="907"/>
                  </a:lnTo>
                  <a:lnTo>
                    <a:pt x="997" y="1366"/>
                  </a:lnTo>
                  <a:lnTo>
                    <a:pt x="1089" y="1459"/>
                  </a:lnTo>
                  <a:lnTo>
                    <a:pt x="2002" y="546"/>
                  </a:lnTo>
                  <a:lnTo>
                    <a:pt x="2013" y="531"/>
                  </a:lnTo>
                  <a:lnTo>
                    <a:pt x="2019" y="515"/>
                  </a:lnTo>
                  <a:lnTo>
                    <a:pt x="2021" y="498"/>
                  </a:lnTo>
                  <a:lnTo>
                    <a:pt x="2019" y="481"/>
                  </a:lnTo>
                  <a:lnTo>
                    <a:pt x="2013" y="465"/>
                  </a:lnTo>
                  <a:lnTo>
                    <a:pt x="2002" y="451"/>
                  </a:lnTo>
                  <a:lnTo>
                    <a:pt x="1987" y="440"/>
                  </a:lnTo>
                  <a:lnTo>
                    <a:pt x="1972" y="434"/>
                  </a:lnTo>
                  <a:lnTo>
                    <a:pt x="1955" y="432"/>
                  </a:lnTo>
                  <a:lnTo>
                    <a:pt x="1938" y="434"/>
                  </a:lnTo>
                  <a:lnTo>
                    <a:pt x="1921" y="440"/>
                  </a:lnTo>
                  <a:lnTo>
                    <a:pt x="1907" y="451"/>
                  </a:lnTo>
                  <a:lnTo>
                    <a:pt x="1653" y="704"/>
                  </a:lnTo>
                  <a:lnTo>
                    <a:pt x="1631" y="723"/>
                  </a:lnTo>
                  <a:lnTo>
                    <a:pt x="1606" y="741"/>
                  </a:lnTo>
                  <a:lnTo>
                    <a:pt x="1580" y="756"/>
                  </a:lnTo>
                  <a:lnTo>
                    <a:pt x="1552" y="769"/>
                  </a:lnTo>
                  <a:lnTo>
                    <a:pt x="1524" y="778"/>
                  </a:lnTo>
                  <a:lnTo>
                    <a:pt x="1495" y="785"/>
                  </a:lnTo>
                  <a:lnTo>
                    <a:pt x="1466" y="788"/>
                  </a:lnTo>
                  <a:lnTo>
                    <a:pt x="1438" y="787"/>
                  </a:lnTo>
                  <a:lnTo>
                    <a:pt x="1411" y="783"/>
                  </a:lnTo>
                  <a:lnTo>
                    <a:pt x="1386" y="774"/>
                  </a:lnTo>
                  <a:lnTo>
                    <a:pt x="1362" y="763"/>
                  </a:lnTo>
                  <a:lnTo>
                    <a:pt x="1342" y="746"/>
                  </a:lnTo>
                  <a:lnTo>
                    <a:pt x="1330" y="731"/>
                  </a:lnTo>
                  <a:lnTo>
                    <a:pt x="1324" y="715"/>
                  </a:lnTo>
                  <a:lnTo>
                    <a:pt x="1322" y="698"/>
                  </a:lnTo>
                  <a:lnTo>
                    <a:pt x="1324" y="681"/>
                  </a:lnTo>
                  <a:lnTo>
                    <a:pt x="1330" y="664"/>
                  </a:lnTo>
                  <a:lnTo>
                    <a:pt x="1342" y="650"/>
                  </a:lnTo>
                  <a:lnTo>
                    <a:pt x="1724" y="268"/>
                  </a:lnTo>
                  <a:lnTo>
                    <a:pt x="1776" y="219"/>
                  </a:lnTo>
                  <a:lnTo>
                    <a:pt x="1831" y="176"/>
                  </a:lnTo>
                  <a:lnTo>
                    <a:pt x="1890" y="137"/>
                  </a:lnTo>
                  <a:lnTo>
                    <a:pt x="1949" y="103"/>
                  </a:lnTo>
                  <a:lnTo>
                    <a:pt x="2012" y="73"/>
                  </a:lnTo>
                  <a:lnTo>
                    <a:pt x="2075" y="49"/>
                  </a:lnTo>
                  <a:lnTo>
                    <a:pt x="2139" y="29"/>
                  </a:lnTo>
                  <a:lnTo>
                    <a:pt x="2205" y="15"/>
                  </a:lnTo>
                  <a:lnTo>
                    <a:pt x="2272" y="5"/>
                  </a:lnTo>
                  <a:lnTo>
                    <a:pt x="2339" y="0"/>
                  </a:lnTo>
                  <a:lnTo>
                    <a:pt x="2406" y="0"/>
                  </a:lnTo>
                  <a:lnTo>
                    <a:pt x="2473" y="5"/>
                  </a:lnTo>
                  <a:lnTo>
                    <a:pt x="2538" y="15"/>
                  </a:lnTo>
                  <a:lnTo>
                    <a:pt x="2604" y="29"/>
                  </a:lnTo>
                  <a:lnTo>
                    <a:pt x="2669" y="49"/>
                  </a:lnTo>
                  <a:lnTo>
                    <a:pt x="2733" y="73"/>
                  </a:lnTo>
                  <a:lnTo>
                    <a:pt x="2794" y="103"/>
                  </a:lnTo>
                  <a:lnTo>
                    <a:pt x="2855" y="137"/>
                  </a:lnTo>
                  <a:lnTo>
                    <a:pt x="2912" y="176"/>
                  </a:lnTo>
                  <a:lnTo>
                    <a:pt x="2967" y="219"/>
                  </a:lnTo>
                  <a:lnTo>
                    <a:pt x="3020" y="268"/>
                  </a:lnTo>
                  <a:lnTo>
                    <a:pt x="3069" y="320"/>
                  </a:lnTo>
                  <a:lnTo>
                    <a:pt x="3113" y="376"/>
                  </a:lnTo>
                  <a:lnTo>
                    <a:pt x="3152" y="434"/>
                  </a:lnTo>
                  <a:lnTo>
                    <a:pt x="3186" y="493"/>
                  </a:lnTo>
                  <a:lnTo>
                    <a:pt x="3216" y="556"/>
                  </a:lnTo>
                  <a:lnTo>
                    <a:pt x="3240" y="618"/>
                  </a:lnTo>
                  <a:lnTo>
                    <a:pt x="3259" y="683"/>
                  </a:lnTo>
                  <a:lnTo>
                    <a:pt x="3274" y="749"/>
                  </a:lnTo>
                  <a:lnTo>
                    <a:pt x="3284" y="816"/>
                  </a:lnTo>
                  <a:lnTo>
                    <a:pt x="3289" y="882"/>
                  </a:lnTo>
                  <a:lnTo>
                    <a:pt x="3289" y="949"/>
                  </a:lnTo>
                  <a:lnTo>
                    <a:pt x="3284" y="1016"/>
                  </a:lnTo>
                  <a:lnTo>
                    <a:pt x="3274" y="1083"/>
                  </a:lnTo>
                  <a:lnTo>
                    <a:pt x="3259" y="1149"/>
                  </a:lnTo>
                  <a:lnTo>
                    <a:pt x="3240" y="1213"/>
                  </a:lnTo>
                  <a:lnTo>
                    <a:pt x="3216" y="1276"/>
                  </a:lnTo>
                  <a:lnTo>
                    <a:pt x="3186" y="1339"/>
                  </a:lnTo>
                  <a:lnTo>
                    <a:pt x="3152" y="1398"/>
                  </a:lnTo>
                  <a:lnTo>
                    <a:pt x="3113" y="1456"/>
                  </a:lnTo>
                  <a:lnTo>
                    <a:pt x="3069" y="1512"/>
                  </a:lnTo>
                  <a:lnTo>
                    <a:pt x="3020" y="1564"/>
                  </a:lnTo>
                  <a:lnTo>
                    <a:pt x="1996" y="2588"/>
                  </a:lnTo>
                  <a:lnTo>
                    <a:pt x="1976" y="2604"/>
                  </a:lnTo>
                  <a:lnTo>
                    <a:pt x="1954" y="2616"/>
                  </a:lnTo>
                  <a:lnTo>
                    <a:pt x="1929" y="2623"/>
                  </a:lnTo>
                  <a:lnTo>
                    <a:pt x="1905" y="2626"/>
                  </a:lnTo>
                  <a:lnTo>
                    <a:pt x="1879" y="2623"/>
                  </a:lnTo>
                  <a:lnTo>
                    <a:pt x="1856" y="2616"/>
                  </a:lnTo>
                  <a:lnTo>
                    <a:pt x="1834" y="2604"/>
                  </a:lnTo>
                  <a:lnTo>
                    <a:pt x="1813" y="2588"/>
                  </a:lnTo>
                  <a:lnTo>
                    <a:pt x="1796" y="2567"/>
                  </a:lnTo>
                  <a:lnTo>
                    <a:pt x="1785" y="2545"/>
                  </a:lnTo>
                  <a:lnTo>
                    <a:pt x="1777" y="2522"/>
                  </a:lnTo>
                  <a:lnTo>
                    <a:pt x="1775" y="2496"/>
                  </a:lnTo>
                  <a:lnTo>
                    <a:pt x="1777" y="2472"/>
                  </a:lnTo>
                  <a:lnTo>
                    <a:pt x="1785" y="2448"/>
                  </a:lnTo>
                  <a:lnTo>
                    <a:pt x="1796" y="2425"/>
                  </a:lnTo>
                  <a:lnTo>
                    <a:pt x="1813" y="2405"/>
                  </a:lnTo>
                  <a:lnTo>
                    <a:pt x="2460" y="1759"/>
                  </a:lnTo>
                  <a:lnTo>
                    <a:pt x="2537" y="1681"/>
                  </a:lnTo>
                  <a:lnTo>
                    <a:pt x="2548" y="1668"/>
                  </a:lnTo>
                  <a:lnTo>
                    <a:pt x="2554" y="1652"/>
                  </a:lnTo>
                  <a:lnTo>
                    <a:pt x="2556" y="1635"/>
                  </a:lnTo>
                  <a:lnTo>
                    <a:pt x="2554" y="1618"/>
                  </a:lnTo>
                  <a:lnTo>
                    <a:pt x="2548" y="1601"/>
                  </a:lnTo>
                  <a:lnTo>
                    <a:pt x="2537" y="1587"/>
                  </a:lnTo>
                  <a:lnTo>
                    <a:pt x="2522" y="1575"/>
                  </a:lnTo>
                  <a:lnTo>
                    <a:pt x="2507" y="1569"/>
                  </a:lnTo>
                  <a:lnTo>
                    <a:pt x="2490" y="1567"/>
                  </a:lnTo>
                  <a:lnTo>
                    <a:pt x="2473" y="1569"/>
                  </a:lnTo>
                  <a:lnTo>
                    <a:pt x="2456" y="1575"/>
                  </a:lnTo>
                  <a:lnTo>
                    <a:pt x="2442" y="1587"/>
                  </a:lnTo>
                  <a:lnTo>
                    <a:pt x="1736" y="2292"/>
                  </a:lnTo>
                  <a:lnTo>
                    <a:pt x="1716" y="2309"/>
                  </a:lnTo>
                  <a:lnTo>
                    <a:pt x="1692" y="2321"/>
                  </a:lnTo>
                  <a:lnTo>
                    <a:pt x="1669" y="2327"/>
                  </a:lnTo>
                  <a:lnTo>
                    <a:pt x="1645" y="2331"/>
                  </a:lnTo>
                  <a:lnTo>
                    <a:pt x="1619" y="2327"/>
                  </a:lnTo>
                  <a:lnTo>
                    <a:pt x="1596" y="2321"/>
                  </a:lnTo>
                  <a:lnTo>
                    <a:pt x="1573" y="2309"/>
                  </a:lnTo>
                  <a:lnTo>
                    <a:pt x="1552" y="2292"/>
                  </a:lnTo>
                  <a:lnTo>
                    <a:pt x="995" y="1735"/>
                  </a:lnTo>
                  <a:lnTo>
                    <a:pt x="846" y="1587"/>
                  </a:lnTo>
                  <a:lnTo>
                    <a:pt x="833" y="1575"/>
                  </a:lnTo>
                  <a:lnTo>
                    <a:pt x="816" y="1569"/>
                  </a:lnTo>
                  <a:lnTo>
                    <a:pt x="799" y="1567"/>
                  </a:lnTo>
                  <a:lnTo>
                    <a:pt x="782" y="1569"/>
                  </a:lnTo>
                  <a:lnTo>
                    <a:pt x="766" y="1575"/>
                  </a:lnTo>
                  <a:lnTo>
                    <a:pt x="751" y="1587"/>
                  </a:lnTo>
                  <a:lnTo>
                    <a:pt x="740" y="1601"/>
                  </a:lnTo>
                  <a:lnTo>
                    <a:pt x="734" y="1618"/>
                  </a:lnTo>
                  <a:lnTo>
                    <a:pt x="732" y="1635"/>
                  </a:lnTo>
                  <a:lnTo>
                    <a:pt x="734" y="1652"/>
                  </a:lnTo>
                  <a:lnTo>
                    <a:pt x="740" y="1668"/>
                  </a:lnTo>
                  <a:lnTo>
                    <a:pt x="751" y="1681"/>
                  </a:lnTo>
                  <a:lnTo>
                    <a:pt x="828" y="1759"/>
                  </a:lnTo>
                  <a:lnTo>
                    <a:pt x="1440" y="2371"/>
                  </a:lnTo>
                  <a:lnTo>
                    <a:pt x="1456" y="2391"/>
                  </a:lnTo>
                  <a:lnTo>
                    <a:pt x="1467" y="2413"/>
                  </a:lnTo>
                  <a:lnTo>
                    <a:pt x="1475" y="2438"/>
                  </a:lnTo>
                  <a:lnTo>
                    <a:pt x="1477" y="2462"/>
                  </a:lnTo>
                  <a:lnTo>
                    <a:pt x="1475" y="2487"/>
                  </a:lnTo>
                  <a:lnTo>
                    <a:pt x="1467" y="2511"/>
                  </a:lnTo>
                  <a:lnTo>
                    <a:pt x="1456" y="2533"/>
                  </a:lnTo>
                  <a:lnTo>
                    <a:pt x="1440" y="2553"/>
                  </a:lnTo>
                  <a:lnTo>
                    <a:pt x="1420" y="2570"/>
                  </a:lnTo>
                  <a:lnTo>
                    <a:pt x="1396" y="2582"/>
                  </a:lnTo>
                  <a:lnTo>
                    <a:pt x="1373" y="2589"/>
                  </a:lnTo>
                  <a:lnTo>
                    <a:pt x="1347" y="2592"/>
                  </a:lnTo>
                  <a:lnTo>
                    <a:pt x="1323" y="2589"/>
                  </a:lnTo>
                  <a:lnTo>
                    <a:pt x="1300" y="2582"/>
                  </a:lnTo>
                  <a:lnTo>
                    <a:pt x="1276" y="2570"/>
                  </a:lnTo>
                  <a:lnTo>
                    <a:pt x="1256" y="2553"/>
                  </a:lnTo>
                  <a:lnTo>
                    <a:pt x="268" y="1564"/>
                  </a:lnTo>
                  <a:lnTo>
                    <a:pt x="219" y="1512"/>
                  </a:lnTo>
                  <a:lnTo>
                    <a:pt x="175" y="1456"/>
                  </a:lnTo>
                  <a:lnTo>
                    <a:pt x="136" y="1398"/>
                  </a:lnTo>
                  <a:lnTo>
                    <a:pt x="102" y="1339"/>
                  </a:lnTo>
                  <a:lnTo>
                    <a:pt x="74" y="1276"/>
                  </a:lnTo>
                  <a:lnTo>
                    <a:pt x="49" y="1213"/>
                  </a:lnTo>
                  <a:lnTo>
                    <a:pt x="29" y="1149"/>
                  </a:lnTo>
                  <a:lnTo>
                    <a:pt x="14" y="1083"/>
                  </a:lnTo>
                  <a:lnTo>
                    <a:pt x="5" y="1016"/>
                  </a:lnTo>
                  <a:lnTo>
                    <a:pt x="0" y="949"/>
                  </a:lnTo>
                  <a:lnTo>
                    <a:pt x="0" y="882"/>
                  </a:lnTo>
                  <a:lnTo>
                    <a:pt x="5" y="816"/>
                  </a:lnTo>
                  <a:lnTo>
                    <a:pt x="14" y="749"/>
                  </a:lnTo>
                  <a:lnTo>
                    <a:pt x="29" y="683"/>
                  </a:lnTo>
                  <a:lnTo>
                    <a:pt x="49" y="618"/>
                  </a:lnTo>
                  <a:lnTo>
                    <a:pt x="74" y="556"/>
                  </a:lnTo>
                  <a:lnTo>
                    <a:pt x="102" y="493"/>
                  </a:lnTo>
                  <a:lnTo>
                    <a:pt x="136" y="434"/>
                  </a:lnTo>
                  <a:lnTo>
                    <a:pt x="175" y="376"/>
                  </a:lnTo>
                  <a:lnTo>
                    <a:pt x="219" y="320"/>
                  </a:lnTo>
                  <a:lnTo>
                    <a:pt x="268" y="268"/>
                  </a:lnTo>
                  <a:lnTo>
                    <a:pt x="322" y="218"/>
                  </a:lnTo>
                  <a:lnTo>
                    <a:pt x="378" y="174"/>
                  </a:lnTo>
                  <a:lnTo>
                    <a:pt x="438" y="133"/>
                  </a:lnTo>
                  <a:lnTo>
                    <a:pt x="499" y="99"/>
                  </a:lnTo>
                  <a:lnTo>
                    <a:pt x="563" y="70"/>
                  </a:lnTo>
                  <a:lnTo>
                    <a:pt x="629" y="45"/>
                  </a:lnTo>
                  <a:lnTo>
                    <a:pt x="695" y="26"/>
                  </a:lnTo>
                  <a:lnTo>
                    <a:pt x="762" y="12"/>
                  </a:lnTo>
                  <a:lnTo>
                    <a:pt x="830" y="4"/>
                  </a:lnTo>
                  <a:lnTo>
                    <a:pt x="899"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ZA" dirty="0">
                <a:solidFill>
                  <a:srgbClr val="717171"/>
                </a:solidFill>
              </a:endParaRPr>
            </a:p>
          </p:txBody>
        </p:sp>
        <p:sp>
          <p:nvSpPr>
            <p:cNvPr id="30" name="Freeform 200"/>
            <p:cNvSpPr>
              <a:spLocks/>
            </p:cNvSpPr>
            <p:nvPr/>
          </p:nvSpPr>
          <p:spPr bwMode="auto">
            <a:xfrm>
              <a:off x="2826" y="1937"/>
              <a:ext cx="364" cy="91"/>
            </a:xfrm>
            <a:custGeom>
              <a:avLst/>
              <a:gdLst>
                <a:gd name="T0" fmla="*/ 20 w 3275"/>
                <a:gd name="T1" fmla="*/ 0 h 822"/>
                <a:gd name="T2" fmla="*/ 20 w 3275"/>
                <a:gd name="T3" fmla="*/ 0 h 822"/>
                <a:gd name="T4" fmla="*/ 20 w 3275"/>
                <a:gd name="T5" fmla="*/ 0 h 822"/>
                <a:gd name="T6" fmla="*/ 20 w 3275"/>
                <a:gd name="T7" fmla="*/ 0 h 822"/>
                <a:gd name="T8" fmla="*/ 39 w 3275"/>
                <a:gd name="T9" fmla="*/ 7 h 822"/>
                <a:gd name="T10" fmla="*/ 40 w 3275"/>
                <a:gd name="T11" fmla="*/ 8 h 822"/>
                <a:gd name="T12" fmla="*/ 40 w 3275"/>
                <a:gd name="T13" fmla="*/ 8 h 822"/>
                <a:gd name="T14" fmla="*/ 40 w 3275"/>
                <a:gd name="T15" fmla="*/ 9 h 822"/>
                <a:gd name="T16" fmla="*/ 40 w 3275"/>
                <a:gd name="T17" fmla="*/ 9 h 822"/>
                <a:gd name="T18" fmla="*/ 40 w 3275"/>
                <a:gd name="T19" fmla="*/ 10 h 822"/>
                <a:gd name="T20" fmla="*/ 40 w 3275"/>
                <a:gd name="T21" fmla="*/ 10 h 822"/>
                <a:gd name="T22" fmla="*/ 39 w 3275"/>
                <a:gd name="T23" fmla="*/ 10 h 822"/>
                <a:gd name="T24" fmla="*/ 38 w 3275"/>
                <a:gd name="T25" fmla="*/ 10 h 822"/>
                <a:gd name="T26" fmla="*/ 36 w 3275"/>
                <a:gd name="T27" fmla="*/ 9 h 822"/>
                <a:gd name="T28" fmla="*/ 35 w 3275"/>
                <a:gd name="T29" fmla="*/ 9 h 822"/>
                <a:gd name="T30" fmla="*/ 33 w 3275"/>
                <a:gd name="T31" fmla="*/ 8 h 822"/>
                <a:gd name="T32" fmla="*/ 31 w 3275"/>
                <a:gd name="T33" fmla="*/ 7 h 822"/>
                <a:gd name="T34" fmla="*/ 28 w 3275"/>
                <a:gd name="T35" fmla="*/ 7 h 822"/>
                <a:gd name="T36" fmla="*/ 26 w 3275"/>
                <a:gd name="T37" fmla="*/ 6 h 822"/>
                <a:gd name="T38" fmla="*/ 23 w 3275"/>
                <a:gd name="T39" fmla="*/ 6 h 822"/>
                <a:gd name="T40" fmla="*/ 20 w 3275"/>
                <a:gd name="T41" fmla="*/ 6 h 822"/>
                <a:gd name="T42" fmla="*/ 17 w 3275"/>
                <a:gd name="T43" fmla="*/ 6 h 822"/>
                <a:gd name="T44" fmla="*/ 14 w 3275"/>
                <a:gd name="T45" fmla="*/ 7 h 822"/>
                <a:gd name="T46" fmla="*/ 11 w 3275"/>
                <a:gd name="T47" fmla="*/ 7 h 822"/>
                <a:gd name="T48" fmla="*/ 9 w 3275"/>
                <a:gd name="T49" fmla="*/ 8 h 822"/>
                <a:gd name="T50" fmla="*/ 2 w 3275"/>
                <a:gd name="T51" fmla="*/ 10 h 822"/>
                <a:gd name="T52" fmla="*/ 2 w 3275"/>
                <a:gd name="T53" fmla="*/ 10 h 822"/>
                <a:gd name="T54" fmla="*/ 1 w 3275"/>
                <a:gd name="T55" fmla="*/ 10 h 822"/>
                <a:gd name="T56" fmla="*/ 0 w 3275"/>
                <a:gd name="T57" fmla="*/ 10 h 822"/>
                <a:gd name="T58" fmla="*/ 0 w 3275"/>
                <a:gd name="T59" fmla="*/ 9 h 822"/>
                <a:gd name="T60" fmla="*/ 0 w 3275"/>
                <a:gd name="T61" fmla="*/ 9 h 822"/>
                <a:gd name="T62" fmla="*/ 0 w 3275"/>
                <a:gd name="T63" fmla="*/ 8 h 822"/>
                <a:gd name="T64" fmla="*/ 0 w 3275"/>
                <a:gd name="T65" fmla="*/ 8 h 822"/>
                <a:gd name="T66" fmla="*/ 1 w 3275"/>
                <a:gd name="T67" fmla="*/ 7 h 822"/>
                <a:gd name="T68" fmla="*/ 4 w 3275"/>
                <a:gd name="T69" fmla="*/ 1 h 822"/>
                <a:gd name="T70" fmla="*/ 8 w 3275"/>
                <a:gd name="T71" fmla="*/ 4 h 822"/>
                <a:gd name="T72" fmla="*/ 19 w 3275"/>
                <a:gd name="T73" fmla="*/ 0 h 822"/>
                <a:gd name="T74" fmla="*/ 19 w 3275"/>
                <a:gd name="T75" fmla="*/ 0 h 822"/>
                <a:gd name="T76" fmla="*/ 19 w 3275"/>
                <a:gd name="T77" fmla="*/ 0 h 822"/>
                <a:gd name="T78" fmla="*/ 20 w 3275"/>
                <a:gd name="T79" fmla="*/ 0 h 82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75"/>
                <a:gd name="T121" fmla="*/ 0 h 822"/>
                <a:gd name="T122" fmla="*/ 3275 w 3275"/>
                <a:gd name="T123" fmla="*/ 822 h 82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75" h="822">
                  <a:moveTo>
                    <a:pt x="1595" y="0"/>
                  </a:moveTo>
                  <a:lnTo>
                    <a:pt x="1602" y="0"/>
                  </a:lnTo>
                  <a:lnTo>
                    <a:pt x="1607" y="0"/>
                  </a:lnTo>
                  <a:lnTo>
                    <a:pt x="1614" y="1"/>
                  </a:lnTo>
                  <a:lnTo>
                    <a:pt x="1619" y="2"/>
                  </a:lnTo>
                  <a:lnTo>
                    <a:pt x="1625" y="3"/>
                  </a:lnTo>
                  <a:lnTo>
                    <a:pt x="1632" y="5"/>
                  </a:lnTo>
                  <a:lnTo>
                    <a:pt x="1636" y="6"/>
                  </a:lnTo>
                  <a:lnTo>
                    <a:pt x="1639" y="7"/>
                  </a:lnTo>
                  <a:lnTo>
                    <a:pt x="3195" y="584"/>
                  </a:lnTo>
                  <a:lnTo>
                    <a:pt x="3217" y="595"/>
                  </a:lnTo>
                  <a:lnTo>
                    <a:pt x="3237" y="610"/>
                  </a:lnTo>
                  <a:lnTo>
                    <a:pt x="3253" y="628"/>
                  </a:lnTo>
                  <a:lnTo>
                    <a:pt x="3264" y="648"/>
                  </a:lnTo>
                  <a:lnTo>
                    <a:pt x="3272" y="670"/>
                  </a:lnTo>
                  <a:lnTo>
                    <a:pt x="3275" y="693"/>
                  </a:lnTo>
                  <a:lnTo>
                    <a:pt x="3274" y="718"/>
                  </a:lnTo>
                  <a:lnTo>
                    <a:pt x="3267" y="741"/>
                  </a:lnTo>
                  <a:lnTo>
                    <a:pt x="3256" y="764"/>
                  </a:lnTo>
                  <a:lnTo>
                    <a:pt x="3241" y="785"/>
                  </a:lnTo>
                  <a:lnTo>
                    <a:pt x="3222" y="799"/>
                  </a:lnTo>
                  <a:lnTo>
                    <a:pt x="3200" y="812"/>
                  </a:lnTo>
                  <a:lnTo>
                    <a:pt x="3177" y="819"/>
                  </a:lnTo>
                  <a:lnTo>
                    <a:pt x="3153" y="822"/>
                  </a:lnTo>
                  <a:lnTo>
                    <a:pt x="3130" y="820"/>
                  </a:lnTo>
                  <a:lnTo>
                    <a:pt x="3109" y="813"/>
                  </a:lnTo>
                  <a:lnTo>
                    <a:pt x="2936" y="750"/>
                  </a:lnTo>
                  <a:lnTo>
                    <a:pt x="2915" y="745"/>
                  </a:lnTo>
                  <a:lnTo>
                    <a:pt x="2895" y="738"/>
                  </a:lnTo>
                  <a:lnTo>
                    <a:pt x="2861" y="723"/>
                  </a:lnTo>
                  <a:lnTo>
                    <a:pt x="2826" y="708"/>
                  </a:lnTo>
                  <a:lnTo>
                    <a:pt x="2663" y="649"/>
                  </a:lnTo>
                  <a:lnTo>
                    <a:pt x="2574" y="621"/>
                  </a:lnTo>
                  <a:lnTo>
                    <a:pt x="2481" y="597"/>
                  </a:lnTo>
                  <a:lnTo>
                    <a:pt x="2383" y="576"/>
                  </a:lnTo>
                  <a:lnTo>
                    <a:pt x="2282" y="557"/>
                  </a:lnTo>
                  <a:lnTo>
                    <a:pt x="2178" y="541"/>
                  </a:lnTo>
                  <a:lnTo>
                    <a:pt x="2072" y="527"/>
                  </a:lnTo>
                  <a:lnTo>
                    <a:pt x="1963" y="516"/>
                  </a:lnTo>
                  <a:lnTo>
                    <a:pt x="1851" y="509"/>
                  </a:lnTo>
                  <a:lnTo>
                    <a:pt x="1739" y="505"/>
                  </a:lnTo>
                  <a:lnTo>
                    <a:pt x="1624" y="502"/>
                  </a:lnTo>
                  <a:lnTo>
                    <a:pt x="1500" y="505"/>
                  </a:lnTo>
                  <a:lnTo>
                    <a:pt x="1378" y="510"/>
                  </a:lnTo>
                  <a:lnTo>
                    <a:pt x="1257" y="518"/>
                  </a:lnTo>
                  <a:lnTo>
                    <a:pt x="1140" y="531"/>
                  </a:lnTo>
                  <a:lnTo>
                    <a:pt x="1025" y="547"/>
                  </a:lnTo>
                  <a:lnTo>
                    <a:pt x="914" y="566"/>
                  </a:lnTo>
                  <a:lnTo>
                    <a:pt x="807" y="588"/>
                  </a:lnTo>
                  <a:lnTo>
                    <a:pt x="704" y="614"/>
                  </a:lnTo>
                  <a:lnTo>
                    <a:pt x="605" y="641"/>
                  </a:lnTo>
                  <a:lnTo>
                    <a:pt x="168" y="813"/>
                  </a:lnTo>
                  <a:lnTo>
                    <a:pt x="144" y="820"/>
                  </a:lnTo>
                  <a:lnTo>
                    <a:pt x="122" y="822"/>
                  </a:lnTo>
                  <a:lnTo>
                    <a:pt x="99" y="819"/>
                  </a:lnTo>
                  <a:lnTo>
                    <a:pt x="75" y="812"/>
                  </a:lnTo>
                  <a:lnTo>
                    <a:pt x="54" y="801"/>
                  </a:lnTo>
                  <a:lnTo>
                    <a:pt x="35" y="786"/>
                  </a:lnTo>
                  <a:lnTo>
                    <a:pt x="19" y="767"/>
                  </a:lnTo>
                  <a:lnTo>
                    <a:pt x="7" y="743"/>
                  </a:lnTo>
                  <a:lnTo>
                    <a:pt x="1" y="720"/>
                  </a:lnTo>
                  <a:lnTo>
                    <a:pt x="0" y="696"/>
                  </a:lnTo>
                  <a:lnTo>
                    <a:pt x="2" y="672"/>
                  </a:lnTo>
                  <a:lnTo>
                    <a:pt x="10" y="650"/>
                  </a:lnTo>
                  <a:lnTo>
                    <a:pt x="21" y="629"/>
                  </a:lnTo>
                  <a:lnTo>
                    <a:pt x="36" y="611"/>
                  </a:lnTo>
                  <a:lnTo>
                    <a:pt x="55" y="596"/>
                  </a:lnTo>
                  <a:lnTo>
                    <a:pt x="77" y="584"/>
                  </a:lnTo>
                  <a:lnTo>
                    <a:pt x="296" y="499"/>
                  </a:lnTo>
                  <a:lnTo>
                    <a:pt x="296" y="95"/>
                  </a:lnTo>
                  <a:lnTo>
                    <a:pt x="661" y="95"/>
                  </a:lnTo>
                  <a:lnTo>
                    <a:pt x="661" y="356"/>
                  </a:lnTo>
                  <a:lnTo>
                    <a:pt x="1552" y="7"/>
                  </a:lnTo>
                  <a:lnTo>
                    <a:pt x="1555" y="6"/>
                  </a:lnTo>
                  <a:lnTo>
                    <a:pt x="1559" y="5"/>
                  </a:lnTo>
                  <a:lnTo>
                    <a:pt x="1566" y="3"/>
                  </a:lnTo>
                  <a:lnTo>
                    <a:pt x="1571" y="2"/>
                  </a:lnTo>
                  <a:lnTo>
                    <a:pt x="1577" y="1"/>
                  </a:lnTo>
                  <a:lnTo>
                    <a:pt x="1583" y="0"/>
                  </a:lnTo>
                  <a:lnTo>
                    <a:pt x="1589" y="0"/>
                  </a:lnTo>
                  <a:lnTo>
                    <a:pt x="1595"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ZA" dirty="0">
                <a:solidFill>
                  <a:srgbClr val="717171"/>
                </a:solidFill>
              </a:endParaRPr>
            </a:p>
          </p:txBody>
        </p:sp>
      </p:grpSp>
      <p:sp>
        <p:nvSpPr>
          <p:cNvPr id="28" name="Rectangle 27"/>
          <p:cNvSpPr/>
          <p:nvPr/>
        </p:nvSpPr>
        <p:spPr>
          <a:xfrm>
            <a:off x="4213504" y="1615829"/>
            <a:ext cx="1414405" cy="499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FFFFFF"/>
                </a:solidFill>
              </a:rPr>
              <a:t>Responsible Mother</a:t>
            </a:r>
          </a:p>
        </p:txBody>
      </p:sp>
      <p:grpSp>
        <p:nvGrpSpPr>
          <p:cNvPr id="14" name="Group 13"/>
          <p:cNvGrpSpPr/>
          <p:nvPr/>
        </p:nvGrpSpPr>
        <p:grpSpPr>
          <a:xfrm>
            <a:off x="1896989" y="2393444"/>
            <a:ext cx="2131323" cy="570106"/>
            <a:chOff x="2720911" y="1249805"/>
            <a:chExt cx="2131323" cy="570106"/>
          </a:xfrm>
        </p:grpSpPr>
        <p:sp>
          <p:nvSpPr>
            <p:cNvPr id="23" name="noun_project_1085.eps"/>
            <p:cNvSpPr>
              <a:spLocks noEditPoints="1"/>
            </p:cNvSpPr>
            <p:nvPr/>
          </p:nvSpPr>
          <p:spPr bwMode="auto">
            <a:xfrm>
              <a:off x="2720911" y="1249805"/>
              <a:ext cx="648678" cy="570106"/>
            </a:xfrm>
            <a:custGeom>
              <a:avLst/>
              <a:gdLst>
                <a:gd name="T0" fmla="*/ 44733811 w 3587"/>
                <a:gd name="T1" fmla="*/ 50743800 h 2960"/>
                <a:gd name="T2" fmla="*/ 48584878 w 3587"/>
                <a:gd name="T3" fmla="*/ 58715561 h 2960"/>
                <a:gd name="T4" fmla="*/ 56932078 w 3587"/>
                <a:gd name="T5" fmla="*/ 55926397 h 2960"/>
                <a:gd name="T6" fmla="*/ 55246046 w 3587"/>
                <a:gd name="T7" fmla="*/ 47247138 h 2960"/>
                <a:gd name="T8" fmla="*/ 19421399 w 3587"/>
                <a:gd name="T9" fmla="*/ 47247138 h 2960"/>
                <a:gd name="T10" fmla="*/ 17735367 w 3587"/>
                <a:gd name="T11" fmla="*/ 55926397 h 2960"/>
                <a:gd name="T12" fmla="*/ 26082567 w 3587"/>
                <a:gd name="T13" fmla="*/ 58715561 h 2960"/>
                <a:gd name="T14" fmla="*/ 29933634 w 3587"/>
                <a:gd name="T15" fmla="*/ 50743800 h 2960"/>
                <a:gd name="T16" fmla="*/ 19067629 w 3587"/>
                <a:gd name="T17" fmla="*/ 44291631 h 2960"/>
                <a:gd name="T18" fmla="*/ 37156766 w 3587"/>
                <a:gd name="T19" fmla="*/ 26995438 h 2960"/>
                <a:gd name="T20" fmla="*/ 40841192 w 3587"/>
                <a:gd name="T21" fmla="*/ 26266877 h 2960"/>
                <a:gd name="T22" fmla="*/ 34159247 w 3587"/>
                <a:gd name="T23" fmla="*/ 26932969 h 2960"/>
                <a:gd name="T24" fmla="*/ 38863718 w 3587"/>
                <a:gd name="T25" fmla="*/ 22749440 h 2960"/>
                <a:gd name="T26" fmla="*/ 37614704 w 3587"/>
                <a:gd name="T27" fmla="*/ 23124108 h 2960"/>
                <a:gd name="T28" fmla="*/ 35658006 w 3587"/>
                <a:gd name="T29" fmla="*/ 23498632 h 2960"/>
                <a:gd name="T30" fmla="*/ 46003601 w 3587"/>
                <a:gd name="T31" fmla="*/ 15235591 h 2960"/>
                <a:gd name="T32" fmla="*/ 45462414 w 3587"/>
                <a:gd name="T33" fmla="*/ 20168457 h 2960"/>
                <a:gd name="T34" fmla="*/ 42464896 w 3587"/>
                <a:gd name="T35" fmla="*/ 17275418 h 2960"/>
                <a:gd name="T36" fmla="*/ 44255096 w 3587"/>
                <a:gd name="T37" fmla="*/ 15318834 h 2960"/>
                <a:gd name="T38" fmla="*/ 32056829 w 3587"/>
                <a:gd name="T39" fmla="*/ 17608393 h 2960"/>
                <a:gd name="T40" fmla="*/ 27373278 w 3587"/>
                <a:gd name="T41" fmla="*/ 19273552 h 2960"/>
                <a:gd name="T42" fmla="*/ 28705396 w 3587"/>
                <a:gd name="T43" fmla="*/ 17337887 h 2960"/>
                <a:gd name="T44" fmla="*/ 43838710 w 3587"/>
                <a:gd name="T45" fmla="*/ 10240400 h 2960"/>
                <a:gd name="T46" fmla="*/ 46211794 w 3587"/>
                <a:gd name="T47" fmla="*/ 12654752 h 2960"/>
                <a:gd name="T48" fmla="*/ 42902058 w 3587"/>
                <a:gd name="T49" fmla="*/ 10719087 h 2960"/>
                <a:gd name="T50" fmla="*/ 31224201 w 3587"/>
                <a:gd name="T51" fmla="*/ 11718154 h 2960"/>
                <a:gd name="T52" fmla="*/ 27394054 w 3587"/>
                <a:gd name="T53" fmla="*/ 11905415 h 2960"/>
                <a:gd name="T54" fmla="*/ 31286673 w 3587"/>
                <a:gd name="T55" fmla="*/ 6910225 h 2960"/>
                <a:gd name="T56" fmla="*/ 23376490 w 3587"/>
                <a:gd name="T57" fmla="*/ 14860922 h 2960"/>
                <a:gd name="T58" fmla="*/ 26748699 w 3587"/>
                <a:gd name="T59" fmla="*/ 27723855 h 2960"/>
                <a:gd name="T60" fmla="*/ 41694740 w 3587"/>
                <a:gd name="T61" fmla="*/ 31074949 h 2960"/>
                <a:gd name="T62" fmla="*/ 50978737 w 3587"/>
                <a:gd name="T63" fmla="*/ 22666196 h 2960"/>
                <a:gd name="T64" fmla="*/ 48834623 w 3587"/>
                <a:gd name="T65" fmla="*/ 9387045 h 2960"/>
                <a:gd name="T66" fmla="*/ 40050260 w 3587"/>
                <a:gd name="T67" fmla="*/ 270650 h 2960"/>
                <a:gd name="T68" fmla="*/ 53143628 w 3587"/>
                <a:gd name="T69" fmla="*/ 7388912 h 2960"/>
                <a:gd name="T70" fmla="*/ 66611542 w 3587"/>
                <a:gd name="T71" fmla="*/ 5432327 h 2960"/>
                <a:gd name="T72" fmla="*/ 74604973 w 3587"/>
                <a:gd name="T73" fmla="*/ 16255577 h 2960"/>
                <a:gd name="T74" fmla="*/ 68859681 w 3587"/>
                <a:gd name="T75" fmla="*/ 28556435 h 2960"/>
                <a:gd name="T76" fmla="*/ 55225126 w 3587"/>
                <a:gd name="T77" fmla="*/ 29222528 h 2960"/>
                <a:gd name="T78" fmla="*/ 57910427 w 3587"/>
                <a:gd name="T79" fmla="*/ 33947213 h 2960"/>
                <a:gd name="T80" fmla="*/ 64384323 w 3587"/>
                <a:gd name="T81" fmla="*/ 42418290 h 2960"/>
                <a:gd name="T82" fmla="*/ 64904733 w 3587"/>
                <a:gd name="T83" fmla="*/ 45790159 h 2960"/>
                <a:gd name="T84" fmla="*/ 64467571 w 3587"/>
                <a:gd name="T85" fmla="*/ 46768452 h 2960"/>
                <a:gd name="T86" fmla="*/ 60970418 w 3587"/>
                <a:gd name="T87" fmla="*/ 45810934 h 2960"/>
                <a:gd name="T88" fmla="*/ 60699753 w 3587"/>
                <a:gd name="T89" fmla="*/ 48454386 h 2960"/>
                <a:gd name="T90" fmla="*/ 58951248 w 3587"/>
                <a:gd name="T91" fmla="*/ 47434400 h 2960"/>
                <a:gd name="T92" fmla="*/ 58035372 w 3587"/>
                <a:gd name="T93" fmla="*/ 58507380 h 2960"/>
                <a:gd name="T94" fmla="*/ 47127670 w 3587"/>
                <a:gd name="T95" fmla="*/ 60651226 h 2960"/>
                <a:gd name="T96" fmla="*/ 33867806 w 3587"/>
                <a:gd name="T97" fmla="*/ 59152554 h 2960"/>
                <a:gd name="T98" fmla="*/ 23584683 w 3587"/>
                <a:gd name="T99" fmla="*/ 61608599 h 2960"/>
                <a:gd name="T100" fmla="*/ 14675376 w 3587"/>
                <a:gd name="T101" fmla="*/ 54656824 h 2960"/>
                <a:gd name="T102" fmla="*/ 15924390 w 3587"/>
                <a:gd name="T103" fmla="*/ 46144053 h 2960"/>
                <a:gd name="T104" fmla="*/ 13197392 w 3587"/>
                <a:gd name="T105" fmla="*/ 48537630 h 2960"/>
                <a:gd name="T106" fmla="*/ 12115019 w 3587"/>
                <a:gd name="T107" fmla="*/ 47080651 h 2960"/>
                <a:gd name="T108" fmla="*/ 11178223 w 3587"/>
                <a:gd name="T109" fmla="*/ 45249004 h 2960"/>
                <a:gd name="T110" fmla="*/ 9034252 w 3587"/>
                <a:gd name="T111" fmla="*/ 45561204 h 2960"/>
                <a:gd name="T112" fmla="*/ 10886781 w 3587"/>
                <a:gd name="T113" fmla="*/ 40982231 h 2960"/>
                <a:gd name="T114" fmla="*/ 22856080 w 3587"/>
                <a:gd name="T115" fmla="*/ 29576277 h 2960"/>
                <a:gd name="T116" fmla="*/ 13176616 w 3587"/>
                <a:gd name="T117" fmla="*/ 30783525 h 2960"/>
                <a:gd name="T118" fmla="*/ 1582008 w 3587"/>
                <a:gd name="T119" fmla="*/ 23894075 h 2960"/>
                <a:gd name="T120" fmla="*/ 2248139 w 3587"/>
                <a:gd name="T121" fmla="*/ 10219481 h 2960"/>
                <a:gd name="T122" fmla="*/ 14404710 w 3587"/>
                <a:gd name="T123" fmla="*/ 4454179 h 2960"/>
                <a:gd name="T124" fmla="*/ 25853598 w 3587"/>
                <a:gd name="T125" fmla="*/ 3642374 h 29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87"/>
                <a:gd name="T190" fmla="*/ 0 h 2960"/>
                <a:gd name="T191" fmla="*/ 3587 w 3587"/>
                <a:gd name="T192" fmla="*/ 2960 h 296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87" h="2960">
                  <a:moveTo>
                    <a:pt x="2459" y="2203"/>
                  </a:moveTo>
                  <a:lnTo>
                    <a:pt x="2414" y="2206"/>
                  </a:lnTo>
                  <a:lnTo>
                    <a:pt x="2373" y="2214"/>
                  </a:lnTo>
                  <a:lnTo>
                    <a:pt x="2334" y="2228"/>
                  </a:lnTo>
                  <a:lnTo>
                    <a:pt x="2296" y="2247"/>
                  </a:lnTo>
                  <a:lnTo>
                    <a:pt x="2262" y="2270"/>
                  </a:lnTo>
                  <a:lnTo>
                    <a:pt x="2232" y="2297"/>
                  </a:lnTo>
                  <a:lnTo>
                    <a:pt x="2204" y="2328"/>
                  </a:lnTo>
                  <a:lnTo>
                    <a:pt x="2182" y="2362"/>
                  </a:lnTo>
                  <a:lnTo>
                    <a:pt x="2163" y="2399"/>
                  </a:lnTo>
                  <a:lnTo>
                    <a:pt x="2149" y="2438"/>
                  </a:lnTo>
                  <a:lnTo>
                    <a:pt x="2140" y="2481"/>
                  </a:lnTo>
                  <a:lnTo>
                    <a:pt x="2137" y="2524"/>
                  </a:lnTo>
                  <a:lnTo>
                    <a:pt x="2140" y="2568"/>
                  </a:lnTo>
                  <a:lnTo>
                    <a:pt x="2149" y="2609"/>
                  </a:lnTo>
                  <a:lnTo>
                    <a:pt x="2163" y="2650"/>
                  </a:lnTo>
                  <a:lnTo>
                    <a:pt x="2182" y="2687"/>
                  </a:lnTo>
                  <a:lnTo>
                    <a:pt x="2204" y="2720"/>
                  </a:lnTo>
                  <a:lnTo>
                    <a:pt x="2232" y="2752"/>
                  </a:lnTo>
                  <a:lnTo>
                    <a:pt x="2262" y="2779"/>
                  </a:lnTo>
                  <a:lnTo>
                    <a:pt x="2296" y="2802"/>
                  </a:lnTo>
                  <a:lnTo>
                    <a:pt x="2334" y="2821"/>
                  </a:lnTo>
                  <a:lnTo>
                    <a:pt x="2373" y="2834"/>
                  </a:lnTo>
                  <a:lnTo>
                    <a:pt x="2414" y="2842"/>
                  </a:lnTo>
                  <a:lnTo>
                    <a:pt x="2459" y="2846"/>
                  </a:lnTo>
                  <a:lnTo>
                    <a:pt x="2502" y="2842"/>
                  </a:lnTo>
                  <a:lnTo>
                    <a:pt x="2544" y="2834"/>
                  </a:lnTo>
                  <a:lnTo>
                    <a:pt x="2583" y="2821"/>
                  </a:lnTo>
                  <a:lnTo>
                    <a:pt x="2620" y="2802"/>
                  </a:lnTo>
                  <a:lnTo>
                    <a:pt x="2654" y="2779"/>
                  </a:lnTo>
                  <a:lnTo>
                    <a:pt x="2685" y="2752"/>
                  </a:lnTo>
                  <a:lnTo>
                    <a:pt x="2712" y="2720"/>
                  </a:lnTo>
                  <a:lnTo>
                    <a:pt x="2735" y="2687"/>
                  </a:lnTo>
                  <a:lnTo>
                    <a:pt x="2753" y="2650"/>
                  </a:lnTo>
                  <a:lnTo>
                    <a:pt x="2767" y="2609"/>
                  </a:lnTo>
                  <a:lnTo>
                    <a:pt x="2776" y="2568"/>
                  </a:lnTo>
                  <a:lnTo>
                    <a:pt x="2779" y="2524"/>
                  </a:lnTo>
                  <a:lnTo>
                    <a:pt x="2776" y="2481"/>
                  </a:lnTo>
                  <a:lnTo>
                    <a:pt x="2767" y="2438"/>
                  </a:lnTo>
                  <a:lnTo>
                    <a:pt x="2753" y="2399"/>
                  </a:lnTo>
                  <a:lnTo>
                    <a:pt x="2735" y="2362"/>
                  </a:lnTo>
                  <a:lnTo>
                    <a:pt x="2712" y="2328"/>
                  </a:lnTo>
                  <a:lnTo>
                    <a:pt x="2685" y="2297"/>
                  </a:lnTo>
                  <a:lnTo>
                    <a:pt x="2654" y="2270"/>
                  </a:lnTo>
                  <a:lnTo>
                    <a:pt x="2620" y="2247"/>
                  </a:lnTo>
                  <a:lnTo>
                    <a:pt x="2583" y="2228"/>
                  </a:lnTo>
                  <a:lnTo>
                    <a:pt x="2544" y="2214"/>
                  </a:lnTo>
                  <a:lnTo>
                    <a:pt x="2502" y="2206"/>
                  </a:lnTo>
                  <a:lnTo>
                    <a:pt x="2459" y="2203"/>
                  </a:lnTo>
                  <a:close/>
                  <a:moveTo>
                    <a:pt x="1128" y="2203"/>
                  </a:moveTo>
                  <a:lnTo>
                    <a:pt x="1085" y="2206"/>
                  </a:lnTo>
                  <a:lnTo>
                    <a:pt x="1044" y="2214"/>
                  </a:lnTo>
                  <a:lnTo>
                    <a:pt x="1004" y="2228"/>
                  </a:lnTo>
                  <a:lnTo>
                    <a:pt x="967" y="2247"/>
                  </a:lnTo>
                  <a:lnTo>
                    <a:pt x="933" y="2270"/>
                  </a:lnTo>
                  <a:lnTo>
                    <a:pt x="902" y="2297"/>
                  </a:lnTo>
                  <a:lnTo>
                    <a:pt x="875" y="2328"/>
                  </a:lnTo>
                  <a:lnTo>
                    <a:pt x="852" y="2362"/>
                  </a:lnTo>
                  <a:lnTo>
                    <a:pt x="834" y="2399"/>
                  </a:lnTo>
                  <a:lnTo>
                    <a:pt x="820" y="2438"/>
                  </a:lnTo>
                  <a:lnTo>
                    <a:pt x="811" y="2481"/>
                  </a:lnTo>
                  <a:lnTo>
                    <a:pt x="808" y="2524"/>
                  </a:lnTo>
                  <a:lnTo>
                    <a:pt x="811" y="2568"/>
                  </a:lnTo>
                  <a:lnTo>
                    <a:pt x="820" y="2609"/>
                  </a:lnTo>
                  <a:lnTo>
                    <a:pt x="834" y="2650"/>
                  </a:lnTo>
                  <a:lnTo>
                    <a:pt x="852" y="2687"/>
                  </a:lnTo>
                  <a:lnTo>
                    <a:pt x="875" y="2720"/>
                  </a:lnTo>
                  <a:lnTo>
                    <a:pt x="902" y="2752"/>
                  </a:lnTo>
                  <a:lnTo>
                    <a:pt x="933" y="2779"/>
                  </a:lnTo>
                  <a:lnTo>
                    <a:pt x="967" y="2802"/>
                  </a:lnTo>
                  <a:lnTo>
                    <a:pt x="1004" y="2821"/>
                  </a:lnTo>
                  <a:lnTo>
                    <a:pt x="1044" y="2834"/>
                  </a:lnTo>
                  <a:lnTo>
                    <a:pt x="1085" y="2842"/>
                  </a:lnTo>
                  <a:lnTo>
                    <a:pt x="1128" y="2846"/>
                  </a:lnTo>
                  <a:lnTo>
                    <a:pt x="1173" y="2842"/>
                  </a:lnTo>
                  <a:lnTo>
                    <a:pt x="1214" y="2834"/>
                  </a:lnTo>
                  <a:lnTo>
                    <a:pt x="1253" y="2821"/>
                  </a:lnTo>
                  <a:lnTo>
                    <a:pt x="1291" y="2802"/>
                  </a:lnTo>
                  <a:lnTo>
                    <a:pt x="1325" y="2779"/>
                  </a:lnTo>
                  <a:lnTo>
                    <a:pt x="1355" y="2752"/>
                  </a:lnTo>
                  <a:lnTo>
                    <a:pt x="1383" y="2720"/>
                  </a:lnTo>
                  <a:lnTo>
                    <a:pt x="1405" y="2687"/>
                  </a:lnTo>
                  <a:lnTo>
                    <a:pt x="1424" y="2650"/>
                  </a:lnTo>
                  <a:lnTo>
                    <a:pt x="1438" y="2609"/>
                  </a:lnTo>
                  <a:lnTo>
                    <a:pt x="1447" y="2568"/>
                  </a:lnTo>
                  <a:lnTo>
                    <a:pt x="1450" y="2524"/>
                  </a:lnTo>
                  <a:lnTo>
                    <a:pt x="1447" y="2481"/>
                  </a:lnTo>
                  <a:lnTo>
                    <a:pt x="1438" y="2438"/>
                  </a:lnTo>
                  <a:lnTo>
                    <a:pt x="1424" y="2399"/>
                  </a:lnTo>
                  <a:lnTo>
                    <a:pt x="1405" y="2362"/>
                  </a:lnTo>
                  <a:lnTo>
                    <a:pt x="1383" y="2328"/>
                  </a:lnTo>
                  <a:lnTo>
                    <a:pt x="1355" y="2297"/>
                  </a:lnTo>
                  <a:lnTo>
                    <a:pt x="1325" y="2270"/>
                  </a:lnTo>
                  <a:lnTo>
                    <a:pt x="1291" y="2247"/>
                  </a:lnTo>
                  <a:lnTo>
                    <a:pt x="1253" y="2228"/>
                  </a:lnTo>
                  <a:lnTo>
                    <a:pt x="1214" y="2214"/>
                  </a:lnTo>
                  <a:lnTo>
                    <a:pt x="1173" y="2206"/>
                  </a:lnTo>
                  <a:lnTo>
                    <a:pt x="1128" y="2203"/>
                  </a:lnTo>
                  <a:close/>
                  <a:moveTo>
                    <a:pt x="916" y="2128"/>
                  </a:moveTo>
                  <a:lnTo>
                    <a:pt x="913" y="2131"/>
                  </a:lnTo>
                  <a:lnTo>
                    <a:pt x="917" y="2129"/>
                  </a:lnTo>
                  <a:lnTo>
                    <a:pt x="916" y="2128"/>
                  </a:lnTo>
                  <a:close/>
                  <a:moveTo>
                    <a:pt x="1625" y="1235"/>
                  </a:moveTo>
                  <a:lnTo>
                    <a:pt x="1635" y="1235"/>
                  </a:lnTo>
                  <a:lnTo>
                    <a:pt x="1644" y="1240"/>
                  </a:lnTo>
                  <a:lnTo>
                    <a:pt x="1669" y="1261"/>
                  </a:lnTo>
                  <a:lnTo>
                    <a:pt x="1696" y="1277"/>
                  </a:lnTo>
                  <a:lnTo>
                    <a:pt x="1724" y="1288"/>
                  </a:lnTo>
                  <a:lnTo>
                    <a:pt x="1754" y="1295"/>
                  </a:lnTo>
                  <a:lnTo>
                    <a:pt x="1785" y="1297"/>
                  </a:lnTo>
                  <a:lnTo>
                    <a:pt x="1815" y="1295"/>
                  </a:lnTo>
                  <a:lnTo>
                    <a:pt x="1846" y="1288"/>
                  </a:lnTo>
                  <a:lnTo>
                    <a:pt x="1875" y="1277"/>
                  </a:lnTo>
                  <a:lnTo>
                    <a:pt x="1902" y="1261"/>
                  </a:lnTo>
                  <a:lnTo>
                    <a:pt x="1926" y="1240"/>
                  </a:lnTo>
                  <a:lnTo>
                    <a:pt x="1936" y="1235"/>
                  </a:lnTo>
                  <a:lnTo>
                    <a:pt x="1945" y="1235"/>
                  </a:lnTo>
                  <a:lnTo>
                    <a:pt x="1953" y="1238"/>
                  </a:lnTo>
                  <a:lnTo>
                    <a:pt x="1959" y="1245"/>
                  </a:lnTo>
                  <a:lnTo>
                    <a:pt x="1962" y="1253"/>
                  </a:lnTo>
                  <a:lnTo>
                    <a:pt x="1962" y="1262"/>
                  </a:lnTo>
                  <a:lnTo>
                    <a:pt x="1956" y="1271"/>
                  </a:lnTo>
                  <a:lnTo>
                    <a:pt x="1929" y="1294"/>
                  </a:lnTo>
                  <a:lnTo>
                    <a:pt x="1900" y="1312"/>
                  </a:lnTo>
                  <a:lnTo>
                    <a:pt x="1869" y="1325"/>
                  </a:lnTo>
                  <a:lnTo>
                    <a:pt x="1836" y="1334"/>
                  </a:lnTo>
                  <a:lnTo>
                    <a:pt x="1802" y="1339"/>
                  </a:lnTo>
                  <a:lnTo>
                    <a:pt x="1769" y="1339"/>
                  </a:lnTo>
                  <a:lnTo>
                    <a:pt x="1735" y="1334"/>
                  </a:lnTo>
                  <a:lnTo>
                    <a:pt x="1702" y="1325"/>
                  </a:lnTo>
                  <a:lnTo>
                    <a:pt x="1671" y="1312"/>
                  </a:lnTo>
                  <a:lnTo>
                    <a:pt x="1641" y="1294"/>
                  </a:lnTo>
                  <a:lnTo>
                    <a:pt x="1614" y="1271"/>
                  </a:lnTo>
                  <a:lnTo>
                    <a:pt x="1609" y="1262"/>
                  </a:lnTo>
                  <a:lnTo>
                    <a:pt x="1608" y="1253"/>
                  </a:lnTo>
                  <a:lnTo>
                    <a:pt x="1611" y="1245"/>
                  </a:lnTo>
                  <a:lnTo>
                    <a:pt x="1617" y="1238"/>
                  </a:lnTo>
                  <a:lnTo>
                    <a:pt x="1625" y="1235"/>
                  </a:lnTo>
                  <a:close/>
                  <a:moveTo>
                    <a:pt x="1786" y="987"/>
                  </a:moveTo>
                  <a:lnTo>
                    <a:pt x="1795" y="987"/>
                  </a:lnTo>
                  <a:lnTo>
                    <a:pt x="1803" y="990"/>
                  </a:lnTo>
                  <a:lnTo>
                    <a:pt x="1809" y="997"/>
                  </a:lnTo>
                  <a:lnTo>
                    <a:pt x="1867" y="1093"/>
                  </a:lnTo>
                  <a:lnTo>
                    <a:pt x="1872" y="1103"/>
                  </a:lnTo>
                  <a:lnTo>
                    <a:pt x="1871" y="1113"/>
                  </a:lnTo>
                  <a:lnTo>
                    <a:pt x="1866" y="1123"/>
                  </a:lnTo>
                  <a:lnTo>
                    <a:pt x="1858" y="1129"/>
                  </a:lnTo>
                  <a:lnTo>
                    <a:pt x="1848" y="1133"/>
                  </a:lnTo>
                  <a:lnTo>
                    <a:pt x="1838" y="1131"/>
                  </a:lnTo>
                  <a:lnTo>
                    <a:pt x="1828" y="1127"/>
                  </a:lnTo>
                  <a:lnTo>
                    <a:pt x="1822" y="1118"/>
                  </a:lnTo>
                  <a:lnTo>
                    <a:pt x="1820" y="1117"/>
                  </a:lnTo>
                  <a:lnTo>
                    <a:pt x="1815" y="1115"/>
                  </a:lnTo>
                  <a:lnTo>
                    <a:pt x="1807" y="1111"/>
                  </a:lnTo>
                  <a:lnTo>
                    <a:pt x="1797" y="1107"/>
                  </a:lnTo>
                  <a:lnTo>
                    <a:pt x="1786" y="1106"/>
                  </a:lnTo>
                  <a:lnTo>
                    <a:pt x="1774" y="1107"/>
                  </a:lnTo>
                  <a:lnTo>
                    <a:pt x="1764" y="1111"/>
                  </a:lnTo>
                  <a:lnTo>
                    <a:pt x="1757" y="1115"/>
                  </a:lnTo>
                  <a:lnTo>
                    <a:pt x="1751" y="1117"/>
                  </a:lnTo>
                  <a:lnTo>
                    <a:pt x="1750" y="1118"/>
                  </a:lnTo>
                  <a:lnTo>
                    <a:pt x="1742" y="1127"/>
                  </a:lnTo>
                  <a:lnTo>
                    <a:pt x="1734" y="1131"/>
                  </a:lnTo>
                  <a:lnTo>
                    <a:pt x="1724" y="1133"/>
                  </a:lnTo>
                  <a:lnTo>
                    <a:pt x="1713" y="1129"/>
                  </a:lnTo>
                  <a:lnTo>
                    <a:pt x="1705" y="1123"/>
                  </a:lnTo>
                  <a:lnTo>
                    <a:pt x="1701" y="1113"/>
                  </a:lnTo>
                  <a:lnTo>
                    <a:pt x="1700" y="1103"/>
                  </a:lnTo>
                  <a:lnTo>
                    <a:pt x="1704" y="1093"/>
                  </a:lnTo>
                  <a:lnTo>
                    <a:pt x="1762" y="997"/>
                  </a:lnTo>
                  <a:lnTo>
                    <a:pt x="1769" y="990"/>
                  </a:lnTo>
                  <a:lnTo>
                    <a:pt x="1777" y="987"/>
                  </a:lnTo>
                  <a:lnTo>
                    <a:pt x="1786" y="987"/>
                  </a:lnTo>
                  <a:close/>
                  <a:moveTo>
                    <a:pt x="2154" y="719"/>
                  </a:moveTo>
                  <a:lnTo>
                    <a:pt x="2184" y="722"/>
                  </a:lnTo>
                  <a:lnTo>
                    <a:pt x="2210" y="732"/>
                  </a:lnTo>
                  <a:lnTo>
                    <a:pt x="2234" y="747"/>
                  </a:lnTo>
                  <a:lnTo>
                    <a:pt x="2253" y="767"/>
                  </a:lnTo>
                  <a:lnTo>
                    <a:pt x="2269" y="789"/>
                  </a:lnTo>
                  <a:lnTo>
                    <a:pt x="2277" y="817"/>
                  </a:lnTo>
                  <a:lnTo>
                    <a:pt x="2281" y="846"/>
                  </a:lnTo>
                  <a:lnTo>
                    <a:pt x="2277" y="874"/>
                  </a:lnTo>
                  <a:lnTo>
                    <a:pt x="2269" y="902"/>
                  </a:lnTo>
                  <a:lnTo>
                    <a:pt x="2253" y="926"/>
                  </a:lnTo>
                  <a:lnTo>
                    <a:pt x="2234" y="945"/>
                  </a:lnTo>
                  <a:lnTo>
                    <a:pt x="2210" y="959"/>
                  </a:lnTo>
                  <a:lnTo>
                    <a:pt x="2184" y="969"/>
                  </a:lnTo>
                  <a:lnTo>
                    <a:pt x="2154" y="972"/>
                  </a:lnTo>
                  <a:lnTo>
                    <a:pt x="2125" y="969"/>
                  </a:lnTo>
                  <a:lnTo>
                    <a:pt x="2099" y="959"/>
                  </a:lnTo>
                  <a:lnTo>
                    <a:pt x="2075" y="945"/>
                  </a:lnTo>
                  <a:lnTo>
                    <a:pt x="2056" y="926"/>
                  </a:lnTo>
                  <a:lnTo>
                    <a:pt x="2040" y="902"/>
                  </a:lnTo>
                  <a:lnTo>
                    <a:pt x="2032" y="874"/>
                  </a:lnTo>
                  <a:lnTo>
                    <a:pt x="2028" y="846"/>
                  </a:lnTo>
                  <a:lnTo>
                    <a:pt x="2028" y="832"/>
                  </a:lnTo>
                  <a:lnTo>
                    <a:pt x="2031" y="819"/>
                  </a:lnTo>
                  <a:lnTo>
                    <a:pt x="2040" y="830"/>
                  </a:lnTo>
                  <a:lnTo>
                    <a:pt x="2053" y="838"/>
                  </a:lnTo>
                  <a:lnTo>
                    <a:pt x="2067" y="844"/>
                  </a:lnTo>
                  <a:lnTo>
                    <a:pt x="2083" y="846"/>
                  </a:lnTo>
                  <a:lnTo>
                    <a:pt x="2102" y="843"/>
                  </a:lnTo>
                  <a:lnTo>
                    <a:pt x="2120" y="833"/>
                  </a:lnTo>
                  <a:lnTo>
                    <a:pt x="2134" y="820"/>
                  </a:lnTo>
                  <a:lnTo>
                    <a:pt x="2142" y="803"/>
                  </a:lnTo>
                  <a:lnTo>
                    <a:pt x="2146" y="782"/>
                  </a:lnTo>
                  <a:lnTo>
                    <a:pt x="2144" y="764"/>
                  </a:lnTo>
                  <a:lnTo>
                    <a:pt x="2136" y="749"/>
                  </a:lnTo>
                  <a:lnTo>
                    <a:pt x="2126" y="736"/>
                  </a:lnTo>
                  <a:lnTo>
                    <a:pt x="2112" y="726"/>
                  </a:lnTo>
                  <a:lnTo>
                    <a:pt x="2133" y="721"/>
                  </a:lnTo>
                  <a:lnTo>
                    <a:pt x="2154" y="719"/>
                  </a:lnTo>
                  <a:close/>
                  <a:moveTo>
                    <a:pt x="1414" y="719"/>
                  </a:moveTo>
                  <a:lnTo>
                    <a:pt x="1442" y="722"/>
                  </a:lnTo>
                  <a:lnTo>
                    <a:pt x="1470" y="732"/>
                  </a:lnTo>
                  <a:lnTo>
                    <a:pt x="1492" y="747"/>
                  </a:lnTo>
                  <a:lnTo>
                    <a:pt x="1512" y="767"/>
                  </a:lnTo>
                  <a:lnTo>
                    <a:pt x="1527" y="789"/>
                  </a:lnTo>
                  <a:lnTo>
                    <a:pt x="1537" y="817"/>
                  </a:lnTo>
                  <a:lnTo>
                    <a:pt x="1540" y="846"/>
                  </a:lnTo>
                  <a:lnTo>
                    <a:pt x="1537" y="874"/>
                  </a:lnTo>
                  <a:lnTo>
                    <a:pt x="1527" y="902"/>
                  </a:lnTo>
                  <a:lnTo>
                    <a:pt x="1512" y="926"/>
                  </a:lnTo>
                  <a:lnTo>
                    <a:pt x="1492" y="945"/>
                  </a:lnTo>
                  <a:lnTo>
                    <a:pt x="1470" y="959"/>
                  </a:lnTo>
                  <a:lnTo>
                    <a:pt x="1442" y="969"/>
                  </a:lnTo>
                  <a:lnTo>
                    <a:pt x="1414" y="972"/>
                  </a:lnTo>
                  <a:lnTo>
                    <a:pt x="1385" y="969"/>
                  </a:lnTo>
                  <a:lnTo>
                    <a:pt x="1358" y="959"/>
                  </a:lnTo>
                  <a:lnTo>
                    <a:pt x="1335" y="945"/>
                  </a:lnTo>
                  <a:lnTo>
                    <a:pt x="1315" y="926"/>
                  </a:lnTo>
                  <a:lnTo>
                    <a:pt x="1300" y="902"/>
                  </a:lnTo>
                  <a:lnTo>
                    <a:pt x="1290" y="874"/>
                  </a:lnTo>
                  <a:lnTo>
                    <a:pt x="1287" y="846"/>
                  </a:lnTo>
                  <a:lnTo>
                    <a:pt x="1288" y="832"/>
                  </a:lnTo>
                  <a:lnTo>
                    <a:pt x="1290" y="819"/>
                  </a:lnTo>
                  <a:lnTo>
                    <a:pt x="1300" y="830"/>
                  </a:lnTo>
                  <a:lnTo>
                    <a:pt x="1312" y="838"/>
                  </a:lnTo>
                  <a:lnTo>
                    <a:pt x="1326" y="844"/>
                  </a:lnTo>
                  <a:lnTo>
                    <a:pt x="1342" y="846"/>
                  </a:lnTo>
                  <a:lnTo>
                    <a:pt x="1362" y="843"/>
                  </a:lnTo>
                  <a:lnTo>
                    <a:pt x="1379" y="833"/>
                  </a:lnTo>
                  <a:lnTo>
                    <a:pt x="1394" y="820"/>
                  </a:lnTo>
                  <a:lnTo>
                    <a:pt x="1402" y="803"/>
                  </a:lnTo>
                  <a:lnTo>
                    <a:pt x="1405" y="782"/>
                  </a:lnTo>
                  <a:lnTo>
                    <a:pt x="1403" y="764"/>
                  </a:lnTo>
                  <a:lnTo>
                    <a:pt x="1396" y="749"/>
                  </a:lnTo>
                  <a:lnTo>
                    <a:pt x="1385" y="736"/>
                  </a:lnTo>
                  <a:lnTo>
                    <a:pt x="1372" y="726"/>
                  </a:lnTo>
                  <a:lnTo>
                    <a:pt x="1392" y="721"/>
                  </a:lnTo>
                  <a:lnTo>
                    <a:pt x="1414" y="719"/>
                  </a:lnTo>
                  <a:close/>
                  <a:moveTo>
                    <a:pt x="2090" y="492"/>
                  </a:moveTo>
                  <a:lnTo>
                    <a:pt x="2106" y="492"/>
                  </a:lnTo>
                  <a:lnTo>
                    <a:pt x="2147" y="501"/>
                  </a:lnTo>
                  <a:lnTo>
                    <a:pt x="2187" y="513"/>
                  </a:lnTo>
                  <a:lnTo>
                    <a:pt x="2226" y="528"/>
                  </a:lnTo>
                  <a:lnTo>
                    <a:pt x="2239" y="536"/>
                  </a:lnTo>
                  <a:lnTo>
                    <a:pt x="2247" y="547"/>
                  </a:lnTo>
                  <a:lnTo>
                    <a:pt x="2251" y="559"/>
                  </a:lnTo>
                  <a:lnTo>
                    <a:pt x="2251" y="572"/>
                  </a:lnTo>
                  <a:lnTo>
                    <a:pt x="2248" y="584"/>
                  </a:lnTo>
                  <a:lnTo>
                    <a:pt x="2240" y="595"/>
                  </a:lnTo>
                  <a:lnTo>
                    <a:pt x="2232" y="603"/>
                  </a:lnTo>
                  <a:lnTo>
                    <a:pt x="2220" y="608"/>
                  </a:lnTo>
                  <a:lnTo>
                    <a:pt x="2207" y="609"/>
                  </a:lnTo>
                  <a:lnTo>
                    <a:pt x="2191" y="605"/>
                  </a:lnTo>
                  <a:lnTo>
                    <a:pt x="2160" y="592"/>
                  </a:lnTo>
                  <a:lnTo>
                    <a:pt x="2127" y="583"/>
                  </a:lnTo>
                  <a:lnTo>
                    <a:pt x="2092" y="576"/>
                  </a:lnTo>
                  <a:lnTo>
                    <a:pt x="2078" y="571"/>
                  </a:lnTo>
                  <a:lnTo>
                    <a:pt x="2067" y="563"/>
                  </a:lnTo>
                  <a:lnTo>
                    <a:pt x="2061" y="552"/>
                  </a:lnTo>
                  <a:lnTo>
                    <a:pt x="2058" y="540"/>
                  </a:lnTo>
                  <a:lnTo>
                    <a:pt x="2058" y="527"/>
                  </a:lnTo>
                  <a:lnTo>
                    <a:pt x="2061" y="515"/>
                  </a:lnTo>
                  <a:lnTo>
                    <a:pt x="2067" y="505"/>
                  </a:lnTo>
                  <a:lnTo>
                    <a:pt x="2077" y="497"/>
                  </a:lnTo>
                  <a:lnTo>
                    <a:pt x="2090" y="492"/>
                  </a:lnTo>
                  <a:close/>
                  <a:moveTo>
                    <a:pt x="1477" y="492"/>
                  </a:moveTo>
                  <a:lnTo>
                    <a:pt x="1490" y="497"/>
                  </a:lnTo>
                  <a:lnTo>
                    <a:pt x="1500" y="505"/>
                  </a:lnTo>
                  <a:lnTo>
                    <a:pt x="1507" y="515"/>
                  </a:lnTo>
                  <a:lnTo>
                    <a:pt x="1510" y="527"/>
                  </a:lnTo>
                  <a:lnTo>
                    <a:pt x="1511" y="540"/>
                  </a:lnTo>
                  <a:lnTo>
                    <a:pt x="1508" y="552"/>
                  </a:lnTo>
                  <a:lnTo>
                    <a:pt x="1500" y="563"/>
                  </a:lnTo>
                  <a:lnTo>
                    <a:pt x="1489" y="571"/>
                  </a:lnTo>
                  <a:lnTo>
                    <a:pt x="1475" y="576"/>
                  </a:lnTo>
                  <a:lnTo>
                    <a:pt x="1441" y="583"/>
                  </a:lnTo>
                  <a:lnTo>
                    <a:pt x="1408" y="592"/>
                  </a:lnTo>
                  <a:lnTo>
                    <a:pt x="1376" y="605"/>
                  </a:lnTo>
                  <a:lnTo>
                    <a:pt x="1361" y="609"/>
                  </a:lnTo>
                  <a:lnTo>
                    <a:pt x="1348" y="608"/>
                  </a:lnTo>
                  <a:lnTo>
                    <a:pt x="1336" y="603"/>
                  </a:lnTo>
                  <a:lnTo>
                    <a:pt x="1327" y="595"/>
                  </a:lnTo>
                  <a:lnTo>
                    <a:pt x="1321" y="584"/>
                  </a:lnTo>
                  <a:lnTo>
                    <a:pt x="1316" y="572"/>
                  </a:lnTo>
                  <a:lnTo>
                    <a:pt x="1316" y="559"/>
                  </a:lnTo>
                  <a:lnTo>
                    <a:pt x="1321" y="547"/>
                  </a:lnTo>
                  <a:lnTo>
                    <a:pt x="1328" y="536"/>
                  </a:lnTo>
                  <a:lnTo>
                    <a:pt x="1341" y="528"/>
                  </a:lnTo>
                  <a:lnTo>
                    <a:pt x="1380" y="513"/>
                  </a:lnTo>
                  <a:lnTo>
                    <a:pt x="1421" y="501"/>
                  </a:lnTo>
                  <a:lnTo>
                    <a:pt x="1462" y="492"/>
                  </a:lnTo>
                  <a:lnTo>
                    <a:pt x="1477" y="492"/>
                  </a:lnTo>
                  <a:close/>
                  <a:moveTo>
                    <a:pt x="1614" y="321"/>
                  </a:moveTo>
                  <a:lnTo>
                    <a:pt x="1558" y="324"/>
                  </a:lnTo>
                  <a:lnTo>
                    <a:pt x="1503" y="332"/>
                  </a:lnTo>
                  <a:lnTo>
                    <a:pt x="1452" y="346"/>
                  </a:lnTo>
                  <a:lnTo>
                    <a:pt x="1403" y="365"/>
                  </a:lnTo>
                  <a:lnTo>
                    <a:pt x="1357" y="388"/>
                  </a:lnTo>
                  <a:lnTo>
                    <a:pt x="1313" y="416"/>
                  </a:lnTo>
                  <a:lnTo>
                    <a:pt x="1274" y="448"/>
                  </a:lnTo>
                  <a:lnTo>
                    <a:pt x="1238" y="483"/>
                  </a:lnTo>
                  <a:lnTo>
                    <a:pt x="1207" y="524"/>
                  </a:lnTo>
                  <a:lnTo>
                    <a:pt x="1178" y="566"/>
                  </a:lnTo>
                  <a:lnTo>
                    <a:pt x="1155" y="613"/>
                  </a:lnTo>
                  <a:lnTo>
                    <a:pt x="1137" y="662"/>
                  </a:lnTo>
                  <a:lnTo>
                    <a:pt x="1123" y="714"/>
                  </a:lnTo>
                  <a:lnTo>
                    <a:pt x="1115" y="768"/>
                  </a:lnTo>
                  <a:lnTo>
                    <a:pt x="1112" y="824"/>
                  </a:lnTo>
                  <a:lnTo>
                    <a:pt x="1112" y="914"/>
                  </a:lnTo>
                  <a:lnTo>
                    <a:pt x="1115" y="974"/>
                  </a:lnTo>
                  <a:lnTo>
                    <a:pt x="1124" y="1032"/>
                  </a:lnTo>
                  <a:lnTo>
                    <a:pt x="1138" y="1089"/>
                  </a:lnTo>
                  <a:lnTo>
                    <a:pt x="1159" y="1143"/>
                  </a:lnTo>
                  <a:lnTo>
                    <a:pt x="1184" y="1196"/>
                  </a:lnTo>
                  <a:lnTo>
                    <a:pt x="1213" y="1245"/>
                  </a:lnTo>
                  <a:lnTo>
                    <a:pt x="1247" y="1289"/>
                  </a:lnTo>
                  <a:lnTo>
                    <a:pt x="1285" y="1332"/>
                  </a:lnTo>
                  <a:lnTo>
                    <a:pt x="1327" y="1370"/>
                  </a:lnTo>
                  <a:lnTo>
                    <a:pt x="1373" y="1404"/>
                  </a:lnTo>
                  <a:lnTo>
                    <a:pt x="1422" y="1434"/>
                  </a:lnTo>
                  <a:lnTo>
                    <a:pt x="1473" y="1459"/>
                  </a:lnTo>
                  <a:lnTo>
                    <a:pt x="1527" y="1479"/>
                  </a:lnTo>
                  <a:lnTo>
                    <a:pt x="1584" y="1493"/>
                  </a:lnTo>
                  <a:lnTo>
                    <a:pt x="1642" y="1502"/>
                  </a:lnTo>
                  <a:lnTo>
                    <a:pt x="1703" y="1505"/>
                  </a:lnTo>
                  <a:lnTo>
                    <a:pt x="1884" y="1505"/>
                  </a:lnTo>
                  <a:lnTo>
                    <a:pt x="1945" y="1502"/>
                  </a:lnTo>
                  <a:lnTo>
                    <a:pt x="2003" y="1493"/>
                  </a:lnTo>
                  <a:lnTo>
                    <a:pt x="2060" y="1479"/>
                  </a:lnTo>
                  <a:lnTo>
                    <a:pt x="2114" y="1459"/>
                  </a:lnTo>
                  <a:lnTo>
                    <a:pt x="2165" y="1434"/>
                  </a:lnTo>
                  <a:lnTo>
                    <a:pt x="2214" y="1404"/>
                  </a:lnTo>
                  <a:lnTo>
                    <a:pt x="2260" y="1370"/>
                  </a:lnTo>
                  <a:lnTo>
                    <a:pt x="2302" y="1332"/>
                  </a:lnTo>
                  <a:lnTo>
                    <a:pt x="2340" y="1289"/>
                  </a:lnTo>
                  <a:lnTo>
                    <a:pt x="2374" y="1245"/>
                  </a:lnTo>
                  <a:lnTo>
                    <a:pt x="2403" y="1196"/>
                  </a:lnTo>
                  <a:lnTo>
                    <a:pt x="2428" y="1143"/>
                  </a:lnTo>
                  <a:lnTo>
                    <a:pt x="2449" y="1089"/>
                  </a:lnTo>
                  <a:lnTo>
                    <a:pt x="2463" y="1032"/>
                  </a:lnTo>
                  <a:lnTo>
                    <a:pt x="2472" y="974"/>
                  </a:lnTo>
                  <a:lnTo>
                    <a:pt x="2475" y="914"/>
                  </a:lnTo>
                  <a:lnTo>
                    <a:pt x="2475" y="782"/>
                  </a:lnTo>
                  <a:lnTo>
                    <a:pt x="2472" y="726"/>
                  </a:lnTo>
                  <a:lnTo>
                    <a:pt x="2464" y="672"/>
                  </a:lnTo>
                  <a:lnTo>
                    <a:pt x="2450" y="622"/>
                  </a:lnTo>
                  <a:lnTo>
                    <a:pt x="2431" y="574"/>
                  </a:lnTo>
                  <a:lnTo>
                    <a:pt x="2407" y="529"/>
                  </a:lnTo>
                  <a:lnTo>
                    <a:pt x="2378" y="488"/>
                  </a:lnTo>
                  <a:lnTo>
                    <a:pt x="2346" y="451"/>
                  </a:lnTo>
                  <a:lnTo>
                    <a:pt x="2309" y="418"/>
                  </a:lnTo>
                  <a:lnTo>
                    <a:pt x="2267" y="390"/>
                  </a:lnTo>
                  <a:lnTo>
                    <a:pt x="2223" y="366"/>
                  </a:lnTo>
                  <a:lnTo>
                    <a:pt x="2175" y="346"/>
                  </a:lnTo>
                  <a:lnTo>
                    <a:pt x="2125" y="333"/>
                  </a:lnTo>
                  <a:lnTo>
                    <a:pt x="2071" y="324"/>
                  </a:lnTo>
                  <a:lnTo>
                    <a:pt x="2015" y="321"/>
                  </a:lnTo>
                  <a:lnTo>
                    <a:pt x="1614" y="321"/>
                  </a:lnTo>
                  <a:close/>
                  <a:moveTo>
                    <a:pt x="1773" y="0"/>
                  </a:moveTo>
                  <a:lnTo>
                    <a:pt x="1849" y="3"/>
                  </a:lnTo>
                  <a:lnTo>
                    <a:pt x="1924" y="13"/>
                  </a:lnTo>
                  <a:lnTo>
                    <a:pt x="1997" y="28"/>
                  </a:lnTo>
                  <a:lnTo>
                    <a:pt x="2066" y="50"/>
                  </a:lnTo>
                  <a:lnTo>
                    <a:pt x="2134" y="76"/>
                  </a:lnTo>
                  <a:lnTo>
                    <a:pt x="2199" y="109"/>
                  </a:lnTo>
                  <a:lnTo>
                    <a:pt x="2260" y="146"/>
                  </a:lnTo>
                  <a:lnTo>
                    <a:pt x="2317" y="187"/>
                  </a:lnTo>
                  <a:lnTo>
                    <a:pt x="2372" y="233"/>
                  </a:lnTo>
                  <a:lnTo>
                    <a:pt x="2422" y="284"/>
                  </a:lnTo>
                  <a:lnTo>
                    <a:pt x="2467" y="338"/>
                  </a:lnTo>
                  <a:lnTo>
                    <a:pt x="2509" y="395"/>
                  </a:lnTo>
                  <a:lnTo>
                    <a:pt x="2553" y="355"/>
                  </a:lnTo>
                  <a:lnTo>
                    <a:pt x="2602" y="319"/>
                  </a:lnTo>
                  <a:lnTo>
                    <a:pt x="2653" y="287"/>
                  </a:lnTo>
                  <a:lnTo>
                    <a:pt x="2709" y="261"/>
                  </a:lnTo>
                  <a:lnTo>
                    <a:pt x="2766" y="240"/>
                  </a:lnTo>
                  <a:lnTo>
                    <a:pt x="2827" y="224"/>
                  </a:lnTo>
                  <a:lnTo>
                    <a:pt x="2889" y="214"/>
                  </a:lnTo>
                  <a:lnTo>
                    <a:pt x="2954" y="211"/>
                  </a:lnTo>
                  <a:lnTo>
                    <a:pt x="3019" y="214"/>
                  </a:lnTo>
                  <a:lnTo>
                    <a:pt x="3082" y="224"/>
                  </a:lnTo>
                  <a:lnTo>
                    <a:pt x="3143" y="240"/>
                  </a:lnTo>
                  <a:lnTo>
                    <a:pt x="3200" y="261"/>
                  </a:lnTo>
                  <a:lnTo>
                    <a:pt x="3256" y="289"/>
                  </a:lnTo>
                  <a:lnTo>
                    <a:pt x="3308" y="320"/>
                  </a:lnTo>
                  <a:lnTo>
                    <a:pt x="3357" y="356"/>
                  </a:lnTo>
                  <a:lnTo>
                    <a:pt x="3401" y="397"/>
                  </a:lnTo>
                  <a:lnTo>
                    <a:pt x="3443" y="442"/>
                  </a:lnTo>
                  <a:lnTo>
                    <a:pt x="3479" y="491"/>
                  </a:lnTo>
                  <a:lnTo>
                    <a:pt x="3511" y="543"/>
                  </a:lnTo>
                  <a:lnTo>
                    <a:pt x="3537" y="599"/>
                  </a:lnTo>
                  <a:lnTo>
                    <a:pt x="3559" y="658"/>
                  </a:lnTo>
                  <a:lnTo>
                    <a:pt x="3574" y="718"/>
                  </a:lnTo>
                  <a:lnTo>
                    <a:pt x="3584" y="781"/>
                  </a:lnTo>
                  <a:lnTo>
                    <a:pt x="3587" y="846"/>
                  </a:lnTo>
                  <a:lnTo>
                    <a:pt x="3584" y="910"/>
                  </a:lnTo>
                  <a:lnTo>
                    <a:pt x="3574" y="974"/>
                  </a:lnTo>
                  <a:lnTo>
                    <a:pt x="3559" y="1035"/>
                  </a:lnTo>
                  <a:lnTo>
                    <a:pt x="3537" y="1092"/>
                  </a:lnTo>
                  <a:lnTo>
                    <a:pt x="3511" y="1148"/>
                  </a:lnTo>
                  <a:lnTo>
                    <a:pt x="3479" y="1200"/>
                  </a:lnTo>
                  <a:lnTo>
                    <a:pt x="3443" y="1249"/>
                  </a:lnTo>
                  <a:lnTo>
                    <a:pt x="3401" y="1294"/>
                  </a:lnTo>
                  <a:lnTo>
                    <a:pt x="3357" y="1335"/>
                  </a:lnTo>
                  <a:lnTo>
                    <a:pt x="3308" y="1372"/>
                  </a:lnTo>
                  <a:lnTo>
                    <a:pt x="3256" y="1404"/>
                  </a:lnTo>
                  <a:lnTo>
                    <a:pt x="3200" y="1430"/>
                  </a:lnTo>
                  <a:lnTo>
                    <a:pt x="3143" y="1452"/>
                  </a:lnTo>
                  <a:lnTo>
                    <a:pt x="3082" y="1467"/>
                  </a:lnTo>
                  <a:lnTo>
                    <a:pt x="3019" y="1477"/>
                  </a:lnTo>
                  <a:lnTo>
                    <a:pt x="2954" y="1479"/>
                  </a:lnTo>
                  <a:lnTo>
                    <a:pt x="2889" y="1477"/>
                  </a:lnTo>
                  <a:lnTo>
                    <a:pt x="2827" y="1467"/>
                  </a:lnTo>
                  <a:lnTo>
                    <a:pt x="2766" y="1452"/>
                  </a:lnTo>
                  <a:lnTo>
                    <a:pt x="2709" y="1431"/>
                  </a:lnTo>
                  <a:lnTo>
                    <a:pt x="2653" y="1404"/>
                  </a:lnTo>
                  <a:lnTo>
                    <a:pt x="2602" y="1373"/>
                  </a:lnTo>
                  <a:lnTo>
                    <a:pt x="2553" y="1336"/>
                  </a:lnTo>
                  <a:lnTo>
                    <a:pt x="2509" y="1296"/>
                  </a:lnTo>
                  <a:lnTo>
                    <a:pt x="2471" y="1349"/>
                  </a:lnTo>
                  <a:lnTo>
                    <a:pt x="2428" y="1400"/>
                  </a:lnTo>
                  <a:lnTo>
                    <a:pt x="2459" y="1407"/>
                  </a:lnTo>
                  <a:lnTo>
                    <a:pt x="2489" y="1419"/>
                  </a:lnTo>
                  <a:lnTo>
                    <a:pt x="2521" y="1436"/>
                  </a:lnTo>
                  <a:lnTo>
                    <a:pt x="2611" y="1498"/>
                  </a:lnTo>
                  <a:lnTo>
                    <a:pt x="2698" y="1563"/>
                  </a:lnTo>
                  <a:lnTo>
                    <a:pt x="2782" y="1631"/>
                  </a:lnTo>
                  <a:lnTo>
                    <a:pt x="2861" y="1702"/>
                  </a:lnTo>
                  <a:lnTo>
                    <a:pt x="2938" y="1777"/>
                  </a:lnTo>
                  <a:lnTo>
                    <a:pt x="3011" y="1855"/>
                  </a:lnTo>
                  <a:lnTo>
                    <a:pt x="3033" y="1883"/>
                  </a:lnTo>
                  <a:lnTo>
                    <a:pt x="3049" y="1911"/>
                  </a:lnTo>
                  <a:lnTo>
                    <a:pt x="3061" y="1940"/>
                  </a:lnTo>
                  <a:lnTo>
                    <a:pt x="3068" y="1969"/>
                  </a:lnTo>
                  <a:lnTo>
                    <a:pt x="3070" y="1997"/>
                  </a:lnTo>
                  <a:lnTo>
                    <a:pt x="3068" y="2024"/>
                  </a:lnTo>
                  <a:lnTo>
                    <a:pt x="3081" y="2029"/>
                  </a:lnTo>
                  <a:lnTo>
                    <a:pt x="3093" y="2038"/>
                  </a:lnTo>
                  <a:lnTo>
                    <a:pt x="3122" y="2069"/>
                  </a:lnTo>
                  <a:lnTo>
                    <a:pt x="3148" y="2102"/>
                  </a:lnTo>
                  <a:lnTo>
                    <a:pt x="3171" y="2138"/>
                  </a:lnTo>
                  <a:lnTo>
                    <a:pt x="3176" y="2153"/>
                  </a:lnTo>
                  <a:lnTo>
                    <a:pt x="3176" y="2166"/>
                  </a:lnTo>
                  <a:lnTo>
                    <a:pt x="3173" y="2178"/>
                  </a:lnTo>
                  <a:lnTo>
                    <a:pt x="3165" y="2189"/>
                  </a:lnTo>
                  <a:lnTo>
                    <a:pt x="3154" y="2197"/>
                  </a:lnTo>
                  <a:lnTo>
                    <a:pt x="3143" y="2201"/>
                  </a:lnTo>
                  <a:lnTo>
                    <a:pt x="3129" y="2203"/>
                  </a:lnTo>
                  <a:lnTo>
                    <a:pt x="3118" y="2200"/>
                  </a:lnTo>
                  <a:lnTo>
                    <a:pt x="3106" y="2193"/>
                  </a:lnTo>
                  <a:lnTo>
                    <a:pt x="3096" y="2181"/>
                  </a:lnTo>
                  <a:lnTo>
                    <a:pt x="3079" y="2154"/>
                  </a:lnTo>
                  <a:lnTo>
                    <a:pt x="3061" y="2129"/>
                  </a:lnTo>
                  <a:lnTo>
                    <a:pt x="3039" y="2105"/>
                  </a:lnTo>
                  <a:lnTo>
                    <a:pt x="3023" y="2129"/>
                  </a:lnTo>
                  <a:lnTo>
                    <a:pt x="3048" y="2156"/>
                  </a:lnTo>
                  <a:lnTo>
                    <a:pt x="3071" y="2187"/>
                  </a:lnTo>
                  <a:lnTo>
                    <a:pt x="3090" y="2218"/>
                  </a:lnTo>
                  <a:lnTo>
                    <a:pt x="3096" y="2233"/>
                  </a:lnTo>
                  <a:lnTo>
                    <a:pt x="3097" y="2247"/>
                  </a:lnTo>
                  <a:lnTo>
                    <a:pt x="3093" y="2259"/>
                  </a:lnTo>
                  <a:lnTo>
                    <a:pt x="3085" y="2270"/>
                  </a:lnTo>
                  <a:lnTo>
                    <a:pt x="3074" y="2277"/>
                  </a:lnTo>
                  <a:lnTo>
                    <a:pt x="3062" y="2282"/>
                  </a:lnTo>
                  <a:lnTo>
                    <a:pt x="3050" y="2283"/>
                  </a:lnTo>
                  <a:lnTo>
                    <a:pt x="3037" y="2280"/>
                  </a:lnTo>
                  <a:lnTo>
                    <a:pt x="3026" y="2274"/>
                  </a:lnTo>
                  <a:lnTo>
                    <a:pt x="3016" y="2262"/>
                  </a:lnTo>
                  <a:lnTo>
                    <a:pt x="2990" y="2222"/>
                  </a:lnTo>
                  <a:lnTo>
                    <a:pt x="2960" y="2186"/>
                  </a:lnTo>
                  <a:lnTo>
                    <a:pt x="2929" y="2201"/>
                  </a:lnTo>
                  <a:lnTo>
                    <a:pt x="2957" y="2236"/>
                  </a:lnTo>
                  <a:lnTo>
                    <a:pt x="2981" y="2273"/>
                  </a:lnTo>
                  <a:lnTo>
                    <a:pt x="2986" y="2288"/>
                  </a:lnTo>
                  <a:lnTo>
                    <a:pt x="2987" y="2301"/>
                  </a:lnTo>
                  <a:lnTo>
                    <a:pt x="2983" y="2314"/>
                  </a:lnTo>
                  <a:lnTo>
                    <a:pt x="2975" y="2324"/>
                  </a:lnTo>
                  <a:lnTo>
                    <a:pt x="2964" y="2332"/>
                  </a:lnTo>
                  <a:lnTo>
                    <a:pt x="2953" y="2337"/>
                  </a:lnTo>
                  <a:lnTo>
                    <a:pt x="2940" y="2338"/>
                  </a:lnTo>
                  <a:lnTo>
                    <a:pt x="2927" y="2336"/>
                  </a:lnTo>
                  <a:lnTo>
                    <a:pt x="2916" y="2328"/>
                  </a:lnTo>
                  <a:lnTo>
                    <a:pt x="2907" y="2316"/>
                  </a:lnTo>
                  <a:lnTo>
                    <a:pt x="2888" y="2287"/>
                  </a:lnTo>
                  <a:lnTo>
                    <a:pt x="2867" y="2260"/>
                  </a:lnTo>
                  <a:lnTo>
                    <a:pt x="2844" y="2235"/>
                  </a:lnTo>
                  <a:lnTo>
                    <a:pt x="2839" y="2229"/>
                  </a:lnTo>
                  <a:lnTo>
                    <a:pt x="2836" y="2224"/>
                  </a:lnTo>
                  <a:lnTo>
                    <a:pt x="2833" y="2218"/>
                  </a:lnTo>
                  <a:lnTo>
                    <a:pt x="2802" y="2214"/>
                  </a:lnTo>
                  <a:lnTo>
                    <a:pt x="2772" y="2204"/>
                  </a:lnTo>
                  <a:lnTo>
                    <a:pt x="2803" y="2240"/>
                  </a:lnTo>
                  <a:lnTo>
                    <a:pt x="2832" y="2279"/>
                  </a:lnTo>
                  <a:lnTo>
                    <a:pt x="2856" y="2322"/>
                  </a:lnTo>
                  <a:lnTo>
                    <a:pt x="2874" y="2368"/>
                  </a:lnTo>
                  <a:lnTo>
                    <a:pt x="2888" y="2414"/>
                  </a:lnTo>
                  <a:lnTo>
                    <a:pt x="2897" y="2464"/>
                  </a:lnTo>
                  <a:lnTo>
                    <a:pt x="2899" y="2516"/>
                  </a:lnTo>
                  <a:lnTo>
                    <a:pt x="2896" y="2571"/>
                  </a:lnTo>
                  <a:lnTo>
                    <a:pt x="2886" y="2626"/>
                  </a:lnTo>
                  <a:lnTo>
                    <a:pt x="2870" y="2677"/>
                  </a:lnTo>
                  <a:lnTo>
                    <a:pt x="2848" y="2725"/>
                  </a:lnTo>
                  <a:lnTo>
                    <a:pt x="2820" y="2769"/>
                  </a:lnTo>
                  <a:lnTo>
                    <a:pt x="2788" y="2811"/>
                  </a:lnTo>
                  <a:lnTo>
                    <a:pt x="2751" y="2848"/>
                  </a:lnTo>
                  <a:lnTo>
                    <a:pt x="2710" y="2880"/>
                  </a:lnTo>
                  <a:lnTo>
                    <a:pt x="2665" y="2908"/>
                  </a:lnTo>
                  <a:lnTo>
                    <a:pt x="2617" y="2930"/>
                  </a:lnTo>
                  <a:lnTo>
                    <a:pt x="2566" y="2946"/>
                  </a:lnTo>
                  <a:lnTo>
                    <a:pt x="2513" y="2957"/>
                  </a:lnTo>
                  <a:lnTo>
                    <a:pt x="2459" y="2960"/>
                  </a:lnTo>
                  <a:lnTo>
                    <a:pt x="2407" y="2957"/>
                  </a:lnTo>
                  <a:lnTo>
                    <a:pt x="2357" y="2948"/>
                  </a:lnTo>
                  <a:lnTo>
                    <a:pt x="2309" y="2934"/>
                  </a:lnTo>
                  <a:lnTo>
                    <a:pt x="2264" y="2914"/>
                  </a:lnTo>
                  <a:lnTo>
                    <a:pt x="2221" y="2890"/>
                  </a:lnTo>
                  <a:lnTo>
                    <a:pt x="2182" y="2862"/>
                  </a:lnTo>
                  <a:lnTo>
                    <a:pt x="2146" y="2829"/>
                  </a:lnTo>
                  <a:lnTo>
                    <a:pt x="2113" y="2792"/>
                  </a:lnTo>
                  <a:lnTo>
                    <a:pt x="2072" y="2811"/>
                  </a:lnTo>
                  <a:lnTo>
                    <a:pt x="2028" y="2826"/>
                  </a:lnTo>
                  <a:lnTo>
                    <a:pt x="1983" y="2837"/>
                  </a:lnTo>
                  <a:lnTo>
                    <a:pt x="1936" y="2843"/>
                  </a:lnTo>
                  <a:lnTo>
                    <a:pt x="1887" y="2846"/>
                  </a:lnTo>
                  <a:lnTo>
                    <a:pt x="1684" y="2846"/>
                  </a:lnTo>
                  <a:lnTo>
                    <a:pt x="1627" y="2842"/>
                  </a:lnTo>
                  <a:lnTo>
                    <a:pt x="1573" y="2834"/>
                  </a:lnTo>
                  <a:lnTo>
                    <a:pt x="1521" y="2820"/>
                  </a:lnTo>
                  <a:lnTo>
                    <a:pt x="1472" y="2800"/>
                  </a:lnTo>
                  <a:lnTo>
                    <a:pt x="1440" y="2835"/>
                  </a:lnTo>
                  <a:lnTo>
                    <a:pt x="1404" y="2866"/>
                  </a:lnTo>
                  <a:lnTo>
                    <a:pt x="1365" y="2894"/>
                  </a:lnTo>
                  <a:lnTo>
                    <a:pt x="1323" y="2916"/>
                  </a:lnTo>
                  <a:lnTo>
                    <a:pt x="1279" y="2935"/>
                  </a:lnTo>
                  <a:lnTo>
                    <a:pt x="1233" y="2948"/>
                  </a:lnTo>
                  <a:lnTo>
                    <a:pt x="1184" y="2957"/>
                  </a:lnTo>
                  <a:lnTo>
                    <a:pt x="1133" y="2960"/>
                  </a:lnTo>
                  <a:lnTo>
                    <a:pt x="1078" y="2957"/>
                  </a:lnTo>
                  <a:lnTo>
                    <a:pt x="1025" y="2946"/>
                  </a:lnTo>
                  <a:lnTo>
                    <a:pt x="974" y="2930"/>
                  </a:lnTo>
                  <a:lnTo>
                    <a:pt x="926" y="2908"/>
                  </a:lnTo>
                  <a:lnTo>
                    <a:pt x="882" y="2880"/>
                  </a:lnTo>
                  <a:lnTo>
                    <a:pt x="840" y="2848"/>
                  </a:lnTo>
                  <a:lnTo>
                    <a:pt x="803" y="2811"/>
                  </a:lnTo>
                  <a:lnTo>
                    <a:pt x="771" y="2769"/>
                  </a:lnTo>
                  <a:lnTo>
                    <a:pt x="744" y="2725"/>
                  </a:lnTo>
                  <a:lnTo>
                    <a:pt x="722" y="2677"/>
                  </a:lnTo>
                  <a:lnTo>
                    <a:pt x="705" y="2626"/>
                  </a:lnTo>
                  <a:lnTo>
                    <a:pt x="696" y="2571"/>
                  </a:lnTo>
                  <a:lnTo>
                    <a:pt x="692" y="2516"/>
                  </a:lnTo>
                  <a:lnTo>
                    <a:pt x="695" y="2464"/>
                  </a:lnTo>
                  <a:lnTo>
                    <a:pt x="703" y="2414"/>
                  </a:lnTo>
                  <a:lnTo>
                    <a:pt x="717" y="2368"/>
                  </a:lnTo>
                  <a:lnTo>
                    <a:pt x="737" y="2322"/>
                  </a:lnTo>
                  <a:lnTo>
                    <a:pt x="760" y="2279"/>
                  </a:lnTo>
                  <a:lnTo>
                    <a:pt x="788" y="2239"/>
                  </a:lnTo>
                  <a:lnTo>
                    <a:pt x="820" y="2203"/>
                  </a:lnTo>
                  <a:lnTo>
                    <a:pt x="792" y="2213"/>
                  </a:lnTo>
                  <a:lnTo>
                    <a:pt x="765" y="2217"/>
                  </a:lnTo>
                  <a:lnTo>
                    <a:pt x="763" y="2223"/>
                  </a:lnTo>
                  <a:lnTo>
                    <a:pt x="759" y="2229"/>
                  </a:lnTo>
                  <a:lnTo>
                    <a:pt x="754" y="2235"/>
                  </a:lnTo>
                  <a:lnTo>
                    <a:pt x="732" y="2260"/>
                  </a:lnTo>
                  <a:lnTo>
                    <a:pt x="710" y="2287"/>
                  </a:lnTo>
                  <a:lnTo>
                    <a:pt x="691" y="2316"/>
                  </a:lnTo>
                  <a:lnTo>
                    <a:pt x="683" y="2328"/>
                  </a:lnTo>
                  <a:lnTo>
                    <a:pt x="671" y="2336"/>
                  </a:lnTo>
                  <a:lnTo>
                    <a:pt x="658" y="2338"/>
                  </a:lnTo>
                  <a:lnTo>
                    <a:pt x="646" y="2337"/>
                  </a:lnTo>
                  <a:lnTo>
                    <a:pt x="634" y="2332"/>
                  </a:lnTo>
                  <a:lnTo>
                    <a:pt x="623" y="2324"/>
                  </a:lnTo>
                  <a:lnTo>
                    <a:pt x="615" y="2314"/>
                  </a:lnTo>
                  <a:lnTo>
                    <a:pt x="611" y="2301"/>
                  </a:lnTo>
                  <a:lnTo>
                    <a:pt x="612" y="2288"/>
                  </a:lnTo>
                  <a:lnTo>
                    <a:pt x="617" y="2273"/>
                  </a:lnTo>
                  <a:lnTo>
                    <a:pt x="640" y="2237"/>
                  </a:lnTo>
                  <a:lnTo>
                    <a:pt x="666" y="2203"/>
                  </a:lnTo>
                  <a:lnTo>
                    <a:pt x="651" y="2197"/>
                  </a:lnTo>
                  <a:lnTo>
                    <a:pt x="636" y="2188"/>
                  </a:lnTo>
                  <a:lnTo>
                    <a:pt x="607" y="2224"/>
                  </a:lnTo>
                  <a:lnTo>
                    <a:pt x="582" y="2262"/>
                  </a:lnTo>
                  <a:lnTo>
                    <a:pt x="572" y="2274"/>
                  </a:lnTo>
                  <a:lnTo>
                    <a:pt x="561" y="2280"/>
                  </a:lnTo>
                  <a:lnTo>
                    <a:pt x="548" y="2283"/>
                  </a:lnTo>
                  <a:lnTo>
                    <a:pt x="536" y="2282"/>
                  </a:lnTo>
                  <a:lnTo>
                    <a:pt x="524" y="2277"/>
                  </a:lnTo>
                  <a:lnTo>
                    <a:pt x="513" y="2270"/>
                  </a:lnTo>
                  <a:lnTo>
                    <a:pt x="505" y="2259"/>
                  </a:lnTo>
                  <a:lnTo>
                    <a:pt x="502" y="2247"/>
                  </a:lnTo>
                  <a:lnTo>
                    <a:pt x="502" y="2233"/>
                  </a:lnTo>
                  <a:lnTo>
                    <a:pt x="508" y="2218"/>
                  </a:lnTo>
                  <a:lnTo>
                    <a:pt x="537" y="2174"/>
                  </a:lnTo>
                  <a:lnTo>
                    <a:pt x="571" y="2132"/>
                  </a:lnTo>
                  <a:lnTo>
                    <a:pt x="562" y="2121"/>
                  </a:lnTo>
                  <a:lnTo>
                    <a:pt x="554" y="2109"/>
                  </a:lnTo>
                  <a:lnTo>
                    <a:pt x="526" y="2144"/>
                  </a:lnTo>
                  <a:lnTo>
                    <a:pt x="502" y="2181"/>
                  </a:lnTo>
                  <a:lnTo>
                    <a:pt x="492" y="2193"/>
                  </a:lnTo>
                  <a:lnTo>
                    <a:pt x="480" y="2200"/>
                  </a:lnTo>
                  <a:lnTo>
                    <a:pt x="468" y="2203"/>
                  </a:lnTo>
                  <a:lnTo>
                    <a:pt x="455" y="2201"/>
                  </a:lnTo>
                  <a:lnTo>
                    <a:pt x="443" y="2197"/>
                  </a:lnTo>
                  <a:lnTo>
                    <a:pt x="434" y="2189"/>
                  </a:lnTo>
                  <a:lnTo>
                    <a:pt x="426" y="2178"/>
                  </a:lnTo>
                  <a:lnTo>
                    <a:pt x="422" y="2166"/>
                  </a:lnTo>
                  <a:lnTo>
                    <a:pt x="422" y="2153"/>
                  </a:lnTo>
                  <a:lnTo>
                    <a:pt x="427" y="2138"/>
                  </a:lnTo>
                  <a:lnTo>
                    <a:pt x="450" y="2102"/>
                  </a:lnTo>
                  <a:lnTo>
                    <a:pt x="476" y="2069"/>
                  </a:lnTo>
                  <a:lnTo>
                    <a:pt x="505" y="2038"/>
                  </a:lnTo>
                  <a:lnTo>
                    <a:pt x="514" y="2030"/>
                  </a:lnTo>
                  <a:lnTo>
                    <a:pt x="523" y="2027"/>
                  </a:lnTo>
                  <a:lnTo>
                    <a:pt x="521" y="1998"/>
                  </a:lnTo>
                  <a:lnTo>
                    <a:pt x="523" y="1969"/>
                  </a:lnTo>
                  <a:lnTo>
                    <a:pt x="529" y="1941"/>
                  </a:lnTo>
                  <a:lnTo>
                    <a:pt x="541" y="1911"/>
                  </a:lnTo>
                  <a:lnTo>
                    <a:pt x="558" y="1883"/>
                  </a:lnTo>
                  <a:lnTo>
                    <a:pt x="580" y="1855"/>
                  </a:lnTo>
                  <a:lnTo>
                    <a:pt x="653" y="1777"/>
                  </a:lnTo>
                  <a:lnTo>
                    <a:pt x="729" y="1702"/>
                  </a:lnTo>
                  <a:lnTo>
                    <a:pt x="810" y="1631"/>
                  </a:lnTo>
                  <a:lnTo>
                    <a:pt x="894" y="1563"/>
                  </a:lnTo>
                  <a:lnTo>
                    <a:pt x="980" y="1498"/>
                  </a:lnTo>
                  <a:lnTo>
                    <a:pt x="1071" y="1436"/>
                  </a:lnTo>
                  <a:lnTo>
                    <a:pt x="1098" y="1421"/>
                  </a:lnTo>
                  <a:lnTo>
                    <a:pt x="1125" y="1410"/>
                  </a:lnTo>
                  <a:lnTo>
                    <a:pt x="1087" y="1367"/>
                  </a:lnTo>
                  <a:lnTo>
                    <a:pt x="1053" y="1321"/>
                  </a:lnTo>
                  <a:lnTo>
                    <a:pt x="1010" y="1356"/>
                  </a:lnTo>
                  <a:lnTo>
                    <a:pt x="963" y="1387"/>
                  </a:lnTo>
                  <a:lnTo>
                    <a:pt x="913" y="1415"/>
                  </a:lnTo>
                  <a:lnTo>
                    <a:pt x="862" y="1437"/>
                  </a:lnTo>
                  <a:lnTo>
                    <a:pt x="808" y="1456"/>
                  </a:lnTo>
                  <a:lnTo>
                    <a:pt x="751" y="1469"/>
                  </a:lnTo>
                  <a:lnTo>
                    <a:pt x="692" y="1477"/>
                  </a:lnTo>
                  <a:lnTo>
                    <a:pt x="633" y="1479"/>
                  </a:lnTo>
                  <a:lnTo>
                    <a:pt x="568" y="1477"/>
                  </a:lnTo>
                  <a:lnTo>
                    <a:pt x="505" y="1467"/>
                  </a:lnTo>
                  <a:lnTo>
                    <a:pt x="445" y="1452"/>
                  </a:lnTo>
                  <a:lnTo>
                    <a:pt x="387" y="1430"/>
                  </a:lnTo>
                  <a:lnTo>
                    <a:pt x="332" y="1404"/>
                  </a:lnTo>
                  <a:lnTo>
                    <a:pt x="279" y="1372"/>
                  </a:lnTo>
                  <a:lnTo>
                    <a:pt x="230" y="1335"/>
                  </a:lnTo>
                  <a:lnTo>
                    <a:pt x="186" y="1294"/>
                  </a:lnTo>
                  <a:lnTo>
                    <a:pt x="145" y="1249"/>
                  </a:lnTo>
                  <a:lnTo>
                    <a:pt x="108" y="1200"/>
                  </a:lnTo>
                  <a:lnTo>
                    <a:pt x="76" y="1148"/>
                  </a:lnTo>
                  <a:lnTo>
                    <a:pt x="50" y="1092"/>
                  </a:lnTo>
                  <a:lnTo>
                    <a:pt x="28" y="1035"/>
                  </a:lnTo>
                  <a:lnTo>
                    <a:pt x="13" y="974"/>
                  </a:lnTo>
                  <a:lnTo>
                    <a:pt x="3" y="910"/>
                  </a:lnTo>
                  <a:lnTo>
                    <a:pt x="0" y="846"/>
                  </a:lnTo>
                  <a:lnTo>
                    <a:pt x="3" y="781"/>
                  </a:lnTo>
                  <a:lnTo>
                    <a:pt x="13" y="718"/>
                  </a:lnTo>
                  <a:lnTo>
                    <a:pt x="28" y="658"/>
                  </a:lnTo>
                  <a:lnTo>
                    <a:pt x="50" y="599"/>
                  </a:lnTo>
                  <a:lnTo>
                    <a:pt x="76" y="543"/>
                  </a:lnTo>
                  <a:lnTo>
                    <a:pt x="108" y="491"/>
                  </a:lnTo>
                  <a:lnTo>
                    <a:pt x="145" y="442"/>
                  </a:lnTo>
                  <a:lnTo>
                    <a:pt x="186" y="397"/>
                  </a:lnTo>
                  <a:lnTo>
                    <a:pt x="230" y="356"/>
                  </a:lnTo>
                  <a:lnTo>
                    <a:pt x="279" y="320"/>
                  </a:lnTo>
                  <a:lnTo>
                    <a:pt x="332" y="289"/>
                  </a:lnTo>
                  <a:lnTo>
                    <a:pt x="387" y="261"/>
                  </a:lnTo>
                  <a:lnTo>
                    <a:pt x="445" y="240"/>
                  </a:lnTo>
                  <a:lnTo>
                    <a:pt x="505" y="224"/>
                  </a:lnTo>
                  <a:lnTo>
                    <a:pt x="568" y="214"/>
                  </a:lnTo>
                  <a:lnTo>
                    <a:pt x="633" y="211"/>
                  </a:lnTo>
                  <a:lnTo>
                    <a:pt x="692" y="214"/>
                  </a:lnTo>
                  <a:lnTo>
                    <a:pt x="751" y="222"/>
                  </a:lnTo>
                  <a:lnTo>
                    <a:pt x="808" y="236"/>
                  </a:lnTo>
                  <a:lnTo>
                    <a:pt x="862" y="254"/>
                  </a:lnTo>
                  <a:lnTo>
                    <a:pt x="913" y="277"/>
                  </a:lnTo>
                  <a:lnTo>
                    <a:pt x="963" y="304"/>
                  </a:lnTo>
                  <a:lnTo>
                    <a:pt x="1010" y="335"/>
                  </a:lnTo>
                  <a:lnTo>
                    <a:pt x="1053" y="371"/>
                  </a:lnTo>
                  <a:lnTo>
                    <a:pt x="1095" y="317"/>
                  </a:lnTo>
                  <a:lnTo>
                    <a:pt x="1140" y="266"/>
                  </a:lnTo>
                  <a:lnTo>
                    <a:pt x="1189" y="219"/>
                  </a:lnTo>
                  <a:lnTo>
                    <a:pt x="1242" y="175"/>
                  </a:lnTo>
                  <a:lnTo>
                    <a:pt x="1299" y="136"/>
                  </a:lnTo>
                  <a:lnTo>
                    <a:pt x="1359" y="101"/>
                  </a:lnTo>
                  <a:lnTo>
                    <a:pt x="1422" y="72"/>
                  </a:lnTo>
                  <a:lnTo>
                    <a:pt x="1488" y="47"/>
                  </a:lnTo>
                  <a:lnTo>
                    <a:pt x="1555" y="27"/>
                  </a:lnTo>
                  <a:lnTo>
                    <a:pt x="1626" y="12"/>
                  </a:lnTo>
                  <a:lnTo>
                    <a:pt x="1699" y="3"/>
                  </a:lnTo>
                  <a:lnTo>
                    <a:pt x="1773" y="0"/>
                  </a:lnTo>
                  <a:close/>
                </a:path>
              </a:pathLst>
            </a:custGeom>
            <a:solidFill>
              <a:schemeClr val="bg2"/>
            </a:solidFill>
            <a:ln>
              <a:noFill/>
            </a:ln>
          </p:spPr>
          <p:txBody>
            <a:bodyPr/>
            <a:lstStyle/>
            <a:p>
              <a:endParaRPr lang="en-ZA" dirty="0">
                <a:solidFill>
                  <a:srgbClr val="717171"/>
                </a:solidFill>
              </a:endParaRPr>
            </a:p>
          </p:txBody>
        </p:sp>
        <p:sp>
          <p:nvSpPr>
            <p:cNvPr id="25" name="Rectangle 24"/>
            <p:cNvSpPr/>
            <p:nvPr/>
          </p:nvSpPr>
          <p:spPr>
            <a:xfrm>
              <a:off x="3437829" y="1293347"/>
              <a:ext cx="1414405" cy="49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FFFFFF"/>
                  </a:solidFill>
                </a:rPr>
                <a:t>The Good </a:t>
              </a:r>
            </a:p>
            <a:p>
              <a:pPr algn="ctr"/>
              <a:r>
                <a:rPr lang="en-ZA" sz="1400" b="1" dirty="0" smtClean="0">
                  <a:solidFill>
                    <a:srgbClr val="FFFFFF"/>
                  </a:solidFill>
                </a:rPr>
                <a:t>Girl</a:t>
              </a:r>
            </a:p>
          </p:txBody>
        </p:sp>
      </p:grpSp>
      <p:grpSp>
        <p:nvGrpSpPr>
          <p:cNvPr id="15" name="Group 14"/>
          <p:cNvGrpSpPr/>
          <p:nvPr/>
        </p:nvGrpSpPr>
        <p:grpSpPr>
          <a:xfrm>
            <a:off x="4855416" y="3311578"/>
            <a:ext cx="2036701" cy="618504"/>
            <a:chOff x="4630803" y="2987547"/>
            <a:chExt cx="2036701" cy="618504"/>
          </a:xfrm>
        </p:grpSpPr>
        <p:sp>
          <p:nvSpPr>
            <p:cNvPr id="20" name="noun_project_1381.eps"/>
            <p:cNvSpPr>
              <a:spLocks noEditPoints="1"/>
            </p:cNvSpPr>
            <p:nvPr/>
          </p:nvSpPr>
          <p:spPr bwMode="auto">
            <a:xfrm>
              <a:off x="4630803" y="2987547"/>
              <a:ext cx="541337" cy="603250"/>
            </a:xfrm>
            <a:custGeom>
              <a:avLst/>
              <a:gdLst>
                <a:gd name="T0" fmla="*/ 44657133 w 3074"/>
                <a:gd name="T1" fmla="*/ 85473106 h 3423"/>
                <a:gd name="T2" fmla="*/ 46517825 w 3074"/>
                <a:gd name="T3" fmla="*/ 83640621 h 3423"/>
                <a:gd name="T4" fmla="*/ 49836111 w 3074"/>
                <a:gd name="T5" fmla="*/ 84758652 h 3423"/>
                <a:gd name="T6" fmla="*/ 94244940 w 3074"/>
                <a:gd name="T7" fmla="*/ 33512185 h 3423"/>
                <a:gd name="T8" fmla="*/ 51851773 w 3074"/>
                <a:gd name="T9" fmla="*/ 90411367 h 3423"/>
                <a:gd name="T10" fmla="*/ 46641800 w 3074"/>
                <a:gd name="T11" fmla="*/ 98362353 h 3423"/>
                <a:gd name="T12" fmla="*/ 43013398 w 3074"/>
                <a:gd name="T13" fmla="*/ 90411367 h 3423"/>
                <a:gd name="T14" fmla="*/ 92982 w 3074"/>
                <a:gd name="T15" fmla="*/ 33512185 h 3423"/>
                <a:gd name="T16" fmla="*/ 18079846 w 3074"/>
                <a:gd name="T17" fmla="*/ 9131228 h 3423"/>
                <a:gd name="T18" fmla="*/ 8218144 w 3074"/>
                <a:gd name="T19" fmla="*/ 22610684 h 3423"/>
                <a:gd name="T20" fmla="*/ 3163141 w 3074"/>
                <a:gd name="T21" fmla="*/ 32269733 h 3423"/>
                <a:gd name="T22" fmla="*/ 2636068 w 3074"/>
                <a:gd name="T23" fmla="*/ 23231734 h 3423"/>
                <a:gd name="T24" fmla="*/ 16560263 w 3074"/>
                <a:gd name="T25" fmla="*/ 8696458 h 3423"/>
                <a:gd name="T26" fmla="*/ 82522546 w 3074"/>
                <a:gd name="T27" fmla="*/ 10994729 h 3423"/>
                <a:gd name="T28" fmla="*/ 94338098 w 3074"/>
                <a:gd name="T29" fmla="*/ 26896702 h 3423"/>
                <a:gd name="T30" fmla="*/ 90740690 w 3074"/>
                <a:gd name="T31" fmla="*/ 32207699 h 3423"/>
                <a:gd name="T32" fmla="*/ 85499724 w 3074"/>
                <a:gd name="T33" fmla="*/ 18790453 h 3423"/>
                <a:gd name="T34" fmla="*/ 74397384 w 3074"/>
                <a:gd name="T35" fmla="*/ 6615483 h 3423"/>
                <a:gd name="T36" fmla="*/ 58116243 w 3074"/>
                <a:gd name="T37" fmla="*/ 14504259 h 3423"/>
                <a:gd name="T38" fmla="*/ 59325710 w 3074"/>
                <a:gd name="T39" fmla="*/ 32331944 h 3423"/>
                <a:gd name="T40" fmla="*/ 48936759 w 3074"/>
                <a:gd name="T41" fmla="*/ 30375215 h 3423"/>
                <a:gd name="T42" fmla="*/ 36873080 w 3074"/>
                <a:gd name="T43" fmla="*/ 31865981 h 3423"/>
                <a:gd name="T44" fmla="*/ 36345831 w 3074"/>
                <a:gd name="T45" fmla="*/ 18200245 h 3423"/>
                <a:gd name="T46" fmla="*/ 40625458 w 3074"/>
                <a:gd name="T47" fmla="*/ 7888952 h 3423"/>
                <a:gd name="T48" fmla="*/ 45835430 w 3074"/>
                <a:gd name="T49" fmla="*/ 2826269 h 3423"/>
                <a:gd name="T50" fmla="*/ 50177220 w 3074"/>
                <a:gd name="T51" fmla="*/ 2733218 h 3423"/>
                <a:gd name="T52" fmla="*/ 69900801 w 3074"/>
                <a:gd name="T53" fmla="*/ 11895463 h 3423"/>
                <a:gd name="T54" fmla="*/ 77064447 w 3074"/>
                <a:gd name="T55" fmla="*/ 30654722 h 3423"/>
                <a:gd name="T56" fmla="*/ 68846303 w 3074"/>
                <a:gd name="T57" fmla="*/ 31151703 h 3423"/>
                <a:gd name="T58" fmla="*/ 61093420 w 3074"/>
                <a:gd name="T59" fmla="*/ 27579963 h 3423"/>
                <a:gd name="T60" fmla="*/ 57837121 w 3074"/>
                <a:gd name="T61" fmla="*/ 10808449 h 3423"/>
                <a:gd name="T62" fmla="*/ 51448676 w 3074"/>
                <a:gd name="T63" fmla="*/ 2764235 h 3423"/>
                <a:gd name="T64" fmla="*/ 56007423 w 3074"/>
                <a:gd name="T65" fmla="*/ 2205220 h 3423"/>
                <a:gd name="T66" fmla="*/ 41679955 w 3074"/>
                <a:gd name="T67" fmla="*/ 2515745 h 3423"/>
                <a:gd name="T68" fmla="*/ 40253354 w 3074"/>
                <a:gd name="T69" fmla="*/ 6242748 h 3423"/>
                <a:gd name="T70" fmla="*/ 34826248 w 3074"/>
                <a:gd name="T71" fmla="*/ 18821470 h 3423"/>
                <a:gd name="T72" fmla="*/ 31321998 w 3074"/>
                <a:gd name="T73" fmla="*/ 31710718 h 3423"/>
                <a:gd name="T74" fmla="*/ 20343811 w 3074"/>
                <a:gd name="T75" fmla="*/ 31803946 h 3423"/>
                <a:gd name="T76" fmla="*/ 20250653 w 3074"/>
                <a:gd name="T77" fmla="*/ 20343254 h 3423"/>
                <a:gd name="T78" fmla="*/ 31291004 w 3074"/>
                <a:gd name="T79" fmla="*/ 5342014 h 3423"/>
                <a:gd name="T80" fmla="*/ 67016605 w 3074"/>
                <a:gd name="T81" fmla="*/ 3478513 h 3423"/>
                <a:gd name="T82" fmla="*/ 82243425 w 3074"/>
                <a:gd name="T83" fmla="*/ 15995201 h 3423"/>
                <a:gd name="T84" fmla="*/ 87546379 w 3074"/>
                <a:gd name="T85" fmla="*/ 32518224 h 3423"/>
                <a:gd name="T86" fmla="*/ 79142272 w 3074"/>
                <a:gd name="T87" fmla="*/ 32393979 h 3423"/>
                <a:gd name="T88" fmla="*/ 73622184 w 3074"/>
                <a:gd name="T89" fmla="*/ 15684500 h 3423"/>
                <a:gd name="T90" fmla="*/ 59325710 w 3074"/>
                <a:gd name="T91" fmla="*/ 2329465 h 3423"/>
                <a:gd name="T92" fmla="*/ 36097880 w 3074"/>
                <a:gd name="T93" fmla="*/ 2049781 h 3423"/>
                <a:gd name="T94" fmla="*/ 22762745 w 3074"/>
                <a:gd name="T95" fmla="*/ 13199949 h 3423"/>
                <a:gd name="T96" fmla="*/ 16994530 w 3074"/>
                <a:gd name="T97" fmla="*/ 30809985 h 3423"/>
                <a:gd name="T98" fmla="*/ 9334629 w 3074"/>
                <a:gd name="T99" fmla="*/ 31928191 h 3423"/>
                <a:gd name="T100" fmla="*/ 10885206 w 3074"/>
                <a:gd name="T101" fmla="*/ 19535748 h 3423"/>
                <a:gd name="T102" fmla="*/ 24127182 w 3074"/>
                <a:gd name="T103" fmla="*/ 5559487 h 3423"/>
                <a:gd name="T104" fmla="*/ 50394178 w 3074"/>
                <a:gd name="T105" fmla="*/ 31017 h 3423"/>
                <a:gd name="T106" fmla="*/ 56689642 w 3074"/>
                <a:gd name="T107" fmla="*/ 1242276 h 3423"/>
                <a:gd name="T108" fmla="*/ 47479164 w 3074"/>
                <a:gd name="T109" fmla="*/ 2143009 h 3423"/>
                <a:gd name="T110" fmla="*/ 38237693 w 3074"/>
                <a:gd name="T111" fmla="*/ 1242276 h 3423"/>
                <a:gd name="T112" fmla="*/ 44501987 w 3074"/>
                <a:gd name="T113" fmla="*/ 31017 h 34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74"/>
                <a:gd name="T172" fmla="*/ 0 h 3423"/>
                <a:gd name="T173" fmla="*/ 3074 w 3074"/>
                <a:gd name="T174" fmla="*/ 3423 h 34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74" h="3423">
                  <a:moveTo>
                    <a:pt x="1469" y="2851"/>
                  </a:moveTo>
                  <a:lnTo>
                    <a:pt x="1485" y="2871"/>
                  </a:lnTo>
                  <a:lnTo>
                    <a:pt x="1488" y="2869"/>
                  </a:lnTo>
                  <a:lnTo>
                    <a:pt x="1482" y="2859"/>
                  </a:lnTo>
                  <a:lnTo>
                    <a:pt x="1476" y="2855"/>
                  </a:lnTo>
                  <a:lnTo>
                    <a:pt x="1469" y="2851"/>
                  </a:lnTo>
                  <a:close/>
                  <a:moveTo>
                    <a:pt x="210" y="1073"/>
                  </a:moveTo>
                  <a:lnTo>
                    <a:pt x="244" y="1073"/>
                  </a:lnTo>
                  <a:lnTo>
                    <a:pt x="1440" y="2752"/>
                  </a:lnTo>
                  <a:lnTo>
                    <a:pt x="1442" y="2746"/>
                  </a:lnTo>
                  <a:lnTo>
                    <a:pt x="550" y="1077"/>
                  </a:lnTo>
                  <a:lnTo>
                    <a:pt x="583" y="1077"/>
                  </a:lnTo>
                  <a:lnTo>
                    <a:pt x="1461" y="2717"/>
                  </a:lnTo>
                  <a:lnTo>
                    <a:pt x="1465" y="2713"/>
                  </a:lnTo>
                  <a:lnTo>
                    <a:pt x="1470" y="2709"/>
                  </a:lnTo>
                  <a:lnTo>
                    <a:pt x="1104" y="1073"/>
                  </a:lnTo>
                  <a:lnTo>
                    <a:pt x="1138" y="1073"/>
                  </a:lnTo>
                  <a:lnTo>
                    <a:pt x="1500" y="2693"/>
                  </a:lnTo>
                  <a:lnTo>
                    <a:pt x="1515" y="2689"/>
                  </a:lnTo>
                  <a:lnTo>
                    <a:pt x="1529" y="2688"/>
                  </a:lnTo>
                  <a:lnTo>
                    <a:pt x="1547" y="2690"/>
                  </a:lnTo>
                  <a:lnTo>
                    <a:pt x="1564" y="2695"/>
                  </a:lnTo>
                  <a:lnTo>
                    <a:pt x="1927" y="1073"/>
                  </a:lnTo>
                  <a:lnTo>
                    <a:pt x="1961" y="1073"/>
                  </a:lnTo>
                  <a:lnTo>
                    <a:pt x="1594" y="2714"/>
                  </a:lnTo>
                  <a:lnTo>
                    <a:pt x="1601" y="2721"/>
                  </a:lnTo>
                  <a:lnTo>
                    <a:pt x="1607" y="2729"/>
                  </a:lnTo>
                  <a:lnTo>
                    <a:pt x="2491" y="1077"/>
                  </a:lnTo>
                  <a:lnTo>
                    <a:pt x="2525" y="1077"/>
                  </a:lnTo>
                  <a:lnTo>
                    <a:pt x="1622" y="2765"/>
                  </a:lnTo>
                  <a:lnTo>
                    <a:pt x="1623" y="2769"/>
                  </a:lnTo>
                  <a:lnTo>
                    <a:pt x="2830" y="1073"/>
                  </a:lnTo>
                  <a:lnTo>
                    <a:pt x="2863" y="1073"/>
                  </a:lnTo>
                  <a:lnTo>
                    <a:pt x="1583" y="2873"/>
                  </a:lnTo>
                  <a:lnTo>
                    <a:pt x="1586" y="2874"/>
                  </a:lnTo>
                  <a:lnTo>
                    <a:pt x="3039" y="1079"/>
                  </a:lnTo>
                  <a:lnTo>
                    <a:pt x="3073" y="1079"/>
                  </a:lnTo>
                  <a:lnTo>
                    <a:pt x="1615" y="2879"/>
                  </a:lnTo>
                  <a:lnTo>
                    <a:pt x="1622" y="2881"/>
                  </a:lnTo>
                  <a:lnTo>
                    <a:pt x="1629" y="2884"/>
                  </a:lnTo>
                  <a:lnTo>
                    <a:pt x="1632" y="2884"/>
                  </a:lnTo>
                  <a:lnTo>
                    <a:pt x="1648" y="2886"/>
                  </a:lnTo>
                  <a:lnTo>
                    <a:pt x="1660" y="2892"/>
                  </a:lnTo>
                  <a:lnTo>
                    <a:pt x="1669" y="2901"/>
                  </a:lnTo>
                  <a:lnTo>
                    <a:pt x="1672" y="2911"/>
                  </a:lnTo>
                  <a:lnTo>
                    <a:pt x="1672" y="3087"/>
                  </a:lnTo>
                  <a:lnTo>
                    <a:pt x="1669" y="3098"/>
                  </a:lnTo>
                  <a:lnTo>
                    <a:pt x="1660" y="3106"/>
                  </a:lnTo>
                  <a:lnTo>
                    <a:pt x="1648" y="3113"/>
                  </a:lnTo>
                  <a:lnTo>
                    <a:pt x="1632" y="3115"/>
                  </a:lnTo>
                  <a:lnTo>
                    <a:pt x="1632" y="3423"/>
                  </a:lnTo>
                  <a:lnTo>
                    <a:pt x="1569" y="3423"/>
                  </a:lnTo>
                  <a:lnTo>
                    <a:pt x="1568" y="3167"/>
                  </a:lnTo>
                  <a:lnTo>
                    <a:pt x="1504" y="3167"/>
                  </a:lnTo>
                  <a:lnTo>
                    <a:pt x="1504" y="3423"/>
                  </a:lnTo>
                  <a:lnTo>
                    <a:pt x="1432" y="3423"/>
                  </a:lnTo>
                  <a:lnTo>
                    <a:pt x="1432" y="3115"/>
                  </a:lnTo>
                  <a:lnTo>
                    <a:pt x="1428" y="3115"/>
                  </a:lnTo>
                  <a:lnTo>
                    <a:pt x="1412" y="3113"/>
                  </a:lnTo>
                  <a:lnTo>
                    <a:pt x="1399" y="3106"/>
                  </a:lnTo>
                  <a:lnTo>
                    <a:pt x="1390" y="3098"/>
                  </a:lnTo>
                  <a:lnTo>
                    <a:pt x="1387" y="3087"/>
                  </a:lnTo>
                  <a:lnTo>
                    <a:pt x="1387" y="2911"/>
                  </a:lnTo>
                  <a:lnTo>
                    <a:pt x="1390" y="2901"/>
                  </a:lnTo>
                  <a:lnTo>
                    <a:pt x="1399" y="2892"/>
                  </a:lnTo>
                  <a:lnTo>
                    <a:pt x="1412" y="2886"/>
                  </a:lnTo>
                  <a:lnTo>
                    <a:pt x="1428" y="2884"/>
                  </a:lnTo>
                  <a:lnTo>
                    <a:pt x="1431" y="2884"/>
                  </a:lnTo>
                  <a:lnTo>
                    <a:pt x="1434" y="2884"/>
                  </a:lnTo>
                  <a:lnTo>
                    <a:pt x="1446" y="2880"/>
                  </a:lnTo>
                  <a:lnTo>
                    <a:pt x="1458" y="2878"/>
                  </a:lnTo>
                  <a:lnTo>
                    <a:pt x="3" y="1079"/>
                  </a:lnTo>
                  <a:lnTo>
                    <a:pt x="37" y="1079"/>
                  </a:lnTo>
                  <a:lnTo>
                    <a:pt x="1445" y="2820"/>
                  </a:lnTo>
                  <a:lnTo>
                    <a:pt x="1440" y="2807"/>
                  </a:lnTo>
                  <a:lnTo>
                    <a:pt x="1436" y="2794"/>
                  </a:lnTo>
                  <a:lnTo>
                    <a:pt x="210" y="1073"/>
                  </a:lnTo>
                  <a:close/>
                  <a:moveTo>
                    <a:pt x="723" y="188"/>
                  </a:moveTo>
                  <a:lnTo>
                    <a:pt x="675" y="222"/>
                  </a:lnTo>
                  <a:lnTo>
                    <a:pt x="628" y="257"/>
                  </a:lnTo>
                  <a:lnTo>
                    <a:pt x="583" y="294"/>
                  </a:lnTo>
                  <a:lnTo>
                    <a:pt x="539" y="333"/>
                  </a:lnTo>
                  <a:lnTo>
                    <a:pt x="496" y="373"/>
                  </a:lnTo>
                  <a:lnTo>
                    <a:pt x="455" y="417"/>
                  </a:lnTo>
                  <a:lnTo>
                    <a:pt x="417" y="463"/>
                  </a:lnTo>
                  <a:lnTo>
                    <a:pt x="381" y="510"/>
                  </a:lnTo>
                  <a:lnTo>
                    <a:pt x="347" y="561"/>
                  </a:lnTo>
                  <a:lnTo>
                    <a:pt x="316" y="614"/>
                  </a:lnTo>
                  <a:lnTo>
                    <a:pt x="289" y="669"/>
                  </a:lnTo>
                  <a:lnTo>
                    <a:pt x="265" y="728"/>
                  </a:lnTo>
                  <a:lnTo>
                    <a:pt x="245" y="789"/>
                  </a:lnTo>
                  <a:lnTo>
                    <a:pt x="228" y="853"/>
                  </a:lnTo>
                  <a:lnTo>
                    <a:pt x="215" y="921"/>
                  </a:lnTo>
                  <a:lnTo>
                    <a:pt x="208" y="992"/>
                  </a:lnTo>
                  <a:lnTo>
                    <a:pt x="205" y="1065"/>
                  </a:lnTo>
                  <a:lnTo>
                    <a:pt x="175" y="1053"/>
                  </a:lnTo>
                  <a:lnTo>
                    <a:pt x="149" y="1045"/>
                  </a:lnTo>
                  <a:lnTo>
                    <a:pt x="124" y="1040"/>
                  </a:lnTo>
                  <a:lnTo>
                    <a:pt x="102" y="1039"/>
                  </a:lnTo>
                  <a:lnTo>
                    <a:pt x="79" y="1041"/>
                  </a:lnTo>
                  <a:lnTo>
                    <a:pt x="55" y="1046"/>
                  </a:lnTo>
                  <a:lnTo>
                    <a:pt x="29" y="1053"/>
                  </a:lnTo>
                  <a:lnTo>
                    <a:pt x="0" y="1065"/>
                  </a:lnTo>
                  <a:lnTo>
                    <a:pt x="4" y="1002"/>
                  </a:lnTo>
                  <a:lnTo>
                    <a:pt x="15" y="938"/>
                  </a:lnTo>
                  <a:lnTo>
                    <a:pt x="32" y="874"/>
                  </a:lnTo>
                  <a:lnTo>
                    <a:pt x="55" y="811"/>
                  </a:lnTo>
                  <a:lnTo>
                    <a:pt x="85" y="748"/>
                  </a:lnTo>
                  <a:lnTo>
                    <a:pt x="120" y="687"/>
                  </a:lnTo>
                  <a:lnTo>
                    <a:pt x="159" y="627"/>
                  </a:lnTo>
                  <a:lnTo>
                    <a:pt x="203" y="570"/>
                  </a:lnTo>
                  <a:lnTo>
                    <a:pt x="251" y="513"/>
                  </a:lnTo>
                  <a:lnTo>
                    <a:pt x="301" y="460"/>
                  </a:lnTo>
                  <a:lnTo>
                    <a:pt x="357" y="410"/>
                  </a:lnTo>
                  <a:lnTo>
                    <a:pt x="413" y="363"/>
                  </a:lnTo>
                  <a:lnTo>
                    <a:pt x="472" y="319"/>
                  </a:lnTo>
                  <a:lnTo>
                    <a:pt x="534" y="280"/>
                  </a:lnTo>
                  <a:lnTo>
                    <a:pt x="596" y="244"/>
                  </a:lnTo>
                  <a:lnTo>
                    <a:pt x="659" y="214"/>
                  </a:lnTo>
                  <a:lnTo>
                    <a:pt x="723" y="188"/>
                  </a:lnTo>
                  <a:close/>
                  <a:moveTo>
                    <a:pt x="2352" y="179"/>
                  </a:moveTo>
                  <a:lnTo>
                    <a:pt x="2415" y="205"/>
                  </a:lnTo>
                  <a:lnTo>
                    <a:pt x="2478" y="236"/>
                  </a:lnTo>
                  <a:lnTo>
                    <a:pt x="2541" y="272"/>
                  </a:lnTo>
                  <a:lnTo>
                    <a:pt x="2601" y="311"/>
                  </a:lnTo>
                  <a:lnTo>
                    <a:pt x="2661" y="354"/>
                  </a:lnTo>
                  <a:lnTo>
                    <a:pt x="2718" y="401"/>
                  </a:lnTo>
                  <a:lnTo>
                    <a:pt x="2772" y="452"/>
                  </a:lnTo>
                  <a:lnTo>
                    <a:pt x="2824" y="505"/>
                  </a:lnTo>
                  <a:lnTo>
                    <a:pt x="2872" y="560"/>
                  </a:lnTo>
                  <a:lnTo>
                    <a:pt x="2915" y="619"/>
                  </a:lnTo>
                  <a:lnTo>
                    <a:pt x="2955" y="678"/>
                  </a:lnTo>
                  <a:lnTo>
                    <a:pt x="2990" y="739"/>
                  </a:lnTo>
                  <a:lnTo>
                    <a:pt x="3018" y="802"/>
                  </a:lnTo>
                  <a:lnTo>
                    <a:pt x="3042" y="866"/>
                  </a:lnTo>
                  <a:lnTo>
                    <a:pt x="3060" y="929"/>
                  </a:lnTo>
                  <a:lnTo>
                    <a:pt x="3070" y="993"/>
                  </a:lnTo>
                  <a:lnTo>
                    <a:pt x="3074" y="1057"/>
                  </a:lnTo>
                  <a:lnTo>
                    <a:pt x="3045" y="1045"/>
                  </a:lnTo>
                  <a:lnTo>
                    <a:pt x="3019" y="1037"/>
                  </a:lnTo>
                  <a:lnTo>
                    <a:pt x="2996" y="1031"/>
                  </a:lnTo>
                  <a:lnTo>
                    <a:pt x="2973" y="1030"/>
                  </a:lnTo>
                  <a:lnTo>
                    <a:pt x="2949" y="1031"/>
                  </a:lnTo>
                  <a:lnTo>
                    <a:pt x="2926" y="1037"/>
                  </a:lnTo>
                  <a:lnTo>
                    <a:pt x="2899" y="1045"/>
                  </a:lnTo>
                  <a:lnTo>
                    <a:pt x="2869" y="1057"/>
                  </a:lnTo>
                  <a:lnTo>
                    <a:pt x="2865" y="982"/>
                  </a:lnTo>
                  <a:lnTo>
                    <a:pt x="2858" y="912"/>
                  </a:lnTo>
                  <a:lnTo>
                    <a:pt x="2846" y="844"/>
                  </a:lnTo>
                  <a:lnTo>
                    <a:pt x="2829" y="781"/>
                  </a:lnTo>
                  <a:lnTo>
                    <a:pt x="2809" y="719"/>
                  </a:lnTo>
                  <a:lnTo>
                    <a:pt x="2785" y="661"/>
                  </a:lnTo>
                  <a:lnTo>
                    <a:pt x="2757" y="605"/>
                  </a:lnTo>
                  <a:lnTo>
                    <a:pt x="2727" y="552"/>
                  </a:lnTo>
                  <a:lnTo>
                    <a:pt x="2694" y="502"/>
                  </a:lnTo>
                  <a:lnTo>
                    <a:pt x="2657" y="454"/>
                  </a:lnTo>
                  <a:lnTo>
                    <a:pt x="2619" y="408"/>
                  </a:lnTo>
                  <a:lnTo>
                    <a:pt x="2578" y="365"/>
                  </a:lnTo>
                  <a:lnTo>
                    <a:pt x="2535" y="324"/>
                  </a:lnTo>
                  <a:lnTo>
                    <a:pt x="2492" y="285"/>
                  </a:lnTo>
                  <a:lnTo>
                    <a:pt x="2446" y="248"/>
                  </a:lnTo>
                  <a:lnTo>
                    <a:pt x="2399" y="213"/>
                  </a:lnTo>
                  <a:lnTo>
                    <a:pt x="2352" y="179"/>
                  </a:lnTo>
                  <a:close/>
                  <a:moveTo>
                    <a:pt x="1618" y="88"/>
                  </a:moveTo>
                  <a:lnTo>
                    <a:pt x="1671" y="136"/>
                  </a:lnTo>
                  <a:lnTo>
                    <a:pt x="1719" y="186"/>
                  </a:lnTo>
                  <a:lnTo>
                    <a:pt x="1760" y="238"/>
                  </a:lnTo>
                  <a:lnTo>
                    <a:pt x="1796" y="292"/>
                  </a:lnTo>
                  <a:lnTo>
                    <a:pt x="1827" y="348"/>
                  </a:lnTo>
                  <a:lnTo>
                    <a:pt x="1853" y="406"/>
                  </a:lnTo>
                  <a:lnTo>
                    <a:pt x="1874" y="467"/>
                  </a:lnTo>
                  <a:lnTo>
                    <a:pt x="1892" y="530"/>
                  </a:lnTo>
                  <a:lnTo>
                    <a:pt x="1906" y="596"/>
                  </a:lnTo>
                  <a:lnTo>
                    <a:pt x="1915" y="665"/>
                  </a:lnTo>
                  <a:lnTo>
                    <a:pt x="1923" y="736"/>
                  </a:lnTo>
                  <a:lnTo>
                    <a:pt x="1927" y="811"/>
                  </a:lnTo>
                  <a:lnTo>
                    <a:pt x="1929" y="888"/>
                  </a:lnTo>
                  <a:lnTo>
                    <a:pt x="1929" y="969"/>
                  </a:lnTo>
                  <a:lnTo>
                    <a:pt x="1928" y="1052"/>
                  </a:lnTo>
                  <a:lnTo>
                    <a:pt x="1913" y="1041"/>
                  </a:lnTo>
                  <a:lnTo>
                    <a:pt x="1892" y="1030"/>
                  </a:lnTo>
                  <a:lnTo>
                    <a:pt x="1865" y="1020"/>
                  </a:lnTo>
                  <a:lnTo>
                    <a:pt x="1835" y="1011"/>
                  </a:lnTo>
                  <a:lnTo>
                    <a:pt x="1798" y="1003"/>
                  </a:lnTo>
                  <a:lnTo>
                    <a:pt x="1759" y="995"/>
                  </a:lnTo>
                  <a:lnTo>
                    <a:pt x="1717" y="989"/>
                  </a:lnTo>
                  <a:lnTo>
                    <a:pt x="1672" y="983"/>
                  </a:lnTo>
                  <a:lnTo>
                    <a:pt x="1625" y="980"/>
                  </a:lnTo>
                  <a:lnTo>
                    <a:pt x="1578" y="978"/>
                  </a:lnTo>
                  <a:lnTo>
                    <a:pt x="1529" y="977"/>
                  </a:lnTo>
                  <a:lnTo>
                    <a:pt x="1480" y="977"/>
                  </a:lnTo>
                  <a:lnTo>
                    <a:pt x="1432" y="979"/>
                  </a:lnTo>
                  <a:lnTo>
                    <a:pt x="1384" y="982"/>
                  </a:lnTo>
                  <a:lnTo>
                    <a:pt x="1340" y="988"/>
                  </a:lnTo>
                  <a:lnTo>
                    <a:pt x="1297" y="994"/>
                  </a:lnTo>
                  <a:lnTo>
                    <a:pt x="1257" y="1004"/>
                  </a:lnTo>
                  <a:lnTo>
                    <a:pt x="1221" y="1014"/>
                  </a:lnTo>
                  <a:lnTo>
                    <a:pt x="1189" y="1026"/>
                  </a:lnTo>
                  <a:lnTo>
                    <a:pt x="1161" y="1041"/>
                  </a:lnTo>
                  <a:lnTo>
                    <a:pt x="1140" y="1058"/>
                  </a:lnTo>
                  <a:lnTo>
                    <a:pt x="1139" y="974"/>
                  </a:lnTo>
                  <a:lnTo>
                    <a:pt x="1141" y="895"/>
                  </a:lnTo>
                  <a:lnTo>
                    <a:pt x="1144" y="823"/>
                  </a:lnTo>
                  <a:lnTo>
                    <a:pt x="1149" y="756"/>
                  </a:lnTo>
                  <a:lnTo>
                    <a:pt x="1155" y="695"/>
                  </a:lnTo>
                  <a:lnTo>
                    <a:pt x="1163" y="638"/>
                  </a:lnTo>
                  <a:lnTo>
                    <a:pt x="1172" y="586"/>
                  </a:lnTo>
                  <a:lnTo>
                    <a:pt x="1182" y="537"/>
                  </a:lnTo>
                  <a:lnTo>
                    <a:pt x="1194" y="492"/>
                  </a:lnTo>
                  <a:lnTo>
                    <a:pt x="1207" y="451"/>
                  </a:lnTo>
                  <a:lnTo>
                    <a:pt x="1222" y="413"/>
                  </a:lnTo>
                  <a:lnTo>
                    <a:pt x="1237" y="377"/>
                  </a:lnTo>
                  <a:lnTo>
                    <a:pt x="1254" y="343"/>
                  </a:lnTo>
                  <a:lnTo>
                    <a:pt x="1272" y="312"/>
                  </a:lnTo>
                  <a:lnTo>
                    <a:pt x="1291" y="282"/>
                  </a:lnTo>
                  <a:lnTo>
                    <a:pt x="1310" y="254"/>
                  </a:lnTo>
                  <a:lnTo>
                    <a:pt x="1331" y="226"/>
                  </a:lnTo>
                  <a:lnTo>
                    <a:pt x="1354" y="199"/>
                  </a:lnTo>
                  <a:lnTo>
                    <a:pt x="1376" y="173"/>
                  </a:lnTo>
                  <a:lnTo>
                    <a:pt x="1399" y="146"/>
                  </a:lnTo>
                  <a:lnTo>
                    <a:pt x="1424" y="119"/>
                  </a:lnTo>
                  <a:lnTo>
                    <a:pt x="1448" y="91"/>
                  </a:lnTo>
                  <a:lnTo>
                    <a:pt x="1453" y="91"/>
                  </a:lnTo>
                  <a:lnTo>
                    <a:pt x="1463" y="91"/>
                  </a:lnTo>
                  <a:lnTo>
                    <a:pt x="1478" y="91"/>
                  </a:lnTo>
                  <a:lnTo>
                    <a:pt x="1495" y="91"/>
                  </a:lnTo>
                  <a:lnTo>
                    <a:pt x="1515" y="91"/>
                  </a:lnTo>
                  <a:lnTo>
                    <a:pt x="1535" y="92"/>
                  </a:lnTo>
                  <a:lnTo>
                    <a:pt x="1556" y="92"/>
                  </a:lnTo>
                  <a:lnTo>
                    <a:pt x="1576" y="92"/>
                  </a:lnTo>
                  <a:lnTo>
                    <a:pt x="1593" y="91"/>
                  </a:lnTo>
                  <a:lnTo>
                    <a:pt x="1606" y="91"/>
                  </a:lnTo>
                  <a:lnTo>
                    <a:pt x="1615" y="90"/>
                  </a:lnTo>
                  <a:lnTo>
                    <a:pt x="1618" y="88"/>
                  </a:lnTo>
                  <a:close/>
                  <a:moveTo>
                    <a:pt x="1809" y="69"/>
                  </a:moveTo>
                  <a:lnTo>
                    <a:pt x="1873" y="89"/>
                  </a:lnTo>
                  <a:lnTo>
                    <a:pt x="1934" y="116"/>
                  </a:lnTo>
                  <a:lnTo>
                    <a:pt x="1995" y="149"/>
                  </a:lnTo>
                  <a:lnTo>
                    <a:pt x="2052" y="186"/>
                  </a:lnTo>
                  <a:lnTo>
                    <a:pt x="2106" y="229"/>
                  </a:lnTo>
                  <a:lnTo>
                    <a:pt x="2158" y="276"/>
                  </a:lnTo>
                  <a:lnTo>
                    <a:pt x="2208" y="328"/>
                  </a:lnTo>
                  <a:lnTo>
                    <a:pt x="2254" y="383"/>
                  </a:lnTo>
                  <a:lnTo>
                    <a:pt x="2296" y="442"/>
                  </a:lnTo>
                  <a:lnTo>
                    <a:pt x="2336" y="504"/>
                  </a:lnTo>
                  <a:lnTo>
                    <a:pt x="2371" y="568"/>
                  </a:lnTo>
                  <a:lnTo>
                    <a:pt x="2402" y="634"/>
                  </a:lnTo>
                  <a:lnTo>
                    <a:pt x="2428" y="703"/>
                  </a:lnTo>
                  <a:lnTo>
                    <a:pt x="2449" y="772"/>
                  </a:lnTo>
                  <a:lnTo>
                    <a:pt x="2466" y="843"/>
                  </a:lnTo>
                  <a:lnTo>
                    <a:pt x="2478" y="915"/>
                  </a:lnTo>
                  <a:lnTo>
                    <a:pt x="2485" y="987"/>
                  </a:lnTo>
                  <a:lnTo>
                    <a:pt x="2486" y="1058"/>
                  </a:lnTo>
                  <a:lnTo>
                    <a:pt x="2466" y="1045"/>
                  </a:lnTo>
                  <a:lnTo>
                    <a:pt x="2442" y="1033"/>
                  </a:lnTo>
                  <a:lnTo>
                    <a:pt x="2412" y="1024"/>
                  </a:lnTo>
                  <a:lnTo>
                    <a:pt x="2378" y="1015"/>
                  </a:lnTo>
                  <a:lnTo>
                    <a:pt x="2342" y="1009"/>
                  </a:lnTo>
                  <a:lnTo>
                    <a:pt x="2303" y="1005"/>
                  </a:lnTo>
                  <a:lnTo>
                    <a:pt x="2261" y="1003"/>
                  </a:lnTo>
                  <a:lnTo>
                    <a:pt x="2220" y="1003"/>
                  </a:lnTo>
                  <a:lnTo>
                    <a:pt x="2178" y="1004"/>
                  </a:lnTo>
                  <a:lnTo>
                    <a:pt x="2136" y="1007"/>
                  </a:lnTo>
                  <a:lnTo>
                    <a:pt x="2097" y="1013"/>
                  </a:lnTo>
                  <a:lnTo>
                    <a:pt x="2059" y="1021"/>
                  </a:lnTo>
                  <a:lnTo>
                    <a:pt x="2025" y="1031"/>
                  </a:lnTo>
                  <a:lnTo>
                    <a:pt x="1993" y="1043"/>
                  </a:lnTo>
                  <a:lnTo>
                    <a:pt x="1967" y="1058"/>
                  </a:lnTo>
                  <a:lnTo>
                    <a:pt x="1969" y="970"/>
                  </a:lnTo>
                  <a:lnTo>
                    <a:pt x="1970" y="888"/>
                  </a:lnTo>
                  <a:lnTo>
                    <a:pt x="1967" y="811"/>
                  </a:lnTo>
                  <a:lnTo>
                    <a:pt x="1963" y="737"/>
                  </a:lnTo>
                  <a:lnTo>
                    <a:pt x="1956" y="669"/>
                  </a:lnTo>
                  <a:lnTo>
                    <a:pt x="1946" y="606"/>
                  </a:lnTo>
                  <a:lnTo>
                    <a:pt x="1933" y="547"/>
                  </a:lnTo>
                  <a:lnTo>
                    <a:pt x="1920" y="492"/>
                  </a:lnTo>
                  <a:lnTo>
                    <a:pt x="1904" y="440"/>
                  </a:lnTo>
                  <a:lnTo>
                    <a:pt x="1886" y="393"/>
                  </a:lnTo>
                  <a:lnTo>
                    <a:pt x="1865" y="348"/>
                  </a:lnTo>
                  <a:lnTo>
                    <a:pt x="1844" y="307"/>
                  </a:lnTo>
                  <a:lnTo>
                    <a:pt x="1821" y="268"/>
                  </a:lnTo>
                  <a:lnTo>
                    <a:pt x="1796" y="233"/>
                  </a:lnTo>
                  <a:lnTo>
                    <a:pt x="1770" y="201"/>
                  </a:lnTo>
                  <a:lnTo>
                    <a:pt x="1743" y="170"/>
                  </a:lnTo>
                  <a:lnTo>
                    <a:pt x="1715" y="141"/>
                  </a:lnTo>
                  <a:lnTo>
                    <a:pt x="1685" y="115"/>
                  </a:lnTo>
                  <a:lnTo>
                    <a:pt x="1655" y="89"/>
                  </a:lnTo>
                  <a:lnTo>
                    <a:pt x="1659" y="89"/>
                  </a:lnTo>
                  <a:lnTo>
                    <a:pt x="1671" y="87"/>
                  </a:lnTo>
                  <a:lnTo>
                    <a:pt x="1686" y="86"/>
                  </a:lnTo>
                  <a:lnTo>
                    <a:pt x="1704" y="84"/>
                  </a:lnTo>
                  <a:lnTo>
                    <a:pt x="1724" y="82"/>
                  </a:lnTo>
                  <a:lnTo>
                    <a:pt x="1745" y="80"/>
                  </a:lnTo>
                  <a:lnTo>
                    <a:pt x="1765" y="77"/>
                  </a:lnTo>
                  <a:lnTo>
                    <a:pt x="1783" y="75"/>
                  </a:lnTo>
                  <a:lnTo>
                    <a:pt x="1796" y="73"/>
                  </a:lnTo>
                  <a:lnTo>
                    <a:pt x="1806" y="71"/>
                  </a:lnTo>
                  <a:lnTo>
                    <a:pt x="1809" y="69"/>
                  </a:lnTo>
                  <a:close/>
                  <a:moveTo>
                    <a:pt x="1236" y="62"/>
                  </a:moveTo>
                  <a:lnTo>
                    <a:pt x="1240" y="64"/>
                  </a:lnTo>
                  <a:lnTo>
                    <a:pt x="1249" y="67"/>
                  </a:lnTo>
                  <a:lnTo>
                    <a:pt x="1263" y="69"/>
                  </a:lnTo>
                  <a:lnTo>
                    <a:pt x="1280" y="72"/>
                  </a:lnTo>
                  <a:lnTo>
                    <a:pt x="1301" y="75"/>
                  </a:lnTo>
                  <a:lnTo>
                    <a:pt x="1323" y="77"/>
                  </a:lnTo>
                  <a:lnTo>
                    <a:pt x="1344" y="81"/>
                  </a:lnTo>
                  <a:lnTo>
                    <a:pt x="1365" y="83"/>
                  </a:lnTo>
                  <a:lnTo>
                    <a:pt x="1383" y="85"/>
                  </a:lnTo>
                  <a:lnTo>
                    <a:pt x="1398" y="87"/>
                  </a:lnTo>
                  <a:lnTo>
                    <a:pt x="1409" y="89"/>
                  </a:lnTo>
                  <a:lnTo>
                    <a:pt x="1413" y="89"/>
                  </a:lnTo>
                  <a:lnTo>
                    <a:pt x="1383" y="115"/>
                  </a:lnTo>
                  <a:lnTo>
                    <a:pt x="1354" y="141"/>
                  </a:lnTo>
                  <a:lnTo>
                    <a:pt x="1325" y="170"/>
                  </a:lnTo>
                  <a:lnTo>
                    <a:pt x="1298" y="201"/>
                  </a:lnTo>
                  <a:lnTo>
                    <a:pt x="1272" y="233"/>
                  </a:lnTo>
                  <a:lnTo>
                    <a:pt x="1247" y="268"/>
                  </a:lnTo>
                  <a:lnTo>
                    <a:pt x="1224" y="307"/>
                  </a:lnTo>
                  <a:lnTo>
                    <a:pt x="1203" y="348"/>
                  </a:lnTo>
                  <a:lnTo>
                    <a:pt x="1183" y="393"/>
                  </a:lnTo>
                  <a:lnTo>
                    <a:pt x="1165" y="440"/>
                  </a:lnTo>
                  <a:lnTo>
                    <a:pt x="1149" y="492"/>
                  </a:lnTo>
                  <a:lnTo>
                    <a:pt x="1135" y="547"/>
                  </a:lnTo>
                  <a:lnTo>
                    <a:pt x="1123" y="606"/>
                  </a:lnTo>
                  <a:lnTo>
                    <a:pt x="1113" y="669"/>
                  </a:lnTo>
                  <a:lnTo>
                    <a:pt x="1105" y="737"/>
                  </a:lnTo>
                  <a:lnTo>
                    <a:pt x="1101" y="811"/>
                  </a:lnTo>
                  <a:lnTo>
                    <a:pt x="1098" y="888"/>
                  </a:lnTo>
                  <a:lnTo>
                    <a:pt x="1099" y="970"/>
                  </a:lnTo>
                  <a:lnTo>
                    <a:pt x="1101" y="1058"/>
                  </a:lnTo>
                  <a:lnTo>
                    <a:pt x="1075" y="1043"/>
                  </a:lnTo>
                  <a:lnTo>
                    <a:pt x="1045" y="1031"/>
                  </a:lnTo>
                  <a:lnTo>
                    <a:pt x="1010" y="1021"/>
                  </a:lnTo>
                  <a:lnTo>
                    <a:pt x="972" y="1013"/>
                  </a:lnTo>
                  <a:lnTo>
                    <a:pt x="932" y="1007"/>
                  </a:lnTo>
                  <a:lnTo>
                    <a:pt x="891" y="1004"/>
                  </a:lnTo>
                  <a:lnTo>
                    <a:pt x="848" y="1003"/>
                  </a:lnTo>
                  <a:lnTo>
                    <a:pt x="807" y="1003"/>
                  </a:lnTo>
                  <a:lnTo>
                    <a:pt x="765" y="1005"/>
                  </a:lnTo>
                  <a:lnTo>
                    <a:pt x="726" y="1009"/>
                  </a:lnTo>
                  <a:lnTo>
                    <a:pt x="690" y="1015"/>
                  </a:lnTo>
                  <a:lnTo>
                    <a:pt x="656" y="1024"/>
                  </a:lnTo>
                  <a:lnTo>
                    <a:pt x="626" y="1033"/>
                  </a:lnTo>
                  <a:lnTo>
                    <a:pt x="602" y="1045"/>
                  </a:lnTo>
                  <a:lnTo>
                    <a:pt x="583" y="1058"/>
                  </a:lnTo>
                  <a:lnTo>
                    <a:pt x="583" y="990"/>
                  </a:lnTo>
                  <a:lnTo>
                    <a:pt x="588" y="922"/>
                  </a:lnTo>
                  <a:lnTo>
                    <a:pt x="598" y="854"/>
                  </a:lnTo>
                  <a:lnTo>
                    <a:pt x="613" y="787"/>
                  </a:lnTo>
                  <a:lnTo>
                    <a:pt x="631" y="720"/>
                  </a:lnTo>
                  <a:lnTo>
                    <a:pt x="653" y="655"/>
                  </a:lnTo>
                  <a:lnTo>
                    <a:pt x="679" y="590"/>
                  </a:lnTo>
                  <a:lnTo>
                    <a:pt x="709" y="528"/>
                  </a:lnTo>
                  <a:lnTo>
                    <a:pt x="742" y="468"/>
                  </a:lnTo>
                  <a:lnTo>
                    <a:pt x="779" y="410"/>
                  </a:lnTo>
                  <a:lnTo>
                    <a:pt x="820" y="355"/>
                  </a:lnTo>
                  <a:lnTo>
                    <a:pt x="862" y="303"/>
                  </a:lnTo>
                  <a:lnTo>
                    <a:pt x="909" y="256"/>
                  </a:lnTo>
                  <a:lnTo>
                    <a:pt x="957" y="211"/>
                  </a:lnTo>
                  <a:lnTo>
                    <a:pt x="1009" y="172"/>
                  </a:lnTo>
                  <a:lnTo>
                    <a:pt x="1062" y="136"/>
                  </a:lnTo>
                  <a:lnTo>
                    <a:pt x="1118" y="106"/>
                  </a:lnTo>
                  <a:lnTo>
                    <a:pt x="1176" y="81"/>
                  </a:lnTo>
                  <a:lnTo>
                    <a:pt x="1236" y="62"/>
                  </a:lnTo>
                  <a:close/>
                  <a:moveTo>
                    <a:pt x="1857" y="33"/>
                  </a:moveTo>
                  <a:lnTo>
                    <a:pt x="1937" y="46"/>
                  </a:lnTo>
                  <a:lnTo>
                    <a:pt x="2014" y="64"/>
                  </a:lnTo>
                  <a:lnTo>
                    <a:pt x="2089" y="86"/>
                  </a:lnTo>
                  <a:lnTo>
                    <a:pt x="2161" y="112"/>
                  </a:lnTo>
                  <a:lnTo>
                    <a:pt x="2228" y="144"/>
                  </a:lnTo>
                  <a:lnTo>
                    <a:pt x="2294" y="179"/>
                  </a:lnTo>
                  <a:lnTo>
                    <a:pt x="2356" y="219"/>
                  </a:lnTo>
                  <a:lnTo>
                    <a:pt x="2414" y="261"/>
                  </a:lnTo>
                  <a:lnTo>
                    <a:pt x="2469" y="307"/>
                  </a:lnTo>
                  <a:lnTo>
                    <a:pt x="2520" y="355"/>
                  </a:lnTo>
                  <a:lnTo>
                    <a:pt x="2568" y="406"/>
                  </a:lnTo>
                  <a:lnTo>
                    <a:pt x="2612" y="459"/>
                  </a:lnTo>
                  <a:lnTo>
                    <a:pt x="2652" y="515"/>
                  </a:lnTo>
                  <a:lnTo>
                    <a:pt x="2688" y="572"/>
                  </a:lnTo>
                  <a:lnTo>
                    <a:pt x="2720" y="629"/>
                  </a:lnTo>
                  <a:lnTo>
                    <a:pt x="2748" y="689"/>
                  </a:lnTo>
                  <a:lnTo>
                    <a:pt x="2772" y="748"/>
                  </a:lnTo>
                  <a:lnTo>
                    <a:pt x="2791" y="808"/>
                  </a:lnTo>
                  <a:lnTo>
                    <a:pt x="2806" y="869"/>
                  </a:lnTo>
                  <a:lnTo>
                    <a:pt x="2816" y="928"/>
                  </a:lnTo>
                  <a:lnTo>
                    <a:pt x="2822" y="988"/>
                  </a:lnTo>
                  <a:lnTo>
                    <a:pt x="2823" y="1047"/>
                  </a:lnTo>
                  <a:lnTo>
                    <a:pt x="2798" y="1037"/>
                  </a:lnTo>
                  <a:lnTo>
                    <a:pt x="2770" y="1028"/>
                  </a:lnTo>
                  <a:lnTo>
                    <a:pt x="2740" y="1023"/>
                  </a:lnTo>
                  <a:lnTo>
                    <a:pt x="2708" y="1018"/>
                  </a:lnTo>
                  <a:lnTo>
                    <a:pt x="2677" y="1018"/>
                  </a:lnTo>
                  <a:lnTo>
                    <a:pt x="2644" y="1020"/>
                  </a:lnTo>
                  <a:lnTo>
                    <a:pt x="2612" y="1025"/>
                  </a:lnTo>
                  <a:lnTo>
                    <a:pt x="2581" y="1032"/>
                  </a:lnTo>
                  <a:lnTo>
                    <a:pt x="2552" y="1043"/>
                  </a:lnTo>
                  <a:lnTo>
                    <a:pt x="2527" y="1057"/>
                  </a:lnTo>
                  <a:lnTo>
                    <a:pt x="2524" y="985"/>
                  </a:lnTo>
                  <a:lnTo>
                    <a:pt x="2515" y="913"/>
                  </a:lnTo>
                  <a:lnTo>
                    <a:pt x="2502" y="842"/>
                  </a:lnTo>
                  <a:lnTo>
                    <a:pt x="2485" y="772"/>
                  </a:lnTo>
                  <a:lnTo>
                    <a:pt x="2464" y="703"/>
                  </a:lnTo>
                  <a:lnTo>
                    <a:pt x="2438" y="635"/>
                  </a:lnTo>
                  <a:lnTo>
                    <a:pt x="2408" y="569"/>
                  </a:lnTo>
                  <a:lnTo>
                    <a:pt x="2374" y="505"/>
                  </a:lnTo>
                  <a:lnTo>
                    <a:pt x="2336" y="443"/>
                  </a:lnTo>
                  <a:lnTo>
                    <a:pt x="2294" y="384"/>
                  </a:lnTo>
                  <a:lnTo>
                    <a:pt x="2249" y="329"/>
                  </a:lnTo>
                  <a:lnTo>
                    <a:pt x="2201" y="276"/>
                  </a:lnTo>
                  <a:lnTo>
                    <a:pt x="2149" y="227"/>
                  </a:lnTo>
                  <a:lnTo>
                    <a:pt x="2095" y="182"/>
                  </a:lnTo>
                  <a:lnTo>
                    <a:pt x="2036" y="142"/>
                  </a:lnTo>
                  <a:lnTo>
                    <a:pt x="1976" y="106"/>
                  </a:lnTo>
                  <a:lnTo>
                    <a:pt x="1913" y="75"/>
                  </a:lnTo>
                  <a:lnTo>
                    <a:pt x="1847" y="50"/>
                  </a:lnTo>
                  <a:lnTo>
                    <a:pt x="1853" y="47"/>
                  </a:lnTo>
                  <a:lnTo>
                    <a:pt x="1856" y="40"/>
                  </a:lnTo>
                  <a:lnTo>
                    <a:pt x="1857" y="33"/>
                  </a:lnTo>
                  <a:close/>
                  <a:moveTo>
                    <a:pt x="1215" y="33"/>
                  </a:moveTo>
                  <a:lnTo>
                    <a:pt x="1216" y="40"/>
                  </a:lnTo>
                  <a:lnTo>
                    <a:pt x="1219" y="47"/>
                  </a:lnTo>
                  <a:lnTo>
                    <a:pt x="1224" y="50"/>
                  </a:lnTo>
                  <a:lnTo>
                    <a:pt x="1164" y="66"/>
                  </a:lnTo>
                  <a:lnTo>
                    <a:pt x="1106" y="88"/>
                  </a:lnTo>
                  <a:lnTo>
                    <a:pt x="1050" y="116"/>
                  </a:lnTo>
                  <a:lnTo>
                    <a:pt x="997" y="147"/>
                  </a:lnTo>
                  <a:lnTo>
                    <a:pt x="946" y="184"/>
                  </a:lnTo>
                  <a:lnTo>
                    <a:pt x="898" y="225"/>
                  </a:lnTo>
                  <a:lnTo>
                    <a:pt x="852" y="271"/>
                  </a:lnTo>
                  <a:lnTo>
                    <a:pt x="810" y="318"/>
                  </a:lnTo>
                  <a:lnTo>
                    <a:pt x="770" y="370"/>
                  </a:lnTo>
                  <a:lnTo>
                    <a:pt x="734" y="425"/>
                  </a:lnTo>
                  <a:lnTo>
                    <a:pt x="700" y="483"/>
                  </a:lnTo>
                  <a:lnTo>
                    <a:pt x="669" y="542"/>
                  </a:lnTo>
                  <a:lnTo>
                    <a:pt x="641" y="604"/>
                  </a:lnTo>
                  <a:lnTo>
                    <a:pt x="617" y="666"/>
                  </a:lnTo>
                  <a:lnTo>
                    <a:pt x="596" y="731"/>
                  </a:lnTo>
                  <a:lnTo>
                    <a:pt x="578" y="796"/>
                  </a:lnTo>
                  <a:lnTo>
                    <a:pt x="564" y="861"/>
                  </a:lnTo>
                  <a:lnTo>
                    <a:pt x="554" y="926"/>
                  </a:lnTo>
                  <a:lnTo>
                    <a:pt x="548" y="992"/>
                  </a:lnTo>
                  <a:lnTo>
                    <a:pt x="545" y="1057"/>
                  </a:lnTo>
                  <a:lnTo>
                    <a:pt x="519" y="1043"/>
                  </a:lnTo>
                  <a:lnTo>
                    <a:pt x="490" y="1032"/>
                  </a:lnTo>
                  <a:lnTo>
                    <a:pt x="460" y="1025"/>
                  </a:lnTo>
                  <a:lnTo>
                    <a:pt x="428" y="1020"/>
                  </a:lnTo>
                  <a:lnTo>
                    <a:pt x="395" y="1018"/>
                  </a:lnTo>
                  <a:lnTo>
                    <a:pt x="363" y="1018"/>
                  </a:lnTo>
                  <a:lnTo>
                    <a:pt x="331" y="1023"/>
                  </a:lnTo>
                  <a:lnTo>
                    <a:pt x="301" y="1028"/>
                  </a:lnTo>
                  <a:lnTo>
                    <a:pt x="274" y="1037"/>
                  </a:lnTo>
                  <a:lnTo>
                    <a:pt x="249" y="1047"/>
                  </a:lnTo>
                  <a:lnTo>
                    <a:pt x="251" y="988"/>
                  </a:lnTo>
                  <a:lnTo>
                    <a:pt x="256" y="928"/>
                  </a:lnTo>
                  <a:lnTo>
                    <a:pt x="266" y="869"/>
                  </a:lnTo>
                  <a:lnTo>
                    <a:pt x="281" y="808"/>
                  </a:lnTo>
                  <a:lnTo>
                    <a:pt x="300" y="748"/>
                  </a:lnTo>
                  <a:lnTo>
                    <a:pt x="324" y="689"/>
                  </a:lnTo>
                  <a:lnTo>
                    <a:pt x="351" y="629"/>
                  </a:lnTo>
                  <a:lnTo>
                    <a:pt x="383" y="572"/>
                  </a:lnTo>
                  <a:lnTo>
                    <a:pt x="419" y="515"/>
                  </a:lnTo>
                  <a:lnTo>
                    <a:pt x="460" y="459"/>
                  </a:lnTo>
                  <a:lnTo>
                    <a:pt x="503" y="406"/>
                  </a:lnTo>
                  <a:lnTo>
                    <a:pt x="551" y="355"/>
                  </a:lnTo>
                  <a:lnTo>
                    <a:pt x="603" y="307"/>
                  </a:lnTo>
                  <a:lnTo>
                    <a:pt x="657" y="261"/>
                  </a:lnTo>
                  <a:lnTo>
                    <a:pt x="716" y="219"/>
                  </a:lnTo>
                  <a:lnTo>
                    <a:pt x="778" y="179"/>
                  </a:lnTo>
                  <a:lnTo>
                    <a:pt x="843" y="144"/>
                  </a:lnTo>
                  <a:lnTo>
                    <a:pt x="911" y="112"/>
                  </a:lnTo>
                  <a:lnTo>
                    <a:pt x="983" y="86"/>
                  </a:lnTo>
                  <a:lnTo>
                    <a:pt x="1057" y="64"/>
                  </a:lnTo>
                  <a:lnTo>
                    <a:pt x="1135" y="46"/>
                  </a:lnTo>
                  <a:lnTo>
                    <a:pt x="1215" y="33"/>
                  </a:lnTo>
                  <a:close/>
                  <a:moveTo>
                    <a:pt x="1531" y="0"/>
                  </a:moveTo>
                  <a:lnTo>
                    <a:pt x="1580" y="0"/>
                  </a:lnTo>
                  <a:lnTo>
                    <a:pt x="1625" y="1"/>
                  </a:lnTo>
                  <a:lnTo>
                    <a:pt x="1669" y="3"/>
                  </a:lnTo>
                  <a:lnTo>
                    <a:pt x="1708" y="6"/>
                  </a:lnTo>
                  <a:lnTo>
                    <a:pt x="1743" y="10"/>
                  </a:lnTo>
                  <a:lnTo>
                    <a:pt x="1774" y="14"/>
                  </a:lnTo>
                  <a:lnTo>
                    <a:pt x="1798" y="18"/>
                  </a:lnTo>
                  <a:lnTo>
                    <a:pt x="1817" y="23"/>
                  </a:lnTo>
                  <a:lnTo>
                    <a:pt x="1828" y="29"/>
                  </a:lnTo>
                  <a:lnTo>
                    <a:pt x="1832" y="34"/>
                  </a:lnTo>
                  <a:lnTo>
                    <a:pt x="1828" y="40"/>
                  </a:lnTo>
                  <a:lnTo>
                    <a:pt x="1817" y="46"/>
                  </a:lnTo>
                  <a:lnTo>
                    <a:pt x="1798" y="50"/>
                  </a:lnTo>
                  <a:lnTo>
                    <a:pt x="1774" y="55"/>
                  </a:lnTo>
                  <a:lnTo>
                    <a:pt x="1743" y="58"/>
                  </a:lnTo>
                  <a:lnTo>
                    <a:pt x="1708" y="63"/>
                  </a:lnTo>
                  <a:lnTo>
                    <a:pt x="1669" y="65"/>
                  </a:lnTo>
                  <a:lnTo>
                    <a:pt x="1625" y="67"/>
                  </a:lnTo>
                  <a:lnTo>
                    <a:pt x="1580" y="69"/>
                  </a:lnTo>
                  <a:lnTo>
                    <a:pt x="1531" y="69"/>
                  </a:lnTo>
                  <a:lnTo>
                    <a:pt x="1481" y="69"/>
                  </a:lnTo>
                  <a:lnTo>
                    <a:pt x="1435" y="67"/>
                  </a:lnTo>
                  <a:lnTo>
                    <a:pt x="1392" y="65"/>
                  </a:lnTo>
                  <a:lnTo>
                    <a:pt x="1353" y="63"/>
                  </a:lnTo>
                  <a:lnTo>
                    <a:pt x="1318" y="58"/>
                  </a:lnTo>
                  <a:lnTo>
                    <a:pt x="1287" y="55"/>
                  </a:lnTo>
                  <a:lnTo>
                    <a:pt x="1262" y="50"/>
                  </a:lnTo>
                  <a:lnTo>
                    <a:pt x="1244" y="46"/>
                  </a:lnTo>
                  <a:lnTo>
                    <a:pt x="1233" y="40"/>
                  </a:lnTo>
                  <a:lnTo>
                    <a:pt x="1228" y="34"/>
                  </a:lnTo>
                  <a:lnTo>
                    <a:pt x="1233" y="29"/>
                  </a:lnTo>
                  <a:lnTo>
                    <a:pt x="1244" y="23"/>
                  </a:lnTo>
                  <a:lnTo>
                    <a:pt x="1262" y="18"/>
                  </a:lnTo>
                  <a:lnTo>
                    <a:pt x="1287" y="14"/>
                  </a:lnTo>
                  <a:lnTo>
                    <a:pt x="1318" y="10"/>
                  </a:lnTo>
                  <a:lnTo>
                    <a:pt x="1353" y="6"/>
                  </a:lnTo>
                  <a:lnTo>
                    <a:pt x="1392" y="3"/>
                  </a:lnTo>
                  <a:lnTo>
                    <a:pt x="1435" y="1"/>
                  </a:lnTo>
                  <a:lnTo>
                    <a:pt x="1481" y="0"/>
                  </a:lnTo>
                  <a:lnTo>
                    <a:pt x="1531" y="0"/>
                  </a:lnTo>
                  <a:close/>
                </a:path>
              </a:pathLst>
            </a:custGeom>
            <a:solidFill>
              <a:schemeClr val="accent4"/>
            </a:solidFill>
            <a:ln>
              <a:noFill/>
            </a:ln>
          </p:spPr>
          <p:txBody>
            <a:bodyPr/>
            <a:lstStyle/>
            <a:p>
              <a:endParaRPr lang="en-ZA" dirty="0">
                <a:solidFill>
                  <a:srgbClr val="717171"/>
                </a:solidFill>
              </a:endParaRPr>
            </a:p>
          </p:txBody>
        </p:sp>
        <p:sp>
          <p:nvSpPr>
            <p:cNvPr id="22" name="Rectangle 21"/>
            <p:cNvSpPr/>
            <p:nvPr/>
          </p:nvSpPr>
          <p:spPr>
            <a:xfrm>
              <a:off x="5253099" y="3106279"/>
              <a:ext cx="1414405" cy="499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FFFFFF"/>
                  </a:solidFill>
                </a:rPr>
                <a:t>Protection</a:t>
              </a:r>
            </a:p>
            <a:p>
              <a:pPr algn="ctr"/>
              <a:r>
                <a:rPr lang="en-ZA" sz="1400" b="1" dirty="0" smtClean="0">
                  <a:solidFill>
                    <a:srgbClr val="FFFFFF"/>
                  </a:solidFill>
                </a:rPr>
                <a:t>Savvy</a:t>
              </a:r>
            </a:p>
          </p:txBody>
        </p:sp>
      </p:grpSp>
      <p:grpSp>
        <p:nvGrpSpPr>
          <p:cNvPr id="16" name="Group 15"/>
          <p:cNvGrpSpPr/>
          <p:nvPr/>
        </p:nvGrpSpPr>
        <p:grpSpPr>
          <a:xfrm>
            <a:off x="4599401" y="4598329"/>
            <a:ext cx="2045073" cy="609600"/>
            <a:chOff x="8600611" y="1383755"/>
            <a:chExt cx="2045073" cy="609600"/>
          </a:xfrm>
        </p:grpSpPr>
        <p:sp>
          <p:nvSpPr>
            <p:cNvPr id="17" name="noun_project_1061.eps"/>
            <p:cNvSpPr>
              <a:spLocks/>
            </p:cNvSpPr>
            <p:nvPr/>
          </p:nvSpPr>
          <p:spPr bwMode="auto">
            <a:xfrm>
              <a:off x="8600611" y="1383755"/>
              <a:ext cx="557211" cy="609600"/>
            </a:xfrm>
            <a:custGeom>
              <a:avLst/>
              <a:gdLst>
                <a:gd name="T0" fmla="*/ 69765127 w 3163"/>
                <a:gd name="T1" fmla="*/ 124531 h 3456"/>
                <a:gd name="T2" fmla="*/ 72403032 w 3163"/>
                <a:gd name="T3" fmla="*/ 840140 h 3456"/>
                <a:gd name="T4" fmla="*/ 76592780 w 3163"/>
                <a:gd name="T5" fmla="*/ 2209094 h 3456"/>
                <a:gd name="T6" fmla="*/ 81620371 w 3163"/>
                <a:gd name="T7" fmla="*/ 4449233 h 3456"/>
                <a:gd name="T8" fmla="*/ 86865176 w 3163"/>
                <a:gd name="T9" fmla="*/ 7622646 h 3456"/>
                <a:gd name="T10" fmla="*/ 91737566 w 3163"/>
                <a:gd name="T11" fmla="*/ 11885260 h 3456"/>
                <a:gd name="T12" fmla="*/ 95616734 w 3163"/>
                <a:gd name="T13" fmla="*/ 17361076 h 3456"/>
                <a:gd name="T14" fmla="*/ 97851219 w 3163"/>
                <a:gd name="T15" fmla="*/ 24206024 h 3456"/>
                <a:gd name="T16" fmla="*/ 97944411 w 3163"/>
                <a:gd name="T17" fmla="*/ 30615290 h 3456"/>
                <a:gd name="T18" fmla="*/ 96609956 w 3163"/>
                <a:gd name="T19" fmla="*/ 35188878 h 3456"/>
                <a:gd name="T20" fmla="*/ 94251274 w 3163"/>
                <a:gd name="T21" fmla="*/ 40166925 h 3456"/>
                <a:gd name="T22" fmla="*/ 91147939 w 3163"/>
                <a:gd name="T23" fmla="*/ 46451838 h 3456"/>
                <a:gd name="T24" fmla="*/ 87672014 w 3163"/>
                <a:gd name="T25" fmla="*/ 55070022 h 3456"/>
                <a:gd name="T26" fmla="*/ 84320286 w 3163"/>
                <a:gd name="T27" fmla="*/ 66301938 h 3456"/>
                <a:gd name="T28" fmla="*/ 81930599 w 3163"/>
                <a:gd name="T29" fmla="*/ 77626986 h 3456"/>
                <a:gd name="T30" fmla="*/ 80409937 w 3163"/>
                <a:gd name="T31" fmla="*/ 88018761 h 3456"/>
                <a:gd name="T32" fmla="*/ 79603098 w 3163"/>
                <a:gd name="T33" fmla="*/ 96823742 h 3456"/>
                <a:gd name="T34" fmla="*/ 79230684 w 3163"/>
                <a:gd name="T35" fmla="*/ 103419804 h 3456"/>
                <a:gd name="T36" fmla="*/ 79168674 w 3163"/>
                <a:gd name="T37" fmla="*/ 107028897 h 3456"/>
                <a:gd name="T38" fmla="*/ 71782400 w 3163"/>
                <a:gd name="T39" fmla="*/ 51554239 h 3456"/>
                <a:gd name="T40" fmla="*/ 67406621 w 3163"/>
                <a:gd name="T41" fmla="*/ 54821138 h 3456"/>
                <a:gd name="T42" fmla="*/ 64334116 w 3163"/>
                <a:gd name="T43" fmla="*/ 59332636 h 3456"/>
                <a:gd name="T44" fmla="*/ 62223827 w 3163"/>
                <a:gd name="T45" fmla="*/ 64839497 h 3456"/>
                <a:gd name="T46" fmla="*/ 60734170 w 3163"/>
                <a:gd name="T47" fmla="*/ 70999879 h 3456"/>
                <a:gd name="T48" fmla="*/ 59585922 w 3163"/>
                <a:gd name="T49" fmla="*/ 77502632 h 3456"/>
                <a:gd name="T50" fmla="*/ 58406669 w 3163"/>
                <a:gd name="T51" fmla="*/ 84067474 h 3456"/>
                <a:gd name="T52" fmla="*/ 56948018 w 3163"/>
                <a:gd name="T53" fmla="*/ 90383431 h 3456"/>
                <a:gd name="T54" fmla="*/ 54837729 w 3163"/>
                <a:gd name="T55" fmla="*/ 96108132 h 3456"/>
                <a:gd name="T56" fmla="*/ 51796229 w 3163"/>
                <a:gd name="T57" fmla="*/ 101024090 h 3456"/>
                <a:gd name="T58" fmla="*/ 47451455 w 3163"/>
                <a:gd name="T59" fmla="*/ 104726493 h 3456"/>
                <a:gd name="T60" fmla="*/ 41555014 w 3163"/>
                <a:gd name="T61" fmla="*/ 106966632 h 3456"/>
                <a:gd name="T62" fmla="*/ 14834382 w 3163"/>
                <a:gd name="T63" fmla="*/ 107526667 h 3456"/>
                <a:gd name="T64" fmla="*/ 9341361 w 3163"/>
                <a:gd name="T65" fmla="*/ 106811057 h 3456"/>
                <a:gd name="T66" fmla="*/ 4624173 w 3163"/>
                <a:gd name="T67" fmla="*/ 104633183 h 3456"/>
                <a:gd name="T68" fmla="*/ 1272445 w 3163"/>
                <a:gd name="T69" fmla="*/ 101055135 h 3456"/>
                <a:gd name="T70" fmla="*/ 0 w 3163"/>
                <a:gd name="T71" fmla="*/ 96077088 h 3456"/>
                <a:gd name="T72" fmla="*/ 1303450 w 3163"/>
                <a:gd name="T73" fmla="*/ 91659075 h 3456"/>
                <a:gd name="T74" fmla="*/ 4686183 w 3163"/>
                <a:gd name="T75" fmla="*/ 88112071 h 3456"/>
                <a:gd name="T76" fmla="*/ 9279350 w 3163"/>
                <a:gd name="T77" fmla="*/ 85436428 h 3456"/>
                <a:gd name="T78" fmla="*/ 14306766 w 3163"/>
                <a:gd name="T79" fmla="*/ 83507439 h 3456"/>
                <a:gd name="T80" fmla="*/ 18899933 w 3163"/>
                <a:gd name="T81" fmla="*/ 82231794 h 3456"/>
                <a:gd name="T82" fmla="*/ 22282667 w 3163"/>
                <a:gd name="T83" fmla="*/ 81516185 h 3456"/>
                <a:gd name="T84" fmla="*/ 23586116 w 3163"/>
                <a:gd name="T85" fmla="*/ 81329565 h 3456"/>
                <a:gd name="T86" fmla="*/ 24641349 w 3163"/>
                <a:gd name="T87" fmla="*/ 81734025 h 3456"/>
                <a:gd name="T88" fmla="*/ 27124051 w 3163"/>
                <a:gd name="T89" fmla="*/ 82449635 h 3456"/>
                <a:gd name="T90" fmla="*/ 30134370 w 3163"/>
                <a:gd name="T91" fmla="*/ 82636254 h 3456"/>
                <a:gd name="T92" fmla="*/ 33051497 w 3163"/>
                <a:gd name="T93" fmla="*/ 81765069 h 3456"/>
                <a:gd name="T94" fmla="*/ 36155008 w 3163"/>
                <a:gd name="T95" fmla="*/ 79307090 h 3456"/>
                <a:gd name="T96" fmla="*/ 39599751 w 3163"/>
                <a:gd name="T97" fmla="*/ 74982388 h 3456"/>
                <a:gd name="T98" fmla="*/ 43448090 w 3163"/>
                <a:gd name="T99" fmla="*/ 68324236 h 3456"/>
                <a:gd name="T100" fmla="*/ 47792864 w 3163"/>
                <a:gd name="T101" fmla="*/ 58959221 h 3456"/>
                <a:gd name="T102" fmla="*/ 52137638 w 3163"/>
                <a:gd name="T103" fmla="*/ 48194031 h 3456"/>
                <a:gd name="T104" fmla="*/ 54930745 w 3163"/>
                <a:gd name="T105" fmla="*/ 40695915 h 3456"/>
                <a:gd name="T106" fmla="*/ 57879053 w 3163"/>
                <a:gd name="T107" fmla="*/ 32513058 h 3456"/>
                <a:gd name="T108" fmla="*/ 60827362 w 3163"/>
                <a:gd name="T109" fmla="*/ 24206024 h 3456"/>
                <a:gd name="T110" fmla="*/ 63527277 w 3163"/>
                <a:gd name="T111" fmla="*/ 16365538 h 3456"/>
                <a:gd name="T112" fmla="*/ 65854954 w 3163"/>
                <a:gd name="T113" fmla="*/ 9489546 h 3456"/>
                <a:gd name="T114" fmla="*/ 67685844 w 3163"/>
                <a:gd name="T115" fmla="*/ 4106863 h 3456"/>
                <a:gd name="T116" fmla="*/ 68772081 w 3163"/>
                <a:gd name="T117" fmla="*/ 808919 h 34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163"/>
                <a:gd name="T178" fmla="*/ 0 h 3456"/>
                <a:gd name="T179" fmla="*/ 3163 w 3163"/>
                <a:gd name="T180" fmla="*/ 3456 h 345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163" h="3456">
                  <a:moveTo>
                    <a:pt x="2226" y="0"/>
                  </a:moveTo>
                  <a:lnTo>
                    <a:pt x="2228" y="0"/>
                  </a:lnTo>
                  <a:lnTo>
                    <a:pt x="2235" y="2"/>
                  </a:lnTo>
                  <a:lnTo>
                    <a:pt x="2248" y="4"/>
                  </a:lnTo>
                  <a:lnTo>
                    <a:pt x="2263" y="8"/>
                  </a:lnTo>
                  <a:lnTo>
                    <a:pt x="2283" y="14"/>
                  </a:lnTo>
                  <a:lnTo>
                    <a:pt x="2307" y="19"/>
                  </a:lnTo>
                  <a:lnTo>
                    <a:pt x="2333" y="27"/>
                  </a:lnTo>
                  <a:lnTo>
                    <a:pt x="2364" y="36"/>
                  </a:lnTo>
                  <a:lnTo>
                    <a:pt x="2396" y="46"/>
                  </a:lnTo>
                  <a:lnTo>
                    <a:pt x="2432" y="59"/>
                  </a:lnTo>
                  <a:lnTo>
                    <a:pt x="2468" y="71"/>
                  </a:lnTo>
                  <a:lnTo>
                    <a:pt x="2507" y="87"/>
                  </a:lnTo>
                  <a:lnTo>
                    <a:pt x="2547" y="104"/>
                  </a:lnTo>
                  <a:lnTo>
                    <a:pt x="2588" y="123"/>
                  </a:lnTo>
                  <a:lnTo>
                    <a:pt x="2630" y="143"/>
                  </a:lnTo>
                  <a:lnTo>
                    <a:pt x="2673" y="165"/>
                  </a:lnTo>
                  <a:lnTo>
                    <a:pt x="2716" y="190"/>
                  </a:lnTo>
                  <a:lnTo>
                    <a:pt x="2757" y="217"/>
                  </a:lnTo>
                  <a:lnTo>
                    <a:pt x="2799" y="245"/>
                  </a:lnTo>
                  <a:lnTo>
                    <a:pt x="2841" y="276"/>
                  </a:lnTo>
                  <a:lnTo>
                    <a:pt x="2881" y="309"/>
                  </a:lnTo>
                  <a:lnTo>
                    <a:pt x="2920" y="345"/>
                  </a:lnTo>
                  <a:lnTo>
                    <a:pt x="2956" y="382"/>
                  </a:lnTo>
                  <a:lnTo>
                    <a:pt x="2992" y="422"/>
                  </a:lnTo>
                  <a:lnTo>
                    <a:pt x="3024" y="465"/>
                  </a:lnTo>
                  <a:lnTo>
                    <a:pt x="3054" y="511"/>
                  </a:lnTo>
                  <a:lnTo>
                    <a:pt x="3081" y="558"/>
                  </a:lnTo>
                  <a:lnTo>
                    <a:pt x="3105" y="610"/>
                  </a:lnTo>
                  <a:lnTo>
                    <a:pt x="3125" y="663"/>
                  </a:lnTo>
                  <a:lnTo>
                    <a:pt x="3141" y="718"/>
                  </a:lnTo>
                  <a:lnTo>
                    <a:pt x="3153" y="778"/>
                  </a:lnTo>
                  <a:lnTo>
                    <a:pt x="3160" y="840"/>
                  </a:lnTo>
                  <a:lnTo>
                    <a:pt x="3163" y="905"/>
                  </a:lnTo>
                  <a:lnTo>
                    <a:pt x="3162" y="946"/>
                  </a:lnTo>
                  <a:lnTo>
                    <a:pt x="3156" y="984"/>
                  </a:lnTo>
                  <a:lnTo>
                    <a:pt x="3150" y="1021"/>
                  </a:lnTo>
                  <a:lnTo>
                    <a:pt x="3140" y="1058"/>
                  </a:lnTo>
                  <a:lnTo>
                    <a:pt x="3128" y="1094"/>
                  </a:lnTo>
                  <a:lnTo>
                    <a:pt x="3113" y="1131"/>
                  </a:lnTo>
                  <a:lnTo>
                    <a:pt x="3097" y="1169"/>
                  </a:lnTo>
                  <a:lnTo>
                    <a:pt x="3079" y="1208"/>
                  </a:lnTo>
                  <a:lnTo>
                    <a:pt x="3059" y="1248"/>
                  </a:lnTo>
                  <a:lnTo>
                    <a:pt x="3037" y="1291"/>
                  </a:lnTo>
                  <a:lnTo>
                    <a:pt x="3014" y="1336"/>
                  </a:lnTo>
                  <a:lnTo>
                    <a:pt x="2989" y="1386"/>
                  </a:lnTo>
                  <a:lnTo>
                    <a:pt x="2964" y="1438"/>
                  </a:lnTo>
                  <a:lnTo>
                    <a:pt x="2937" y="1493"/>
                  </a:lnTo>
                  <a:lnTo>
                    <a:pt x="2910" y="1555"/>
                  </a:lnTo>
                  <a:lnTo>
                    <a:pt x="2882" y="1621"/>
                  </a:lnTo>
                  <a:lnTo>
                    <a:pt x="2854" y="1692"/>
                  </a:lnTo>
                  <a:lnTo>
                    <a:pt x="2825" y="1770"/>
                  </a:lnTo>
                  <a:lnTo>
                    <a:pt x="2796" y="1855"/>
                  </a:lnTo>
                  <a:lnTo>
                    <a:pt x="2768" y="1946"/>
                  </a:lnTo>
                  <a:lnTo>
                    <a:pt x="2742" y="2038"/>
                  </a:lnTo>
                  <a:lnTo>
                    <a:pt x="2717" y="2131"/>
                  </a:lnTo>
                  <a:lnTo>
                    <a:pt x="2695" y="2223"/>
                  </a:lnTo>
                  <a:lnTo>
                    <a:pt x="2675" y="2314"/>
                  </a:lnTo>
                  <a:lnTo>
                    <a:pt x="2656" y="2406"/>
                  </a:lnTo>
                  <a:lnTo>
                    <a:pt x="2640" y="2495"/>
                  </a:lnTo>
                  <a:lnTo>
                    <a:pt x="2626" y="2582"/>
                  </a:lnTo>
                  <a:lnTo>
                    <a:pt x="2613" y="2666"/>
                  </a:lnTo>
                  <a:lnTo>
                    <a:pt x="2601" y="2749"/>
                  </a:lnTo>
                  <a:lnTo>
                    <a:pt x="2591" y="2829"/>
                  </a:lnTo>
                  <a:lnTo>
                    <a:pt x="2583" y="2905"/>
                  </a:lnTo>
                  <a:lnTo>
                    <a:pt x="2575" y="2978"/>
                  </a:lnTo>
                  <a:lnTo>
                    <a:pt x="2570" y="3048"/>
                  </a:lnTo>
                  <a:lnTo>
                    <a:pt x="2565" y="3112"/>
                  </a:lnTo>
                  <a:lnTo>
                    <a:pt x="2561" y="3173"/>
                  </a:lnTo>
                  <a:lnTo>
                    <a:pt x="2557" y="3229"/>
                  </a:lnTo>
                  <a:lnTo>
                    <a:pt x="2555" y="3279"/>
                  </a:lnTo>
                  <a:lnTo>
                    <a:pt x="2553" y="3324"/>
                  </a:lnTo>
                  <a:lnTo>
                    <a:pt x="2552" y="3363"/>
                  </a:lnTo>
                  <a:lnTo>
                    <a:pt x="2551" y="3395"/>
                  </a:lnTo>
                  <a:lnTo>
                    <a:pt x="2551" y="3421"/>
                  </a:lnTo>
                  <a:lnTo>
                    <a:pt x="2551" y="3440"/>
                  </a:lnTo>
                  <a:lnTo>
                    <a:pt x="2551" y="3452"/>
                  </a:lnTo>
                  <a:lnTo>
                    <a:pt x="2551" y="3456"/>
                  </a:lnTo>
                  <a:lnTo>
                    <a:pt x="2313" y="3456"/>
                  </a:lnTo>
                  <a:lnTo>
                    <a:pt x="2313" y="1657"/>
                  </a:lnTo>
                  <a:lnTo>
                    <a:pt x="2273" y="1678"/>
                  </a:lnTo>
                  <a:lnTo>
                    <a:pt x="2236" y="1703"/>
                  </a:lnTo>
                  <a:lnTo>
                    <a:pt x="2203" y="1731"/>
                  </a:lnTo>
                  <a:lnTo>
                    <a:pt x="2172" y="1762"/>
                  </a:lnTo>
                  <a:lnTo>
                    <a:pt x="2144" y="1794"/>
                  </a:lnTo>
                  <a:lnTo>
                    <a:pt x="2118" y="1830"/>
                  </a:lnTo>
                  <a:lnTo>
                    <a:pt x="2095" y="1867"/>
                  </a:lnTo>
                  <a:lnTo>
                    <a:pt x="2073" y="1907"/>
                  </a:lnTo>
                  <a:lnTo>
                    <a:pt x="2053" y="1949"/>
                  </a:lnTo>
                  <a:lnTo>
                    <a:pt x="2035" y="1992"/>
                  </a:lnTo>
                  <a:lnTo>
                    <a:pt x="2019" y="2037"/>
                  </a:lnTo>
                  <a:lnTo>
                    <a:pt x="2005" y="2084"/>
                  </a:lnTo>
                  <a:lnTo>
                    <a:pt x="1991" y="2132"/>
                  </a:lnTo>
                  <a:lnTo>
                    <a:pt x="1979" y="2180"/>
                  </a:lnTo>
                  <a:lnTo>
                    <a:pt x="1967" y="2231"/>
                  </a:lnTo>
                  <a:lnTo>
                    <a:pt x="1957" y="2282"/>
                  </a:lnTo>
                  <a:lnTo>
                    <a:pt x="1947" y="2333"/>
                  </a:lnTo>
                  <a:lnTo>
                    <a:pt x="1938" y="2386"/>
                  </a:lnTo>
                  <a:lnTo>
                    <a:pt x="1928" y="2438"/>
                  </a:lnTo>
                  <a:lnTo>
                    <a:pt x="1920" y="2491"/>
                  </a:lnTo>
                  <a:lnTo>
                    <a:pt x="1911" y="2544"/>
                  </a:lnTo>
                  <a:lnTo>
                    <a:pt x="1901" y="2597"/>
                  </a:lnTo>
                  <a:lnTo>
                    <a:pt x="1892" y="2650"/>
                  </a:lnTo>
                  <a:lnTo>
                    <a:pt x="1882" y="2702"/>
                  </a:lnTo>
                  <a:lnTo>
                    <a:pt x="1872" y="2753"/>
                  </a:lnTo>
                  <a:lnTo>
                    <a:pt x="1860" y="2805"/>
                  </a:lnTo>
                  <a:lnTo>
                    <a:pt x="1849" y="2855"/>
                  </a:lnTo>
                  <a:lnTo>
                    <a:pt x="1835" y="2905"/>
                  </a:lnTo>
                  <a:lnTo>
                    <a:pt x="1820" y="2953"/>
                  </a:lnTo>
                  <a:lnTo>
                    <a:pt x="1804" y="3000"/>
                  </a:lnTo>
                  <a:lnTo>
                    <a:pt x="1786" y="3045"/>
                  </a:lnTo>
                  <a:lnTo>
                    <a:pt x="1767" y="3089"/>
                  </a:lnTo>
                  <a:lnTo>
                    <a:pt x="1746" y="3131"/>
                  </a:lnTo>
                  <a:lnTo>
                    <a:pt x="1722" y="3172"/>
                  </a:lnTo>
                  <a:lnTo>
                    <a:pt x="1697" y="3211"/>
                  </a:lnTo>
                  <a:lnTo>
                    <a:pt x="1669" y="3247"/>
                  </a:lnTo>
                  <a:lnTo>
                    <a:pt x="1638" y="3280"/>
                  </a:lnTo>
                  <a:lnTo>
                    <a:pt x="1605" y="3311"/>
                  </a:lnTo>
                  <a:lnTo>
                    <a:pt x="1568" y="3341"/>
                  </a:lnTo>
                  <a:lnTo>
                    <a:pt x="1529" y="3366"/>
                  </a:lnTo>
                  <a:lnTo>
                    <a:pt x="1487" y="3389"/>
                  </a:lnTo>
                  <a:lnTo>
                    <a:pt x="1440" y="3409"/>
                  </a:lnTo>
                  <a:lnTo>
                    <a:pt x="1391" y="3426"/>
                  </a:lnTo>
                  <a:lnTo>
                    <a:pt x="1339" y="3438"/>
                  </a:lnTo>
                  <a:lnTo>
                    <a:pt x="1281" y="3449"/>
                  </a:lnTo>
                  <a:lnTo>
                    <a:pt x="1221" y="3454"/>
                  </a:lnTo>
                  <a:lnTo>
                    <a:pt x="1156" y="3456"/>
                  </a:lnTo>
                  <a:lnTo>
                    <a:pt x="478" y="3456"/>
                  </a:lnTo>
                  <a:lnTo>
                    <a:pt x="433" y="3455"/>
                  </a:lnTo>
                  <a:lnTo>
                    <a:pt x="388" y="3450"/>
                  </a:lnTo>
                  <a:lnTo>
                    <a:pt x="344" y="3442"/>
                  </a:lnTo>
                  <a:lnTo>
                    <a:pt x="301" y="3433"/>
                  </a:lnTo>
                  <a:lnTo>
                    <a:pt x="260" y="3419"/>
                  </a:lnTo>
                  <a:lnTo>
                    <a:pt x="221" y="3404"/>
                  </a:lnTo>
                  <a:lnTo>
                    <a:pt x="183" y="3385"/>
                  </a:lnTo>
                  <a:lnTo>
                    <a:pt x="149" y="3363"/>
                  </a:lnTo>
                  <a:lnTo>
                    <a:pt x="116" y="3339"/>
                  </a:lnTo>
                  <a:lnTo>
                    <a:pt x="87" y="3310"/>
                  </a:lnTo>
                  <a:lnTo>
                    <a:pt x="62" y="3281"/>
                  </a:lnTo>
                  <a:lnTo>
                    <a:pt x="41" y="3248"/>
                  </a:lnTo>
                  <a:lnTo>
                    <a:pt x="23" y="3212"/>
                  </a:lnTo>
                  <a:lnTo>
                    <a:pt x="10" y="3174"/>
                  </a:lnTo>
                  <a:lnTo>
                    <a:pt x="2" y="3132"/>
                  </a:lnTo>
                  <a:lnTo>
                    <a:pt x="0" y="3088"/>
                  </a:lnTo>
                  <a:lnTo>
                    <a:pt x="2" y="3050"/>
                  </a:lnTo>
                  <a:lnTo>
                    <a:pt x="10" y="3013"/>
                  </a:lnTo>
                  <a:lnTo>
                    <a:pt x="24" y="2978"/>
                  </a:lnTo>
                  <a:lnTo>
                    <a:pt x="42" y="2946"/>
                  </a:lnTo>
                  <a:lnTo>
                    <a:pt x="64" y="2915"/>
                  </a:lnTo>
                  <a:lnTo>
                    <a:pt x="90" y="2885"/>
                  </a:lnTo>
                  <a:lnTo>
                    <a:pt x="118" y="2858"/>
                  </a:lnTo>
                  <a:lnTo>
                    <a:pt x="151" y="2832"/>
                  </a:lnTo>
                  <a:lnTo>
                    <a:pt x="185" y="2809"/>
                  </a:lnTo>
                  <a:lnTo>
                    <a:pt x="222" y="2786"/>
                  </a:lnTo>
                  <a:lnTo>
                    <a:pt x="260" y="2765"/>
                  </a:lnTo>
                  <a:lnTo>
                    <a:pt x="299" y="2746"/>
                  </a:lnTo>
                  <a:lnTo>
                    <a:pt x="339" y="2728"/>
                  </a:lnTo>
                  <a:lnTo>
                    <a:pt x="380" y="2712"/>
                  </a:lnTo>
                  <a:lnTo>
                    <a:pt x="421" y="2697"/>
                  </a:lnTo>
                  <a:lnTo>
                    <a:pt x="461" y="2684"/>
                  </a:lnTo>
                  <a:lnTo>
                    <a:pt x="500" y="2672"/>
                  </a:lnTo>
                  <a:lnTo>
                    <a:pt x="539" y="2661"/>
                  </a:lnTo>
                  <a:lnTo>
                    <a:pt x="575" y="2652"/>
                  </a:lnTo>
                  <a:lnTo>
                    <a:pt x="609" y="2643"/>
                  </a:lnTo>
                  <a:lnTo>
                    <a:pt x="642" y="2636"/>
                  </a:lnTo>
                  <a:lnTo>
                    <a:pt x="671" y="2630"/>
                  </a:lnTo>
                  <a:lnTo>
                    <a:pt x="696" y="2624"/>
                  </a:lnTo>
                  <a:lnTo>
                    <a:pt x="718" y="2620"/>
                  </a:lnTo>
                  <a:lnTo>
                    <a:pt x="736" y="2617"/>
                  </a:lnTo>
                  <a:lnTo>
                    <a:pt x="750" y="2615"/>
                  </a:lnTo>
                  <a:lnTo>
                    <a:pt x="758" y="2614"/>
                  </a:lnTo>
                  <a:lnTo>
                    <a:pt x="760" y="2614"/>
                  </a:lnTo>
                  <a:lnTo>
                    <a:pt x="763" y="2615"/>
                  </a:lnTo>
                  <a:lnTo>
                    <a:pt x="769" y="2617"/>
                  </a:lnTo>
                  <a:lnTo>
                    <a:pt x="780" y="2621"/>
                  </a:lnTo>
                  <a:lnTo>
                    <a:pt x="794" y="2627"/>
                  </a:lnTo>
                  <a:lnTo>
                    <a:pt x="811" y="2633"/>
                  </a:lnTo>
                  <a:lnTo>
                    <a:pt x="830" y="2638"/>
                  </a:lnTo>
                  <a:lnTo>
                    <a:pt x="851" y="2644"/>
                  </a:lnTo>
                  <a:lnTo>
                    <a:pt x="874" y="2650"/>
                  </a:lnTo>
                  <a:lnTo>
                    <a:pt x="898" y="2654"/>
                  </a:lnTo>
                  <a:lnTo>
                    <a:pt x="923" y="2656"/>
                  </a:lnTo>
                  <a:lnTo>
                    <a:pt x="948" y="2657"/>
                  </a:lnTo>
                  <a:lnTo>
                    <a:pt x="971" y="2656"/>
                  </a:lnTo>
                  <a:lnTo>
                    <a:pt x="995" y="2653"/>
                  </a:lnTo>
                  <a:lnTo>
                    <a:pt x="1018" y="2646"/>
                  </a:lnTo>
                  <a:lnTo>
                    <a:pt x="1042" y="2638"/>
                  </a:lnTo>
                  <a:lnTo>
                    <a:pt x="1065" y="2628"/>
                  </a:lnTo>
                  <a:lnTo>
                    <a:pt x="1090" y="2613"/>
                  </a:lnTo>
                  <a:lnTo>
                    <a:pt x="1114" y="2595"/>
                  </a:lnTo>
                  <a:lnTo>
                    <a:pt x="1140" y="2574"/>
                  </a:lnTo>
                  <a:lnTo>
                    <a:pt x="1165" y="2549"/>
                  </a:lnTo>
                  <a:lnTo>
                    <a:pt x="1192" y="2521"/>
                  </a:lnTo>
                  <a:lnTo>
                    <a:pt x="1220" y="2488"/>
                  </a:lnTo>
                  <a:lnTo>
                    <a:pt x="1247" y="2452"/>
                  </a:lnTo>
                  <a:lnTo>
                    <a:pt x="1276" y="2410"/>
                  </a:lnTo>
                  <a:lnTo>
                    <a:pt x="1305" y="2364"/>
                  </a:lnTo>
                  <a:lnTo>
                    <a:pt x="1336" y="2313"/>
                  </a:lnTo>
                  <a:lnTo>
                    <a:pt x="1367" y="2257"/>
                  </a:lnTo>
                  <a:lnTo>
                    <a:pt x="1400" y="2196"/>
                  </a:lnTo>
                  <a:lnTo>
                    <a:pt x="1433" y="2129"/>
                  </a:lnTo>
                  <a:lnTo>
                    <a:pt x="1468" y="2057"/>
                  </a:lnTo>
                  <a:lnTo>
                    <a:pt x="1503" y="1979"/>
                  </a:lnTo>
                  <a:lnTo>
                    <a:pt x="1540" y="1895"/>
                  </a:lnTo>
                  <a:lnTo>
                    <a:pt x="1579" y="1804"/>
                  </a:lnTo>
                  <a:lnTo>
                    <a:pt x="1618" y="1708"/>
                  </a:lnTo>
                  <a:lnTo>
                    <a:pt x="1659" y="1604"/>
                  </a:lnTo>
                  <a:lnTo>
                    <a:pt x="1680" y="1549"/>
                  </a:lnTo>
                  <a:lnTo>
                    <a:pt x="1702" y="1491"/>
                  </a:lnTo>
                  <a:lnTo>
                    <a:pt x="1724" y="1432"/>
                  </a:lnTo>
                  <a:lnTo>
                    <a:pt x="1747" y="1371"/>
                  </a:lnTo>
                  <a:lnTo>
                    <a:pt x="1770" y="1308"/>
                  </a:lnTo>
                  <a:lnTo>
                    <a:pt x="1794" y="1243"/>
                  </a:lnTo>
                  <a:lnTo>
                    <a:pt x="1817" y="1178"/>
                  </a:lnTo>
                  <a:lnTo>
                    <a:pt x="1841" y="1111"/>
                  </a:lnTo>
                  <a:lnTo>
                    <a:pt x="1865" y="1045"/>
                  </a:lnTo>
                  <a:lnTo>
                    <a:pt x="1890" y="978"/>
                  </a:lnTo>
                  <a:lnTo>
                    <a:pt x="1913" y="911"/>
                  </a:lnTo>
                  <a:lnTo>
                    <a:pt x="1936" y="844"/>
                  </a:lnTo>
                  <a:lnTo>
                    <a:pt x="1960" y="778"/>
                  </a:lnTo>
                  <a:lnTo>
                    <a:pt x="1982" y="713"/>
                  </a:lnTo>
                  <a:lnTo>
                    <a:pt x="2004" y="649"/>
                  </a:lnTo>
                  <a:lnTo>
                    <a:pt x="2026" y="588"/>
                  </a:lnTo>
                  <a:lnTo>
                    <a:pt x="2047" y="526"/>
                  </a:lnTo>
                  <a:lnTo>
                    <a:pt x="2066" y="467"/>
                  </a:lnTo>
                  <a:lnTo>
                    <a:pt x="2086" y="411"/>
                  </a:lnTo>
                  <a:lnTo>
                    <a:pt x="2105" y="356"/>
                  </a:lnTo>
                  <a:lnTo>
                    <a:pt x="2122" y="305"/>
                  </a:lnTo>
                  <a:lnTo>
                    <a:pt x="2139" y="257"/>
                  </a:lnTo>
                  <a:lnTo>
                    <a:pt x="2154" y="212"/>
                  </a:lnTo>
                  <a:lnTo>
                    <a:pt x="2168" y="170"/>
                  </a:lnTo>
                  <a:lnTo>
                    <a:pt x="2181" y="132"/>
                  </a:lnTo>
                  <a:lnTo>
                    <a:pt x="2192" y="98"/>
                  </a:lnTo>
                  <a:lnTo>
                    <a:pt x="2202" y="70"/>
                  </a:lnTo>
                  <a:lnTo>
                    <a:pt x="2210" y="45"/>
                  </a:lnTo>
                  <a:lnTo>
                    <a:pt x="2216" y="26"/>
                  </a:lnTo>
                  <a:lnTo>
                    <a:pt x="2221" y="12"/>
                  </a:lnTo>
                  <a:lnTo>
                    <a:pt x="2225" y="3"/>
                  </a:lnTo>
                  <a:lnTo>
                    <a:pt x="2226" y="0"/>
                  </a:lnTo>
                  <a:close/>
                </a:path>
              </a:pathLst>
            </a:custGeom>
            <a:solidFill>
              <a:schemeClr val="tx2"/>
            </a:solidFill>
            <a:ln>
              <a:noFill/>
            </a:ln>
          </p:spPr>
          <p:txBody>
            <a:bodyPr/>
            <a:lstStyle/>
            <a:p>
              <a:endParaRPr lang="en-ZA" dirty="0">
                <a:solidFill>
                  <a:srgbClr val="717171"/>
                </a:solidFill>
              </a:endParaRPr>
            </a:p>
          </p:txBody>
        </p:sp>
        <p:sp>
          <p:nvSpPr>
            <p:cNvPr id="19" name="Rectangle 18"/>
            <p:cNvSpPr/>
            <p:nvPr/>
          </p:nvSpPr>
          <p:spPr>
            <a:xfrm>
              <a:off x="9231279" y="1449910"/>
              <a:ext cx="1414405" cy="4997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ZA" sz="1400" b="1" dirty="0" smtClean="0">
                  <a:solidFill>
                    <a:srgbClr val="FFFFFF"/>
                  </a:solidFill>
                </a:rPr>
                <a:t>Determined Stylist</a:t>
              </a:r>
              <a:endParaRPr lang="en-ZA" sz="1400" b="1" dirty="0" smtClean="0">
                <a:solidFill>
                  <a:srgbClr val="FFFFFF"/>
                </a:solidFill>
              </a:endParaRPr>
            </a:p>
          </p:txBody>
        </p:sp>
      </p:grpSp>
      <p:grpSp>
        <p:nvGrpSpPr>
          <p:cNvPr id="34" name="Group 33"/>
          <p:cNvGrpSpPr/>
          <p:nvPr/>
        </p:nvGrpSpPr>
        <p:grpSpPr>
          <a:xfrm>
            <a:off x="7684602" y="3126462"/>
            <a:ext cx="2161514" cy="585676"/>
            <a:chOff x="6720534" y="4334293"/>
            <a:chExt cx="2161514" cy="585676"/>
          </a:xfrm>
        </p:grpSpPr>
        <p:sp>
          <p:nvSpPr>
            <p:cNvPr id="31" name="noun_project_0905.eps"/>
            <p:cNvSpPr>
              <a:spLocks noEditPoints="1"/>
            </p:cNvSpPr>
            <p:nvPr/>
          </p:nvSpPr>
          <p:spPr bwMode="auto">
            <a:xfrm>
              <a:off x="6720534" y="4334293"/>
              <a:ext cx="674648" cy="585676"/>
            </a:xfrm>
            <a:custGeom>
              <a:avLst/>
              <a:gdLst>
                <a:gd name="T0" fmla="*/ 26928325 w 3453"/>
                <a:gd name="T1" fmla="*/ 20125908 h 2279"/>
                <a:gd name="T2" fmla="*/ 44288420 w 3453"/>
                <a:gd name="T3" fmla="*/ 17858483 h 2279"/>
                <a:gd name="T4" fmla="*/ 55103391 w 3453"/>
                <a:gd name="T5" fmla="*/ 9783447 h 2279"/>
                <a:gd name="T6" fmla="*/ 79818937 w 3453"/>
                <a:gd name="T7" fmla="*/ 7050236 h 2279"/>
                <a:gd name="T8" fmla="*/ 64890005 w 3453"/>
                <a:gd name="T9" fmla="*/ 124245 h 2279"/>
                <a:gd name="T10" fmla="*/ 86052464 w 3453"/>
                <a:gd name="T11" fmla="*/ 6832764 h 2279"/>
                <a:gd name="T12" fmla="*/ 92379381 w 3453"/>
                <a:gd name="T13" fmla="*/ 16057197 h 2279"/>
                <a:gd name="T14" fmla="*/ 102945075 w 3453"/>
                <a:gd name="T15" fmla="*/ 25995906 h 2279"/>
                <a:gd name="T16" fmla="*/ 107214923 w 3453"/>
                <a:gd name="T17" fmla="*/ 40717603 h 2279"/>
                <a:gd name="T18" fmla="*/ 97428486 w 3453"/>
                <a:gd name="T19" fmla="*/ 53016613 h 2279"/>
                <a:gd name="T20" fmla="*/ 88296491 w 3453"/>
                <a:gd name="T21" fmla="*/ 56402065 h 2279"/>
                <a:gd name="T22" fmla="*/ 87361524 w 3453"/>
                <a:gd name="T23" fmla="*/ 51836374 h 2279"/>
                <a:gd name="T24" fmla="*/ 93657193 w 3453"/>
                <a:gd name="T25" fmla="*/ 48885867 h 2279"/>
                <a:gd name="T26" fmla="*/ 98830937 w 3453"/>
                <a:gd name="T27" fmla="*/ 44320352 h 2279"/>
                <a:gd name="T28" fmla="*/ 100171068 w 3453"/>
                <a:gd name="T29" fmla="*/ 42115138 h 2279"/>
                <a:gd name="T30" fmla="*/ 100825686 w 3453"/>
                <a:gd name="T31" fmla="*/ 40313851 h 2279"/>
                <a:gd name="T32" fmla="*/ 101199602 w 3453"/>
                <a:gd name="T33" fmla="*/ 38605616 h 2279"/>
                <a:gd name="T34" fmla="*/ 100763367 w 3453"/>
                <a:gd name="T35" fmla="*/ 34071119 h 2279"/>
                <a:gd name="T36" fmla="*/ 92909184 w 3453"/>
                <a:gd name="T37" fmla="*/ 25312648 h 2279"/>
                <a:gd name="T38" fmla="*/ 77699725 w 3453"/>
                <a:gd name="T39" fmla="*/ 23014205 h 2279"/>
                <a:gd name="T40" fmla="*/ 64360202 w 3453"/>
                <a:gd name="T41" fmla="*/ 30809911 h 2279"/>
                <a:gd name="T42" fmla="*/ 62427771 w 3453"/>
                <a:gd name="T43" fmla="*/ 38791896 h 2279"/>
                <a:gd name="T44" fmla="*/ 70936396 w 3453"/>
                <a:gd name="T45" fmla="*/ 49413864 h 2279"/>
                <a:gd name="T46" fmla="*/ 85803186 w 3453"/>
                <a:gd name="T47" fmla="*/ 52302337 h 2279"/>
                <a:gd name="T48" fmla="*/ 81782615 w 3453"/>
                <a:gd name="T49" fmla="*/ 57023114 h 2279"/>
                <a:gd name="T50" fmla="*/ 63238100 w 3453"/>
                <a:gd name="T51" fmla="*/ 50997854 h 2279"/>
                <a:gd name="T52" fmla="*/ 55976215 w 3453"/>
                <a:gd name="T53" fmla="*/ 37301133 h 2279"/>
                <a:gd name="T54" fmla="*/ 62614729 w 3453"/>
                <a:gd name="T55" fmla="*/ 24132409 h 2279"/>
                <a:gd name="T56" fmla="*/ 71777973 w 3453"/>
                <a:gd name="T57" fmla="*/ 14473207 h 2279"/>
                <a:gd name="T58" fmla="*/ 51207636 w 3453"/>
                <a:gd name="T59" fmla="*/ 16460949 h 2279"/>
                <a:gd name="T60" fmla="*/ 48028465 w 3453"/>
                <a:gd name="T61" fmla="*/ 21212919 h 2279"/>
                <a:gd name="T62" fmla="*/ 36184959 w 3453"/>
                <a:gd name="T63" fmla="*/ 29691883 h 2279"/>
                <a:gd name="T64" fmla="*/ 47467591 w 3453"/>
                <a:gd name="T65" fmla="*/ 40313851 h 2279"/>
                <a:gd name="T66" fmla="*/ 51176388 w 3453"/>
                <a:gd name="T67" fmla="*/ 54600603 h 2279"/>
                <a:gd name="T68" fmla="*/ 40704261 w 3453"/>
                <a:gd name="T69" fmla="*/ 67179296 h 2279"/>
                <a:gd name="T70" fmla="*/ 23001322 w 3453"/>
                <a:gd name="T71" fmla="*/ 70657800 h 2279"/>
                <a:gd name="T72" fmla="*/ 23313095 w 3453"/>
                <a:gd name="T73" fmla="*/ 65564288 h 2279"/>
                <a:gd name="T74" fmla="*/ 27801150 w 3453"/>
                <a:gd name="T75" fmla="*/ 65595305 h 2279"/>
                <a:gd name="T76" fmla="*/ 41951002 w 3453"/>
                <a:gd name="T77" fmla="*/ 59197311 h 2279"/>
                <a:gd name="T78" fmla="*/ 45036429 w 3453"/>
                <a:gd name="T79" fmla="*/ 48854850 h 2279"/>
                <a:gd name="T80" fmla="*/ 36870649 w 3453"/>
                <a:gd name="T81" fmla="*/ 39071402 h 2279"/>
                <a:gd name="T82" fmla="*/ 22128674 w 3453"/>
                <a:gd name="T83" fmla="*/ 36710926 h 2279"/>
                <a:gd name="T84" fmla="*/ 9287882 w 3453"/>
                <a:gd name="T85" fmla="*/ 43326393 h 2279"/>
                <a:gd name="T86" fmla="*/ 6358165 w 3453"/>
                <a:gd name="T87" fmla="*/ 51059888 h 2279"/>
                <a:gd name="T88" fmla="*/ 6576195 w 3453"/>
                <a:gd name="T89" fmla="*/ 53140858 h 2279"/>
                <a:gd name="T90" fmla="*/ 7230813 w 3453"/>
                <a:gd name="T91" fmla="*/ 55439124 h 2279"/>
                <a:gd name="T92" fmla="*/ 8165780 w 3453"/>
                <a:gd name="T93" fmla="*/ 57209569 h 2279"/>
                <a:gd name="T94" fmla="*/ 11469590 w 3453"/>
                <a:gd name="T95" fmla="*/ 60905546 h 2279"/>
                <a:gd name="T96" fmla="*/ 15334274 w 3453"/>
                <a:gd name="T97" fmla="*/ 63359074 h 2279"/>
                <a:gd name="T98" fmla="*/ 19323596 w 3453"/>
                <a:gd name="T99" fmla="*/ 64787802 h 2279"/>
                <a:gd name="T100" fmla="*/ 19978214 w 3453"/>
                <a:gd name="T101" fmla="*/ 70254048 h 2279"/>
                <a:gd name="T102" fmla="*/ 13744688 w 3453"/>
                <a:gd name="T103" fmla="*/ 68483779 h 2279"/>
                <a:gd name="T104" fmla="*/ 1496018 w 3453"/>
                <a:gd name="T105" fmla="*/ 57675355 h 2279"/>
                <a:gd name="T106" fmla="*/ 2462233 w 3453"/>
                <a:gd name="T107" fmla="*/ 42674152 h 2279"/>
                <a:gd name="T108" fmla="*/ 13900575 w 3453"/>
                <a:gd name="T109" fmla="*/ 32611374 h 2279"/>
                <a:gd name="T110" fmla="*/ 22565086 w 3453"/>
                <a:gd name="T111" fmla="*/ 21740916 h 2279"/>
                <a:gd name="T112" fmla="*/ 25525875 w 3453"/>
                <a:gd name="T113" fmla="*/ 16616211 h 2279"/>
                <a:gd name="T114" fmla="*/ 49742689 w 3453"/>
                <a:gd name="T115" fmla="*/ 9534958 h 22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53"/>
                <a:gd name="T175" fmla="*/ 0 h 2279"/>
                <a:gd name="T176" fmla="*/ 3453 w 3453"/>
                <a:gd name="T177" fmla="*/ 2279 h 22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53" h="2279">
                  <a:moveTo>
                    <a:pt x="687" y="2102"/>
                  </a:moveTo>
                  <a:lnTo>
                    <a:pt x="687" y="2102"/>
                  </a:lnTo>
                  <a:close/>
                  <a:moveTo>
                    <a:pt x="1415" y="542"/>
                  </a:moveTo>
                  <a:lnTo>
                    <a:pt x="1319" y="558"/>
                  </a:lnTo>
                  <a:lnTo>
                    <a:pt x="1195" y="580"/>
                  </a:lnTo>
                  <a:lnTo>
                    <a:pt x="846" y="642"/>
                  </a:lnTo>
                  <a:lnTo>
                    <a:pt x="864" y="648"/>
                  </a:lnTo>
                  <a:lnTo>
                    <a:pt x="879" y="657"/>
                  </a:lnTo>
                  <a:lnTo>
                    <a:pt x="892" y="668"/>
                  </a:lnTo>
                  <a:lnTo>
                    <a:pt x="903" y="683"/>
                  </a:lnTo>
                  <a:lnTo>
                    <a:pt x="921" y="681"/>
                  </a:lnTo>
                  <a:lnTo>
                    <a:pt x="1171" y="637"/>
                  </a:lnTo>
                  <a:lnTo>
                    <a:pt x="1342" y="606"/>
                  </a:lnTo>
                  <a:lnTo>
                    <a:pt x="1426" y="592"/>
                  </a:lnTo>
                  <a:lnTo>
                    <a:pt x="1423" y="583"/>
                  </a:lnTo>
                  <a:lnTo>
                    <a:pt x="1421" y="575"/>
                  </a:lnTo>
                  <a:lnTo>
                    <a:pt x="1416" y="553"/>
                  </a:lnTo>
                  <a:lnTo>
                    <a:pt x="1416" y="547"/>
                  </a:lnTo>
                  <a:lnTo>
                    <a:pt x="1415" y="542"/>
                  </a:lnTo>
                  <a:close/>
                  <a:moveTo>
                    <a:pt x="1866" y="185"/>
                  </a:moveTo>
                  <a:lnTo>
                    <a:pt x="1722" y="308"/>
                  </a:lnTo>
                  <a:lnTo>
                    <a:pt x="1559" y="446"/>
                  </a:lnTo>
                  <a:lnTo>
                    <a:pt x="1576" y="456"/>
                  </a:lnTo>
                  <a:lnTo>
                    <a:pt x="1592" y="466"/>
                  </a:lnTo>
                  <a:lnTo>
                    <a:pt x="1768" y="315"/>
                  </a:lnTo>
                  <a:lnTo>
                    <a:pt x="1887" y="213"/>
                  </a:lnTo>
                  <a:lnTo>
                    <a:pt x="1876" y="199"/>
                  </a:lnTo>
                  <a:lnTo>
                    <a:pt x="1866" y="185"/>
                  </a:lnTo>
                  <a:close/>
                  <a:moveTo>
                    <a:pt x="2047" y="110"/>
                  </a:moveTo>
                  <a:lnTo>
                    <a:pt x="2046" y="130"/>
                  </a:lnTo>
                  <a:lnTo>
                    <a:pt x="2041" y="151"/>
                  </a:lnTo>
                  <a:lnTo>
                    <a:pt x="2282" y="194"/>
                  </a:lnTo>
                  <a:lnTo>
                    <a:pt x="2549" y="241"/>
                  </a:lnTo>
                  <a:lnTo>
                    <a:pt x="2561" y="227"/>
                  </a:lnTo>
                  <a:lnTo>
                    <a:pt x="2574" y="214"/>
                  </a:lnTo>
                  <a:lnTo>
                    <a:pt x="2590" y="205"/>
                  </a:lnTo>
                  <a:lnTo>
                    <a:pt x="2262" y="147"/>
                  </a:lnTo>
                  <a:lnTo>
                    <a:pt x="2063" y="111"/>
                  </a:lnTo>
                  <a:lnTo>
                    <a:pt x="2056" y="110"/>
                  </a:lnTo>
                  <a:lnTo>
                    <a:pt x="2047" y="110"/>
                  </a:lnTo>
                  <a:close/>
                  <a:moveTo>
                    <a:pt x="2043" y="0"/>
                  </a:moveTo>
                  <a:lnTo>
                    <a:pt x="2063" y="1"/>
                  </a:lnTo>
                  <a:lnTo>
                    <a:pt x="2082" y="4"/>
                  </a:lnTo>
                  <a:lnTo>
                    <a:pt x="2172" y="19"/>
                  </a:lnTo>
                  <a:lnTo>
                    <a:pt x="2652" y="104"/>
                  </a:lnTo>
                  <a:lnTo>
                    <a:pt x="2680" y="111"/>
                  </a:lnTo>
                  <a:lnTo>
                    <a:pt x="2705" y="123"/>
                  </a:lnTo>
                  <a:lnTo>
                    <a:pt x="2727" y="138"/>
                  </a:lnTo>
                  <a:lnTo>
                    <a:pt x="2743" y="155"/>
                  </a:lnTo>
                  <a:lnTo>
                    <a:pt x="2755" y="175"/>
                  </a:lnTo>
                  <a:lnTo>
                    <a:pt x="2761" y="197"/>
                  </a:lnTo>
                  <a:lnTo>
                    <a:pt x="2761" y="220"/>
                  </a:lnTo>
                  <a:lnTo>
                    <a:pt x="2755" y="242"/>
                  </a:lnTo>
                  <a:lnTo>
                    <a:pt x="2744" y="264"/>
                  </a:lnTo>
                  <a:lnTo>
                    <a:pt x="2727" y="287"/>
                  </a:lnTo>
                  <a:lnTo>
                    <a:pt x="2712" y="305"/>
                  </a:lnTo>
                  <a:lnTo>
                    <a:pt x="2712" y="367"/>
                  </a:lnTo>
                  <a:lnTo>
                    <a:pt x="2937" y="367"/>
                  </a:lnTo>
                  <a:lnTo>
                    <a:pt x="2941" y="419"/>
                  </a:lnTo>
                  <a:lnTo>
                    <a:pt x="2950" y="469"/>
                  </a:lnTo>
                  <a:lnTo>
                    <a:pt x="2964" y="517"/>
                  </a:lnTo>
                  <a:lnTo>
                    <a:pt x="2984" y="565"/>
                  </a:lnTo>
                  <a:lnTo>
                    <a:pt x="3007" y="609"/>
                  </a:lnTo>
                  <a:lnTo>
                    <a:pt x="3034" y="649"/>
                  </a:lnTo>
                  <a:lnTo>
                    <a:pt x="3077" y="669"/>
                  </a:lnTo>
                  <a:lnTo>
                    <a:pt x="3128" y="698"/>
                  </a:lnTo>
                  <a:lnTo>
                    <a:pt x="3177" y="729"/>
                  </a:lnTo>
                  <a:lnTo>
                    <a:pt x="3222" y="762"/>
                  </a:lnTo>
                  <a:lnTo>
                    <a:pt x="3264" y="799"/>
                  </a:lnTo>
                  <a:lnTo>
                    <a:pt x="3303" y="837"/>
                  </a:lnTo>
                  <a:lnTo>
                    <a:pt x="3341" y="883"/>
                  </a:lnTo>
                  <a:lnTo>
                    <a:pt x="3373" y="931"/>
                  </a:lnTo>
                  <a:lnTo>
                    <a:pt x="3402" y="981"/>
                  </a:lnTo>
                  <a:lnTo>
                    <a:pt x="3424" y="1034"/>
                  </a:lnTo>
                  <a:lnTo>
                    <a:pt x="3439" y="1088"/>
                  </a:lnTo>
                  <a:lnTo>
                    <a:pt x="3449" y="1143"/>
                  </a:lnTo>
                  <a:lnTo>
                    <a:pt x="3453" y="1201"/>
                  </a:lnTo>
                  <a:lnTo>
                    <a:pt x="3450" y="1256"/>
                  </a:lnTo>
                  <a:lnTo>
                    <a:pt x="3440" y="1311"/>
                  </a:lnTo>
                  <a:lnTo>
                    <a:pt x="3425" y="1363"/>
                  </a:lnTo>
                  <a:lnTo>
                    <a:pt x="3405" y="1415"/>
                  </a:lnTo>
                  <a:lnTo>
                    <a:pt x="3379" y="1464"/>
                  </a:lnTo>
                  <a:lnTo>
                    <a:pt x="3348" y="1511"/>
                  </a:lnTo>
                  <a:lnTo>
                    <a:pt x="3311" y="1555"/>
                  </a:lnTo>
                  <a:lnTo>
                    <a:pt x="3272" y="1598"/>
                  </a:lnTo>
                  <a:lnTo>
                    <a:pt x="3227" y="1636"/>
                  </a:lnTo>
                  <a:lnTo>
                    <a:pt x="3178" y="1673"/>
                  </a:lnTo>
                  <a:lnTo>
                    <a:pt x="3126" y="1707"/>
                  </a:lnTo>
                  <a:lnTo>
                    <a:pt x="3071" y="1736"/>
                  </a:lnTo>
                  <a:lnTo>
                    <a:pt x="3012" y="1762"/>
                  </a:lnTo>
                  <a:lnTo>
                    <a:pt x="2989" y="1771"/>
                  </a:lnTo>
                  <a:lnTo>
                    <a:pt x="2947" y="1786"/>
                  </a:lnTo>
                  <a:lnTo>
                    <a:pt x="2904" y="1799"/>
                  </a:lnTo>
                  <a:lnTo>
                    <a:pt x="2880" y="1805"/>
                  </a:lnTo>
                  <a:lnTo>
                    <a:pt x="2861" y="1810"/>
                  </a:lnTo>
                  <a:lnTo>
                    <a:pt x="2845" y="1813"/>
                  </a:lnTo>
                  <a:lnTo>
                    <a:pt x="2833" y="1816"/>
                  </a:lnTo>
                  <a:lnTo>
                    <a:pt x="2822" y="1819"/>
                  </a:lnTo>
                  <a:lnTo>
                    <a:pt x="2812" y="1820"/>
                  </a:lnTo>
                  <a:lnTo>
                    <a:pt x="2798" y="1802"/>
                  </a:lnTo>
                  <a:lnTo>
                    <a:pt x="2789" y="1781"/>
                  </a:lnTo>
                  <a:lnTo>
                    <a:pt x="2784" y="1758"/>
                  </a:lnTo>
                  <a:lnTo>
                    <a:pt x="2782" y="1734"/>
                  </a:lnTo>
                  <a:lnTo>
                    <a:pt x="2785" y="1710"/>
                  </a:lnTo>
                  <a:lnTo>
                    <a:pt x="2792" y="1689"/>
                  </a:lnTo>
                  <a:lnTo>
                    <a:pt x="2803" y="1669"/>
                  </a:lnTo>
                  <a:lnTo>
                    <a:pt x="2815" y="1649"/>
                  </a:lnTo>
                  <a:lnTo>
                    <a:pt x="2833" y="1644"/>
                  </a:lnTo>
                  <a:lnTo>
                    <a:pt x="2846" y="1641"/>
                  </a:lnTo>
                  <a:lnTo>
                    <a:pt x="2859" y="1636"/>
                  </a:lnTo>
                  <a:lnTo>
                    <a:pt x="2872" y="1632"/>
                  </a:lnTo>
                  <a:lnTo>
                    <a:pt x="2887" y="1628"/>
                  </a:lnTo>
                  <a:lnTo>
                    <a:pt x="2905" y="1622"/>
                  </a:lnTo>
                  <a:lnTo>
                    <a:pt x="2956" y="1600"/>
                  </a:lnTo>
                  <a:lnTo>
                    <a:pt x="3005" y="1574"/>
                  </a:lnTo>
                  <a:lnTo>
                    <a:pt x="3050" y="1545"/>
                  </a:lnTo>
                  <a:lnTo>
                    <a:pt x="3092" y="1514"/>
                  </a:lnTo>
                  <a:lnTo>
                    <a:pt x="3128" y="1479"/>
                  </a:lnTo>
                  <a:lnTo>
                    <a:pt x="3128" y="1478"/>
                  </a:lnTo>
                  <a:lnTo>
                    <a:pt x="3145" y="1461"/>
                  </a:lnTo>
                  <a:lnTo>
                    <a:pt x="3162" y="1442"/>
                  </a:lnTo>
                  <a:lnTo>
                    <a:pt x="3162" y="1441"/>
                  </a:lnTo>
                  <a:lnTo>
                    <a:pt x="3167" y="1433"/>
                  </a:lnTo>
                  <a:lnTo>
                    <a:pt x="3171" y="1427"/>
                  </a:lnTo>
                  <a:lnTo>
                    <a:pt x="3190" y="1401"/>
                  </a:lnTo>
                  <a:lnTo>
                    <a:pt x="3191" y="1399"/>
                  </a:lnTo>
                  <a:lnTo>
                    <a:pt x="3194" y="1393"/>
                  </a:lnTo>
                  <a:lnTo>
                    <a:pt x="3198" y="1386"/>
                  </a:lnTo>
                  <a:lnTo>
                    <a:pt x="3206" y="1372"/>
                  </a:lnTo>
                  <a:lnTo>
                    <a:pt x="3207" y="1371"/>
                  </a:lnTo>
                  <a:lnTo>
                    <a:pt x="3213" y="1359"/>
                  </a:lnTo>
                  <a:lnTo>
                    <a:pt x="3214" y="1356"/>
                  </a:lnTo>
                  <a:lnTo>
                    <a:pt x="3219" y="1343"/>
                  </a:lnTo>
                  <a:lnTo>
                    <a:pt x="3220" y="1342"/>
                  </a:lnTo>
                  <a:lnTo>
                    <a:pt x="3222" y="1335"/>
                  </a:lnTo>
                  <a:lnTo>
                    <a:pt x="3226" y="1329"/>
                  </a:lnTo>
                  <a:lnTo>
                    <a:pt x="3227" y="1326"/>
                  </a:lnTo>
                  <a:lnTo>
                    <a:pt x="3229" y="1320"/>
                  </a:lnTo>
                  <a:lnTo>
                    <a:pt x="3231" y="1314"/>
                  </a:lnTo>
                  <a:lnTo>
                    <a:pt x="3232" y="1311"/>
                  </a:lnTo>
                  <a:lnTo>
                    <a:pt x="3235" y="1298"/>
                  </a:lnTo>
                  <a:lnTo>
                    <a:pt x="3236" y="1296"/>
                  </a:lnTo>
                  <a:lnTo>
                    <a:pt x="3239" y="1283"/>
                  </a:lnTo>
                  <a:lnTo>
                    <a:pt x="3240" y="1279"/>
                  </a:lnTo>
                  <a:lnTo>
                    <a:pt x="3242" y="1268"/>
                  </a:lnTo>
                  <a:lnTo>
                    <a:pt x="3243" y="1264"/>
                  </a:lnTo>
                  <a:lnTo>
                    <a:pt x="3244" y="1258"/>
                  </a:lnTo>
                  <a:lnTo>
                    <a:pt x="3245" y="1250"/>
                  </a:lnTo>
                  <a:lnTo>
                    <a:pt x="3245" y="1249"/>
                  </a:lnTo>
                  <a:lnTo>
                    <a:pt x="3247" y="1243"/>
                  </a:lnTo>
                  <a:lnTo>
                    <a:pt x="3247" y="1236"/>
                  </a:lnTo>
                  <a:lnTo>
                    <a:pt x="3248" y="1231"/>
                  </a:lnTo>
                  <a:lnTo>
                    <a:pt x="3248" y="1220"/>
                  </a:lnTo>
                  <a:lnTo>
                    <a:pt x="3249" y="1216"/>
                  </a:lnTo>
                  <a:lnTo>
                    <a:pt x="3249" y="1201"/>
                  </a:lnTo>
                  <a:lnTo>
                    <a:pt x="3247" y="1165"/>
                  </a:lnTo>
                  <a:lnTo>
                    <a:pt x="3241" y="1131"/>
                  </a:lnTo>
                  <a:lnTo>
                    <a:pt x="3241" y="1130"/>
                  </a:lnTo>
                  <a:lnTo>
                    <a:pt x="3233" y="1097"/>
                  </a:lnTo>
                  <a:lnTo>
                    <a:pt x="3222" y="1066"/>
                  </a:lnTo>
                  <a:lnTo>
                    <a:pt x="3211" y="1040"/>
                  </a:lnTo>
                  <a:lnTo>
                    <a:pt x="3196" y="1013"/>
                  </a:lnTo>
                  <a:lnTo>
                    <a:pt x="3170" y="974"/>
                  </a:lnTo>
                  <a:lnTo>
                    <a:pt x="3141" y="937"/>
                  </a:lnTo>
                  <a:lnTo>
                    <a:pt x="3106" y="903"/>
                  </a:lnTo>
                  <a:lnTo>
                    <a:pt x="3069" y="870"/>
                  </a:lnTo>
                  <a:lnTo>
                    <a:pt x="3027" y="841"/>
                  </a:lnTo>
                  <a:lnTo>
                    <a:pt x="2981" y="815"/>
                  </a:lnTo>
                  <a:lnTo>
                    <a:pt x="2932" y="792"/>
                  </a:lnTo>
                  <a:lnTo>
                    <a:pt x="2881" y="773"/>
                  </a:lnTo>
                  <a:lnTo>
                    <a:pt x="2854" y="763"/>
                  </a:lnTo>
                  <a:lnTo>
                    <a:pt x="2799" y="750"/>
                  </a:lnTo>
                  <a:lnTo>
                    <a:pt x="2743" y="739"/>
                  </a:lnTo>
                  <a:lnTo>
                    <a:pt x="2684" y="733"/>
                  </a:lnTo>
                  <a:lnTo>
                    <a:pt x="2624" y="731"/>
                  </a:lnTo>
                  <a:lnTo>
                    <a:pt x="2557" y="733"/>
                  </a:lnTo>
                  <a:lnTo>
                    <a:pt x="2493" y="741"/>
                  </a:lnTo>
                  <a:lnTo>
                    <a:pt x="2431" y="754"/>
                  </a:lnTo>
                  <a:lnTo>
                    <a:pt x="2371" y="772"/>
                  </a:lnTo>
                  <a:lnTo>
                    <a:pt x="2314" y="793"/>
                  </a:lnTo>
                  <a:lnTo>
                    <a:pt x="2261" y="819"/>
                  </a:lnTo>
                  <a:lnTo>
                    <a:pt x="2212" y="848"/>
                  </a:lnTo>
                  <a:lnTo>
                    <a:pt x="2167" y="882"/>
                  </a:lnTo>
                  <a:lnTo>
                    <a:pt x="2129" y="915"/>
                  </a:lnTo>
                  <a:lnTo>
                    <a:pt x="2095" y="953"/>
                  </a:lnTo>
                  <a:lnTo>
                    <a:pt x="2065" y="992"/>
                  </a:lnTo>
                  <a:lnTo>
                    <a:pt x="2041" y="1034"/>
                  </a:lnTo>
                  <a:lnTo>
                    <a:pt x="2022" y="1077"/>
                  </a:lnTo>
                  <a:lnTo>
                    <a:pt x="2014" y="1104"/>
                  </a:lnTo>
                  <a:lnTo>
                    <a:pt x="2008" y="1130"/>
                  </a:lnTo>
                  <a:lnTo>
                    <a:pt x="2003" y="1158"/>
                  </a:lnTo>
                  <a:lnTo>
                    <a:pt x="2001" y="1185"/>
                  </a:lnTo>
                  <a:lnTo>
                    <a:pt x="2000" y="1201"/>
                  </a:lnTo>
                  <a:lnTo>
                    <a:pt x="2003" y="1249"/>
                  </a:lnTo>
                  <a:lnTo>
                    <a:pt x="2013" y="1296"/>
                  </a:lnTo>
                  <a:lnTo>
                    <a:pt x="2029" y="1341"/>
                  </a:lnTo>
                  <a:lnTo>
                    <a:pt x="2050" y="1384"/>
                  </a:lnTo>
                  <a:lnTo>
                    <a:pt x="2076" y="1425"/>
                  </a:lnTo>
                  <a:lnTo>
                    <a:pt x="2107" y="1464"/>
                  </a:lnTo>
                  <a:lnTo>
                    <a:pt x="2143" y="1500"/>
                  </a:lnTo>
                  <a:lnTo>
                    <a:pt x="2184" y="1534"/>
                  </a:lnTo>
                  <a:lnTo>
                    <a:pt x="2228" y="1564"/>
                  </a:lnTo>
                  <a:lnTo>
                    <a:pt x="2276" y="1591"/>
                  </a:lnTo>
                  <a:lnTo>
                    <a:pt x="2327" y="1614"/>
                  </a:lnTo>
                  <a:lnTo>
                    <a:pt x="2381" y="1634"/>
                  </a:lnTo>
                  <a:lnTo>
                    <a:pt x="2439" y="1650"/>
                  </a:lnTo>
                  <a:lnTo>
                    <a:pt x="2499" y="1663"/>
                  </a:lnTo>
                  <a:lnTo>
                    <a:pt x="2561" y="1669"/>
                  </a:lnTo>
                  <a:lnTo>
                    <a:pt x="2624" y="1672"/>
                  </a:lnTo>
                  <a:lnTo>
                    <a:pt x="2697" y="1669"/>
                  </a:lnTo>
                  <a:lnTo>
                    <a:pt x="2766" y="1659"/>
                  </a:lnTo>
                  <a:lnTo>
                    <a:pt x="2753" y="1684"/>
                  </a:lnTo>
                  <a:lnTo>
                    <a:pt x="2745" y="1710"/>
                  </a:lnTo>
                  <a:lnTo>
                    <a:pt x="2743" y="1738"/>
                  </a:lnTo>
                  <a:lnTo>
                    <a:pt x="2745" y="1762"/>
                  </a:lnTo>
                  <a:lnTo>
                    <a:pt x="2750" y="1785"/>
                  </a:lnTo>
                  <a:lnTo>
                    <a:pt x="2761" y="1806"/>
                  </a:lnTo>
                  <a:lnTo>
                    <a:pt x="2773" y="1826"/>
                  </a:lnTo>
                  <a:lnTo>
                    <a:pt x="2713" y="1832"/>
                  </a:lnTo>
                  <a:lnTo>
                    <a:pt x="2654" y="1835"/>
                  </a:lnTo>
                  <a:lnTo>
                    <a:pt x="2624" y="1836"/>
                  </a:lnTo>
                  <a:lnTo>
                    <a:pt x="2547" y="1833"/>
                  </a:lnTo>
                  <a:lnTo>
                    <a:pt x="2473" y="1825"/>
                  </a:lnTo>
                  <a:lnTo>
                    <a:pt x="2399" y="1812"/>
                  </a:lnTo>
                  <a:lnTo>
                    <a:pt x="2329" y="1794"/>
                  </a:lnTo>
                  <a:lnTo>
                    <a:pt x="2262" y="1772"/>
                  </a:lnTo>
                  <a:lnTo>
                    <a:pt x="2198" y="1745"/>
                  </a:lnTo>
                  <a:lnTo>
                    <a:pt x="2137" y="1715"/>
                  </a:lnTo>
                  <a:lnTo>
                    <a:pt x="2081" y="1680"/>
                  </a:lnTo>
                  <a:lnTo>
                    <a:pt x="2029" y="1642"/>
                  </a:lnTo>
                  <a:lnTo>
                    <a:pt x="1980" y="1600"/>
                  </a:lnTo>
                  <a:lnTo>
                    <a:pt x="1937" y="1556"/>
                  </a:lnTo>
                  <a:lnTo>
                    <a:pt x="1900" y="1508"/>
                  </a:lnTo>
                  <a:lnTo>
                    <a:pt x="1867" y="1457"/>
                  </a:lnTo>
                  <a:lnTo>
                    <a:pt x="1840" y="1405"/>
                  </a:lnTo>
                  <a:lnTo>
                    <a:pt x="1819" y="1351"/>
                  </a:lnTo>
                  <a:lnTo>
                    <a:pt x="1805" y="1294"/>
                  </a:lnTo>
                  <a:lnTo>
                    <a:pt x="1799" y="1248"/>
                  </a:lnTo>
                  <a:lnTo>
                    <a:pt x="1796" y="1201"/>
                  </a:lnTo>
                  <a:lnTo>
                    <a:pt x="1799" y="1148"/>
                  </a:lnTo>
                  <a:lnTo>
                    <a:pt x="1809" y="1094"/>
                  </a:lnTo>
                  <a:lnTo>
                    <a:pt x="1822" y="1043"/>
                  </a:lnTo>
                  <a:lnTo>
                    <a:pt x="1842" y="993"/>
                  </a:lnTo>
                  <a:lnTo>
                    <a:pt x="1866" y="946"/>
                  </a:lnTo>
                  <a:lnTo>
                    <a:pt x="1897" y="900"/>
                  </a:lnTo>
                  <a:lnTo>
                    <a:pt x="1930" y="856"/>
                  </a:lnTo>
                  <a:lnTo>
                    <a:pt x="1968" y="815"/>
                  </a:lnTo>
                  <a:lnTo>
                    <a:pt x="2009" y="777"/>
                  </a:lnTo>
                  <a:lnTo>
                    <a:pt x="2054" y="741"/>
                  </a:lnTo>
                  <a:lnTo>
                    <a:pt x="2103" y="708"/>
                  </a:lnTo>
                  <a:lnTo>
                    <a:pt x="2155" y="679"/>
                  </a:lnTo>
                  <a:lnTo>
                    <a:pt x="2172" y="669"/>
                  </a:lnTo>
                  <a:lnTo>
                    <a:pt x="2229" y="643"/>
                  </a:lnTo>
                  <a:lnTo>
                    <a:pt x="2254" y="602"/>
                  </a:lnTo>
                  <a:lnTo>
                    <a:pt x="2275" y="559"/>
                  </a:lnTo>
                  <a:lnTo>
                    <a:pt x="2290" y="513"/>
                  </a:lnTo>
                  <a:lnTo>
                    <a:pt x="2303" y="466"/>
                  </a:lnTo>
                  <a:lnTo>
                    <a:pt x="2310" y="417"/>
                  </a:lnTo>
                  <a:lnTo>
                    <a:pt x="2312" y="367"/>
                  </a:lnTo>
                  <a:lnTo>
                    <a:pt x="2536" y="367"/>
                  </a:lnTo>
                  <a:lnTo>
                    <a:pt x="2536" y="350"/>
                  </a:lnTo>
                  <a:lnTo>
                    <a:pt x="2535" y="350"/>
                  </a:lnTo>
                  <a:lnTo>
                    <a:pt x="2309" y="310"/>
                  </a:lnTo>
                  <a:lnTo>
                    <a:pt x="1971" y="251"/>
                  </a:lnTo>
                  <a:lnTo>
                    <a:pt x="1860" y="345"/>
                  </a:lnTo>
                  <a:lnTo>
                    <a:pt x="1643" y="530"/>
                  </a:lnTo>
                  <a:lnTo>
                    <a:pt x="1652" y="550"/>
                  </a:lnTo>
                  <a:lnTo>
                    <a:pt x="1655" y="570"/>
                  </a:lnTo>
                  <a:lnTo>
                    <a:pt x="1654" y="590"/>
                  </a:lnTo>
                  <a:lnTo>
                    <a:pt x="1647" y="610"/>
                  </a:lnTo>
                  <a:lnTo>
                    <a:pt x="1636" y="631"/>
                  </a:lnTo>
                  <a:lnTo>
                    <a:pt x="1619" y="648"/>
                  </a:lnTo>
                  <a:lnTo>
                    <a:pt x="1597" y="664"/>
                  </a:lnTo>
                  <a:lnTo>
                    <a:pt x="1571" y="676"/>
                  </a:lnTo>
                  <a:lnTo>
                    <a:pt x="1541" y="683"/>
                  </a:lnTo>
                  <a:lnTo>
                    <a:pt x="1413" y="706"/>
                  </a:lnTo>
                  <a:lnTo>
                    <a:pt x="1143" y="753"/>
                  </a:lnTo>
                  <a:lnTo>
                    <a:pt x="940" y="789"/>
                  </a:lnTo>
                  <a:lnTo>
                    <a:pt x="915" y="792"/>
                  </a:lnTo>
                  <a:lnTo>
                    <a:pt x="915" y="810"/>
                  </a:lnTo>
                  <a:lnTo>
                    <a:pt x="1139" y="810"/>
                  </a:lnTo>
                  <a:lnTo>
                    <a:pt x="1143" y="860"/>
                  </a:lnTo>
                  <a:lnTo>
                    <a:pt x="1150" y="909"/>
                  </a:lnTo>
                  <a:lnTo>
                    <a:pt x="1161" y="956"/>
                  </a:lnTo>
                  <a:lnTo>
                    <a:pt x="1178" y="1002"/>
                  </a:lnTo>
                  <a:lnTo>
                    <a:pt x="1199" y="1045"/>
                  </a:lnTo>
                  <a:lnTo>
                    <a:pt x="1224" y="1086"/>
                  </a:lnTo>
                  <a:lnTo>
                    <a:pt x="1280" y="1112"/>
                  </a:lnTo>
                  <a:lnTo>
                    <a:pt x="1336" y="1142"/>
                  </a:lnTo>
                  <a:lnTo>
                    <a:pt x="1389" y="1177"/>
                  </a:lnTo>
                  <a:lnTo>
                    <a:pt x="1438" y="1215"/>
                  </a:lnTo>
                  <a:lnTo>
                    <a:pt x="1482" y="1254"/>
                  </a:lnTo>
                  <a:lnTo>
                    <a:pt x="1523" y="1298"/>
                  </a:lnTo>
                  <a:lnTo>
                    <a:pt x="1556" y="1342"/>
                  </a:lnTo>
                  <a:lnTo>
                    <a:pt x="1586" y="1387"/>
                  </a:lnTo>
                  <a:lnTo>
                    <a:pt x="1611" y="1435"/>
                  </a:lnTo>
                  <a:lnTo>
                    <a:pt x="1630" y="1486"/>
                  </a:lnTo>
                  <a:lnTo>
                    <a:pt x="1644" y="1537"/>
                  </a:lnTo>
                  <a:lnTo>
                    <a:pt x="1653" y="1589"/>
                  </a:lnTo>
                  <a:lnTo>
                    <a:pt x="1656" y="1644"/>
                  </a:lnTo>
                  <a:lnTo>
                    <a:pt x="1653" y="1701"/>
                  </a:lnTo>
                  <a:lnTo>
                    <a:pt x="1642" y="1758"/>
                  </a:lnTo>
                  <a:lnTo>
                    <a:pt x="1626" y="1812"/>
                  </a:lnTo>
                  <a:lnTo>
                    <a:pt x="1604" y="1866"/>
                  </a:lnTo>
                  <a:lnTo>
                    <a:pt x="1576" y="1916"/>
                  </a:lnTo>
                  <a:lnTo>
                    <a:pt x="1543" y="1964"/>
                  </a:lnTo>
                  <a:lnTo>
                    <a:pt x="1505" y="2010"/>
                  </a:lnTo>
                  <a:lnTo>
                    <a:pt x="1461" y="2053"/>
                  </a:lnTo>
                  <a:lnTo>
                    <a:pt x="1414" y="2093"/>
                  </a:lnTo>
                  <a:lnTo>
                    <a:pt x="1361" y="2129"/>
                  </a:lnTo>
                  <a:lnTo>
                    <a:pt x="1306" y="2163"/>
                  </a:lnTo>
                  <a:lnTo>
                    <a:pt x="1246" y="2192"/>
                  </a:lnTo>
                  <a:lnTo>
                    <a:pt x="1183" y="2217"/>
                  </a:lnTo>
                  <a:lnTo>
                    <a:pt x="1116" y="2239"/>
                  </a:lnTo>
                  <a:lnTo>
                    <a:pt x="1048" y="2256"/>
                  </a:lnTo>
                  <a:lnTo>
                    <a:pt x="977" y="2269"/>
                  </a:lnTo>
                  <a:lnTo>
                    <a:pt x="904" y="2276"/>
                  </a:lnTo>
                  <a:lnTo>
                    <a:pt x="828" y="2279"/>
                  </a:lnTo>
                  <a:lnTo>
                    <a:pt x="799" y="2278"/>
                  </a:lnTo>
                  <a:lnTo>
                    <a:pt x="738" y="2275"/>
                  </a:lnTo>
                  <a:lnTo>
                    <a:pt x="680" y="2269"/>
                  </a:lnTo>
                  <a:lnTo>
                    <a:pt x="692" y="2249"/>
                  </a:lnTo>
                  <a:lnTo>
                    <a:pt x="702" y="2228"/>
                  </a:lnTo>
                  <a:lnTo>
                    <a:pt x="708" y="2205"/>
                  </a:lnTo>
                  <a:lnTo>
                    <a:pt x="710" y="2180"/>
                  </a:lnTo>
                  <a:lnTo>
                    <a:pt x="707" y="2152"/>
                  </a:lnTo>
                  <a:lnTo>
                    <a:pt x="700" y="2126"/>
                  </a:lnTo>
                  <a:lnTo>
                    <a:pt x="687" y="2102"/>
                  </a:lnTo>
                  <a:lnTo>
                    <a:pt x="748" y="2111"/>
                  </a:lnTo>
                  <a:lnTo>
                    <a:pt x="749" y="2111"/>
                  </a:lnTo>
                  <a:lnTo>
                    <a:pt x="778" y="2113"/>
                  </a:lnTo>
                  <a:lnTo>
                    <a:pt x="780" y="2113"/>
                  </a:lnTo>
                  <a:lnTo>
                    <a:pt x="808" y="2114"/>
                  </a:lnTo>
                  <a:lnTo>
                    <a:pt x="812" y="2114"/>
                  </a:lnTo>
                  <a:lnTo>
                    <a:pt x="828" y="2114"/>
                  </a:lnTo>
                  <a:lnTo>
                    <a:pt x="892" y="2112"/>
                  </a:lnTo>
                  <a:lnTo>
                    <a:pt x="954" y="2104"/>
                  </a:lnTo>
                  <a:lnTo>
                    <a:pt x="1014" y="2093"/>
                  </a:lnTo>
                  <a:lnTo>
                    <a:pt x="1071" y="2077"/>
                  </a:lnTo>
                  <a:lnTo>
                    <a:pt x="1126" y="2057"/>
                  </a:lnTo>
                  <a:lnTo>
                    <a:pt x="1177" y="2034"/>
                  </a:lnTo>
                  <a:lnTo>
                    <a:pt x="1225" y="2007"/>
                  </a:lnTo>
                  <a:lnTo>
                    <a:pt x="1269" y="1977"/>
                  </a:lnTo>
                  <a:lnTo>
                    <a:pt x="1309" y="1943"/>
                  </a:lnTo>
                  <a:lnTo>
                    <a:pt x="1346" y="1906"/>
                  </a:lnTo>
                  <a:lnTo>
                    <a:pt x="1376" y="1868"/>
                  </a:lnTo>
                  <a:lnTo>
                    <a:pt x="1403" y="1827"/>
                  </a:lnTo>
                  <a:lnTo>
                    <a:pt x="1424" y="1784"/>
                  </a:lnTo>
                  <a:lnTo>
                    <a:pt x="1439" y="1739"/>
                  </a:lnTo>
                  <a:lnTo>
                    <a:pt x="1448" y="1692"/>
                  </a:lnTo>
                  <a:lnTo>
                    <a:pt x="1452" y="1644"/>
                  </a:lnTo>
                  <a:lnTo>
                    <a:pt x="1450" y="1608"/>
                  </a:lnTo>
                  <a:lnTo>
                    <a:pt x="1445" y="1573"/>
                  </a:lnTo>
                  <a:lnTo>
                    <a:pt x="1438" y="1545"/>
                  </a:lnTo>
                  <a:lnTo>
                    <a:pt x="1430" y="1519"/>
                  </a:lnTo>
                  <a:lnTo>
                    <a:pt x="1411" y="1474"/>
                  </a:lnTo>
                  <a:lnTo>
                    <a:pt x="1384" y="1431"/>
                  </a:lnTo>
                  <a:lnTo>
                    <a:pt x="1354" y="1390"/>
                  </a:lnTo>
                  <a:lnTo>
                    <a:pt x="1319" y="1353"/>
                  </a:lnTo>
                  <a:lnTo>
                    <a:pt x="1278" y="1317"/>
                  </a:lnTo>
                  <a:lnTo>
                    <a:pt x="1233" y="1286"/>
                  </a:lnTo>
                  <a:lnTo>
                    <a:pt x="1183" y="1258"/>
                  </a:lnTo>
                  <a:lnTo>
                    <a:pt x="1131" y="1232"/>
                  </a:lnTo>
                  <a:lnTo>
                    <a:pt x="1075" y="1211"/>
                  </a:lnTo>
                  <a:lnTo>
                    <a:pt x="1016" y="1195"/>
                  </a:lnTo>
                  <a:lnTo>
                    <a:pt x="954" y="1183"/>
                  </a:lnTo>
                  <a:lnTo>
                    <a:pt x="908" y="1177"/>
                  </a:lnTo>
                  <a:lnTo>
                    <a:pt x="868" y="1175"/>
                  </a:lnTo>
                  <a:lnTo>
                    <a:pt x="828" y="1174"/>
                  </a:lnTo>
                  <a:lnTo>
                    <a:pt x="768" y="1176"/>
                  </a:lnTo>
                  <a:lnTo>
                    <a:pt x="710" y="1182"/>
                  </a:lnTo>
                  <a:lnTo>
                    <a:pt x="653" y="1193"/>
                  </a:lnTo>
                  <a:lnTo>
                    <a:pt x="599" y="1206"/>
                  </a:lnTo>
                  <a:lnTo>
                    <a:pt x="571" y="1215"/>
                  </a:lnTo>
                  <a:lnTo>
                    <a:pt x="516" y="1237"/>
                  </a:lnTo>
                  <a:lnTo>
                    <a:pt x="465" y="1261"/>
                  </a:lnTo>
                  <a:lnTo>
                    <a:pt x="417" y="1290"/>
                  </a:lnTo>
                  <a:lnTo>
                    <a:pt x="373" y="1321"/>
                  </a:lnTo>
                  <a:lnTo>
                    <a:pt x="333" y="1357"/>
                  </a:lnTo>
                  <a:lnTo>
                    <a:pt x="298" y="1395"/>
                  </a:lnTo>
                  <a:lnTo>
                    <a:pt x="269" y="1435"/>
                  </a:lnTo>
                  <a:lnTo>
                    <a:pt x="257" y="1455"/>
                  </a:lnTo>
                  <a:lnTo>
                    <a:pt x="242" y="1483"/>
                  </a:lnTo>
                  <a:lnTo>
                    <a:pt x="230" y="1509"/>
                  </a:lnTo>
                  <a:lnTo>
                    <a:pt x="219" y="1540"/>
                  </a:lnTo>
                  <a:lnTo>
                    <a:pt x="212" y="1573"/>
                  </a:lnTo>
                  <a:lnTo>
                    <a:pt x="206" y="1608"/>
                  </a:lnTo>
                  <a:lnTo>
                    <a:pt x="204" y="1644"/>
                  </a:lnTo>
                  <a:lnTo>
                    <a:pt x="204" y="1658"/>
                  </a:lnTo>
                  <a:lnTo>
                    <a:pt x="204" y="1663"/>
                  </a:lnTo>
                  <a:lnTo>
                    <a:pt x="205" y="1674"/>
                  </a:lnTo>
                  <a:lnTo>
                    <a:pt x="205" y="1677"/>
                  </a:lnTo>
                  <a:lnTo>
                    <a:pt x="207" y="1692"/>
                  </a:lnTo>
                  <a:lnTo>
                    <a:pt x="207" y="1693"/>
                  </a:lnTo>
                  <a:lnTo>
                    <a:pt x="208" y="1700"/>
                  </a:lnTo>
                  <a:lnTo>
                    <a:pt x="209" y="1707"/>
                  </a:lnTo>
                  <a:lnTo>
                    <a:pt x="211" y="1711"/>
                  </a:lnTo>
                  <a:lnTo>
                    <a:pt x="213" y="1721"/>
                  </a:lnTo>
                  <a:lnTo>
                    <a:pt x="214" y="1725"/>
                  </a:lnTo>
                  <a:lnTo>
                    <a:pt x="217" y="1739"/>
                  </a:lnTo>
                  <a:lnTo>
                    <a:pt x="217" y="1740"/>
                  </a:lnTo>
                  <a:lnTo>
                    <a:pt x="221" y="1754"/>
                  </a:lnTo>
                  <a:lnTo>
                    <a:pt x="222" y="1757"/>
                  </a:lnTo>
                  <a:lnTo>
                    <a:pt x="226" y="1768"/>
                  </a:lnTo>
                  <a:lnTo>
                    <a:pt x="227" y="1770"/>
                  </a:lnTo>
                  <a:lnTo>
                    <a:pt x="232" y="1785"/>
                  </a:lnTo>
                  <a:lnTo>
                    <a:pt x="234" y="1786"/>
                  </a:lnTo>
                  <a:lnTo>
                    <a:pt x="239" y="1799"/>
                  </a:lnTo>
                  <a:lnTo>
                    <a:pt x="240" y="1801"/>
                  </a:lnTo>
                  <a:lnTo>
                    <a:pt x="246" y="1813"/>
                  </a:lnTo>
                  <a:lnTo>
                    <a:pt x="246" y="1814"/>
                  </a:lnTo>
                  <a:lnTo>
                    <a:pt x="250" y="1822"/>
                  </a:lnTo>
                  <a:lnTo>
                    <a:pt x="254" y="1828"/>
                  </a:lnTo>
                  <a:lnTo>
                    <a:pt x="254" y="1829"/>
                  </a:lnTo>
                  <a:lnTo>
                    <a:pt x="262" y="1842"/>
                  </a:lnTo>
                  <a:lnTo>
                    <a:pt x="263" y="1844"/>
                  </a:lnTo>
                  <a:lnTo>
                    <a:pt x="281" y="1870"/>
                  </a:lnTo>
                  <a:lnTo>
                    <a:pt x="290" y="1882"/>
                  </a:lnTo>
                  <a:lnTo>
                    <a:pt x="291" y="1883"/>
                  </a:lnTo>
                  <a:lnTo>
                    <a:pt x="325" y="1921"/>
                  </a:lnTo>
                  <a:lnTo>
                    <a:pt x="344" y="1940"/>
                  </a:lnTo>
                  <a:lnTo>
                    <a:pt x="346" y="1942"/>
                  </a:lnTo>
                  <a:lnTo>
                    <a:pt x="364" y="1959"/>
                  </a:lnTo>
                  <a:lnTo>
                    <a:pt x="368" y="1961"/>
                  </a:lnTo>
                  <a:lnTo>
                    <a:pt x="387" y="1977"/>
                  </a:lnTo>
                  <a:lnTo>
                    <a:pt x="390" y="1979"/>
                  </a:lnTo>
                  <a:lnTo>
                    <a:pt x="413" y="1994"/>
                  </a:lnTo>
                  <a:lnTo>
                    <a:pt x="462" y="2025"/>
                  </a:lnTo>
                  <a:lnTo>
                    <a:pt x="463" y="2026"/>
                  </a:lnTo>
                  <a:lnTo>
                    <a:pt x="464" y="2026"/>
                  </a:lnTo>
                  <a:lnTo>
                    <a:pt x="490" y="2039"/>
                  </a:lnTo>
                  <a:lnTo>
                    <a:pt x="492" y="2040"/>
                  </a:lnTo>
                  <a:lnTo>
                    <a:pt x="518" y="2052"/>
                  </a:lnTo>
                  <a:lnTo>
                    <a:pt x="519" y="2052"/>
                  </a:lnTo>
                  <a:lnTo>
                    <a:pt x="548" y="2063"/>
                  </a:lnTo>
                  <a:lnTo>
                    <a:pt x="566" y="2070"/>
                  </a:lnTo>
                  <a:lnTo>
                    <a:pt x="580" y="2075"/>
                  </a:lnTo>
                  <a:lnTo>
                    <a:pt x="593" y="2079"/>
                  </a:lnTo>
                  <a:lnTo>
                    <a:pt x="606" y="2082"/>
                  </a:lnTo>
                  <a:lnTo>
                    <a:pt x="620" y="2086"/>
                  </a:lnTo>
                  <a:lnTo>
                    <a:pt x="638" y="2092"/>
                  </a:lnTo>
                  <a:lnTo>
                    <a:pt x="650" y="2112"/>
                  </a:lnTo>
                  <a:lnTo>
                    <a:pt x="661" y="2132"/>
                  </a:lnTo>
                  <a:lnTo>
                    <a:pt x="668" y="2152"/>
                  </a:lnTo>
                  <a:lnTo>
                    <a:pt x="670" y="2175"/>
                  </a:lnTo>
                  <a:lnTo>
                    <a:pt x="669" y="2201"/>
                  </a:lnTo>
                  <a:lnTo>
                    <a:pt x="664" y="2224"/>
                  </a:lnTo>
                  <a:lnTo>
                    <a:pt x="655" y="2245"/>
                  </a:lnTo>
                  <a:lnTo>
                    <a:pt x="641" y="2262"/>
                  </a:lnTo>
                  <a:lnTo>
                    <a:pt x="630" y="2261"/>
                  </a:lnTo>
                  <a:lnTo>
                    <a:pt x="620" y="2259"/>
                  </a:lnTo>
                  <a:lnTo>
                    <a:pt x="606" y="2256"/>
                  </a:lnTo>
                  <a:lnTo>
                    <a:pt x="592" y="2253"/>
                  </a:lnTo>
                  <a:lnTo>
                    <a:pt x="572" y="2248"/>
                  </a:lnTo>
                  <a:lnTo>
                    <a:pt x="548" y="2241"/>
                  </a:lnTo>
                  <a:lnTo>
                    <a:pt x="506" y="2229"/>
                  </a:lnTo>
                  <a:lnTo>
                    <a:pt x="464" y="2214"/>
                  </a:lnTo>
                  <a:lnTo>
                    <a:pt x="441" y="2205"/>
                  </a:lnTo>
                  <a:lnTo>
                    <a:pt x="382" y="2179"/>
                  </a:lnTo>
                  <a:lnTo>
                    <a:pt x="326" y="2148"/>
                  </a:lnTo>
                  <a:lnTo>
                    <a:pt x="274" y="2116"/>
                  </a:lnTo>
                  <a:lnTo>
                    <a:pt x="225" y="2079"/>
                  </a:lnTo>
                  <a:lnTo>
                    <a:pt x="181" y="2039"/>
                  </a:lnTo>
                  <a:lnTo>
                    <a:pt x="140" y="1998"/>
                  </a:lnTo>
                  <a:lnTo>
                    <a:pt x="105" y="1954"/>
                  </a:lnTo>
                  <a:lnTo>
                    <a:pt x="74" y="1906"/>
                  </a:lnTo>
                  <a:lnTo>
                    <a:pt x="48" y="1857"/>
                  </a:lnTo>
                  <a:lnTo>
                    <a:pt x="27" y="1806"/>
                  </a:lnTo>
                  <a:lnTo>
                    <a:pt x="13" y="1754"/>
                  </a:lnTo>
                  <a:lnTo>
                    <a:pt x="3" y="1699"/>
                  </a:lnTo>
                  <a:lnTo>
                    <a:pt x="0" y="1644"/>
                  </a:lnTo>
                  <a:lnTo>
                    <a:pt x="3" y="1586"/>
                  </a:lnTo>
                  <a:lnTo>
                    <a:pt x="14" y="1531"/>
                  </a:lnTo>
                  <a:lnTo>
                    <a:pt x="29" y="1476"/>
                  </a:lnTo>
                  <a:lnTo>
                    <a:pt x="51" y="1424"/>
                  </a:lnTo>
                  <a:lnTo>
                    <a:pt x="79" y="1374"/>
                  </a:lnTo>
                  <a:lnTo>
                    <a:pt x="112" y="1326"/>
                  </a:lnTo>
                  <a:lnTo>
                    <a:pt x="150" y="1279"/>
                  </a:lnTo>
                  <a:lnTo>
                    <a:pt x="187" y="1241"/>
                  </a:lnTo>
                  <a:lnTo>
                    <a:pt x="229" y="1205"/>
                  </a:lnTo>
                  <a:lnTo>
                    <a:pt x="275" y="1171"/>
                  </a:lnTo>
                  <a:lnTo>
                    <a:pt x="324" y="1140"/>
                  </a:lnTo>
                  <a:lnTo>
                    <a:pt x="376" y="1112"/>
                  </a:lnTo>
                  <a:lnTo>
                    <a:pt x="418" y="1092"/>
                  </a:lnTo>
                  <a:lnTo>
                    <a:pt x="446" y="1050"/>
                  </a:lnTo>
                  <a:lnTo>
                    <a:pt x="469" y="1006"/>
                  </a:lnTo>
                  <a:lnTo>
                    <a:pt x="488" y="960"/>
                  </a:lnTo>
                  <a:lnTo>
                    <a:pt x="503" y="912"/>
                  </a:lnTo>
                  <a:lnTo>
                    <a:pt x="512" y="861"/>
                  </a:lnTo>
                  <a:lnTo>
                    <a:pt x="516" y="810"/>
                  </a:lnTo>
                  <a:lnTo>
                    <a:pt x="740" y="810"/>
                  </a:lnTo>
                  <a:lnTo>
                    <a:pt x="740" y="728"/>
                  </a:lnTo>
                  <a:lnTo>
                    <a:pt x="740" y="724"/>
                  </a:lnTo>
                  <a:lnTo>
                    <a:pt x="724" y="700"/>
                  </a:lnTo>
                  <a:lnTo>
                    <a:pt x="712" y="678"/>
                  </a:lnTo>
                  <a:lnTo>
                    <a:pt x="706" y="655"/>
                  </a:lnTo>
                  <a:lnTo>
                    <a:pt x="706" y="632"/>
                  </a:lnTo>
                  <a:lnTo>
                    <a:pt x="712" y="609"/>
                  </a:lnTo>
                  <a:lnTo>
                    <a:pt x="724" y="588"/>
                  </a:lnTo>
                  <a:lnTo>
                    <a:pt x="741" y="570"/>
                  </a:lnTo>
                  <a:lnTo>
                    <a:pt x="763" y="555"/>
                  </a:lnTo>
                  <a:lnTo>
                    <a:pt x="790" y="544"/>
                  </a:lnTo>
                  <a:lnTo>
                    <a:pt x="819" y="535"/>
                  </a:lnTo>
                  <a:lnTo>
                    <a:pt x="1288" y="453"/>
                  </a:lnTo>
                  <a:lnTo>
                    <a:pt x="1290" y="453"/>
                  </a:lnTo>
                  <a:lnTo>
                    <a:pt x="1420" y="430"/>
                  </a:lnTo>
                  <a:lnTo>
                    <a:pt x="1440" y="426"/>
                  </a:lnTo>
                  <a:lnTo>
                    <a:pt x="1461" y="426"/>
                  </a:lnTo>
                  <a:lnTo>
                    <a:pt x="1462" y="426"/>
                  </a:lnTo>
                  <a:lnTo>
                    <a:pt x="1475" y="412"/>
                  </a:lnTo>
                  <a:lnTo>
                    <a:pt x="1488" y="399"/>
                  </a:lnTo>
                  <a:lnTo>
                    <a:pt x="1596" y="307"/>
                  </a:lnTo>
                  <a:lnTo>
                    <a:pt x="1895" y="53"/>
                  </a:lnTo>
                  <a:lnTo>
                    <a:pt x="1919" y="35"/>
                  </a:lnTo>
                  <a:lnTo>
                    <a:pt x="1943" y="22"/>
                  </a:lnTo>
                  <a:lnTo>
                    <a:pt x="1974" y="11"/>
                  </a:lnTo>
                  <a:lnTo>
                    <a:pt x="2008" y="3"/>
                  </a:lnTo>
                  <a:lnTo>
                    <a:pt x="2043" y="0"/>
                  </a:lnTo>
                  <a:close/>
                </a:path>
              </a:pathLst>
            </a:custGeom>
            <a:solidFill>
              <a:schemeClr val="accent1"/>
            </a:solidFill>
            <a:ln>
              <a:noFill/>
            </a:ln>
          </p:spPr>
          <p:txBody>
            <a:bodyPr/>
            <a:lstStyle/>
            <a:p>
              <a:endParaRPr lang="en-ZA" dirty="0">
                <a:solidFill>
                  <a:srgbClr val="717171"/>
                </a:solidFill>
              </a:endParaRPr>
            </a:p>
          </p:txBody>
        </p:sp>
        <p:sp>
          <p:nvSpPr>
            <p:cNvPr id="33" name="Rectangle 32"/>
            <p:cNvSpPr/>
            <p:nvPr/>
          </p:nvSpPr>
          <p:spPr>
            <a:xfrm>
              <a:off x="7467643" y="4349942"/>
              <a:ext cx="1414405" cy="499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FFFFFF"/>
                  </a:solidFill>
                </a:rPr>
                <a:t>Gender</a:t>
              </a:r>
            </a:p>
            <a:p>
              <a:pPr algn="ctr"/>
              <a:r>
                <a:rPr lang="en-ZA" sz="1400" b="1" dirty="0" smtClean="0">
                  <a:solidFill>
                    <a:srgbClr val="FFFFFF"/>
                  </a:solidFill>
                </a:rPr>
                <a:t>Prisoner</a:t>
              </a:r>
            </a:p>
          </p:txBody>
        </p:sp>
      </p:grpSp>
      <p:sp>
        <p:nvSpPr>
          <p:cNvPr id="36" name="Rectangle 35"/>
          <p:cNvSpPr/>
          <p:nvPr/>
        </p:nvSpPr>
        <p:spPr>
          <a:xfrm>
            <a:off x="8113281" y="4719509"/>
            <a:ext cx="1414405" cy="4997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ZA" sz="1400" b="1" dirty="0" smtClean="0">
                <a:solidFill>
                  <a:srgbClr val="FFFFFF"/>
                </a:solidFill>
              </a:rPr>
              <a:t>Freedom </a:t>
            </a:r>
            <a:r>
              <a:rPr lang="en-ZA" sz="1400" b="1" dirty="0" smtClean="0">
                <a:solidFill>
                  <a:srgbClr val="FFFFFF"/>
                </a:solidFill>
              </a:rPr>
              <a:t>Striver</a:t>
            </a:r>
          </a:p>
        </p:txBody>
      </p:sp>
    </p:spTree>
    <p:extLst>
      <p:ext uri="{BB962C8B-B14F-4D97-AF65-F5344CB8AC3E}">
        <p14:creationId xmlns:p14="http://schemas.microsoft.com/office/powerpoint/2010/main" val="218911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314807"/>
            <a:ext cx="11466875" cy="404119"/>
          </a:xfrm>
        </p:spPr>
        <p:txBody>
          <a:bodyPr/>
          <a:lstStyle/>
          <a:p>
            <a:r>
              <a:rPr lang="en-ZA" dirty="0"/>
              <a:t>Key indicators – attitudes, lifestyles, beliefs </a:t>
            </a:r>
          </a:p>
        </p:txBody>
      </p:sp>
      <p:sp>
        <p:nvSpPr>
          <p:cNvPr id="3" name="Slide Number Placeholder 2"/>
          <p:cNvSpPr>
            <a:spLocks noGrp="1"/>
          </p:cNvSpPr>
          <p:nvPr>
            <p:ph type="sldNum" sz="quarter" idx="4"/>
          </p:nvPr>
        </p:nvSpPr>
        <p:spPr/>
        <p:txBody>
          <a:bodyPr/>
          <a:lstStyle/>
          <a:p>
            <a:fld id="{4034BEE3-566C-4068-A777-C3A4762E861B}" type="slidenum">
              <a:rPr lang="en-GB" smtClean="0">
                <a:solidFill>
                  <a:srgbClr val="717171"/>
                </a:solidFill>
              </a:rPr>
              <a:pPr/>
              <a:t>6</a:t>
            </a:fld>
            <a:endParaRPr lang="en-GB" dirty="0">
              <a:solidFill>
                <a:srgbClr val="717171"/>
              </a:solidFill>
            </a:endParaRPr>
          </a:p>
        </p:txBody>
      </p:sp>
      <p:graphicFrame>
        <p:nvGraphicFramePr>
          <p:cNvPr id="5" name="Content Placeholder 6"/>
          <p:cNvGraphicFramePr>
            <a:graphicFrameLocks/>
          </p:cNvGraphicFramePr>
          <p:nvPr>
            <p:extLst/>
          </p:nvPr>
        </p:nvGraphicFramePr>
        <p:xfrm>
          <a:off x="154547" y="817680"/>
          <a:ext cx="11672328" cy="5059680"/>
        </p:xfrm>
        <a:graphic>
          <a:graphicData uri="http://schemas.openxmlformats.org/drawingml/2006/table">
            <a:tbl>
              <a:tblPr firstRow="1" bandRow="1">
                <a:tableStyleId>{073A0DAA-6AF3-43AB-8588-CEC1D06C72B9}</a:tableStyleId>
              </a:tblPr>
              <a:tblGrid>
                <a:gridCol w="1589423">
                  <a:extLst>
                    <a:ext uri="{9D8B030D-6E8A-4147-A177-3AD203B41FA5}">
                      <a16:colId xmlns:a16="http://schemas.microsoft.com/office/drawing/2014/main" xmlns="" val="20000"/>
                    </a:ext>
                  </a:extLst>
                </a:gridCol>
                <a:gridCol w="1603810">
                  <a:extLst>
                    <a:ext uri="{9D8B030D-6E8A-4147-A177-3AD203B41FA5}">
                      <a16:colId xmlns:a16="http://schemas.microsoft.com/office/drawing/2014/main" xmlns="" val="20001"/>
                    </a:ext>
                  </a:extLst>
                </a:gridCol>
                <a:gridCol w="1718346">
                  <a:extLst>
                    <a:ext uri="{9D8B030D-6E8A-4147-A177-3AD203B41FA5}">
                      <a16:colId xmlns:a16="http://schemas.microsoft.com/office/drawing/2014/main" xmlns="" val="20002"/>
                    </a:ext>
                  </a:extLst>
                </a:gridCol>
                <a:gridCol w="1673292">
                  <a:extLst>
                    <a:ext uri="{9D8B030D-6E8A-4147-A177-3AD203B41FA5}">
                      <a16:colId xmlns:a16="http://schemas.microsoft.com/office/drawing/2014/main" xmlns="" val="20003"/>
                    </a:ext>
                  </a:extLst>
                </a:gridCol>
                <a:gridCol w="1818228">
                  <a:extLst>
                    <a:ext uri="{9D8B030D-6E8A-4147-A177-3AD203B41FA5}">
                      <a16:colId xmlns:a16="http://schemas.microsoft.com/office/drawing/2014/main" xmlns="" val="3653546307"/>
                    </a:ext>
                  </a:extLst>
                </a:gridCol>
                <a:gridCol w="1573410">
                  <a:extLst>
                    <a:ext uri="{9D8B030D-6E8A-4147-A177-3AD203B41FA5}">
                      <a16:colId xmlns:a16="http://schemas.microsoft.com/office/drawing/2014/main" xmlns="" val="20005"/>
                    </a:ext>
                  </a:extLst>
                </a:gridCol>
                <a:gridCol w="1695819">
                  <a:extLst>
                    <a:ext uri="{9D8B030D-6E8A-4147-A177-3AD203B41FA5}">
                      <a16:colId xmlns:a16="http://schemas.microsoft.com/office/drawing/2014/main" xmlns="" val="2552572408"/>
                    </a:ext>
                  </a:extLst>
                </a:gridCol>
              </a:tblGrid>
              <a:tr h="541796">
                <a:tc>
                  <a:txBody>
                    <a:bodyPr/>
                    <a:lstStyle/>
                    <a:p>
                      <a:pPr algn="ctr"/>
                      <a:endParaRPr lang="en-ZA" dirty="0"/>
                    </a:p>
                  </a:txBody>
                  <a:tcPr/>
                </a:tc>
                <a:tc>
                  <a:txBody>
                    <a:bodyPr/>
                    <a:lstStyle/>
                    <a:p>
                      <a:pPr algn="ctr"/>
                      <a:r>
                        <a:rPr lang="en-ZA" dirty="0"/>
                        <a:t>The</a:t>
                      </a:r>
                      <a:r>
                        <a:rPr lang="en-ZA" baseline="0" dirty="0"/>
                        <a:t> Good Girl – 21%</a:t>
                      </a:r>
                      <a:endParaRPr lang="en-ZA" dirty="0"/>
                    </a:p>
                  </a:txBody>
                  <a:tcPr>
                    <a:solidFill>
                      <a:schemeClr val="bg2"/>
                    </a:solidFill>
                  </a:tcPr>
                </a:tc>
                <a:tc>
                  <a:txBody>
                    <a:bodyPr/>
                    <a:lstStyle/>
                    <a:p>
                      <a:pPr algn="ctr"/>
                      <a:r>
                        <a:rPr lang="en-ZA" dirty="0" smtClean="0"/>
                        <a:t>Freedom Striver </a:t>
                      </a:r>
                      <a:r>
                        <a:rPr lang="en-ZA" dirty="0"/>
                        <a:t>– 20%</a:t>
                      </a:r>
                    </a:p>
                  </a:txBody>
                  <a:tcPr>
                    <a:solidFill>
                      <a:schemeClr val="accent6"/>
                    </a:solidFill>
                  </a:tcPr>
                </a:tc>
                <a:tc>
                  <a:txBody>
                    <a:bodyPr/>
                    <a:lstStyle/>
                    <a:p>
                      <a:pPr algn="ctr"/>
                      <a:r>
                        <a:rPr lang="en-ZA" dirty="0" smtClean="0"/>
                        <a:t>Determined </a:t>
                      </a:r>
                      <a:r>
                        <a:rPr lang="en-ZA" dirty="0"/>
                        <a:t>Stylist – 19%</a:t>
                      </a:r>
                    </a:p>
                  </a:txBody>
                  <a:tcPr>
                    <a:solidFill>
                      <a:schemeClr val="tx2"/>
                    </a:solidFill>
                  </a:tcPr>
                </a:tc>
                <a:tc>
                  <a:txBody>
                    <a:bodyPr/>
                    <a:lstStyle/>
                    <a:p>
                      <a:pPr algn="ctr"/>
                      <a:r>
                        <a:rPr lang="en-ZA" dirty="0"/>
                        <a:t>Gender Prisoner – 9%</a:t>
                      </a:r>
                    </a:p>
                  </a:txBody>
                  <a:tcPr>
                    <a:solidFill>
                      <a:schemeClr val="accent1"/>
                    </a:solidFill>
                  </a:tcPr>
                </a:tc>
                <a:tc>
                  <a:txBody>
                    <a:bodyPr/>
                    <a:lstStyle/>
                    <a:p>
                      <a:pPr algn="ctr"/>
                      <a:r>
                        <a:rPr lang="en-ZA" dirty="0"/>
                        <a:t>Protection Savvy – 13%</a:t>
                      </a:r>
                    </a:p>
                  </a:txBody>
                  <a:tcPr>
                    <a:solidFill>
                      <a:schemeClr val="accent4"/>
                    </a:solidFill>
                  </a:tcPr>
                </a:tc>
                <a:tc>
                  <a:txBody>
                    <a:bodyPr/>
                    <a:lstStyle/>
                    <a:p>
                      <a:pPr algn="ctr"/>
                      <a:r>
                        <a:rPr lang="en-ZA" dirty="0"/>
                        <a:t>Responsible Mom – 18%</a:t>
                      </a:r>
                    </a:p>
                  </a:txBody>
                  <a:tcPr>
                    <a:solidFill>
                      <a:schemeClr val="accent2"/>
                    </a:solidFill>
                  </a:tcPr>
                </a:tc>
                <a:extLst>
                  <a:ext uri="{0D108BD9-81ED-4DB2-BD59-A6C34878D82A}">
                    <a16:rowId xmlns:a16="http://schemas.microsoft.com/office/drawing/2014/main" xmlns="" val="10000"/>
                  </a:ext>
                </a:extLst>
              </a:tr>
              <a:tr h="1315790">
                <a:tc>
                  <a:txBody>
                    <a:bodyPr/>
                    <a:lstStyle/>
                    <a:p>
                      <a:r>
                        <a:rPr lang="en-ZA" sz="1400" b="1" dirty="0"/>
                        <a:t>Needstates</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a:buFont typeface="Arial" panose="020B0604020202020204" pitchFamily="34" charset="0"/>
                        <a:buChar char="•"/>
                      </a:pPr>
                      <a:r>
                        <a:rPr lang="en-ZA" sz="1200" dirty="0"/>
                        <a:t>Abstains from sex</a:t>
                      </a:r>
                    </a:p>
                    <a:p>
                      <a:pPr marL="171450" indent="-171450" algn="l">
                        <a:buFont typeface="Arial" panose="020B0604020202020204" pitchFamily="34" charset="0"/>
                        <a:buChar char="•"/>
                      </a:pPr>
                      <a:r>
                        <a:rPr lang="en-ZA" sz="1200" dirty="0"/>
                        <a:t>Protective</a:t>
                      </a:r>
                      <a:r>
                        <a:rPr lang="en-ZA" sz="1200" baseline="0" dirty="0"/>
                        <a:t> family, </a:t>
                      </a:r>
                    </a:p>
                    <a:p>
                      <a:pPr marL="171450" indent="-171450" algn="l">
                        <a:buFont typeface="Arial" panose="020B0604020202020204" pitchFamily="34" charset="0"/>
                        <a:buChar char="•"/>
                      </a:pPr>
                      <a:r>
                        <a:rPr lang="en-ZA" sz="1200" baseline="0" dirty="0"/>
                        <a:t>Prefers to be at home</a:t>
                      </a:r>
                      <a:endParaRPr lang="en-ZA" sz="1200" dirty="0"/>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a:buFont typeface="Arial" panose="020B0604020202020204" pitchFamily="34" charset="0"/>
                        <a:buChar char="•"/>
                      </a:pPr>
                      <a:r>
                        <a:rPr lang="en-ZA" sz="1200" dirty="0"/>
                        <a:t>Hard working</a:t>
                      </a:r>
                    </a:p>
                    <a:p>
                      <a:pPr marL="171450" indent="-171450" algn="l">
                        <a:buFont typeface="Arial" panose="020B0604020202020204" pitchFamily="34" charset="0"/>
                        <a:buChar char="•"/>
                      </a:pPr>
                      <a:r>
                        <a:rPr lang="en-ZA" sz="1200" dirty="0"/>
                        <a:t>Puts family first</a:t>
                      </a:r>
                    </a:p>
                    <a:p>
                      <a:pPr marL="171450" indent="-171450" algn="l">
                        <a:buFont typeface="Arial" panose="020B0604020202020204" pitchFamily="34" charset="0"/>
                        <a:buChar char="•"/>
                      </a:pPr>
                      <a:r>
                        <a:rPr lang="en-ZA" sz="1200" dirty="0"/>
                        <a:t>Stands up for</a:t>
                      </a:r>
                      <a:r>
                        <a:rPr lang="en-ZA" sz="1200" baseline="0" dirty="0"/>
                        <a:t> women's rights</a:t>
                      </a:r>
                    </a:p>
                    <a:p>
                      <a:pPr marL="171450" indent="-171450" algn="l">
                        <a:buFont typeface="Arial" panose="020B0604020202020204" pitchFamily="34" charset="0"/>
                        <a:buChar char="•"/>
                      </a:pPr>
                      <a:r>
                        <a:rPr lang="en-ZA" sz="1200" baseline="0" dirty="0"/>
                        <a:t>Trust is key when selecting a partner</a:t>
                      </a:r>
                      <a:endParaRPr lang="en-ZA" sz="1200" dirty="0"/>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a:buFont typeface="Arial" panose="020B0604020202020204" pitchFamily="34" charset="0"/>
                        <a:buChar char="•"/>
                      </a:pPr>
                      <a:r>
                        <a:rPr lang="en-ZA" sz="1200" dirty="0"/>
                        <a:t>Protective</a:t>
                      </a:r>
                      <a:r>
                        <a:rPr lang="en-ZA" sz="1200" baseline="0" dirty="0"/>
                        <a:t> family</a:t>
                      </a:r>
                    </a:p>
                    <a:p>
                      <a:pPr marL="171450" indent="-171450" algn="l">
                        <a:buFont typeface="Arial" panose="020B0604020202020204" pitchFamily="34" charset="0"/>
                        <a:buChar char="•"/>
                      </a:pPr>
                      <a:r>
                        <a:rPr lang="en-ZA" sz="1200" baseline="0" dirty="0"/>
                        <a:t>Hard working </a:t>
                      </a:r>
                    </a:p>
                    <a:p>
                      <a:pPr marL="171450" indent="-171450" algn="l">
                        <a:buFont typeface="Arial" panose="020B0604020202020204" pitchFamily="34" charset="0"/>
                        <a:buChar char="•"/>
                      </a:pPr>
                      <a:r>
                        <a:rPr lang="en-ZA" sz="1200" baseline="0" dirty="0"/>
                        <a:t>Keeps up with latest fashion</a:t>
                      </a:r>
                    </a:p>
                    <a:p>
                      <a:pPr marL="171450" indent="-171450" algn="l">
                        <a:buFont typeface="Arial" panose="020B0604020202020204" pitchFamily="34" charset="0"/>
                        <a:buChar char="•"/>
                      </a:pPr>
                      <a:r>
                        <a:rPr lang="en-ZA" sz="1200" baseline="0" dirty="0"/>
                        <a:t>Clothing part of identity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ZA" sz="1200" baseline="0" dirty="0"/>
                        <a:t>Conservative dress</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a:buFont typeface="Arial" panose="020B0604020202020204" pitchFamily="34" charset="0"/>
                        <a:buChar char="•"/>
                      </a:pPr>
                      <a:r>
                        <a:rPr lang="en-ZA" sz="1200" dirty="0"/>
                        <a:t>One</a:t>
                      </a:r>
                      <a:r>
                        <a:rPr lang="en-ZA" sz="1200" baseline="0" dirty="0"/>
                        <a:t> night stands</a:t>
                      </a:r>
                    </a:p>
                    <a:p>
                      <a:pPr marL="171450" indent="-171450" algn="l">
                        <a:buFont typeface="Arial" panose="020B0604020202020204" pitchFamily="34" charset="0"/>
                        <a:buChar char="•"/>
                      </a:pPr>
                      <a:r>
                        <a:rPr lang="en-ZA" sz="1200" baseline="0" dirty="0"/>
                        <a:t>Low self esteem</a:t>
                      </a:r>
                    </a:p>
                    <a:p>
                      <a:pPr marL="171450" indent="-171450" algn="l">
                        <a:buFont typeface="Arial" panose="020B0604020202020204" pitchFamily="34" charset="0"/>
                        <a:buChar char="•"/>
                      </a:pPr>
                      <a:r>
                        <a:rPr lang="en-ZA" sz="1200" baseline="0" dirty="0"/>
                        <a:t>Partner dictates protection to use</a:t>
                      </a:r>
                    </a:p>
                    <a:p>
                      <a:pPr marL="171450" indent="-171450" algn="l">
                        <a:buFont typeface="Arial" panose="020B0604020202020204" pitchFamily="34" charset="0"/>
                        <a:buChar char="•"/>
                      </a:pPr>
                      <a:r>
                        <a:rPr lang="en-ZA" sz="1200" baseline="0" dirty="0"/>
                        <a:t>Home remedies as HIV protection</a:t>
                      </a:r>
                    </a:p>
                    <a:p>
                      <a:pPr marL="171450" indent="-171450" algn="l">
                        <a:buFont typeface="Arial" panose="020B0604020202020204" pitchFamily="34" charset="0"/>
                        <a:buChar char="•"/>
                      </a:pPr>
                      <a:r>
                        <a:rPr lang="en-ZA" sz="1200" baseline="0" dirty="0"/>
                        <a:t>Blesser</a:t>
                      </a:r>
                      <a:endParaRPr lang="en-ZA" sz="1200" dirty="0"/>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a:buFont typeface="Arial" panose="020B0604020202020204" pitchFamily="34" charset="0"/>
                        <a:buChar char="•"/>
                      </a:pPr>
                      <a:r>
                        <a:rPr lang="en-ZA" sz="1200" dirty="0"/>
                        <a:t>Hard working</a:t>
                      </a:r>
                    </a:p>
                    <a:p>
                      <a:pPr marL="171450" indent="-171450" algn="l">
                        <a:buFont typeface="Arial" panose="020B0604020202020204" pitchFamily="34" charset="0"/>
                        <a:buChar char="•"/>
                      </a:pPr>
                      <a:r>
                        <a:rPr lang="en-ZA" sz="1200" dirty="0"/>
                        <a:t>Puts family first</a:t>
                      </a:r>
                    </a:p>
                    <a:p>
                      <a:pPr marL="171450" indent="-171450" algn="l">
                        <a:buFont typeface="Arial" panose="020B0604020202020204" pitchFamily="34" charset="0"/>
                        <a:buChar char="•"/>
                      </a:pPr>
                      <a:r>
                        <a:rPr lang="en-ZA" sz="1200" dirty="0"/>
                        <a:t>Stands up for</a:t>
                      </a:r>
                      <a:r>
                        <a:rPr lang="en-ZA" sz="1200" baseline="0" dirty="0"/>
                        <a:t> women's rights</a:t>
                      </a:r>
                    </a:p>
                    <a:p>
                      <a:pPr marL="171450" indent="-171450" algn="l">
                        <a:buFont typeface="Arial" panose="020B0604020202020204" pitchFamily="34" charset="0"/>
                        <a:buChar char="•"/>
                      </a:pPr>
                      <a:r>
                        <a:rPr lang="en-ZA" sz="1200" baseline="0" dirty="0"/>
                        <a:t>Sexually active</a:t>
                      </a:r>
                    </a:p>
                    <a:p>
                      <a:pPr marL="171450" indent="-171450" algn="l">
                        <a:buFont typeface="Arial" panose="020B0604020202020204" pitchFamily="34" charset="0"/>
                        <a:buChar char="•"/>
                      </a:pPr>
                      <a:r>
                        <a:rPr lang="en-ZA" sz="1200" baseline="0" dirty="0"/>
                        <a:t>Allowed a boyfriend</a:t>
                      </a:r>
                    </a:p>
                    <a:p>
                      <a:pPr marL="171450" indent="-171450" algn="l">
                        <a:buFont typeface="Arial" panose="020B0604020202020204" pitchFamily="34" charset="0"/>
                        <a:buChar char="•"/>
                      </a:pPr>
                      <a:endParaRPr lang="en-ZA" sz="1200" dirty="0"/>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a:buFont typeface="Arial" panose="020B0604020202020204" pitchFamily="34" charset="0"/>
                        <a:buChar char="•"/>
                      </a:pPr>
                      <a:r>
                        <a:rPr lang="en-ZA" sz="1200" baseline="0" dirty="0"/>
                        <a:t>Confides in partner about sex and HIV</a:t>
                      </a:r>
                    </a:p>
                    <a:p>
                      <a:pPr marL="171450" indent="-171450" algn="l">
                        <a:buFont typeface="Arial" panose="020B0604020202020204" pitchFamily="34" charset="0"/>
                        <a:buChar char="•"/>
                      </a:pPr>
                      <a:r>
                        <a:rPr lang="en-ZA" sz="1200" baseline="0" dirty="0"/>
                        <a:t>Trusting relationship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ZA" sz="1200" dirty="0"/>
                        <a:t>Insists on using</a:t>
                      </a:r>
                      <a:r>
                        <a:rPr lang="en-ZA" sz="1200" baseline="0" dirty="0"/>
                        <a:t> a condom</a:t>
                      </a:r>
                    </a:p>
                  </a:txBody>
                  <a:tcPr anchor="ctr">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1"/>
                  </a:ext>
                </a:extLst>
              </a:tr>
              <a:tr h="541796">
                <a:tc>
                  <a:txBody>
                    <a:bodyPr/>
                    <a:lstStyle/>
                    <a:p>
                      <a:r>
                        <a:rPr lang="en-ZA" sz="1400" b="1" dirty="0"/>
                        <a:t>Entertainment</a:t>
                      </a:r>
                      <a:r>
                        <a:rPr lang="en-ZA" sz="1400" b="1" baseline="0" dirty="0"/>
                        <a:t> Activities</a:t>
                      </a:r>
                      <a:endParaRPr lang="en-ZA" sz="1400"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TV, books, crosswords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smtClean="0"/>
                        <a:t>Tavern/ shebeen, gardening</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TV, music</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Tavern/ shebeen, gambling,</a:t>
                      </a:r>
                      <a:r>
                        <a:rPr lang="en-ZA" sz="1200" baseline="0" dirty="0"/>
                        <a:t> traditional gathering</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200" dirty="0"/>
                        <a:t>TV, Tavern/ shebeen</a:t>
                      </a:r>
                    </a:p>
                    <a:p>
                      <a:pPr algn="ctr"/>
                      <a:r>
                        <a:rPr lang="en-ZA" sz="1200" dirty="0"/>
                        <a:t>Nightclub</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Music, cooking, TV, braai</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281602">
                <a:tc>
                  <a:txBody>
                    <a:bodyPr/>
                    <a:lstStyle/>
                    <a:p>
                      <a:r>
                        <a:rPr lang="en-ZA" sz="1400" b="1" dirty="0"/>
                        <a:t>Sexually active</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9%</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40%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39%</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50%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70%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281602">
                <a:tc>
                  <a:txBody>
                    <a:bodyPr/>
                    <a:lstStyle/>
                    <a:p>
                      <a:r>
                        <a:rPr lang="en-ZA" sz="1400" b="1" dirty="0"/>
                        <a:t>Level of HIV risk</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14%</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smtClean="0"/>
                        <a:t>30%</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smtClean="0"/>
                        <a:t>32%</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smtClean="0"/>
                        <a:t>36%</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smtClean="0"/>
                        <a:t>20%</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r h="438597">
                <a:tc>
                  <a:txBody>
                    <a:bodyPr/>
                    <a:lstStyle/>
                    <a:p>
                      <a:r>
                        <a:rPr lang="en-ZA" sz="1400" b="1" dirty="0"/>
                        <a:t>Sexual partners &gt; 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11%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51%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20%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31%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36%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15%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5"/>
                  </a:ext>
                </a:extLst>
              </a:tr>
              <a:tr h="429528">
                <a:tc>
                  <a:txBody>
                    <a:bodyPr/>
                    <a:lstStyle/>
                    <a:p>
                      <a:r>
                        <a:rPr lang="en-ZA" sz="1400" b="1" dirty="0"/>
                        <a:t>STD Prevention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Abstinence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Do nothing</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Avoids casual</a:t>
                      </a:r>
                      <a:r>
                        <a:rPr lang="en-ZA" sz="1200" baseline="0" dirty="0"/>
                        <a:t> sex</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Do nothing</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Use condoms, faithful</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200" dirty="0"/>
                        <a:t>Use condoms,</a:t>
                      </a:r>
                      <a:r>
                        <a:rPr lang="en-ZA" sz="1200" baseline="0" dirty="0"/>
                        <a:t> one partner, faithful</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6"/>
                  </a:ext>
                </a:extLst>
              </a:tr>
              <a:tr h="541796">
                <a:tc>
                  <a:txBody>
                    <a:bodyPr/>
                    <a:lstStyle/>
                    <a:p>
                      <a:r>
                        <a:rPr lang="en-ZA" sz="1400" b="1" dirty="0"/>
                        <a:t>Most important recent decision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Complete education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Stop having one night stands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200" dirty="0"/>
                        <a:t>Complete education, Stand up for my rights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Look after health, stop having</a:t>
                      </a:r>
                      <a:r>
                        <a:rPr lang="en-ZA" sz="1200" baseline="0" dirty="0"/>
                        <a:t> one night stands and using drugs</a:t>
                      </a:r>
                      <a:endParaRPr lang="en-ZA" sz="120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Find a job, have safe sex, check HIV status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ZA" sz="1200" dirty="0"/>
                        <a:t>Look after health, find a job, have safe sex</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56849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Key indicators – demographics</a:t>
            </a:r>
          </a:p>
        </p:txBody>
      </p:sp>
      <p:sp>
        <p:nvSpPr>
          <p:cNvPr id="3" name="Slide Number Placeholder 2"/>
          <p:cNvSpPr>
            <a:spLocks noGrp="1"/>
          </p:cNvSpPr>
          <p:nvPr>
            <p:ph type="sldNum" sz="quarter" idx="4"/>
          </p:nvPr>
        </p:nvSpPr>
        <p:spPr/>
        <p:txBody>
          <a:bodyPr/>
          <a:lstStyle/>
          <a:p>
            <a:fld id="{4034BEE3-566C-4068-A777-C3A4762E861B}" type="slidenum">
              <a:rPr lang="en-GB" smtClean="0">
                <a:solidFill>
                  <a:srgbClr val="717171"/>
                </a:solidFill>
              </a:rPr>
              <a:pPr/>
              <a:t>7</a:t>
            </a:fld>
            <a:endParaRPr lang="en-GB" dirty="0">
              <a:solidFill>
                <a:srgbClr val="717171"/>
              </a:solidFill>
            </a:endParaRPr>
          </a:p>
        </p:txBody>
      </p:sp>
      <p:graphicFrame>
        <p:nvGraphicFramePr>
          <p:cNvPr id="5" name="Content Placeholder 6"/>
          <p:cNvGraphicFramePr>
            <a:graphicFrameLocks/>
          </p:cNvGraphicFramePr>
          <p:nvPr>
            <p:extLst>
              <p:ext uri="{D42A27DB-BD31-4B8C-83A1-F6EECF244321}">
                <p14:modId xmlns:p14="http://schemas.microsoft.com/office/powerpoint/2010/main" val="693533556"/>
              </p:ext>
            </p:extLst>
          </p:nvPr>
        </p:nvGraphicFramePr>
        <p:xfrm>
          <a:off x="450498" y="1056066"/>
          <a:ext cx="11376375" cy="4430333"/>
        </p:xfrm>
        <a:graphic>
          <a:graphicData uri="http://schemas.openxmlformats.org/drawingml/2006/table">
            <a:tbl>
              <a:tblPr firstRow="1" bandRow="1">
                <a:tableStyleId>{073A0DAA-6AF3-43AB-8588-CEC1D06C72B9}</a:tableStyleId>
              </a:tblPr>
              <a:tblGrid>
                <a:gridCol w="1455575">
                  <a:extLst>
                    <a:ext uri="{9D8B030D-6E8A-4147-A177-3AD203B41FA5}">
                      <a16:colId xmlns:a16="http://schemas.microsoft.com/office/drawing/2014/main" xmlns="" val="20000"/>
                    </a:ext>
                  </a:extLst>
                </a:gridCol>
                <a:gridCol w="1571223">
                  <a:extLst>
                    <a:ext uri="{9D8B030D-6E8A-4147-A177-3AD203B41FA5}">
                      <a16:colId xmlns:a16="http://schemas.microsoft.com/office/drawing/2014/main" xmlns="" val="20001"/>
                    </a:ext>
                  </a:extLst>
                </a:gridCol>
                <a:gridCol w="1725769">
                  <a:extLst>
                    <a:ext uri="{9D8B030D-6E8A-4147-A177-3AD203B41FA5}">
                      <a16:colId xmlns:a16="http://schemas.microsoft.com/office/drawing/2014/main" xmlns="" val="20002"/>
                    </a:ext>
                  </a:extLst>
                </a:gridCol>
                <a:gridCol w="1630538">
                  <a:extLst>
                    <a:ext uri="{9D8B030D-6E8A-4147-A177-3AD203B41FA5}">
                      <a16:colId xmlns:a16="http://schemas.microsoft.com/office/drawing/2014/main" xmlns="" val="20003"/>
                    </a:ext>
                  </a:extLst>
                </a:gridCol>
                <a:gridCol w="1705090">
                  <a:extLst>
                    <a:ext uri="{9D8B030D-6E8A-4147-A177-3AD203B41FA5}">
                      <a16:colId xmlns:a16="http://schemas.microsoft.com/office/drawing/2014/main" xmlns="" val="447293459"/>
                    </a:ext>
                  </a:extLst>
                </a:gridCol>
                <a:gridCol w="1648496">
                  <a:extLst>
                    <a:ext uri="{9D8B030D-6E8A-4147-A177-3AD203B41FA5}">
                      <a16:colId xmlns:a16="http://schemas.microsoft.com/office/drawing/2014/main" xmlns="" val="20005"/>
                    </a:ext>
                  </a:extLst>
                </a:gridCol>
                <a:gridCol w="1639684">
                  <a:extLst>
                    <a:ext uri="{9D8B030D-6E8A-4147-A177-3AD203B41FA5}">
                      <a16:colId xmlns:a16="http://schemas.microsoft.com/office/drawing/2014/main" xmlns="" val="20006"/>
                    </a:ext>
                  </a:extLst>
                </a:gridCol>
              </a:tblGrid>
              <a:tr h="670199">
                <a:tc>
                  <a:txBody>
                    <a:bodyPr/>
                    <a:lstStyle/>
                    <a:p>
                      <a:pPr algn="ctr"/>
                      <a:endParaRPr lang="en-ZA" dirty="0"/>
                    </a:p>
                  </a:txBody>
                  <a:tcPr/>
                </a:tc>
                <a:tc>
                  <a:txBody>
                    <a:bodyPr/>
                    <a:lstStyle/>
                    <a:p>
                      <a:pPr algn="ctr"/>
                      <a:r>
                        <a:rPr lang="en-ZA" dirty="0"/>
                        <a:t>The</a:t>
                      </a:r>
                      <a:r>
                        <a:rPr lang="en-ZA" baseline="0" dirty="0"/>
                        <a:t> Good Girl – 21%</a:t>
                      </a:r>
                      <a:endParaRPr lang="en-ZA" dirty="0"/>
                    </a:p>
                  </a:txBody>
                  <a:tcPr anchor="ctr">
                    <a:solidFill>
                      <a:schemeClr val="bg2"/>
                    </a:solidFill>
                  </a:tcPr>
                </a:tc>
                <a:tc>
                  <a:txBody>
                    <a:bodyPr/>
                    <a:lstStyle/>
                    <a:p>
                      <a:pPr algn="ctr"/>
                      <a:r>
                        <a:rPr lang="en-ZA" dirty="0" smtClean="0"/>
                        <a:t>Freedom Striver </a:t>
                      </a:r>
                      <a:r>
                        <a:rPr lang="en-ZA" dirty="0"/>
                        <a:t>– 20%</a:t>
                      </a:r>
                    </a:p>
                  </a:txBody>
                  <a:tcPr anchor="ctr">
                    <a:solidFill>
                      <a:schemeClr val="accent6"/>
                    </a:solidFill>
                  </a:tcPr>
                </a:tc>
                <a:tc>
                  <a:txBody>
                    <a:bodyPr/>
                    <a:lstStyle/>
                    <a:p>
                      <a:pPr algn="ctr"/>
                      <a:r>
                        <a:rPr lang="en-ZA" dirty="0" smtClean="0"/>
                        <a:t>Determined Stylist </a:t>
                      </a:r>
                      <a:r>
                        <a:rPr lang="en-ZA" dirty="0"/>
                        <a:t>– 19%</a:t>
                      </a:r>
                    </a:p>
                  </a:txBody>
                  <a:tcPr anchor="ctr">
                    <a:solidFill>
                      <a:schemeClr val="tx2"/>
                    </a:solidFill>
                  </a:tcPr>
                </a:tc>
                <a:tc>
                  <a:txBody>
                    <a:bodyPr/>
                    <a:lstStyle/>
                    <a:p>
                      <a:pPr marL="0" algn="ctr" defTabSz="914400" rtl="0" eaLnBrk="1" latinLnBrk="0" hangingPunct="1"/>
                      <a:r>
                        <a:rPr lang="en-ZA" sz="1800" b="1" kern="1200" dirty="0">
                          <a:solidFill>
                            <a:schemeClr val="lt1"/>
                          </a:solidFill>
                          <a:latin typeface="+mn-lt"/>
                          <a:ea typeface="+mn-ea"/>
                          <a:cs typeface="+mn-cs"/>
                        </a:rPr>
                        <a:t>Gender Prisoner – 9%</a:t>
                      </a:r>
                    </a:p>
                  </a:txBody>
                  <a:tcPr anchor="ctr">
                    <a:solidFill>
                      <a:srgbClr val="C50017"/>
                    </a:solidFill>
                  </a:tcPr>
                </a:tc>
                <a:tc>
                  <a:txBody>
                    <a:bodyPr/>
                    <a:lstStyle/>
                    <a:p>
                      <a:pPr algn="ctr"/>
                      <a:r>
                        <a:rPr lang="en-ZA" dirty="0"/>
                        <a:t>Protection Savvy – 13%</a:t>
                      </a:r>
                    </a:p>
                  </a:txBody>
                  <a:tcPr anchor="ctr">
                    <a:solidFill>
                      <a:schemeClr val="accent4"/>
                    </a:solidFill>
                  </a:tcPr>
                </a:tc>
                <a:tc>
                  <a:txBody>
                    <a:bodyPr/>
                    <a:lstStyle/>
                    <a:p>
                      <a:pPr algn="ctr"/>
                      <a:r>
                        <a:rPr lang="en-ZA" dirty="0"/>
                        <a:t>Responsible Mom – 18%</a:t>
                      </a:r>
                    </a:p>
                  </a:txBody>
                  <a:tcPr anchor="ctr">
                    <a:solidFill>
                      <a:schemeClr val="accent2"/>
                    </a:solidFill>
                  </a:tcPr>
                </a:tc>
                <a:extLst>
                  <a:ext uri="{0D108BD9-81ED-4DB2-BD59-A6C34878D82A}">
                    <a16:rowId xmlns:a16="http://schemas.microsoft.com/office/drawing/2014/main" xmlns="" val="10000"/>
                  </a:ext>
                </a:extLst>
              </a:tr>
              <a:tr h="649206">
                <a:tc>
                  <a:txBody>
                    <a:bodyPr/>
                    <a:lstStyle/>
                    <a:p>
                      <a:r>
                        <a:rPr lang="en-ZA" sz="1400" b="1" baseline="0" dirty="0"/>
                        <a:t>Age</a:t>
                      </a:r>
                      <a:endParaRPr lang="en-ZA" sz="1400" b="1" dirty="0"/>
                    </a:p>
                  </a:txBody>
                  <a:tcPr anchor="ctr">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14 – 17 years</a:t>
                      </a:r>
                    </a:p>
                  </a:txBody>
                  <a:tcPr anchor="ctr">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14-25 years</a:t>
                      </a:r>
                    </a:p>
                  </a:txBody>
                  <a:tcPr anchor="ctr">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18 – 21 years</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20-25 years</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22 - 25 years</a:t>
                      </a:r>
                    </a:p>
                  </a:txBody>
                  <a:tcPr anchor="ctr">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22 - 25 years</a:t>
                      </a:r>
                    </a:p>
                  </a:txBody>
                  <a:tcPr anchor="ctr">
                    <a:solidFill>
                      <a:schemeClr val="bg1">
                        <a:lumMod val="95000"/>
                      </a:schemeClr>
                    </a:solidFill>
                  </a:tcPr>
                </a:tc>
                <a:extLst>
                  <a:ext uri="{0D108BD9-81ED-4DB2-BD59-A6C34878D82A}">
                    <a16:rowId xmlns:a16="http://schemas.microsoft.com/office/drawing/2014/main" xmlns="" val="10001"/>
                  </a:ext>
                </a:extLst>
              </a:tr>
              <a:tr h="649206">
                <a:tc>
                  <a:txBody>
                    <a:bodyPr/>
                    <a:lstStyle/>
                    <a:p>
                      <a:r>
                        <a:rPr lang="en-ZA" sz="1400" b="1" dirty="0"/>
                        <a:t>Education</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In school</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Out of school</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Out of school/ in university</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Out of school</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Out of school</a:t>
                      </a:r>
                    </a:p>
                  </a:txBody>
                  <a:tcPr anchor="ctr">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Completed school</a:t>
                      </a:r>
                    </a:p>
                  </a:txBody>
                  <a:tcPr anchor="ctr">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2"/>
                  </a:ext>
                </a:extLst>
              </a:tr>
              <a:tr h="692898">
                <a:tc>
                  <a:txBody>
                    <a:bodyPr/>
                    <a:lstStyle/>
                    <a:p>
                      <a:r>
                        <a:rPr lang="en-ZA" sz="1400" b="1" dirty="0"/>
                        <a:t>Work status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Scholar</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Student/seeking </a:t>
                      </a:r>
                    </a:p>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working</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Student/seeking working</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Student/seeking working</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Seeking work</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Working or seeking work</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r h="589608">
                <a:tc>
                  <a:txBody>
                    <a:bodyPr/>
                    <a:lstStyle/>
                    <a:p>
                      <a:r>
                        <a:rPr lang="en-ZA" sz="1400" b="1" dirty="0"/>
                        <a:t>Household income</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smtClean="0">
                          <a:solidFill>
                            <a:schemeClr val="dk1"/>
                          </a:solidFill>
                          <a:latin typeface="+mn-lt"/>
                          <a:ea typeface="+mn-ea"/>
                          <a:cs typeface="+mn-cs"/>
                        </a:rPr>
                        <a:t>-</a:t>
                      </a:r>
                      <a:endParaRPr lang="en-ZA" sz="1200" kern="1200" dirty="0">
                        <a:solidFill>
                          <a:schemeClr val="dk1"/>
                        </a:solidFill>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smtClean="0">
                          <a:solidFill>
                            <a:schemeClr val="dk1"/>
                          </a:solidFill>
                          <a:latin typeface="+mn-lt"/>
                          <a:ea typeface="+mn-ea"/>
                          <a:cs typeface="+mn-cs"/>
                        </a:rPr>
                        <a:t>-</a:t>
                      </a:r>
                      <a:endParaRPr lang="en-ZA" sz="1200" kern="1200" dirty="0">
                        <a:solidFill>
                          <a:schemeClr val="dk1"/>
                        </a:solidFill>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smtClean="0">
                          <a:solidFill>
                            <a:schemeClr val="dk1"/>
                          </a:solidFill>
                          <a:latin typeface="+mn-lt"/>
                          <a:ea typeface="+mn-ea"/>
                          <a:cs typeface="+mn-cs"/>
                        </a:rPr>
                        <a:t>-</a:t>
                      </a:r>
                      <a:endParaRPr lang="en-ZA" sz="1200" kern="1200" dirty="0">
                        <a:solidFill>
                          <a:schemeClr val="dk1"/>
                        </a:solidFill>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smtClean="0">
                          <a:solidFill>
                            <a:schemeClr val="dk1"/>
                          </a:solidFill>
                          <a:latin typeface="+mn-lt"/>
                          <a:ea typeface="+mn-ea"/>
                          <a:cs typeface="+mn-cs"/>
                        </a:rPr>
                        <a:t>-</a:t>
                      </a:r>
                      <a:endParaRPr lang="en-ZA" sz="1200" kern="1200" dirty="0">
                        <a:solidFill>
                          <a:schemeClr val="dk1"/>
                        </a:solidFill>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smtClean="0">
                          <a:solidFill>
                            <a:schemeClr val="dk1"/>
                          </a:solidFill>
                          <a:latin typeface="+mn-lt"/>
                          <a:ea typeface="+mn-ea"/>
                          <a:cs typeface="+mn-cs"/>
                        </a:rPr>
                        <a:t>-</a:t>
                      </a:r>
                      <a:endParaRPr lang="en-ZA" sz="1200" kern="1200" dirty="0">
                        <a:solidFill>
                          <a:schemeClr val="dk1"/>
                        </a:solidFill>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Highest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4"/>
                  </a:ext>
                </a:extLst>
              </a:tr>
              <a:tr h="589608">
                <a:tc>
                  <a:txBody>
                    <a:bodyPr/>
                    <a:lstStyle/>
                    <a:p>
                      <a:r>
                        <a:rPr lang="en-ZA" sz="1400" b="1" dirty="0"/>
                        <a:t>Household structure</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Stable (&lt;5)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Smaller (&lt;4)</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Large  (6+)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Large  (6+)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Large  (6+)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Stable (&lt;5)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6"/>
                  </a:ext>
                </a:extLst>
              </a:tr>
              <a:tr h="589608">
                <a:tc>
                  <a:txBody>
                    <a:bodyPr/>
                    <a:lstStyle/>
                    <a:p>
                      <a:r>
                        <a:rPr lang="en-ZA" sz="1400" b="1" dirty="0"/>
                        <a:t>People in household</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Mother, father, siblings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Other adults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Mother, father, siblings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defTabSz="914400" rtl="0" eaLnBrk="1" latinLnBrk="0" hangingPunct="1">
                        <a:buFont typeface="Arial" panose="020B0604020202020204" pitchFamily="34" charset="0"/>
                        <a:buNone/>
                      </a:pPr>
                      <a:r>
                        <a:rPr lang="en-ZA" sz="1200" kern="1200" dirty="0">
                          <a:solidFill>
                            <a:schemeClr val="dk1"/>
                          </a:solidFill>
                          <a:latin typeface="+mn-lt"/>
                          <a:ea typeface="+mn-ea"/>
                          <a:cs typeface="+mn-cs"/>
                        </a:rPr>
                        <a:t>Extended family</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Extended family, own children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ZA" sz="1200" kern="1200" dirty="0">
                          <a:solidFill>
                            <a:schemeClr val="dk1"/>
                          </a:solidFill>
                          <a:latin typeface="+mn-lt"/>
                          <a:ea typeface="+mn-ea"/>
                          <a:cs typeface="+mn-cs"/>
                        </a:rPr>
                        <a:t>Own children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6465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Kantar TNS Presentation Template (16_9)">
  <a:themeElements>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rgbClr val="71717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Dark Green">
      <a:srgbClr val="145D04"/>
    </a:custClr>
    <a:custClr name="Dark Red">
      <a:srgbClr val="990002"/>
    </a:custClr>
    <a:custClr name="Dark Purple">
      <a:srgbClr val="4C1D52"/>
    </a:custClr>
    <a:custClr name="Dark Blue">
      <a:srgbClr val="131C6B"/>
    </a:custClr>
    <a:custClr name="Grey 1">
      <a:srgbClr val="333333"/>
    </a:custClr>
    <a:custClr name="Grey 2">
      <a:srgbClr val="848484"/>
    </a:custClr>
    <a:custClr name="Grey 3">
      <a:srgbClr val="A8A8A8"/>
    </a:custClr>
    <a:custClr name="Grey 4">
      <a:srgbClr val="CBCBCB"/>
    </a:custClr>
    <a:custClr name="Grey 5">
      <a:srgbClr val="DEDEDE"/>
    </a:custClr>
  </a:custClrLst>
  <a:extLst>
    <a:ext uri="{05A4C25C-085E-4340-85A3-A5531E510DB2}">
      <thm15:themeFamily xmlns:thm15="http://schemas.microsoft.com/office/thememl/2012/main" name="Kantar TNS PowerPoint template 16x9 - for presentations and pitches [Read-Only]" id="{594C7B77-435E-4EB4-923B-65F7D301EBA3}" vid="{61BBD7AE-7E35-469A-BD65-A5F167F01D62}"/>
    </a:ext>
  </a:extLst>
</a:theme>
</file>

<file path=ppt/theme/theme2.xml><?xml version="1.0" encoding="utf-8"?>
<a:theme xmlns:a="http://schemas.openxmlformats.org/drawingml/2006/main" name="00_PREFERRED 16x9 WIDE 14 font">
  <a:themeElements>
    <a:clrScheme name="KANTAR PUBLIC 2">
      <a:dk1>
        <a:srgbClr val="717171"/>
      </a:dk1>
      <a:lt1>
        <a:srgbClr val="FFFFFF"/>
      </a:lt1>
      <a:dk2>
        <a:srgbClr val="001A90"/>
      </a:dk2>
      <a:lt2>
        <a:srgbClr val="C3C5C8"/>
      </a:lt2>
      <a:accent1>
        <a:srgbClr val="9C9B9B"/>
      </a:accent1>
      <a:accent2>
        <a:srgbClr val="00A1DE"/>
      </a:accent2>
      <a:accent3>
        <a:srgbClr val="96C921"/>
      </a:accent3>
      <a:accent4>
        <a:srgbClr val="DC6B2F"/>
      </a:accent4>
      <a:accent5>
        <a:srgbClr val="9A3324"/>
      </a:accent5>
      <a:accent6>
        <a:srgbClr val="712D8A"/>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rgbClr val="71717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4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Dark Green">
      <a:srgbClr val="145D04"/>
    </a:custClr>
    <a:custClr name="Dark Red">
      <a:srgbClr val="990002"/>
    </a:custClr>
    <a:custClr name="Dark Purple">
      <a:srgbClr val="4C1D52"/>
    </a:custClr>
    <a:custClr name="Dark Blue">
      <a:srgbClr val="131C6B"/>
    </a:custClr>
    <a:custClr name="Grey 1">
      <a:srgbClr val="333333"/>
    </a:custClr>
    <a:custClr name="Grey 2">
      <a:srgbClr val="848484"/>
    </a:custClr>
    <a:custClr name="Grey 3">
      <a:srgbClr val="A8A8A8"/>
    </a:custClr>
    <a:custClr name="Grey 4">
      <a:srgbClr val="CBCBCB"/>
    </a:custClr>
    <a:custClr name="Grey 5">
      <a:srgbClr val="DEDEDE"/>
    </a:custClr>
  </a:custClrLst>
  <a:extLst>
    <a:ext uri="{05A4C25C-085E-4340-85A3-A5531E510DB2}">
      <thm15:themeFamily xmlns:thm15="http://schemas.microsoft.com/office/thememl/2012/main" name="Presentation16" id="{01511617-626C-DE46-9A96-6EC20D6DA1FE}" vid="{F06778AE-EB9A-1640-9917-C35BF382F008}"/>
    </a:ext>
  </a:extLst>
</a:theme>
</file>

<file path=ppt/theme/theme3.xml><?xml version="1.0" encoding="utf-8"?>
<a:theme xmlns:a="http://schemas.openxmlformats.org/drawingml/2006/main" name="2_Kantar TNS Presentation Template (16_9)">
  <a:themeElements>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extLst>
    <a:ext uri="{05A4C25C-085E-4340-85A3-A5531E510DB2}">
      <thm15:themeFamily xmlns:thm15="http://schemas.microsoft.com/office/thememl/2012/main" name="Kantar TNS PowerPoint template 16x9 - for presentations and pitches.potx" id="{25B204C4-8FE5-49BF-8FCF-2433131BB358}" vid="{29596B74-9E2D-4DC3-B1EB-9AC68FC449E0}"/>
    </a:ext>
  </a:extLst>
</a:theme>
</file>

<file path=ppt/theme/themeOverride1.xml><?xml version="1.0" encoding="utf-8"?>
<a:themeOverride xmlns:a="http://schemas.openxmlformats.org/drawingml/2006/main">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Kantar TNS">
    <a:dk1>
      <a:srgbClr val="717171"/>
    </a:dk1>
    <a:lt1>
      <a:srgbClr val="FFFFFF"/>
    </a:lt1>
    <a:dk2>
      <a:srgbClr val="81C341"/>
    </a:dk2>
    <a:lt2>
      <a:srgbClr val="E5007E"/>
    </a:lt2>
    <a:accent1>
      <a:srgbClr val="C50017"/>
    </a:accent1>
    <a:accent2>
      <a:srgbClr val="F7911E"/>
    </a:accent2>
    <a:accent3>
      <a:srgbClr val="EF5205"/>
    </a:accent3>
    <a:accent4>
      <a:srgbClr val="7A2280"/>
    </a:accent4>
    <a:accent5>
      <a:srgbClr val="3EB1CC"/>
    </a:accent5>
    <a:accent6>
      <a:srgbClr val="4655A5"/>
    </a:accent6>
    <a:hlink>
      <a:srgbClr val="E5007E"/>
    </a:hlink>
    <a:folHlink>
      <a:srgbClr val="E5007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217</TotalTime>
  <Words>1035</Words>
  <Application>Microsoft Office PowerPoint</Application>
  <PresentationFormat>Widescreen</PresentationFormat>
  <Paragraphs>213</Paragraphs>
  <Slides>7</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7</vt:i4>
      </vt:variant>
    </vt:vector>
  </HeadingPairs>
  <TitlesOfParts>
    <vt:vector size="12" baseType="lpstr">
      <vt:lpstr>Arial</vt:lpstr>
      <vt:lpstr>Wingdings</vt:lpstr>
      <vt:lpstr>1_Kantar TNS Presentation Template (16_9)</vt:lpstr>
      <vt:lpstr>00_PREFERRED 16x9 WIDE 14 font</vt:lpstr>
      <vt:lpstr>2_Kantar TNS Presentation Template (16_9)</vt:lpstr>
      <vt:lpstr>PowerPoint Presentation</vt:lpstr>
      <vt:lpstr>The research uncovered six differentiated young women psychographic consumer segments</vt:lpstr>
      <vt:lpstr>Overview of consumer segments</vt:lpstr>
      <vt:lpstr>Overview of segments – level of risk</vt:lpstr>
      <vt:lpstr>Axis dynamics based on level of HIV risk and household stability</vt:lpstr>
      <vt:lpstr>Key indicators – attitudes, lifestyles, beliefs </vt:lpstr>
      <vt:lpstr>Key indicators – demographics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Kenmuir, Louise (TSCTN)</dc:creator>
  <cp:lastModifiedBy>Kenmuir, Louise (TSCTN)</cp:lastModifiedBy>
  <cp:revision>10</cp:revision>
  <dcterms:created xsi:type="dcterms:W3CDTF">2018-02-09T10:58:27Z</dcterms:created>
  <dcterms:modified xsi:type="dcterms:W3CDTF">2018-02-09T17:22:55Z</dcterms:modified>
</cp:coreProperties>
</file>