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74" r:id="rId2"/>
  </p:sldMasterIdLst>
  <p:notesMasterIdLst>
    <p:notesMasterId r:id="rId20"/>
  </p:notesMasterIdLst>
  <p:sldIdLst>
    <p:sldId id="386" r:id="rId3"/>
    <p:sldId id="348" r:id="rId4"/>
    <p:sldId id="347" r:id="rId5"/>
    <p:sldId id="349" r:id="rId6"/>
    <p:sldId id="350" r:id="rId7"/>
    <p:sldId id="351" r:id="rId8"/>
    <p:sldId id="387" r:id="rId9"/>
    <p:sldId id="354" r:id="rId10"/>
    <p:sldId id="388" r:id="rId11"/>
    <p:sldId id="279" r:id="rId12"/>
    <p:sldId id="309" r:id="rId13"/>
    <p:sldId id="389" r:id="rId14"/>
    <p:sldId id="383" r:id="rId15"/>
    <p:sldId id="390" r:id="rId16"/>
    <p:sldId id="374" r:id="rId17"/>
    <p:sldId id="373" r:id="rId18"/>
    <p:sldId id="369" r:id="rId19"/>
  </p:sldIdLst>
  <p:sldSz cx="12192000" cy="6858000"/>
  <p:notesSz cx="6858000" cy="9144000"/>
  <p:embeddedFontLst>
    <p:embeddedFont>
      <p:font typeface="仿宋" panose="02010609060101010101" pitchFamily="49" charset="-122"/>
      <p:regular r:id="rId21"/>
    </p:embeddedFont>
    <p:embeddedFont>
      <p:font typeface="字魂105号-简雅黑" panose="02010600030101010101" charset="-122"/>
      <p:regular r:id="rId22"/>
    </p:embeddedFont>
    <p:embeddedFont>
      <p:font typeface="FangSong" panose="02010609060101010101" pitchFamily="49" charset="-122"/>
      <p:regular r:id="rId23"/>
    </p:embeddedFont>
    <p:embeddedFont>
      <p:font typeface="等线" panose="02010600030101010101" pitchFamily="2" charset="-122"/>
      <p:regular r:id="rId24"/>
      <p:bold r:id="rId25"/>
    </p:embeddedFont>
  </p:embeddedFontLst>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3C4B"/>
    <a:srgbClr val="A31C2D"/>
    <a:srgbClr val="298CC9"/>
    <a:srgbClr val="90C6E8"/>
    <a:srgbClr val="47A2D9"/>
    <a:srgbClr val="8ED0F2"/>
    <a:srgbClr val="006171"/>
    <a:srgbClr val="EEECE1"/>
    <a:srgbClr val="0097B0"/>
    <a:srgbClr val="6FD5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0" d="100"/>
          <a:sy n="80" d="100"/>
        </p:scale>
        <p:origin x="72" y="192"/>
      </p:cViewPr>
      <p:guideLst/>
    </p:cSldViewPr>
  </p:slideViewPr>
  <p:notesTextViewPr>
    <p:cViewPr>
      <p:scale>
        <a:sx n="1" d="1"/>
        <a:sy n="1" d="1"/>
      </p:scale>
      <p:origin x="0" y="0"/>
    </p:cViewPr>
  </p:notesTextViewPr>
  <p:sorterViewPr>
    <p:cViewPr>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0A44A-4D38-48A7-9D7C-ECFC6DB5196B}" type="datetimeFigureOut">
              <a:rPr lang="zh-CN" altLang="en-US" smtClean="0"/>
              <a:t>2021/10/21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9C11C-D04B-4B83-A5E8-D873315BDD39}" type="slidenum">
              <a:rPr lang="zh-CN" altLang="en-US" smtClean="0"/>
              <a:t>‹#›</a:t>
            </a:fld>
            <a:endParaRPr lang="zh-CN" altLang="en-US"/>
          </a:p>
        </p:txBody>
      </p:sp>
    </p:spTree>
    <p:extLst>
      <p:ext uri="{BB962C8B-B14F-4D97-AF65-F5344CB8AC3E}">
        <p14:creationId xmlns:p14="http://schemas.microsoft.com/office/powerpoint/2010/main" val="1159941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a:t>
            </a:fld>
            <a:endParaRPr lang="zh-CN" altLang="en-US"/>
          </a:p>
        </p:txBody>
      </p:sp>
    </p:spTree>
    <p:extLst>
      <p:ext uri="{BB962C8B-B14F-4D97-AF65-F5344CB8AC3E}">
        <p14:creationId xmlns:p14="http://schemas.microsoft.com/office/powerpoint/2010/main" val="2943081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10</a:t>
            </a:fld>
            <a:endParaRPr lang="zh-CN" altLang="en-US"/>
          </a:p>
        </p:txBody>
      </p:sp>
    </p:spTree>
    <p:extLst>
      <p:ext uri="{BB962C8B-B14F-4D97-AF65-F5344CB8AC3E}">
        <p14:creationId xmlns:p14="http://schemas.microsoft.com/office/powerpoint/2010/main" val="2631056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11</a:t>
            </a:fld>
            <a:endParaRPr lang="zh-CN" altLang="en-US"/>
          </a:p>
        </p:txBody>
      </p:sp>
    </p:spTree>
    <p:extLst>
      <p:ext uri="{BB962C8B-B14F-4D97-AF65-F5344CB8AC3E}">
        <p14:creationId xmlns:p14="http://schemas.microsoft.com/office/powerpoint/2010/main" val="151940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12</a:t>
            </a:fld>
            <a:endParaRPr lang="zh-CN" altLang="en-US"/>
          </a:p>
        </p:txBody>
      </p:sp>
    </p:spTree>
    <p:extLst>
      <p:ext uri="{BB962C8B-B14F-4D97-AF65-F5344CB8AC3E}">
        <p14:creationId xmlns:p14="http://schemas.microsoft.com/office/powerpoint/2010/main" val="1044060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13</a:t>
            </a:fld>
            <a:endParaRPr lang="zh-CN" altLang="en-US"/>
          </a:p>
        </p:txBody>
      </p:sp>
    </p:spTree>
    <p:extLst>
      <p:ext uri="{BB962C8B-B14F-4D97-AF65-F5344CB8AC3E}">
        <p14:creationId xmlns:p14="http://schemas.microsoft.com/office/powerpoint/2010/main" val="1286177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14</a:t>
            </a:fld>
            <a:endParaRPr lang="zh-CN" altLang="en-US"/>
          </a:p>
        </p:txBody>
      </p:sp>
    </p:spTree>
    <p:extLst>
      <p:ext uri="{BB962C8B-B14F-4D97-AF65-F5344CB8AC3E}">
        <p14:creationId xmlns:p14="http://schemas.microsoft.com/office/powerpoint/2010/main" val="722558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15</a:t>
            </a:fld>
            <a:endParaRPr lang="zh-CN" altLang="en-US"/>
          </a:p>
        </p:txBody>
      </p:sp>
    </p:spTree>
    <p:extLst>
      <p:ext uri="{BB962C8B-B14F-4D97-AF65-F5344CB8AC3E}">
        <p14:creationId xmlns:p14="http://schemas.microsoft.com/office/powerpoint/2010/main" val="1789113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16</a:t>
            </a:fld>
            <a:endParaRPr lang="zh-CN" altLang="en-US"/>
          </a:p>
        </p:txBody>
      </p:sp>
    </p:spTree>
    <p:extLst>
      <p:ext uri="{BB962C8B-B14F-4D97-AF65-F5344CB8AC3E}">
        <p14:creationId xmlns:p14="http://schemas.microsoft.com/office/powerpoint/2010/main" val="4116556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17</a:t>
            </a:fld>
            <a:endParaRPr lang="zh-CN" altLang="en-US"/>
          </a:p>
        </p:txBody>
      </p:sp>
    </p:spTree>
    <p:extLst>
      <p:ext uri="{BB962C8B-B14F-4D97-AF65-F5344CB8AC3E}">
        <p14:creationId xmlns:p14="http://schemas.microsoft.com/office/powerpoint/2010/main" val="130912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CE054B-68E7-45EF-8070-F21E5616883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78692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3</a:t>
            </a:fld>
            <a:endParaRPr lang="zh-CN" altLang="en-US"/>
          </a:p>
        </p:txBody>
      </p:sp>
    </p:spTree>
    <p:extLst>
      <p:ext uri="{BB962C8B-B14F-4D97-AF65-F5344CB8AC3E}">
        <p14:creationId xmlns:p14="http://schemas.microsoft.com/office/powerpoint/2010/main" val="3629066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4</a:t>
            </a:fld>
            <a:endParaRPr lang="zh-CN" altLang="en-US"/>
          </a:p>
        </p:txBody>
      </p:sp>
    </p:spTree>
    <p:extLst>
      <p:ext uri="{BB962C8B-B14F-4D97-AF65-F5344CB8AC3E}">
        <p14:creationId xmlns:p14="http://schemas.microsoft.com/office/powerpoint/2010/main" val="3377584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5</a:t>
            </a:fld>
            <a:endParaRPr lang="zh-CN" altLang="en-US"/>
          </a:p>
        </p:txBody>
      </p:sp>
    </p:spTree>
    <p:extLst>
      <p:ext uri="{BB962C8B-B14F-4D97-AF65-F5344CB8AC3E}">
        <p14:creationId xmlns:p14="http://schemas.microsoft.com/office/powerpoint/2010/main" val="910197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6</a:t>
            </a:fld>
            <a:endParaRPr lang="zh-CN" altLang="en-US"/>
          </a:p>
        </p:txBody>
      </p:sp>
    </p:spTree>
    <p:extLst>
      <p:ext uri="{BB962C8B-B14F-4D97-AF65-F5344CB8AC3E}">
        <p14:creationId xmlns:p14="http://schemas.microsoft.com/office/powerpoint/2010/main" val="75141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7</a:t>
            </a:fld>
            <a:endParaRPr lang="zh-CN" altLang="en-US"/>
          </a:p>
        </p:txBody>
      </p:sp>
    </p:spTree>
    <p:extLst>
      <p:ext uri="{BB962C8B-B14F-4D97-AF65-F5344CB8AC3E}">
        <p14:creationId xmlns:p14="http://schemas.microsoft.com/office/powerpoint/2010/main" val="140809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8</a:t>
            </a:fld>
            <a:endParaRPr lang="zh-CN" altLang="en-US"/>
          </a:p>
        </p:txBody>
      </p:sp>
    </p:spTree>
    <p:extLst>
      <p:ext uri="{BB962C8B-B14F-4D97-AF65-F5344CB8AC3E}">
        <p14:creationId xmlns:p14="http://schemas.microsoft.com/office/powerpoint/2010/main" val="289663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t>9</a:t>
            </a:fld>
            <a:endParaRPr lang="zh-CN" altLang="en-US"/>
          </a:p>
        </p:txBody>
      </p:sp>
    </p:spTree>
    <p:extLst>
      <p:ext uri="{BB962C8B-B14F-4D97-AF65-F5344CB8AC3E}">
        <p14:creationId xmlns:p14="http://schemas.microsoft.com/office/powerpoint/2010/main" val="218440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5C6F40-3716-483C-AC55-F04824C3D7A3}"/>
              </a:ext>
            </a:extLst>
          </p:cNvPr>
          <p:cNvSpPr>
            <a:spLocks noGrp="1"/>
          </p:cNvSpPr>
          <p:nvPr>
            <p:ph type="dt" sz="half" idx="10"/>
          </p:nvPr>
        </p:nvSpPr>
        <p:spPr/>
        <p:txBody>
          <a:bodyPr/>
          <a:lstStyle/>
          <a:p>
            <a:fld id="{5EAA93BF-772A-4C92-B1DC-E6EFAA9B7E24}" type="datetimeFigureOut">
              <a:rPr lang="zh-CN" altLang="en-US" smtClean="0"/>
              <a:t>2021/10/21</a:t>
            </a:fld>
            <a:endParaRPr lang="zh-CN" altLang="en-US"/>
          </a:p>
        </p:txBody>
      </p:sp>
      <p:sp>
        <p:nvSpPr>
          <p:cNvPr id="3" name="页脚占位符 2">
            <a:extLst>
              <a:ext uri="{FF2B5EF4-FFF2-40B4-BE49-F238E27FC236}">
                <a16:creationId xmlns:a16="http://schemas.microsoft.com/office/drawing/2014/main" id="{1229ADCD-DCA7-4F43-BEDD-CA891E27439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9543E4-6497-4D0F-9F84-21084CFE3E5B}"/>
              </a:ext>
            </a:extLst>
          </p:cNvPr>
          <p:cNvSpPr>
            <a:spLocks noGrp="1"/>
          </p:cNvSpPr>
          <p:nvPr>
            <p:ph type="sldNum" sz="quarter" idx="12"/>
          </p:nvPr>
        </p:nvSpPr>
        <p:spPr/>
        <p:txBody>
          <a:bodyPr/>
          <a:lstStyle/>
          <a:p>
            <a:fld id="{E77F9130-EB6A-4866-830C-2DB68EFB30B4}" type="slidenum">
              <a:rPr lang="zh-CN" altLang="en-US" smtClean="0"/>
              <a:t>‹#›</a:t>
            </a:fld>
            <a:endParaRPr lang="zh-CN" altLang="en-US"/>
          </a:p>
        </p:txBody>
      </p:sp>
    </p:spTree>
    <p:extLst>
      <p:ext uri="{BB962C8B-B14F-4D97-AF65-F5344CB8AC3E}">
        <p14:creationId xmlns:p14="http://schemas.microsoft.com/office/powerpoint/2010/main" val="10533030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4766733" y="273054"/>
            <a:ext cx="6815667" cy="585311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4"/>
            <a:ext cx="4011084" cy="4691063"/>
          </a:xfrm>
        </p:spPr>
        <p:txBody>
          <a:bodyPr/>
          <a:lstStyle>
            <a:lvl1pPr marL="0" indent="0">
              <a:buNone/>
              <a:defRPr sz="1680"/>
            </a:lvl1pPr>
            <a:lvl2pPr marL="548466" indent="0">
              <a:buNone/>
              <a:defRPr sz="1440"/>
            </a:lvl2pPr>
            <a:lvl3pPr marL="1096930" indent="0">
              <a:buNone/>
              <a:defRPr sz="1200"/>
            </a:lvl3pPr>
            <a:lvl4pPr marL="1645392" indent="0">
              <a:buNone/>
              <a:defRPr sz="1080"/>
            </a:lvl4pPr>
            <a:lvl5pPr marL="2193858" indent="0">
              <a:buNone/>
              <a:defRPr sz="1080"/>
            </a:lvl5pPr>
            <a:lvl6pPr marL="2742320" indent="0">
              <a:buNone/>
              <a:defRPr sz="1080"/>
            </a:lvl6pPr>
            <a:lvl7pPr marL="3290784" indent="0">
              <a:buNone/>
              <a:defRPr sz="1080"/>
            </a:lvl7pPr>
            <a:lvl8pPr marL="3839251" indent="0">
              <a:buNone/>
              <a:defRPr sz="1080"/>
            </a:lvl8pPr>
            <a:lvl9pPr marL="4387717" indent="0">
              <a:buNone/>
              <a:defRPr sz="108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9393421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840"/>
            </a:lvl1pPr>
            <a:lvl2pPr marL="548466" indent="0">
              <a:buNone/>
              <a:defRPr sz="3360"/>
            </a:lvl2pPr>
            <a:lvl3pPr marL="1096930" indent="0">
              <a:buNone/>
              <a:defRPr sz="2880"/>
            </a:lvl3pPr>
            <a:lvl4pPr marL="1645392" indent="0">
              <a:buNone/>
              <a:defRPr sz="2400"/>
            </a:lvl4pPr>
            <a:lvl5pPr marL="2193858" indent="0">
              <a:buNone/>
              <a:defRPr sz="2400"/>
            </a:lvl5pPr>
            <a:lvl6pPr marL="2742320" indent="0">
              <a:buNone/>
              <a:defRPr sz="2400"/>
            </a:lvl6pPr>
            <a:lvl7pPr marL="3290784" indent="0">
              <a:buNone/>
              <a:defRPr sz="2400"/>
            </a:lvl7pPr>
            <a:lvl8pPr marL="3839251" indent="0">
              <a:buNone/>
              <a:defRPr sz="2400"/>
            </a:lvl8pPr>
            <a:lvl9pPr marL="4387717" indent="0">
              <a:buNone/>
              <a:defRPr sz="24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680"/>
            </a:lvl1pPr>
            <a:lvl2pPr marL="548466" indent="0">
              <a:buNone/>
              <a:defRPr sz="1440"/>
            </a:lvl2pPr>
            <a:lvl3pPr marL="1096930" indent="0">
              <a:buNone/>
              <a:defRPr sz="1200"/>
            </a:lvl3pPr>
            <a:lvl4pPr marL="1645392" indent="0">
              <a:buNone/>
              <a:defRPr sz="1080"/>
            </a:lvl4pPr>
            <a:lvl5pPr marL="2193858" indent="0">
              <a:buNone/>
              <a:defRPr sz="1080"/>
            </a:lvl5pPr>
            <a:lvl6pPr marL="2742320" indent="0">
              <a:buNone/>
              <a:defRPr sz="1080"/>
            </a:lvl6pPr>
            <a:lvl7pPr marL="3290784" indent="0">
              <a:buNone/>
              <a:defRPr sz="1080"/>
            </a:lvl7pPr>
            <a:lvl8pPr marL="3839251" indent="0">
              <a:buNone/>
              <a:defRPr sz="1080"/>
            </a:lvl8pPr>
            <a:lvl9pPr marL="4387717" indent="0">
              <a:buNone/>
              <a:defRPr sz="108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2862317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7461618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4"/>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4"/>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4054146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EC295926-3990-4CDE-B4DE-934157FCAB66}" type="slidenum">
              <a:rPr lang="en-US" smtClean="0">
                <a:solidFill>
                  <a:srgbClr val="FFFFFF">
                    <a:lumMod val="75000"/>
                    <a:alpha val="85000"/>
                  </a:srgbClr>
                </a:solidFill>
              </a:rPr>
              <a:t>‹#›</a:t>
            </a:fld>
            <a:endParaRPr lang="en-US" dirty="0">
              <a:solidFill>
                <a:srgbClr val="FFFFFF">
                  <a:lumMod val="75000"/>
                  <a:alpha val="85000"/>
                </a:srgbClr>
              </a:solidFill>
            </a:endParaRPr>
          </a:p>
        </p:txBody>
      </p:sp>
    </p:spTree>
    <p:extLst>
      <p:ext uri="{BB962C8B-B14F-4D97-AF65-F5344CB8AC3E}">
        <p14:creationId xmlns:p14="http://schemas.microsoft.com/office/powerpoint/2010/main" val="22104497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60"/>
            <a:ext cx="2743200" cy="365125"/>
          </a:xfrm>
        </p:spPr>
        <p:txBody>
          <a:bodyPr/>
          <a:lstStyle>
            <a:lvl1pPr>
              <a:defRPr/>
            </a:lvl1pPr>
          </a:lstStyle>
          <a:p>
            <a:fld id="{CD21E796-F371-46FE-9DFB-C441527A35E0}" type="datetime1">
              <a:rPr lang="zh-CN" altLang="en-US"/>
              <a:pPr/>
              <a:t>2021/10/21</a:t>
            </a:fld>
            <a:endParaRPr lang="zh-CN" altLang="en-US" sz="1680">
              <a:solidFill>
                <a:schemeClr val="tx1"/>
              </a:solidFill>
            </a:endParaRPr>
          </a:p>
        </p:txBody>
      </p:sp>
      <p:sp>
        <p:nvSpPr>
          <p:cNvPr id="4" name="页脚占位符 3"/>
          <p:cNvSpPr>
            <a:spLocks noGrp="1"/>
          </p:cNvSpPr>
          <p:nvPr>
            <p:ph type="ftr" sz="quarter" idx="11"/>
          </p:nvPr>
        </p:nvSpPr>
        <p:spPr>
          <a:xfrm>
            <a:off x="4038600" y="635636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60"/>
            <a:ext cx="2743200" cy="365125"/>
          </a:xfrm>
        </p:spPr>
        <p:txBody>
          <a:bodyPr/>
          <a:lstStyle>
            <a:lvl1pPr>
              <a:defRPr/>
            </a:lvl1pPr>
          </a:lstStyle>
          <a:p>
            <a:fld id="{3F6F2044-B2A5-4D81-A2D6-A754D1FE24D3}" type="slidenum">
              <a:rPr lang="zh-CN" altLang="en-US"/>
              <a:pPr/>
              <a:t>‹#›</a:t>
            </a:fld>
            <a:endParaRPr lang="zh-CN" altLang="en-US" sz="1680">
              <a:solidFill>
                <a:schemeClr val="tx1"/>
              </a:solidFill>
            </a:endParaRPr>
          </a:p>
        </p:txBody>
      </p:sp>
    </p:spTree>
    <p:extLst>
      <p:ext uri="{BB962C8B-B14F-4D97-AF65-F5344CB8AC3E}">
        <p14:creationId xmlns:p14="http://schemas.microsoft.com/office/powerpoint/2010/main" val="38624855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A8DB4-B604-4E99-876A-ABC35B998D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98475A6-3BD4-4793-9CE8-7365CD5C7AE7}"/>
              </a:ext>
            </a:extLst>
          </p:cNvPr>
          <p:cNvSpPr>
            <a:spLocks noGrp="1"/>
          </p:cNvSpPr>
          <p:nvPr>
            <p:ph type="dt" sz="half" idx="10"/>
          </p:nvPr>
        </p:nvSpPr>
        <p:spPr/>
        <p:txBody>
          <a:bodyPr/>
          <a:lstStyle/>
          <a:p>
            <a:fld id="{5EAA93BF-772A-4C92-B1DC-E6EFAA9B7E24}" type="datetimeFigureOut">
              <a:rPr lang="zh-CN" altLang="en-US" smtClean="0"/>
              <a:t>2021/10/21</a:t>
            </a:fld>
            <a:endParaRPr lang="zh-CN" altLang="en-US"/>
          </a:p>
        </p:txBody>
      </p:sp>
      <p:sp>
        <p:nvSpPr>
          <p:cNvPr id="4" name="页脚占位符 3">
            <a:extLst>
              <a:ext uri="{FF2B5EF4-FFF2-40B4-BE49-F238E27FC236}">
                <a16:creationId xmlns:a16="http://schemas.microsoft.com/office/drawing/2014/main" id="{6FBEA250-D41A-40DB-B33A-5BB0C44C407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869F42-9345-48BF-AAD4-C117E5F2EA7D}"/>
              </a:ext>
            </a:extLst>
          </p:cNvPr>
          <p:cNvSpPr>
            <a:spLocks noGrp="1"/>
          </p:cNvSpPr>
          <p:nvPr>
            <p:ph type="sldNum" sz="quarter" idx="12"/>
          </p:nvPr>
        </p:nvSpPr>
        <p:spPr/>
        <p:txBody>
          <a:bodyPr/>
          <a:lstStyle/>
          <a:p>
            <a:fld id="{E77F9130-EB6A-4866-830C-2DB68EFB30B4}" type="slidenum">
              <a:rPr lang="zh-CN" altLang="en-US" smtClean="0"/>
              <a:t>‹#›</a:t>
            </a:fld>
            <a:endParaRPr lang="zh-CN" altLang="en-US"/>
          </a:p>
        </p:txBody>
      </p:sp>
    </p:spTree>
    <p:extLst>
      <p:ext uri="{BB962C8B-B14F-4D97-AF65-F5344CB8AC3E}">
        <p14:creationId xmlns:p14="http://schemas.microsoft.com/office/powerpoint/2010/main" val="33509749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4"/>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8466" indent="0" algn="ctr">
              <a:buNone/>
              <a:defRPr>
                <a:solidFill>
                  <a:schemeClr val="tx1">
                    <a:tint val="75000"/>
                  </a:schemeClr>
                </a:solidFill>
              </a:defRPr>
            </a:lvl2pPr>
            <a:lvl3pPr marL="1096930" indent="0" algn="ctr">
              <a:buNone/>
              <a:defRPr>
                <a:solidFill>
                  <a:schemeClr val="tx1">
                    <a:tint val="75000"/>
                  </a:schemeClr>
                </a:solidFill>
              </a:defRPr>
            </a:lvl3pPr>
            <a:lvl4pPr marL="1645392" indent="0" algn="ctr">
              <a:buNone/>
              <a:defRPr>
                <a:solidFill>
                  <a:schemeClr val="tx1">
                    <a:tint val="75000"/>
                  </a:schemeClr>
                </a:solidFill>
              </a:defRPr>
            </a:lvl4pPr>
            <a:lvl5pPr marL="2193858" indent="0" algn="ctr">
              <a:buNone/>
              <a:defRPr>
                <a:solidFill>
                  <a:schemeClr val="tx1">
                    <a:tint val="75000"/>
                  </a:schemeClr>
                </a:solidFill>
              </a:defRPr>
            </a:lvl5pPr>
            <a:lvl6pPr marL="2742320" indent="0" algn="ctr">
              <a:buNone/>
              <a:defRPr>
                <a:solidFill>
                  <a:schemeClr val="tx1">
                    <a:tint val="75000"/>
                  </a:schemeClr>
                </a:solidFill>
              </a:defRPr>
            </a:lvl6pPr>
            <a:lvl7pPr marL="3290784" indent="0" algn="ctr">
              <a:buNone/>
              <a:defRPr>
                <a:solidFill>
                  <a:schemeClr val="tx1">
                    <a:tint val="75000"/>
                  </a:schemeClr>
                </a:solidFill>
              </a:defRPr>
            </a:lvl7pPr>
            <a:lvl8pPr marL="3839251" indent="0" algn="ctr">
              <a:buNone/>
              <a:defRPr>
                <a:solidFill>
                  <a:schemeClr val="tx1">
                    <a:tint val="75000"/>
                  </a:schemeClr>
                </a:solidFill>
              </a:defRPr>
            </a:lvl8pPr>
            <a:lvl9pPr marL="4387717"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2538391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0878035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9"/>
            <a:ext cx="10363200" cy="1362076"/>
          </a:xfr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solidFill>
                  <a:schemeClr val="tx1">
                    <a:tint val="75000"/>
                  </a:schemeClr>
                </a:solidFill>
              </a:defRPr>
            </a:lvl1pPr>
            <a:lvl2pPr marL="548466" indent="0">
              <a:buNone/>
              <a:defRPr sz="2160">
                <a:solidFill>
                  <a:schemeClr val="tx1">
                    <a:tint val="75000"/>
                  </a:schemeClr>
                </a:solidFill>
              </a:defRPr>
            </a:lvl2pPr>
            <a:lvl3pPr marL="1096930" indent="0">
              <a:buNone/>
              <a:defRPr sz="1920">
                <a:solidFill>
                  <a:schemeClr val="tx1">
                    <a:tint val="75000"/>
                  </a:schemeClr>
                </a:solidFill>
              </a:defRPr>
            </a:lvl3pPr>
            <a:lvl4pPr marL="1645392" indent="0">
              <a:buNone/>
              <a:defRPr sz="1680">
                <a:solidFill>
                  <a:schemeClr val="tx1">
                    <a:tint val="75000"/>
                  </a:schemeClr>
                </a:solidFill>
              </a:defRPr>
            </a:lvl4pPr>
            <a:lvl5pPr marL="2193858" indent="0">
              <a:buNone/>
              <a:defRPr sz="1680">
                <a:solidFill>
                  <a:schemeClr val="tx1">
                    <a:tint val="75000"/>
                  </a:schemeClr>
                </a:solidFill>
              </a:defRPr>
            </a:lvl5pPr>
            <a:lvl6pPr marL="2742320" indent="0">
              <a:buNone/>
              <a:defRPr sz="1680">
                <a:solidFill>
                  <a:schemeClr val="tx1">
                    <a:tint val="75000"/>
                  </a:schemeClr>
                </a:solidFill>
              </a:defRPr>
            </a:lvl6pPr>
            <a:lvl7pPr marL="3290784" indent="0">
              <a:buNone/>
              <a:defRPr sz="1680">
                <a:solidFill>
                  <a:schemeClr val="tx1">
                    <a:tint val="75000"/>
                  </a:schemeClr>
                </a:solidFill>
              </a:defRPr>
            </a:lvl7pPr>
            <a:lvl8pPr marL="3839251" indent="0">
              <a:buNone/>
              <a:defRPr sz="1680">
                <a:solidFill>
                  <a:schemeClr val="tx1">
                    <a:tint val="75000"/>
                  </a:schemeClr>
                </a:solidFill>
              </a:defRPr>
            </a:lvl8pPr>
            <a:lvl9pPr marL="4387717" indent="0">
              <a:buNone/>
              <a:defRPr sz="168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567295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843937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7"/>
            <a:ext cx="5386917" cy="639763"/>
          </a:xfrm>
        </p:spPr>
        <p:txBody>
          <a:bodyPr anchor="b"/>
          <a:lstStyle>
            <a:lvl1pPr marL="0" indent="0">
              <a:buNone/>
              <a:defRPr sz="2880" b="1"/>
            </a:lvl1pPr>
            <a:lvl2pPr marL="548466" indent="0">
              <a:buNone/>
              <a:defRPr sz="2400" b="1"/>
            </a:lvl2pPr>
            <a:lvl3pPr marL="1096930" indent="0">
              <a:buNone/>
              <a:defRPr sz="2160" b="1"/>
            </a:lvl3pPr>
            <a:lvl4pPr marL="1645392" indent="0">
              <a:buNone/>
              <a:defRPr sz="1920" b="1"/>
            </a:lvl4pPr>
            <a:lvl5pPr marL="2193858" indent="0">
              <a:buNone/>
              <a:defRPr sz="1920" b="1"/>
            </a:lvl5pPr>
            <a:lvl6pPr marL="2742320" indent="0">
              <a:buNone/>
              <a:defRPr sz="1920" b="1"/>
            </a:lvl6pPr>
            <a:lvl7pPr marL="3290784" indent="0">
              <a:buNone/>
              <a:defRPr sz="1920" b="1"/>
            </a:lvl7pPr>
            <a:lvl8pPr marL="3839251" indent="0">
              <a:buNone/>
              <a:defRPr sz="1920" b="1"/>
            </a:lvl8pPr>
            <a:lvl9pPr marL="4387717" indent="0">
              <a:buNone/>
              <a:defRPr sz="192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89" y="1535117"/>
            <a:ext cx="5389033" cy="639763"/>
          </a:xfrm>
        </p:spPr>
        <p:txBody>
          <a:bodyPr anchor="b"/>
          <a:lstStyle>
            <a:lvl1pPr marL="0" indent="0">
              <a:buNone/>
              <a:defRPr sz="2880" b="1"/>
            </a:lvl1pPr>
            <a:lvl2pPr marL="548466" indent="0">
              <a:buNone/>
              <a:defRPr sz="2400" b="1"/>
            </a:lvl2pPr>
            <a:lvl3pPr marL="1096930" indent="0">
              <a:buNone/>
              <a:defRPr sz="2160" b="1"/>
            </a:lvl3pPr>
            <a:lvl4pPr marL="1645392" indent="0">
              <a:buNone/>
              <a:defRPr sz="1920" b="1"/>
            </a:lvl4pPr>
            <a:lvl5pPr marL="2193858" indent="0">
              <a:buNone/>
              <a:defRPr sz="1920" b="1"/>
            </a:lvl5pPr>
            <a:lvl6pPr marL="2742320" indent="0">
              <a:buNone/>
              <a:defRPr sz="1920" b="1"/>
            </a:lvl6pPr>
            <a:lvl7pPr marL="3290784" indent="0">
              <a:buNone/>
              <a:defRPr sz="1920" b="1"/>
            </a:lvl7pPr>
            <a:lvl8pPr marL="3839251" indent="0">
              <a:buNone/>
              <a:defRPr sz="1920" b="1"/>
            </a:lvl8pPr>
            <a:lvl9pPr marL="4387717" indent="0">
              <a:buNone/>
              <a:defRPr sz="1920" b="1"/>
            </a:lvl9pPr>
          </a:lstStyle>
          <a:p>
            <a:pPr lvl="0"/>
            <a:r>
              <a:rPr lang="zh-CN" altLang="en-US"/>
              <a:t>单击此处编辑母版文本样式</a:t>
            </a:r>
          </a:p>
        </p:txBody>
      </p:sp>
      <p:sp>
        <p:nvSpPr>
          <p:cNvPr id="6" name="内容占位符 5"/>
          <p:cNvSpPr>
            <a:spLocks noGrp="1"/>
          </p:cNvSpPr>
          <p:nvPr>
            <p:ph sz="quarter" idx="4"/>
          </p:nvPr>
        </p:nvSpPr>
        <p:spPr>
          <a:xfrm>
            <a:off x="6193389" y="2174875"/>
            <a:ext cx="5389033"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7096931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331439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044286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FC2355-F933-46E4-9B80-AC8D6831BA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E1F50CE-A273-44D2-BDE3-D371DA3914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DF6142-A627-4187-8859-27E32E5C57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A93BF-772A-4C92-B1DC-E6EFAA9B7E24}" type="datetimeFigureOut">
              <a:rPr lang="zh-CN" altLang="en-US" smtClean="0"/>
              <a:t>2021/10/21</a:t>
            </a:fld>
            <a:endParaRPr lang="zh-CN" altLang="en-US"/>
          </a:p>
        </p:txBody>
      </p:sp>
      <p:sp>
        <p:nvSpPr>
          <p:cNvPr id="5" name="页脚占位符 4">
            <a:extLst>
              <a:ext uri="{FF2B5EF4-FFF2-40B4-BE49-F238E27FC236}">
                <a16:creationId xmlns:a16="http://schemas.microsoft.com/office/drawing/2014/main" id="{1A01CD1B-FB27-4D57-8082-BF7A4E942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D5E428-82F7-41AA-8E50-4F60D65E1F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F9130-EB6A-4866-830C-2DB68EFB30B4}" type="slidenum">
              <a:rPr lang="zh-CN" altLang="en-US" smtClean="0"/>
              <a:t>‹#›</a:t>
            </a:fld>
            <a:endParaRPr lang="zh-CN" altLang="en-US"/>
          </a:p>
        </p:txBody>
      </p:sp>
    </p:spTree>
    <p:extLst>
      <p:ext uri="{BB962C8B-B14F-4D97-AF65-F5344CB8AC3E}">
        <p14:creationId xmlns:p14="http://schemas.microsoft.com/office/powerpoint/2010/main" val="3176494398"/>
      </p:ext>
    </p:extLst>
  </p:cSld>
  <p:clrMap bg1="lt1" tx1="dk1" bg2="lt2" tx2="dk2" accent1="accent1" accent2="accent2" accent3="accent3" accent4="accent4" accent5="accent5" accent6="accent6" hlink="hlink" folHlink="folHlink"/>
  <p:sldLayoutIdLst>
    <p:sldLayoutId id="2147483655" r:id="rId1"/>
    <p:sldLayoutId id="2147483673" r:id="rId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11" tIns="45704" rIns="91411" bIns="45704"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11" tIns="45704" rIns="91411" bIns="4570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65"/>
            <a:ext cx="2844800" cy="365125"/>
          </a:xfrm>
          <a:prstGeom prst="rect">
            <a:avLst/>
          </a:prstGeom>
        </p:spPr>
        <p:txBody>
          <a:bodyPr vert="horz" lIns="91411" tIns="45704" rIns="91411" bIns="45704" rtlCol="0" anchor="ctr"/>
          <a:lstStyle>
            <a:lvl1pPr algn="l">
              <a:defRPr sz="1440">
                <a:solidFill>
                  <a:schemeClr val="tx1">
                    <a:tint val="75000"/>
                  </a:schemeClr>
                </a:solidFill>
              </a:defRPr>
            </a:lvl1pPr>
          </a:lstStyle>
          <a:p>
            <a:fld id="{530820CF-B880-4189-942D-D702A7CBA730}" type="datetimeFigureOut">
              <a:rPr lang="zh-CN" altLang="en-US" smtClean="0"/>
              <a:t>2021/10/21</a:t>
            </a:fld>
            <a:endParaRPr lang="zh-CN" altLang="en-US"/>
          </a:p>
        </p:txBody>
      </p:sp>
      <p:sp>
        <p:nvSpPr>
          <p:cNvPr id="5" name="页脚占位符 4"/>
          <p:cNvSpPr>
            <a:spLocks noGrp="1"/>
          </p:cNvSpPr>
          <p:nvPr>
            <p:ph type="ftr" sz="quarter" idx="3"/>
          </p:nvPr>
        </p:nvSpPr>
        <p:spPr>
          <a:xfrm>
            <a:off x="4165600" y="6356365"/>
            <a:ext cx="3860800" cy="365125"/>
          </a:xfrm>
          <a:prstGeom prst="rect">
            <a:avLst/>
          </a:prstGeom>
        </p:spPr>
        <p:txBody>
          <a:bodyPr vert="horz" lIns="91411" tIns="45704" rIns="91411" bIns="45704" rtlCol="0" anchor="ctr"/>
          <a:lstStyle>
            <a:lvl1pPr algn="ctr">
              <a:defRPr sz="14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65"/>
            <a:ext cx="2844800" cy="365125"/>
          </a:xfrm>
          <a:prstGeom prst="rect">
            <a:avLst/>
          </a:prstGeom>
        </p:spPr>
        <p:txBody>
          <a:bodyPr vert="horz" lIns="91411" tIns="45704" rIns="91411" bIns="45704" rtlCol="0" anchor="ctr"/>
          <a:lstStyle>
            <a:lvl1pPr algn="r">
              <a:defRPr sz="144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011593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1096930" rtl="0" eaLnBrk="1" latinLnBrk="0" hangingPunct="1">
        <a:spcBef>
          <a:spcPct val="0"/>
        </a:spcBef>
        <a:buNone/>
        <a:defRPr sz="5280" kern="1200">
          <a:solidFill>
            <a:schemeClr val="tx1"/>
          </a:solidFill>
          <a:latin typeface="+mj-lt"/>
          <a:ea typeface="+mj-ea"/>
          <a:cs typeface="+mj-cs"/>
        </a:defRPr>
      </a:lvl1pPr>
    </p:titleStyle>
    <p:bodyStyle>
      <a:lvl1pPr marL="411346" indent="-411346" algn="l" defTabSz="1096930" rtl="0" eaLnBrk="1" latinLnBrk="0" hangingPunct="1">
        <a:spcBef>
          <a:spcPct val="20000"/>
        </a:spcBef>
        <a:buFont typeface="Arial" pitchFamily="34" charset="0"/>
        <a:buChar char="•"/>
        <a:defRPr sz="3840" kern="1200">
          <a:solidFill>
            <a:schemeClr val="tx1"/>
          </a:solidFill>
          <a:latin typeface="+mn-lt"/>
          <a:ea typeface="+mn-ea"/>
          <a:cs typeface="+mn-cs"/>
        </a:defRPr>
      </a:lvl1pPr>
      <a:lvl2pPr marL="891253" indent="-342793" algn="l" defTabSz="1096930" rtl="0" eaLnBrk="1" latinLnBrk="0" hangingPunct="1">
        <a:spcBef>
          <a:spcPct val="20000"/>
        </a:spcBef>
        <a:buFont typeface="Arial" pitchFamily="34" charset="0"/>
        <a:buChar char="–"/>
        <a:defRPr sz="3360" kern="1200">
          <a:solidFill>
            <a:schemeClr val="tx1"/>
          </a:solidFill>
          <a:latin typeface="+mn-lt"/>
          <a:ea typeface="+mn-ea"/>
          <a:cs typeface="+mn-cs"/>
        </a:defRPr>
      </a:lvl2pPr>
      <a:lvl3pPr marL="1371158" indent="-274234" algn="l" defTabSz="1096930" rtl="0" eaLnBrk="1" latinLnBrk="0" hangingPunct="1">
        <a:spcBef>
          <a:spcPct val="20000"/>
        </a:spcBef>
        <a:buFont typeface="Arial" pitchFamily="34" charset="0"/>
        <a:buChar char="•"/>
        <a:defRPr sz="2880" kern="1200">
          <a:solidFill>
            <a:schemeClr val="tx1"/>
          </a:solidFill>
          <a:latin typeface="+mn-lt"/>
          <a:ea typeface="+mn-ea"/>
          <a:cs typeface="+mn-cs"/>
        </a:defRPr>
      </a:lvl3pPr>
      <a:lvl4pPr marL="1919626" indent="-274234" algn="l" defTabSz="109693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68092" indent="-274234" algn="l" defTabSz="109693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3016555" indent="-274234" algn="l" defTabSz="109693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5018" indent="-274234" algn="l" defTabSz="109693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3485" indent="-274234" algn="l" defTabSz="109693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1942" indent="-274234" algn="l" defTabSz="109693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6930" rtl="0" eaLnBrk="1" latinLnBrk="0" hangingPunct="1">
        <a:defRPr sz="2160" kern="1200">
          <a:solidFill>
            <a:schemeClr val="tx1"/>
          </a:solidFill>
          <a:latin typeface="+mn-lt"/>
          <a:ea typeface="+mn-ea"/>
          <a:cs typeface="+mn-cs"/>
        </a:defRPr>
      </a:lvl1pPr>
      <a:lvl2pPr marL="548466" algn="l" defTabSz="1096930" rtl="0" eaLnBrk="1" latinLnBrk="0" hangingPunct="1">
        <a:defRPr sz="2160" kern="1200">
          <a:solidFill>
            <a:schemeClr val="tx1"/>
          </a:solidFill>
          <a:latin typeface="+mn-lt"/>
          <a:ea typeface="+mn-ea"/>
          <a:cs typeface="+mn-cs"/>
        </a:defRPr>
      </a:lvl2pPr>
      <a:lvl3pPr marL="1096930" algn="l" defTabSz="1096930" rtl="0" eaLnBrk="1" latinLnBrk="0" hangingPunct="1">
        <a:defRPr sz="2160" kern="1200">
          <a:solidFill>
            <a:schemeClr val="tx1"/>
          </a:solidFill>
          <a:latin typeface="+mn-lt"/>
          <a:ea typeface="+mn-ea"/>
          <a:cs typeface="+mn-cs"/>
        </a:defRPr>
      </a:lvl3pPr>
      <a:lvl4pPr marL="1645392" algn="l" defTabSz="1096930" rtl="0" eaLnBrk="1" latinLnBrk="0" hangingPunct="1">
        <a:defRPr sz="2160" kern="1200">
          <a:solidFill>
            <a:schemeClr val="tx1"/>
          </a:solidFill>
          <a:latin typeface="+mn-lt"/>
          <a:ea typeface="+mn-ea"/>
          <a:cs typeface="+mn-cs"/>
        </a:defRPr>
      </a:lvl4pPr>
      <a:lvl5pPr marL="2193858" algn="l" defTabSz="1096930" rtl="0" eaLnBrk="1" latinLnBrk="0" hangingPunct="1">
        <a:defRPr sz="2160" kern="1200">
          <a:solidFill>
            <a:schemeClr val="tx1"/>
          </a:solidFill>
          <a:latin typeface="+mn-lt"/>
          <a:ea typeface="+mn-ea"/>
          <a:cs typeface="+mn-cs"/>
        </a:defRPr>
      </a:lvl5pPr>
      <a:lvl6pPr marL="2742320" algn="l" defTabSz="1096930" rtl="0" eaLnBrk="1" latinLnBrk="0" hangingPunct="1">
        <a:defRPr sz="2160" kern="1200">
          <a:solidFill>
            <a:schemeClr val="tx1"/>
          </a:solidFill>
          <a:latin typeface="+mn-lt"/>
          <a:ea typeface="+mn-ea"/>
          <a:cs typeface="+mn-cs"/>
        </a:defRPr>
      </a:lvl6pPr>
      <a:lvl7pPr marL="3290784" algn="l" defTabSz="1096930" rtl="0" eaLnBrk="1" latinLnBrk="0" hangingPunct="1">
        <a:defRPr sz="2160" kern="1200">
          <a:solidFill>
            <a:schemeClr val="tx1"/>
          </a:solidFill>
          <a:latin typeface="+mn-lt"/>
          <a:ea typeface="+mn-ea"/>
          <a:cs typeface="+mn-cs"/>
        </a:defRPr>
      </a:lvl7pPr>
      <a:lvl8pPr marL="3839251" algn="l" defTabSz="1096930" rtl="0" eaLnBrk="1" latinLnBrk="0" hangingPunct="1">
        <a:defRPr sz="2160" kern="1200">
          <a:solidFill>
            <a:schemeClr val="tx1"/>
          </a:solidFill>
          <a:latin typeface="+mn-lt"/>
          <a:ea typeface="+mn-ea"/>
          <a:cs typeface="+mn-cs"/>
        </a:defRPr>
      </a:lvl8pPr>
      <a:lvl9pPr marL="4387717" algn="l" defTabSz="109693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08078E9-0863-45E1-AF2A-025D60DD0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文本框 6">
            <a:extLst>
              <a:ext uri="{FF2B5EF4-FFF2-40B4-BE49-F238E27FC236}">
                <a16:creationId xmlns:a16="http://schemas.microsoft.com/office/drawing/2014/main" id="{6F92679A-5406-4F14-9F51-11064265343C}"/>
              </a:ext>
            </a:extLst>
          </p:cNvPr>
          <p:cNvSpPr txBox="1"/>
          <p:nvPr/>
        </p:nvSpPr>
        <p:spPr>
          <a:xfrm>
            <a:off x="1876425" y="2072695"/>
            <a:ext cx="8564912" cy="1200329"/>
          </a:xfrm>
          <a:prstGeom prst="rect">
            <a:avLst/>
          </a:prstGeom>
          <a:noFill/>
        </p:spPr>
        <p:txBody>
          <a:bodyPr wrap="square" rtlCol="0" anchor="ctr">
            <a:spAutoFit/>
          </a:bodyPr>
          <a:lstStyle/>
          <a:p>
            <a:pPr algn="ctr"/>
            <a:r>
              <a:rPr lang="zh-CN" altLang="en-US" sz="3600" b="1" dirty="0">
                <a:solidFill>
                  <a:schemeClr val="bg1"/>
                </a:solidFill>
                <a:cs typeface="+mn-ea"/>
                <a:sym typeface="+mn-lt"/>
              </a:rPr>
              <a:t>论文题目：研发投入与技术并购对公司绩效的影响研究</a:t>
            </a:r>
            <a:r>
              <a:rPr lang="en-US" altLang="zh-CN" sz="3600" b="1" dirty="0">
                <a:solidFill>
                  <a:schemeClr val="bg1"/>
                </a:solidFill>
                <a:cs typeface="+mn-ea"/>
                <a:sym typeface="+mn-lt"/>
              </a:rPr>
              <a:t>——</a:t>
            </a:r>
            <a:r>
              <a:rPr lang="zh-CN" altLang="en-US" sz="3600" b="1" dirty="0">
                <a:solidFill>
                  <a:schemeClr val="bg1"/>
                </a:solidFill>
                <a:cs typeface="+mn-ea"/>
                <a:sym typeface="+mn-lt"/>
              </a:rPr>
              <a:t>以高新科技上市企业为例</a:t>
            </a:r>
          </a:p>
        </p:txBody>
      </p:sp>
      <p:sp>
        <p:nvSpPr>
          <p:cNvPr id="8" name="文本框 7">
            <a:extLst>
              <a:ext uri="{FF2B5EF4-FFF2-40B4-BE49-F238E27FC236}">
                <a16:creationId xmlns:a16="http://schemas.microsoft.com/office/drawing/2014/main" id="{58771146-D9EC-4FE6-9E0F-3F5909FD8D45}"/>
              </a:ext>
            </a:extLst>
          </p:cNvPr>
          <p:cNvSpPr txBox="1"/>
          <p:nvPr/>
        </p:nvSpPr>
        <p:spPr>
          <a:xfrm>
            <a:off x="6744759" y="3598155"/>
            <a:ext cx="4020843" cy="369332"/>
          </a:xfrm>
          <a:prstGeom prst="rect">
            <a:avLst/>
          </a:prstGeom>
          <a:noFill/>
        </p:spPr>
        <p:txBody>
          <a:bodyPr wrap="square" rtlCol="0">
            <a:spAutoFit/>
          </a:bodyPr>
          <a:lstStyle/>
          <a:p>
            <a:r>
              <a:rPr lang="zh-CN" altLang="en-US" b="1" dirty="0">
                <a:solidFill>
                  <a:schemeClr val="bg1"/>
                </a:solidFill>
                <a:cs typeface="+mn-ea"/>
                <a:sym typeface="+mn-lt"/>
              </a:rPr>
              <a:t>经济学院</a:t>
            </a:r>
            <a:r>
              <a:rPr lang="en-US" altLang="zh-CN" b="1" dirty="0">
                <a:solidFill>
                  <a:schemeClr val="bg1"/>
                </a:solidFill>
                <a:cs typeface="+mn-ea"/>
                <a:sym typeface="+mn-lt"/>
              </a:rPr>
              <a:t>—2020</a:t>
            </a:r>
            <a:r>
              <a:rPr lang="zh-CN" altLang="en-US" b="1" dirty="0">
                <a:solidFill>
                  <a:schemeClr val="bg1"/>
                </a:solidFill>
                <a:cs typeface="+mn-ea"/>
                <a:sym typeface="+mn-lt"/>
              </a:rPr>
              <a:t>级金融计量</a:t>
            </a:r>
            <a:r>
              <a:rPr lang="en-US" altLang="zh-CN" b="1" dirty="0">
                <a:solidFill>
                  <a:schemeClr val="bg1"/>
                </a:solidFill>
                <a:cs typeface="+mn-ea"/>
                <a:sym typeface="+mn-lt"/>
              </a:rPr>
              <a:t>2</a:t>
            </a:r>
            <a:r>
              <a:rPr lang="zh-CN" altLang="en-US" b="1" dirty="0">
                <a:solidFill>
                  <a:schemeClr val="bg1"/>
                </a:solidFill>
                <a:cs typeface="+mn-ea"/>
                <a:sym typeface="+mn-lt"/>
              </a:rPr>
              <a:t>班</a:t>
            </a:r>
            <a:r>
              <a:rPr lang="en-US" altLang="zh-CN" b="1" dirty="0">
                <a:solidFill>
                  <a:schemeClr val="bg1"/>
                </a:solidFill>
                <a:cs typeface="+mn-ea"/>
                <a:sym typeface="+mn-lt"/>
              </a:rPr>
              <a:t>—</a:t>
            </a:r>
            <a:r>
              <a:rPr lang="zh-CN" altLang="en-US" b="1" dirty="0">
                <a:solidFill>
                  <a:schemeClr val="bg1"/>
                </a:solidFill>
                <a:cs typeface="+mn-ea"/>
                <a:sym typeface="+mn-lt"/>
              </a:rPr>
              <a:t>朱旭东</a:t>
            </a:r>
          </a:p>
        </p:txBody>
      </p:sp>
      <p:sp>
        <p:nvSpPr>
          <p:cNvPr id="9" name="文本框 8">
            <a:extLst>
              <a:ext uri="{FF2B5EF4-FFF2-40B4-BE49-F238E27FC236}">
                <a16:creationId xmlns:a16="http://schemas.microsoft.com/office/drawing/2014/main" id="{4F4A64B6-2E8E-4275-82FA-7C17070D4556}"/>
              </a:ext>
            </a:extLst>
          </p:cNvPr>
          <p:cNvSpPr txBox="1"/>
          <p:nvPr/>
        </p:nvSpPr>
        <p:spPr>
          <a:xfrm>
            <a:off x="2672710" y="3580437"/>
            <a:ext cx="3022600" cy="369332"/>
          </a:xfrm>
          <a:prstGeom prst="rect">
            <a:avLst/>
          </a:prstGeom>
          <a:noFill/>
        </p:spPr>
        <p:txBody>
          <a:bodyPr wrap="square" rtlCol="0">
            <a:spAutoFit/>
          </a:bodyPr>
          <a:lstStyle/>
          <a:p>
            <a:r>
              <a:rPr lang="zh-CN" altLang="en-US" b="1" dirty="0">
                <a:solidFill>
                  <a:schemeClr val="bg1"/>
                </a:solidFill>
                <a:cs typeface="+mn-ea"/>
                <a:sym typeface="+mn-lt"/>
              </a:rPr>
              <a:t>指导老师  ：罗大庆老师</a:t>
            </a:r>
          </a:p>
        </p:txBody>
      </p:sp>
      <p:sp>
        <p:nvSpPr>
          <p:cNvPr id="10" name="椭圆 9">
            <a:extLst>
              <a:ext uri="{FF2B5EF4-FFF2-40B4-BE49-F238E27FC236}">
                <a16:creationId xmlns:a16="http://schemas.microsoft.com/office/drawing/2014/main" id="{6FA2B98F-34F2-456E-B214-45645E583801}"/>
              </a:ext>
            </a:extLst>
          </p:cNvPr>
          <p:cNvSpPr/>
          <p:nvPr/>
        </p:nvSpPr>
        <p:spPr>
          <a:xfrm>
            <a:off x="2023951" y="3462081"/>
            <a:ext cx="563655" cy="56365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D7E1B0DA-6549-4863-B1CD-21BBD2F5EE5F}"/>
              </a:ext>
            </a:extLst>
          </p:cNvPr>
          <p:cNvSpPr/>
          <p:nvPr/>
        </p:nvSpPr>
        <p:spPr>
          <a:xfrm>
            <a:off x="6096000" y="3483274"/>
            <a:ext cx="563655" cy="56365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图片 11">
            <a:extLst>
              <a:ext uri="{FF2B5EF4-FFF2-40B4-BE49-F238E27FC236}">
                <a16:creationId xmlns:a16="http://schemas.microsoft.com/office/drawing/2014/main" id="{3E05FAF0-8929-40A3-A3B4-D0DBADF214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6187" y="3580437"/>
            <a:ext cx="387430" cy="326945"/>
          </a:xfrm>
          <a:prstGeom prst="rect">
            <a:avLst/>
          </a:prstGeom>
        </p:spPr>
      </p:pic>
      <p:pic>
        <p:nvPicPr>
          <p:cNvPr id="13" name="图片 12">
            <a:extLst>
              <a:ext uri="{FF2B5EF4-FFF2-40B4-BE49-F238E27FC236}">
                <a16:creationId xmlns:a16="http://schemas.microsoft.com/office/drawing/2014/main" id="{BD383941-BF38-4F92-883A-5244FD01DB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6819" y="3596327"/>
            <a:ext cx="388619" cy="295528"/>
          </a:xfrm>
          <a:prstGeom prst="rect">
            <a:avLst/>
          </a:prstGeom>
        </p:spPr>
      </p:pic>
      <p:pic>
        <p:nvPicPr>
          <p:cNvPr id="6" name="图片 5">
            <a:extLst>
              <a:ext uri="{FF2B5EF4-FFF2-40B4-BE49-F238E27FC236}">
                <a16:creationId xmlns:a16="http://schemas.microsoft.com/office/drawing/2014/main" id="{CFDE7BD3-EAB1-4736-8160-DD51CD02DA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968" y="338062"/>
            <a:ext cx="2493808" cy="861348"/>
          </a:xfrm>
          <a:prstGeom prst="rect">
            <a:avLst/>
          </a:prstGeom>
        </p:spPr>
      </p:pic>
      <p:sp>
        <p:nvSpPr>
          <p:cNvPr id="17" name="矩形 16">
            <a:extLst>
              <a:ext uri="{FF2B5EF4-FFF2-40B4-BE49-F238E27FC236}">
                <a16:creationId xmlns:a16="http://schemas.microsoft.com/office/drawing/2014/main" id="{CA72548B-2C9B-46A8-A14E-045AEF28F240}"/>
              </a:ext>
            </a:extLst>
          </p:cNvPr>
          <p:cNvSpPr/>
          <p:nvPr/>
        </p:nvSpPr>
        <p:spPr>
          <a:xfrm>
            <a:off x="5557207" y="6052812"/>
            <a:ext cx="1077586" cy="338554"/>
          </a:xfrm>
          <a:prstGeom prst="rect">
            <a:avLst/>
          </a:prstGeom>
        </p:spPr>
        <p:txBody>
          <a:bodyPr wrap="square">
            <a:spAutoFit/>
          </a:bodyPr>
          <a:lstStyle/>
          <a:p>
            <a:pPr algn="dist"/>
            <a:r>
              <a:rPr lang="en-US" altLang="zh-CN" sz="1600" b="1" dirty="0">
                <a:solidFill>
                  <a:schemeClr val="bg1"/>
                </a:solidFill>
                <a:cs typeface="+mn-ea"/>
                <a:sym typeface="+mn-lt"/>
              </a:rPr>
              <a:t>2021-10-21</a:t>
            </a:r>
            <a:r>
              <a:rPr lang="zh-CN" altLang="en-US" sz="1600" b="1" dirty="0">
                <a:solidFill>
                  <a:schemeClr val="bg1"/>
                </a:solidFill>
                <a:cs typeface="+mn-ea"/>
                <a:sym typeface="+mn-lt"/>
              </a:rPr>
              <a:t> </a:t>
            </a:r>
            <a:endParaRPr lang="zh-CN" altLang="en-US" sz="1600" dirty="0">
              <a:solidFill>
                <a:schemeClr val="bg1"/>
              </a:solidFill>
              <a:cs typeface="+mn-ea"/>
              <a:sym typeface="+mn-lt"/>
            </a:endParaRPr>
          </a:p>
        </p:txBody>
      </p:sp>
      <p:sp>
        <p:nvSpPr>
          <p:cNvPr id="18" name="矩形 17">
            <a:extLst>
              <a:ext uri="{FF2B5EF4-FFF2-40B4-BE49-F238E27FC236}">
                <a16:creationId xmlns:a16="http://schemas.microsoft.com/office/drawing/2014/main" id="{E92E0200-6024-45E0-A954-F90EF0AA0CD0}"/>
              </a:ext>
            </a:extLst>
          </p:cNvPr>
          <p:cNvSpPr/>
          <p:nvPr/>
        </p:nvSpPr>
        <p:spPr>
          <a:xfrm>
            <a:off x="1318436" y="1537472"/>
            <a:ext cx="9845749" cy="292820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任意多边形: 形状 18">
            <a:extLst>
              <a:ext uri="{FF2B5EF4-FFF2-40B4-BE49-F238E27FC236}">
                <a16:creationId xmlns:a16="http://schemas.microsoft.com/office/drawing/2014/main" id="{64AC5DB0-DED8-440F-8304-9820FE4EEC2B}"/>
              </a:ext>
            </a:extLst>
          </p:cNvPr>
          <p:cNvSpPr/>
          <p:nvPr/>
        </p:nvSpPr>
        <p:spPr>
          <a:xfrm>
            <a:off x="5261780" y="5981880"/>
            <a:ext cx="1679869" cy="41951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spTree>
    <p:extLst>
      <p:ext uri="{BB962C8B-B14F-4D97-AF65-F5344CB8AC3E}">
        <p14:creationId xmlns:p14="http://schemas.microsoft.com/office/powerpoint/2010/main" val="3879187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形状 24">
            <a:extLst>
              <a:ext uri="{FF2B5EF4-FFF2-40B4-BE49-F238E27FC236}">
                <a16:creationId xmlns:a16="http://schemas.microsoft.com/office/drawing/2014/main" id="{08DB724A-FD85-4899-B261-9D01F865D386}"/>
              </a:ext>
            </a:extLst>
          </p:cNvPr>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26" name="图片 25">
            <a:extLst>
              <a:ext uri="{FF2B5EF4-FFF2-40B4-BE49-F238E27FC236}">
                <a16:creationId xmlns:a16="http://schemas.microsoft.com/office/drawing/2014/main" id="{56995C7C-BA38-4E93-9DB9-7C4D2EC6A8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501" y="569481"/>
            <a:ext cx="618131" cy="618131"/>
          </a:xfrm>
          <a:prstGeom prst="rect">
            <a:avLst/>
          </a:prstGeom>
        </p:spPr>
      </p:pic>
      <p:sp>
        <p:nvSpPr>
          <p:cNvPr id="27" name="矩形 26">
            <a:extLst>
              <a:ext uri="{FF2B5EF4-FFF2-40B4-BE49-F238E27FC236}">
                <a16:creationId xmlns:a16="http://schemas.microsoft.com/office/drawing/2014/main" id="{14E27BC8-1BD1-47D6-9109-53FEB4058340}"/>
              </a:ext>
            </a:extLst>
          </p:cNvPr>
          <p:cNvSpPr/>
          <p:nvPr/>
        </p:nvSpPr>
        <p:spPr>
          <a:xfrm>
            <a:off x="1724760" y="657873"/>
            <a:ext cx="2074607" cy="461665"/>
          </a:xfrm>
          <a:prstGeom prst="rect">
            <a:avLst/>
          </a:prstGeom>
        </p:spPr>
        <p:txBody>
          <a:bodyPr wrap="none">
            <a:spAutoFit/>
          </a:bodyPr>
          <a:lstStyle/>
          <a:p>
            <a:r>
              <a:rPr lang="en-US" altLang="zh-CN" sz="2400" b="1" dirty="0">
                <a:solidFill>
                  <a:schemeClr val="bg1"/>
                </a:solidFill>
                <a:cs typeface="+mn-ea"/>
                <a:sym typeface="+mn-lt"/>
              </a:rPr>
              <a:t> 3.1  </a:t>
            </a:r>
            <a:r>
              <a:rPr lang="zh-CN" altLang="en-US" sz="2400" b="1" dirty="0">
                <a:solidFill>
                  <a:schemeClr val="bg1"/>
                </a:solidFill>
                <a:cs typeface="+mn-ea"/>
                <a:sym typeface="+mn-lt"/>
              </a:rPr>
              <a:t>研究思路</a:t>
            </a:r>
            <a:endParaRPr lang="zh-CN" altLang="en-US" sz="2400" dirty="0">
              <a:solidFill>
                <a:schemeClr val="bg1"/>
              </a:solidFill>
              <a:cs typeface="+mn-ea"/>
              <a:sym typeface="+mn-lt"/>
            </a:endParaRPr>
          </a:p>
        </p:txBody>
      </p:sp>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0778" y="5813863"/>
            <a:ext cx="809636" cy="809636"/>
          </a:xfrm>
          <a:prstGeom prst="rect">
            <a:avLst/>
          </a:prstGeom>
        </p:spPr>
      </p:pic>
      <p:sp>
        <p:nvSpPr>
          <p:cNvPr id="18" name="文本框 17">
            <a:extLst>
              <a:ext uri="{FF2B5EF4-FFF2-40B4-BE49-F238E27FC236}">
                <a16:creationId xmlns:a16="http://schemas.microsoft.com/office/drawing/2014/main" id="{B68947B7-FA93-4937-9E75-DBE3F1023E2B}"/>
              </a:ext>
            </a:extLst>
          </p:cNvPr>
          <p:cNvSpPr txBox="1"/>
          <p:nvPr/>
        </p:nvSpPr>
        <p:spPr>
          <a:xfrm>
            <a:off x="726807" y="1552575"/>
            <a:ext cx="11093718" cy="4801314"/>
          </a:xfrm>
          <a:prstGeom prst="rect">
            <a:avLst/>
          </a:prstGeom>
          <a:noFill/>
        </p:spPr>
        <p:txBody>
          <a:bodyPr wrap="square" rtlCol="0">
            <a:spAutoFit/>
          </a:bodyPr>
          <a:lstStyle/>
          <a:p>
            <a:pPr indent="266700" algn="just"/>
            <a:r>
              <a:rPr lang="en-US" altLang="zh-CN" sz="2400" kern="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研究思路的主线是：高水平的研发投入有助于企业绩效的提升，而合理的技术并购也会提升企业绩效，那么当研发投入和技术并购行为同时在企业发生时对企业绩效有何显著影响。</a:t>
            </a:r>
            <a:endParaRPr lang="zh-CN" altLang="zh-CN" sz="2400" kern="100" dirty="0">
              <a:effectLst/>
              <a:latin typeface="Times New Roman" panose="02020603050405020304" pitchFamily="18" charset="0"/>
              <a:ea typeface="宋体" panose="02010600030101010101" pitchFamily="2" charset="-122"/>
            </a:endParaRPr>
          </a:p>
          <a:p>
            <a:pPr indent="266700" algn="just"/>
            <a:r>
              <a:rPr lang="en-US" altLang="zh-CN" sz="2400" kern="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基于此，首先梳理国内外相关文献后得出，多数研究将研发投入和技术并购分开，探讨它们与企业绩效的关系。实践中大多数企业既进行了研发投入又有技术并购行为，当这两种行为同时在企业中存在时对企业绩效有何更显著影响有待验证。根据研究现状，本文将研发投入和技术并购置于一个框架内，选用</a:t>
            </a:r>
            <a:r>
              <a:rPr lang="en-US" altLang="zh-CN" sz="2400" kern="0" dirty="0">
                <a:effectLst/>
                <a:latin typeface="Times New Roman" panose="02020603050405020304" pitchFamily="18" charset="0"/>
                <a:ea typeface="宋体" panose="02010600030101010101" pitchFamily="2" charset="-122"/>
                <a:cs typeface="宋体" panose="02010600030101010101" pitchFamily="2" charset="-122"/>
              </a:rPr>
              <a:t>A</a:t>
            </a: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股科技上市公司</a:t>
            </a:r>
            <a:r>
              <a:rPr lang="en-US" altLang="zh-CN" sz="2400" kern="0" dirty="0">
                <a:effectLst/>
                <a:latin typeface="Times New Roman" panose="02020603050405020304" pitchFamily="18" charset="0"/>
                <a:ea typeface="宋体" panose="02010600030101010101" pitchFamily="2" charset="-122"/>
                <a:cs typeface="宋体" panose="02010600030101010101" pitchFamily="2" charset="-122"/>
              </a:rPr>
              <a:t> 2010-2020</a:t>
            </a: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年的相关数据，验证研发投入与技术并购对企业绩效的交互影响。首先以公司绩效基础理论为支撑，对主要研究对象之间的作用机理逐一进行了分析，在此基础上提出研究假设；其次，以固定效应模型进行回归分析验证了相关假设，得出研究结论。最后，根据研究结论，从研发投入、技术兼并与企业绩效三个方面为企业绩效的提升提出有针对性的政策建议。</a:t>
            </a:r>
            <a:endParaRPr lang="zh-CN" altLang="zh-CN" sz="2400"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7424048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任意多边形: 形状 25">
            <a:extLst>
              <a:ext uri="{FF2B5EF4-FFF2-40B4-BE49-F238E27FC236}">
                <a16:creationId xmlns:a16="http://schemas.microsoft.com/office/drawing/2014/main" id="{A9657335-8467-4C16-B651-ED84C4F95306}"/>
              </a:ext>
            </a:extLst>
          </p:cNvPr>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27" name="图片 26">
            <a:extLst>
              <a:ext uri="{FF2B5EF4-FFF2-40B4-BE49-F238E27FC236}">
                <a16:creationId xmlns:a16="http://schemas.microsoft.com/office/drawing/2014/main" id="{579FF2B7-068D-486E-A1F3-C63F36CC27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541" y="569481"/>
            <a:ext cx="618131" cy="618131"/>
          </a:xfrm>
          <a:prstGeom prst="rect">
            <a:avLst/>
          </a:prstGeom>
        </p:spPr>
      </p:pic>
      <p:sp>
        <p:nvSpPr>
          <p:cNvPr id="28" name="矩形 27">
            <a:extLst>
              <a:ext uri="{FF2B5EF4-FFF2-40B4-BE49-F238E27FC236}">
                <a16:creationId xmlns:a16="http://schemas.microsoft.com/office/drawing/2014/main" id="{8C470738-B258-4A87-8C87-952F0735DB7C}"/>
              </a:ext>
            </a:extLst>
          </p:cNvPr>
          <p:cNvSpPr/>
          <p:nvPr/>
        </p:nvSpPr>
        <p:spPr>
          <a:xfrm>
            <a:off x="1663800" y="657873"/>
            <a:ext cx="2167581" cy="461665"/>
          </a:xfrm>
          <a:prstGeom prst="rect">
            <a:avLst/>
          </a:prstGeom>
        </p:spPr>
        <p:txBody>
          <a:bodyPr wrap="none">
            <a:spAutoFit/>
          </a:bodyPr>
          <a:lstStyle/>
          <a:p>
            <a:r>
              <a:rPr lang="en-US" altLang="zh-CN" sz="2400" b="1" dirty="0">
                <a:solidFill>
                  <a:schemeClr val="bg1"/>
                </a:solidFill>
                <a:cs typeface="+mn-ea"/>
                <a:sym typeface="+mn-lt"/>
              </a:rPr>
              <a:t> 3.2  </a:t>
            </a:r>
            <a:r>
              <a:rPr lang="zh-CN" altLang="en-US" sz="2400" b="1" dirty="0">
                <a:solidFill>
                  <a:schemeClr val="bg1"/>
                </a:solidFill>
                <a:cs typeface="+mn-ea"/>
                <a:sym typeface="+mn-lt"/>
              </a:rPr>
              <a:t>研究方法</a:t>
            </a:r>
            <a:endParaRPr lang="zh-CN" altLang="en-US" sz="2400" dirty="0">
              <a:solidFill>
                <a:schemeClr val="bg1"/>
              </a:solidFill>
              <a:cs typeface="+mn-ea"/>
              <a:sym typeface="+mn-lt"/>
            </a:endParaRPr>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0778" y="5813863"/>
            <a:ext cx="809636" cy="809636"/>
          </a:xfrm>
          <a:prstGeom prst="rect">
            <a:avLst/>
          </a:prstGeom>
        </p:spPr>
      </p:pic>
      <p:pic>
        <p:nvPicPr>
          <p:cNvPr id="3" name="图片 2">
            <a:extLst>
              <a:ext uri="{FF2B5EF4-FFF2-40B4-BE49-F238E27FC236}">
                <a16:creationId xmlns:a16="http://schemas.microsoft.com/office/drawing/2014/main" id="{5F40A12F-1CA8-4430-8CC9-BCED386560D6}"/>
              </a:ext>
            </a:extLst>
          </p:cNvPr>
          <p:cNvPicPr>
            <a:picLocks noChangeAspect="1"/>
          </p:cNvPicPr>
          <p:nvPr/>
        </p:nvPicPr>
        <p:blipFill>
          <a:blip r:embed="rId5"/>
          <a:stretch>
            <a:fillRect/>
          </a:stretch>
        </p:blipFill>
        <p:spPr>
          <a:xfrm>
            <a:off x="1423988" y="1512859"/>
            <a:ext cx="8967787" cy="5215415"/>
          </a:xfrm>
          <a:prstGeom prst="rect">
            <a:avLst/>
          </a:prstGeom>
        </p:spPr>
      </p:pic>
    </p:spTree>
    <p:extLst>
      <p:ext uri="{BB962C8B-B14F-4D97-AF65-F5344CB8AC3E}">
        <p14:creationId xmlns:p14="http://schemas.microsoft.com/office/powerpoint/2010/main" val="57183295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7E8FCB1-E55B-4E30-BA66-CD3998BC4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a:extLst>
              <a:ext uri="{FF2B5EF4-FFF2-40B4-BE49-F238E27FC236}">
                <a16:creationId xmlns:a16="http://schemas.microsoft.com/office/drawing/2014/main" id="{1B5678FB-0386-4A62-99E2-264FBBC0163C}"/>
              </a:ext>
            </a:extLst>
          </p:cNvPr>
          <p:cNvSpPr/>
          <p:nvPr/>
        </p:nvSpPr>
        <p:spPr>
          <a:xfrm>
            <a:off x="0" y="1647825"/>
            <a:ext cx="12192000" cy="2505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Research Background and Current Situation </a:t>
            </a:r>
            <a:br>
              <a:rPr lang="en-US" altLang="zh-CN">
                <a:cs typeface="+mn-ea"/>
                <a:sym typeface="+mn-lt"/>
              </a:rPr>
            </a:br>
            <a:endParaRPr lang="zh-CN" altLang="en-US">
              <a:cs typeface="+mn-ea"/>
              <a:sym typeface="+mn-lt"/>
            </a:endParaRPr>
          </a:p>
        </p:txBody>
      </p:sp>
      <p:sp>
        <p:nvSpPr>
          <p:cNvPr id="9" name="矩形 8">
            <a:extLst>
              <a:ext uri="{FF2B5EF4-FFF2-40B4-BE49-F238E27FC236}">
                <a16:creationId xmlns:a16="http://schemas.microsoft.com/office/drawing/2014/main" id="{964112A8-51B9-42E0-A937-1FF3959A6007}"/>
              </a:ext>
            </a:extLst>
          </p:cNvPr>
          <p:cNvSpPr/>
          <p:nvPr/>
        </p:nvSpPr>
        <p:spPr>
          <a:xfrm>
            <a:off x="4971865" y="2226859"/>
            <a:ext cx="5455340" cy="769441"/>
          </a:xfrm>
          <a:prstGeom prst="rect">
            <a:avLst/>
          </a:prstGeom>
        </p:spPr>
        <p:txBody>
          <a:bodyPr wrap="none">
            <a:spAutoFit/>
          </a:bodyPr>
          <a:lstStyle/>
          <a:p>
            <a:pPr>
              <a:defRPr/>
            </a:pPr>
            <a:r>
              <a:rPr lang="en-US" altLang="zh-CN" sz="4400" b="1" dirty="0">
                <a:solidFill>
                  <a:srgbClr val="A31C2D"/>
                </a:solidFill>
                <a:cs typeface="+mn-ea"/>
                <a:sym typeface="+mn-lt"/>
              </a:rPr>
              <a:t>4. </a:t>
            </a:r>
            <a:r>
              <a:rPr lang="zh-CN" altLang="en-US" sz="4400" b="1" dirty="0">
                <a:solidFill>
                  <a:srgbClr val="A31C2D"/>
                </a:solidFill>
                <a:cs typeface="+mn-ea"/>
                <a:sym typeface="+mn-lt"/>
              </a:rPr>
              <a:t>论文的创新性尝试</a:t>
            </a:r>
          </a:p>
        </p:txBody>
      </p:sp>
      <p:sp>
        <p:nvSpPr>
          <p:cNvPr id="3" name="椭圆 2">
            <a:extLst>
              <a:ext uri="{FF2B5EF4-FFF2-40B4-BE49-F238E27FC236}">
                <a16:creationId xmlns:a16="http://schemas.microsoft.com/office/drawing/2014/main" id="{2B8140CA-B3AF-41B4-8B81-0F3FDC1BA07D}"/>
              </a:ext>
            </a:extLst>
          </p:cNvPr>
          <p:cNvSpPr/>
          <p:nvPr/>
        </p:nvSpPr>
        <p:spPr>
          <a:xfrm>
            <a:off x="2106569" y="2063852"/>
            <a:ext cx="1737300" cy="1737300"/>
          </a:xfrm>
          <a:prstGeom prst="ellipse">
            <a:avLst/>
          </a:prstGeom>
          <a:solidFill>
            <a:srgbClr val="A31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Picture 2">
            <a:extLst>
              <a:ext uri="{FF2B5EF4-FFF2-40B4-BE49-F238E27FC236}">
                <a16:creationId xmlns:a16="http://schemas.microsoft.com/office/drawing/2014/main" id="{F42C81C9-21D3-4BDC-A2B2-29A721DBB4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35688" y="2207613"/>
            <a:ext cx="1460012" cy="146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19448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a:extLst>
              <a:ext uri="{FF2B5EF4-FFF2-40B4-BE49-F238E27FC236}">
                <a16:creationId xmlns:a16="http://schemas.microsoft.com/office/drawing/2014/main" id="{23AA623B-3B7A-42AA-A3E7-A3873C91D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8344" y="0"/>
            <a:ext cx="4263655" cy="6858000"/>
          </a:xfrm>
          <a:prstGeom prst="rect">
            <a:avLst/>
          </a:prstGeom>
        </p:spPr>
      </p:pic>
      <p:sp>
        <p:nvSpPr>
          <p:cNvPr id="41" name="任意多边形: 形状 40">
            <a:extLst>
              <a:ext uri="{FF2B5EF4-FFF2-40B4-BE49-F238E27FC236}">
                <a16:creationId xmlns:a16="http://schemas.microsoft.com/office/drawing/2014/main" id="{C2BF9CB2-88E5-4A75-B41A-001DF4A8C11B}"/>
              </a:ext>
            </a:extLst>
          </p:cNvPr>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42" name="图片 41">
            <a:extLst>
              <a:ext uri="{FF2B5EF4-FFF2-40B4-BE49-F238E27FC236}">
                <a16:creationId xmlns:a16="http://schemas.microsoft.com/office/drawing/2014/main" id="{E9DE7069-4E06-4EEA-9B23-96AD4940B4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2101" y="569481"/>
            <a:ext cx="618131" cy="618131"/>
          </a:xfrm>
          <a:prstGeom prst="rect">
            <a:avLst/>
          </a:prstGeom>
        </p:spPr>
      </p:pic>
      <p:sp>
        <p:nvSpPr>
          <p:cNvPr id="43" name="矩形 42">
            <a:extLst>
              <a:ext uri="{FF2B5EF4-FFF2-40B4-BE49-F238E27FC236}">
                <a16:creationId xmlns:a16="http://schemas.microsoft.com/office/drawing/2014/main" id="{8D2F78FA-1E3B-4859-A551-F52A86985E9D}"/>
              </a:ext>
            </a:extLst>
          </p:cNvPr>
          <p:cNvSpPr/>
          <p:nvPr/>
        </p:nvSpPr>
        <p:spPr>
          <a:xfrm>
            <a:off x="1572360" y="657873"/>
            <a:ext cx="2786280" cy="461665"/>
          </a:xfrm>
          <a:prstGeom prst="rect">
            <a:avLst/>
          </a:prstGeom>
        </p:spPr>
        <p:txBody>
          <a:bodyPr wrap="square">
            <a:spAutoFit/>
          </a:bodyPr>
          <a:lstStyle/>
          <a:p>
            <a:r>
              <a:rPr lang="en-US" altLang="zh-CN" sz="2400" b="1" dirty="0">
                <a:solidFill>
                  <a:schemeClr val="bg1"/>
                </a:solidFill>
                <a:cs typeface="+mn-ea"/>
                <a:sym typeface="+mn-lt"/>
              </a:rPr>
              <a:t> 4.1  </a:t>
            </a:r>
            <a:r>
              <a:rPr lang="zh-CN" altLang="en-US" sz="2400" b="1" dirty="0">
                <a:solidFill>
                  <a:schemeClr val="bg1"/>
                </a:solidFill>
                <a:cs typeface="+mn-ea"/>
                <a:sym typeface="+mn-lt"/>
              </a:rPr>
              <a:t>研究成果</a:t>
            </a:r>
            <a:endParaRPr lang="zh-CN" altLang="en-US" sz="2400" dirty="0">
              <a:solidFill>
                <a:schemeClr val="bg1"/>
              </a:solidFill>
              <a:cs typeface="+mn-ea"/>
              <a:sym typeface="+mn-lt"/>
            </a:endParaRPr>
          </a:p>
        </p:txBody>
      </p:sp>
      <p:pic>
        <p:nvPicPr>
          <p:cNvPr id="44" name="图片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30778" y="5813863"/>
            <a:ext cx="809636" cy="809636"/>
          </a:xfrm>
          <a:prstGeom prst="rect">
            <a:avLst/>
          </a:prstGeom>
        </p:spPr>
      </p:pic>
      <p:sp>
        <p:nvSpPr>
          <p:cNvPr id="2" name="文本框 1">
            <a:extLst>
              <a:ext uri="{FF2B5EF4-FFF2-40B4-BE49-F238E27FC236}">
                <a16:creationId xmlns:a16="http://schemas.microsoft.com/office/drawing/2014/main" id="{A28A359C-132F-40B4-B067-78075C082FFA}"/>
              </a:ext>
            </a:extLst>
          </p:cNvPr>
          <p:cNvSpPr txBox="1"/>
          <p:nvPr/>
        </p:nvSpPr>
        <p:spPr>
          <a:xfrm>
            <a:off x="1151166" y="2226194"/>
            <a:ext cx="5850915" cy="3416320"/>
          </a:xfrm>
          <a:prstGeom prst="rect">
            <a:avLst/>
          </a:prstGeom>
          <a:noFill/>
        </p:spPr>
        <p:txBody>
          <a:bodyPr wrap="square" rtlCol="0">
            <a:spAutoFit/>
          </a:bodyPr>
          <a:lstStyle/>
          <a:p>
            <a:pPr indent="540000"/>
            <a:r>
              <a:rPr lang="zh-CN" altLang="en-US" sz="2400" dirty="0">
                <a:latin typeface="FangSong" panose="02010609060101010101" pitchFamily="49" charset="-122"/>
                <a:ea typeface="FangSong" panose="02010609060101010101" pitchFamily="49" charset="-122"/>
              </a:rPr>
              <a:t>首先，研究视角新颖。从新的视角切入，把第三个研究对象技术并购纳入研发投入和企业绩效的研究中，将研发投入与技术并购两者联合起来探讨其对于企业绩效的交互影响，具有一定创新性。</a:t>
            </a:r>
            <a:endParaRPr lang="en-US" altLang="zh-CN" sz="2400" dirty="0">
              <a:latin typeface="FangSong" panose="02010609060101010101" pitchFamily="49" charset="-122"/>
              <a:ea typeface="FangSong" panose="02010609060101010101" pitchFamily="49" charset="-122"/>
            </a:endParaRPr>
          </a:p>
          <a:p>
            <a:pPr indent="540000"/>
            <a:r>
              <a:rPr lang="zh-CN" altLang="en-US" sz="2400" dirty="0">
                <a:latin typeface="FangSong" panose="02010609060101010101" pitchFamily="49" charset="-122"/>
                <a:ea typeface="FangSong" panose="02010609060101010101" pitchFamily="49" charset="-122"/>
              </a:rPr>
              <a:t>其次，本文的研究结论及建议可以为企业研发投入项目的选择和外部技术兼并的选择以及企业未来发展方向提供一定程度的参考。</a:t>
            </a:r>
          </a:p>
        </p:txBody>
      </p:sp>
    </p:spTree>
    <p:extLst>
      <p:ext uri="{BB962C8B-B14F-4D97-AF65-F5344CB8AC3E}">
        <p14:creationId xmlns:p14="http://schemas.microsoft.com/office/powerpoint/2010/main" val="31671960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7E8FCB1-E55B-4E30-BA66-CD3998BC4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a:extLst>
              <a:ext uri="{FF2B5EF4-FFF2-40B4-BE49-F238E27FC236}">
                <a16:creationId xmlns:a16="http://schemas.microsoft.com/office/drawing/2014/main" id="{1B5678FB-0386-4A62-99E2-264FBBC0163C}"/>
              </a:ext>
            </a:extLst>
          </p:cNvPr>
          <p:cNvSpPr/>
          <p:nvPr/>
        </p:nvSpPr>
        <p:spPr>
          <a:xfrm>
            <a:off x="0" y="1647825"/>
            <a:ext cx="12192000" cy="2505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Research Background and Current Situation </a:t>
            </a:r>
            <a:br>
              <a:rPr lang="en-US" altLang="zh-CN">
                <a:cs typeface="+mn-ea"/>
                <a:sym typeface="+mn-lt"/>
              </a:rPr>
            </a:br>
            <a:endParaRPr lang="zh-CN" altLang="en-US">
              <a:cs typeface="+mn-ea"/>
              <a:sym typeface="+mn-lt"/>
            </a:endParaRPr>
          </a:p>
        </p:txBody>
      </p:sp>
      <p:sp>
        <p:nvSpPr>
          <p:cNvPr id="9" name="矩形 8">
            <a:extLst>
              <a:ext uri="{FF2B5EF4-FFF2-40B4-BE49-F238E27FC236}">
                <a16:creationId xmlns:a16="http://schemas.microsoft.com/office/drawing/2014/main" id="{964112A8-51B9-42E0-A937-1FF3959A6007}"/>
              </a:ext>
            </a:extLst>
          </p:cNvPr>
          <p:cNvSpPr/>
          <p:nvPr/>
        </p:nvSpPr>
        <p:spPr>
          <a:xfrm>
            <a:off x="4499780" y="2226859"/>
            <a:ext cx="6473019" cy="1446550"/>
          </a:xfrm>
          <a:prstGeom prst="rect">
            <a:avLst/>
          </a:prstGeom>
        </p:spPr>
        <p:txBody>
          <a:bodyPr wrap="square">
            <a:spAutoFit/>
          </a:bodyPr>
          <a:lstStyle/>
          <a:p>
            <a:pPr lvl="0" algn="ctr">
              <a:defRPr/>
            </a:pPr>
            <a:r>
              <a:rPr lang="en-US" altLang="zh-CN" sz="4400" b="1" dirty="0">
                <a:solidFill>
                  <a:srgbClr val="A31C2D"/>
                </a:solidFill>
                <a:cs typeface="+mn-ea"/>
                <a:sym typeface="+mn-lt"/>
              </a:rPr>
              <a:t>5.</a:t>
            </a:r>
            <a:r>
              <a:rPr lang="zh-CN" altLang="en-US" sz="4400" b="1" dirty="0">
                <a:solidFill>
                  <a:srgbClr val="A31C2D"/>
                </a:solidFill>
                <a:cs typeface="+mn-ea"/>
                <a:sym typeface="+mn-lt"/>
              </a:rPr>
              <a:t>研究难点与预期成果</a:t>
            </a:r>
          </a:p>
          <a:p>
            <a:pPr lvl="0" algn="ctr">
              <a:defRPr/>
            </a:pPr>
            <a:endParaRPr lang="zh-CN" altLang="en-US" sz="4400" b="1" dirty="0">
              <a:solidFill>
                <a:srgbClr val="A31C2D"/>
              </a:solidFill>
              <a:cs typeface="+mn-ea"/>
              <a:sym typeface="+mn-lt"/>
            </a:endParaRPr>
          </a:p>
        </p:txBody>
      </p:sp>
      <p:sp>
        <p:nvSpPr>
          <p:cNvPr id="3" name="椭圆 2">
            <a:extLst>
              <a:ext uri="{FF2B5EF4-FFF2-40B4-BE49-F238E27FC236}">
                <a16:creationId xmlns:a16="http://schemas.microsoft.com/office/drawing/2014/main" id="{2B8140CA-B3AF-41B4-8B81-0F3FDC1BA07D}"/>
              </a:ext>
            </a:extLst>
          </p:cNvPr>
          <p:cNvSpPr/>
          <p:nvPr/>
        </p:nvSpPr>
        <p:spPr>
          <a:xfrm>
            <a:off x="2106569" y="2063852"/>
            <a:ext cx="1737300" cy="1737300"/>
          </a:xfrm>
          <a:prstGeom prst="ellipse">
            <a:avLst/>
          </a:prstGeom>
          <a:solidFill>
            <a:srgbClr val="A31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Picture 2">
            <a:extLst>
              <a:ext uri="{FF2B5EF4-FFF2-40B4-BE49-F238E27FC236}">
                <a16:creationId xmlns:a16="http://schemas.microsoft.com/office/drawing/2014/main" id="{F42C81C9-21D3-4BDC-A2B2-29A721DBB4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35688" y="2207613"/>
            <a:ext cx="1460012" cy="146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58819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830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A0680CB-2A11-42DA-83F3-350FE41180D5}"/>
              </a:ext>
            </a:extLst>
          </p:cNvPr>
          <p:cNvGrpSpPr>
            <a:grpSpLocks noChangeAspect="1"/>
          </p:cNvGrpSpPr>
          <p:nvPr>
            <p:custDataLst>
              <p:tags r:id="rId1"/>
            </p:custDataLst>
          </p:nvPr>
        </p:nvGrpSpPr>
        <p:grpSpPr>
          <a:xfrm>
            <a:off x="6430876" y="1173749"/>
            <a:ext cx="4893118" cy="5018087"/>
            <a:chOff x="3649576" y="1125538"/>
            <a:chExt cx="4893118" cy="5018087"/>
          </a:xfrm>
        </p:grpSpPr>
        <p:sp>
          <p:nvSpPr>
            <p:cNvPr id="4" name="ïS1ïḋê">
              <a:extLst>
                <a:ext uri="{FF2B5EF4-FFF2-40B4-BE49-F238E27FC236}">
                  <a16:creationId xmlns:a16="http://schemas.microsoft.com/office/drawing/2014/main" id="{7BF3EDBD-227B-4732-959D-E16E6A1C3296}"/>
                </a:ext>
              </a:extLst>
            </p:cNvPr>
            <p:cNvSpPr/>
            <p:nvPr/>
          </p:nvSpPr>
          <p:spPr bwMode="auto">
            <a:xfrm>
              <a:off x="3649576" y="2025357"/>
              <a:ext cx="1875636" cy="4118268"/>
            </a:xfrm>
            <a:custGeom>
              <a:avLst/>
              <a:gdLst>
                <a:gd name="T0" fmla="*/ 697 w 918"/>
                <a:gd name="T1" fmla="*/ 2015 h 2015"/>
                <a:gd name="T2" fmla="*/ 697 w 918"/>
                <a:gd name="T3" fmla="*/ 623 h 2015"/>
                <a:gd name="T4" fmla="*/ 918 w 918"/>
                <a:gd name="T5" fmla="*/ 623 h 2015"/>
                <a:gd name="T6" fmla="*/ 460 w 918"/>
                <a:gd name="T7" fmla="*/ 0 h 2015"/>
                <a:gd name="T8" fmla="*/ 0 w 918"/>
                <a:gd name="T9" fmla="*/ 623 h 2015"/>
                <a:gd name="T10" fmla="*/ 223 w 918"/>
                <a:gd name="T11" fmla="*/ 623 h 2015"/>
                <a:gd name="T12" fmla="*/ 223 w 918"/>
                <a:gd name="T13" fmla="*/ 800 h 2015"/>
              </a:gdLst>
              <a:ahLst/>
              <a:cxnLst>
                <a:cxn ang="0">
                  <a:pos x="T0" y="T1"/>
                </a:cxn>
                <a:cxn ang="0">
                  <a:pos x="T2" y="T3"/>
                </a:cxn>
                <a:cxn ang="0">
                  <a:pos x="T4" y="T5"/>
                </a:cxn>
                <a:cxn ang="0">
                  <a:pos x="T6" y="T7"/>
                </a:cxn>
                <a:cxn ang="0">
                  <a:pos x="T8" y="T9"/>
                </a:cxn>
                <a:cxn ang="0">
                  <a:pos x="T10" y="T11"/>
                </a:cxn>
                <a:cxn ang="0">
                  <a:pos x="T12" y="T13"/>
                </a:cxn>
              </a:cxnLst>
              <a:rect l="0" t="0"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rgbClr val="D23C4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5" name="iş1îḋé" title="MJ8JxobmQhO5YsZmEcy6DZVp0AZTfE39zvT5PAyas4bMl">
              <a:extLst>
                <a:ext uri="{FF2B5EF4-FFF2-40B4-BE49-F238E27FC236}">
                  <a16:creationId xmlns:a16="http://schemas.microsoft.com/office/drawing/2014/main" id="{58CE308B-D69A-452E-B4B9-641BBA0A94B2}"/>
                </a:ext>
              </a:extLst>
            </p:cNvPr>
            <p:cNvGrpSpPr/>
            <p:nvPr/>
          </p:nvGrpSpPr>
          <p:grpSpPr>
            <a:xfrm>
              <a:off x="3825940" y="3633325"/>
              <a:ext cx="549546" cy="549542"/>
              <a:chOff x="2406923" y="2845390"/>
              <a:chExt cx="571222" cy="571221"/>
            </a:xfrm>
          </p:grpSpPr>
          <p:sp>
            <p:nvSpPr>
              <p:cNvPr id="14" name="îṥliḑe">
                <a:extLst>
                  <a:ext uri="{FF2B5EF4-FFF2-40B4-BE49-F238E27FC236}">
                    <a16:creationId xmlns:a16="http://schemas.microsoft.com/office/drawing/2014/main" id="{14796395-D07E-4188-9A78-769879F65618}"/>
                  </a:ext>
                </a:extLst>
              </p:cNvPr>
              <p:cNvSpPr/>
              <p:nvPr/>
            </p:nvSpPr>
            <p:spPr>
              <a:xfrm>
                <a:off x="2406923" y="2845390"/>
                <a:ext cx="571222" cy="571221"/>
              </a:xfrm>
              <a:prstGeom prst="ellipse">
                <a:avLst/>
              </a:prstGeom>
              <a:solidFill>
                <a:srgbClr val="D23C4B"/>
              </a:solidFill>
              <a:ln w="38100">
                <a:solidFill>
                  <a:srgbClr val="D23C4B"/>
                </a:solidFill>
              </a:ln>
            </p:spPr>
            <p:style>
              <a:lnRef idx="2">
                <a:schemeClr val="dk1"/>
              </a:lnRef>
              <a:fillRef idx="1">
                <a:schemeClr val="lt1"/>
              </a:fillRef>
              <a:effectRef idx="0">
                <a:schemeClr val="dk1"/>
              </a:effectRef>
              <a:fontRef idx="minor">
                <a:schemeClr val="dk1"/>
              </a:fontRef>
            </p:style>
            <p:txBody>
              <a:bodyPr anchor="ctr"/>
              <a:lstStyle>
                <a:defPPr>
                  <a:defRPr lang="zh-CN"/>
                </a:defPPr>
                <a:lvl1pPr marL="0" algn="l" defTabSz="914377" rtl="0" eaLnBrk="1" latinLnBrk="0" hangingPunct="1">
                  <a:defRPr sz="1800" kern="1200">
                    <a:solidFill>
                      <a:schemeClr val="dk1"/>
                    </a:solidFill>
                  </a:defRPr>
                </a:lvl1pPr>
                <a:lvl2pPr marL="457189" algn="l" defTabSz="914377" rtl="0" eaLnBrk="1" latinLnBrk="0" hangingPunct="1">
                  <a:defRPr sz="1800" kern="1200">
                    <a:solidFill>
                      <a:schemeClr val="dk1"/>
                    </a:solidFill>
                  </a:defRPr>
                </a:lvl2pPr>
                <a:lvl3pPr marL="914377" algn="l" defTabSz="914377" rtl="0" eaLnBrk="1" latinLnBrk="0" hangingPunct="1">
                  <a:defRPr sz="1800" kern="1200">
                    <a:solidFill>
                      <a:schemeClr val="dk1"/>
                    </a:solidFill>
                  </a:defRPr>
                </a:lvl3pPr>
                <a:lvl4pPr marL="1371566" algn="l" defTabSz="914377" rtl="0" eaLnBrk="1" latinLnBrk="0" hangingPunct="1">
                  <a:defRPr sz="1800" kern="1200">
                    <a:solidFill>
                      <a:schemeClr val="dk1"/>
                    </a:solidFill>
                  </a:defRPr>
                </a:lvl4pPr>
                <a:lvl5pPr marL="1828754" algn="l" defTabSz="914377" rtl="0" eaLnBrk="1" latinLnBrk="0" hangingPunct="1">
                  <a:defRPr sz="1800" kern="1200">
                    <a:solidFill>
                      <a:schemeClr val="dk1"/>
                    </a:solidFill>
                  </a:defRPr>
                </a:lvl5pPr>
                <a:lvl6pPr marL="2285943" algn="l" defTabSz="914377" rtl="0" eaLnBrk="1" latinLnBrk="0" hangingPunct="1">
                  <a:defRPr sz="1800" kern="1200">
                    <a:solidFill>
                      <a:schemeClr val="dk1"/>
                    </a:solidFill>
                  </a:defRPr>
                </a:lvl6pPr>
                <a:lvl7pPr marL="2743131" algn="l" defTabSz="914377" rtl="0" eaLnBrk="1" latinLnBrk="0" hangingPunct="1">
                  <a:defRPr sz="1800" kern="1200">
                    <a:solidFill>
                      <a:schemeClr val="dk1"/>
                    </a:solidFill>
                  </a:defRPr>
                </a:lvl7pPr>
                <a:lvl8pPr marL="3200320" algn="l" defTabSz="914377" rtl="0" eaLnBrk="1" latinLnBrk="0" hangingPunct="1">
                  <a:defRPr sz="1800" kern="1200">
                    <a:solidFill>
                      <a:schemeClr val="dk1"/>
                    </a:solidFill>
                  </a:defRPr>
                </a:lvl8pPr>
                <a:lvl9pPr marL="3657509" algn="l" defTabSz="914377" rtl="0" eaLnBrk="1" latinLnBrk="0" hangingPunct="1">
                  <a:defRPr sz="1800" kern="1200">
                    <a:solidFill>
                      <a:schemeClr val="dk1"/>
                    </a:solidFill>
                  </a:defRPr>
                </a:lvl9pPr>
              </a:lstStyle>
              <a:p>
                <a:pPr algn="ctr"/>
                <a:endParaRPr dirty="0">
                  <a:cs typeface="+mn-ea"/>
                  <a:sym typeface="+mn-lt"/>
                </a:endParaRPr>
              </a:p>
            </p:txBody>
          </p:sp>
          <p:sp>
            <p:nvSpPr>
              <p:cNvPr id="15" name="iŝliďé" title="ry6MHxwOH8WsTKLSa514qPVJnvhhWFnRDjZGIbRZNsFBp">
                <a:extLst>
                  <a:ext uri="{FF2B5EF4-FFF2-40B4-BE49-F238E27FC236}">
                    <a16:creationId xmlns:a16="http://schemas.microsoft.com/office/drawing/2014/main" id="{6FEFC630-90F6-4DF7-B0E4-D0089DF01138}"/>
                  </a:ext>
                </a:extLst>
              </p:cNvPr>
              <p:cNvSpPr/>
              <p:nvPr/>
            </p:nvSpPr>
            <p:spPr bwMode="auto">
              <a:xfrm>
                <a:off x="2540113" y="3023891"/>
                <a:ext cx="304842" cy="214214"/>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solidFill>
              <a:ln>
                <a:noFill/>
              </a:ln>
            </p:spPr>
            <p:txBody>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zh-CN" altLang="en-US" dirty="0">
                  <a:cs typeface="+mn-ea"/>
                  <a:sym typeface="+mn-lt"/>
                </a:endParaRPr>
              </a:p>
            </p:txBody>
          </p:sp>
        </p:grpSp>
        <p:sp>
          <p:nvSpPr>
            <p:cNvPr id="8" name="ïš1ídé">
              <a:extLst>
                <a:ext uri="{FF2B5EF4-FFF2-40B4-BE49-F238E27FC236}">
                  <a16:creationId xmlns:a16="http://schemas.microsoft.com/office/drawing/2014/main" id="{21EE4AA3-F819-4CE7-91F3-E1A4FC0D9176}"/>
                </a:ext>
              </a:extLst>
            </p:cNvPr>
            <p:cNvSpPr/>
            <p:nvPr/>
          </p:nvSpPr>
          <p:spPr bwMode="auto">
            <a:xfrm flipH="1" flipV="1">
              <a:off x="6667058" y="1125538"/>
              <a:ext cx="1875636" cy="4118268"/>
            </a:xfrm>
            <a:custGeom>
              <a:avLst/>
              <a:gdLst>
                <a:gd name="T0" fmla="*/ 697 w 918"/>
                <a:gd name="T1" fmla="*/ 2015 h 2015"/>
                <a:gd name="T2" fmla="*/ 697 w 918"/>
                <a:gd name="T3" fmla="*/ 623 h 2015"/>
                <a:gd name="T4" fmla="*/ 918 w 918"/>
                <a:gd name="T5" fmla="*/ 623 h 2015"/>
                <a:gd name="T6" fmla="*/ 460 w 918"/>
                <a:gd name="T7" fmla="*/ 0 h 2015"/>
                <a:gd name="T8" fmla="*/ 0 w 918"/>
                <a:gd name="T9" fmla="*/ 623 h 2015"/>
                <a:gd name="T10" fmla="*/ 223 w 918"/>
                <a:gd name="T11" fmla="*/ 623 h 2015"/>
                <a:gd name="T12" fmla="*/ 223 w 918"/>
                <a:gd name="T13" fmla="*/ 800 h 2015"/>
              </a:gdLst>
              <a:ahLst/>
              <a:cxnLst>
                <a:cxn ang="0">
                  <a:pos x="T0" y="T1"/>
                </a:cxn>
                <a:cxn ang="0">
                  <a:pos x="T2" y="T3"/>
                </a:cxn>
                <a:cxn ang="0">
                  <a:pos x="T4" y="T5"/>
                </a:cxn>
                <a:cxn ang="0">
                  <a:pos x="T6" y="T7"/>
                </a:cxn>
                <a:cxn ang="0">
                  <a:pos x="T8" y="T9"/>
                </a:cxn>
                <a:cxn ang="0">
                  <a:pos x="T10" y="T11"/>
                </a:cxn>
                <a:cxn ang="0">
                  <a:pos x="T12" y="T13"/>
                </a:cxn>
              </a:cxnLst>
              <a:rect l="0" t="0"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9" name="işļîḍè" title="MJ8JxobmQhO5YsZmEcy6DZVp0AZTfE39zvT5PAyas4bMl">
              <a:extLst>
                <a:ext uri="{FF2B5EF4-FFF2-40B4-BE49-F238E27FC236}">
                  <a16:creationId xmlns:a16="http://schemas.microsoft.com/office/drawing/2014/main" id="{F8391A80-732F-48CF-8FF9-898A921AC19C}"/>
                </a:ext>
              </a:extLst>
            </p:cNvPr>
            <p:cNvGrpSpPr/>
            <p:nvPr/>
          </p:nvGrpSpPr>
          <p:grpSpPr>
            <a:xfrm>
              <a:off x="7816515" y="3074258"/>
              <a:ext cx="549546" cy="549542"/>
              <a:chOff x="2406923" y="2845390"/>
              <a:chExt cx="571222" cy="571221"/>
            </a:xfrm>
          </p:grpSpPr>
          <p:sp>
            <p:nvSpPr>
              <p:cNvPr id="12" name="îṩlïḑè">
                <a:extLst>
                  <a:ext uri="{FF2B5EF4-FFF2-40B4-BE49-F238E27FC236}">
                    <a16:creationId xmlns:a16="http://schemas.microsoft.com/office/drawing/2014/main" id="{FA835036-1E31-4E43-9AC9-43A8D33DE831}"/>
                  </a:ext>
                </a:extLst>
              </p:cNvPr>
              <p:cNvSpPr/>
              <p:nvPr/>
            </p:nvSpPr>
            <p:spPr>
              <a:xfrm>
                <a:off x="2406923" y="2845390"/>
                <a:ext cx="571222" cy="571221"/>
              </a:xfrm>
              <a:prstGeom prst="ellipse">
                <a:avLst/>
              </a:prstGeom>
              <a:solidFill>
                <a:schemeClr val="bg1">
                  <a:lumMod val="50000"/>
                </a:schemeClr>
              </a:solidFill>
              <a:ln w="38100">
                <a:solidFill>
                  <a:schemeClr val="bg1">
                    <a:lumMod val="50000"/>
                  </a:schemeClr>
                </a:solidFill>
              </a:ln>
            </p:spPr>
            <p:style>
              <a:lnRef idx="2">
                <a:schemeClr val="dk1"/>
              </a:lnRef>
              <a:fillRef idx="1">
                <a:schemeClr val="lt1"/>
              </a:fillRef>
              <a:effectRef idx="0">
                <a:schemeClr val="dk1"/>
              </a:effectRef>
              <a:fontRef idx="minor">
                <a:schemeClr val="dk1"/>
              </a:fontRef>
            </p:style>
            <p:txBody>
              <a:bodyPr anchor="ctr"/>
              <a:lstStyle>
                <a:defPPr>
                  <a:defRPr lang="zh-CN"/>
                </a:defPPr>
                <a:lvl1pPr marL="0" algn="l" defTabSz="914377" rtl="0" eaLnBrk="1" latinLnBrk="0" hangingPunct="1">
                  <a:defRPr sz="1800" kern="1200">
                    <a:solidFill>
                      <a:schemeClr val="dk1"/>
                    </a:solidFill>
                  </a:defRPr>
                </a:lvl1pPr>
                <a:lvl2pPr marL="457189" algn="l" defTabSz="914377" rtl="0" eaLnBrk="1" latinLnBrk="0" hangingPunct="1">
                  <a:defRPr sz="1800" kern="1200">
                    <a:solidFill>
                      <a:schemeClr val="dk1"/>
                    </a:solidFill>
                  </a:defRPr>
                </a:lvl2pPr>
                <a:lvl3pPr marL="914377" algn="l" defTabSz="914377" rtl="0" eaLnBrk="1" latinLnBrk="0" hangingPunct="1">
                  <a:defRPr sz="1800" kern="1200">
                    <a:solidFill>
                      <a:schemeClr val="dk1"/>
                    </a:solidFill>
                  </a:defRPr>
                </a:lvl3pPr>
                <a:lvl4pPr marL="1371566" algn="l" defTabSz="914377" rtl="0" eaLnBrk="1" latinLnBrk="0" hangingPunct="1">
                  <a:defRPr sz="1800" kern="1200">
                    <a:solidFill>
                      <a:schemeClr val="dk1"/>
                    </a:solidFill>
                  </a:defRPr>
                </a:lvl4pPr>
                <a:lvl5pPr marL="1828754" algn="l" defTabSz="914377" rtl="0" eaLnBrk="1" latinLnBrk="0" hangingPunct="1">
                  <a:defRPr sz="1800" kern="1200">
                    <a:solidFill>
                      <a:schemeClr val="dk1"/>
                    </a:solidFill>
                  </a:defRPr>
                </a:lvl5pPr>
                <a:lvl6pPr marL="2285943" algn="l" defTabSz="914377" rtl="0" eaLnBrk="1" latinLnBrk="0" hangingPunct="1">
                  <a:defRPr sz="1800" kern="1200">
                    <a:solidFill>
                      <a:schemeClr val="dk1"/>
                    </a:solidFill>
                  </a:defRPr>
                </a:lvl6pPr>
                <a:lvl7pPr marL="2743131" algn="l" defTabSz="914377" rtl="0" eaLnBrk="1" latinLnBrk="0" hangingPunct="1">
                  <a:defRPr sz="1800" kern="1200">
                    <a:solidFill>
                      <a:schemeClr val="dk1"/>
                    </a:solidFill>
                  </a:defRPr>
                </a:lvl7pPr>
                <a:lvl8pPr marL="3200320" algn="l" defTabSz="914377" rtl="0" eaLnBrk="1" latinLnBrk="0" hangingPunct="1">
                  <a:defRPr sz="1800" kern="1200">
                    <a:solidFill>
                      <a:schemeClr val="dk1"/>
                    </a:solidFill>
                  </a:defRPr>
                </a:lvl8pPr>
                <a:lvl9pPr marL="3657509" algn="l" defTabSz="914377" rtl="0" eaLnBrk="1" latinLnBrk="0" hangingPunct="1">
                  <a:defRPr sz="1800" kern="1200">
                    <a:solidFill>
                      <a:schemeClr val="dk1"/>
                    </a:solidFill>
                  </a:defRPr>
                </a:lvl9pPr>
              </a:lstStyle>
              <a:p>
                <a:pPr algn="ctr"/>
                <a:endParaRPr dirty="0">
                  <a:cs typeface="+mn-ea"/>
                  <a:sym typeface="+mn-lt"/>
                </a:endParaRPr>
              </a:p>
            </p:txBody>
          </p:sp>
          <p:sp>
            <p:nvSpPr>
              <p:cNvPr id="13" name="ïṥlïḋê" title="ry6MHxwOH8WsTKLSa514qPVJnvhhWFnRDjZGIbRZNsFBp">
                <a:extLst>
                  <a:ext uri="{FF2B5EF4-FFF2-40B4-BE49-F238E27FC236}">
                    <a16:creationId xmlns:a16="http://schemas.microsoft.com/office/drawing/2014/main" id="{7545F258-215C-4496-A9DA-DB521B364054}"/>
                  </a:ext>
                </a:extLst>
              </p:cNvPr>
              <p:cNvSpPr/>
              <p:nvPr/>
            </p:nvSpPr>
            <p:spPr bwMode="auto">
              <a:xfrm>
                <a:off x="2540113" y="2978777"/>
                <a:ext cx="304842" cy="304441"/>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txBody>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zh-CN" altLang="en-US" dirty="0">
                  <a:cs typeface="+mn-ea"/>
                  <a:sym typeface="+mn-lt"/>
                </a:endParaRPr>
              </a:p>
            </p:txBody>
          </p:sp>
        </p:grpSp>
      </p:grpSp>
      <p:sp>
        <p:nvSpPr>
          <p:cNvPr id="16" name="任意多边形: 形状 15">
            <a:extLst>
              <a:ext uri="{FF2B5EF4-FFF2-40B4-BE49-F238E27FC236}">
                <a16:creationId xmlns:a16="http://schemas.microsoft.com/office/drawing/2014/main" id="{56C13677-5F5E-4DBC-AF02-0649123E79A6}"/>
              </a:ext>
            </a:extLst>
          </p:cNvPr>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17" name="图片 16">
            <a:extLst>
              <a:ext uri="{FF2B5EF4-FFF2-40B4-BE49-F238E27FC236}">
                <a16:creationId xmlns:a16="http://schemas.microsoft.com/office/drawing/2014/main" id="{A3F741E8-EC42-41B7-AEAA-FF989CFC73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18" name="矩形 17">
            <a:extLst>
              <a:ext uri="{FF2B5EF4-FFF2-40B4-BE49-F238E27FC236}">
                <a16:creationId xmlns:a16="http://schemas.microsoft.com/office/drawing/2014/main" id="{693DDED8-E88B-419C-A65E-35C8759F1304}"/>
              </a:ext>
            </a:extLst>
          </p:cNvPr>
          <p:cNvSpPr/>
          <p:nvPr/>
        </p:nvSpPr>
        <p:spPr>
          <a:xfrm>
            <a:off x="1379320" y="657873"/>
            <a:ext cx="2077813" cy="461665"/>
          </a:xfrm>
          <a:prstGeom prst="rect">
            <a:avLst/>
          </a:prstGeom>
        </p:spPr>
        <p:txBody>
          <a:bodyPr wrap="none">
            <a:spAutoFit/>
          </a:bodyPr>
          <a:lstStyle/>
          <a:p>
            <a:r>
              <a:rPr lang="en-US" altLang="zh-CN" sz="2400" b="1" dirty="0">
                <a:solidFill>
                  <a:schemeClr val="bg1"/>
                </a:solidFill>
                <a:cs typeface="+mn-ea"/>
                <a:sym typeface="+mn-lt"/>
              </a:rPr>
              <a:t> 5.1  </a:t>
            </a:r>
            <a:r>
              <a:rPr lang="zh-CN" altLang="en-US" sz="2400" b="1" dirty="0">
                <a:solidFill>
                  <a:schemeClr val="bg1"/>
                </a:solidFill>
                <a:cs typeface="+mn-ea"/>
                <a:sym typeface="+mn-lt"/>
              </a:rPr>
              <a:t>研究难点</a:t>
            </a:r>
            <a:endParaRPr lang="zh-CN" altLang="en-US" sz="2400" dirty="0">
              <a:solidFill>
                <a:schemeClr val="bg1"/>
              </a:solidFill>
              <a:cs typeface="+mn-ea"/>
              <a:sym typeface="+mn-lt"/>
            </a:endParaRPr>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30778" y="5813863"/>
            <a:ext cx="809636" cy="809636"/>
          </a:xfrm>
          <a:prstGeom prst="rect">
            <a:avLst/>
          </a:prstGeom>
        </p:spPr>
      </p:pic>
      <p:sp>
        <p:nvSpPr>
          <p:cNvPr id="2" name="文本框 1">
            <a:extLst>
              <a:ext uri="{FF2B5EF4-FFF2-40B4-BE49-F238E27FC236}">
                <a16:creationId xmlns:a16="http://schemas.microsoft.com/office/drawing/2014/main" id="{4F8AD4A9-AA15-4F80-BD9E-8B6D50D29EE1}"/>
              </a:ext>
            </a:extLst>
          </p:cNvPr>
          <p:cNvSpPr txBox="1"/>
          <p:nvPr/>
        </p:nvSpPr>
        <p:spPr>
          <a:xfrm>
            <a:off x="887006" y="2351187"/>
            <a:ext cx="4838700" cy="3416320"/>
          </a:xfrm>
          <a:prstGeom prst="rect">
            <a:avLst/>
          </a:prstGeom>
          <a:noFill/>
        </p:spPr>
        <p:txBody>
          <a:bodyPr wrap="square" rtlCol="0">
            <a:spAutoFit/>
          </a:bodyPr>
          <a:lstStyle/>
          <a:p>
            <a:r>
              <a:rPr lang="zh-CN" altLang="en-US" sz="2400" dirty="0">
                <a:latin typeface="仿宋" panose="02010609060101010101" pitchFamily="49" charset="-122"/>
                <a:ea typeface="仿宋" panose="02010609060101010101" pitchFamily="49" charset="-122"/>
              </a:rPr>
              <a:t>   选取数据和主要变量时存在局限性。本次研究仅选取了</a:t>
            </a:r>
            <a:r>
              <a:rPr lang="en-US" altLang="zh-CN" sz="2400" dirty="0">
                <a:latin typeface="仿宋" panose="02010609060101010101" pitchFamily="49" charset="-122"/>
                <a:ea typeface="仿宋" panose="02010609060101010101" pitchFamily="49" charset="-122"/>
              </a:rPr>
              <a:t>2010-2020</a:t>
            </a:r>
            <a:r>
              <a:rPr lang="zh-CN" altLang="en-US" sz="2400" dirty="0">
                <a:latin typeface="仿宋" panose="02010609060101010101" pitchFamily="49" charset="-122"/>
                <a:ea typeface="仿宋" panose="02010609060101010101" pitchFamily="49" charset="-122"/>
              </a:rPr>
              <a:t>年的数据，时间跨度较短，而研发投入和技术并购对企业绩效的作用往往因为技术应用的特性而具有滞后性，这可能对研究结果有一定的影响。同时，在模型分析中也很难体现研发投入与技术并购的滞后性。</a:t>
            </a:r>
          </a:p>
        </p:txBody>
      </p:sp>
    </p:spTree>
    <p:extLst>
      <p:ext uri="{BB962C8B-B14F-4D97-AF65-F5344CB8AC3E}">
        <p14:creationId xmlns:p14="http://schemas.microsoft.com/office/powerpoint/2010/main" val="319590715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ṧlíďe">
            <a:extLst>
              <a:ext uri="{FF2B5EF4-FFF2-40B4-BE49-F238E27FC236}">
                <a16:creationId xmlns:a16="http://schemas.microsoft.com/office/drawing/2014/main" id="{CDC3C392-9079-4493-9CD6-F182C37632A0}"/>
              </a:ext>
            </a:extLst>
          </p:cNvPr>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8" name="任意多边形: 形状 17">
            <a:extLst>
              <a:ext uri="{FF2B5EF4-FFF2-40B4-BE49-F238E27FC236}">
                <a16:creationId xmlns:a16="http://schemas.microsoft.com/office/drawing/2014/main" id="{B3F60C1A-F7FD-4692-9E97-F46FBCF02B01}"/>
              </a:ext>
            </a:extLst>
          </p:cNvPr>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19" name="图片 18">
            <a:extLst>
              <a:ext uri="{FF2B5EF4-FFF2-40B4-BE49-F238E27FC236}">
                <a16:creationId xmlns:a16="http://schemas.microsoft.com/office/drawing/2014/main" id="{C2655C01-BC79-46D1-800C-05E7F0F79E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20" name="矩形 19">
            <a:extLst>
              <a:ext uri="{FF2B5EF4-FFF2-40B4-BE49-F238E27FC236}">
                <a16:creationId xmlns:a16="http://schemas.microsoft.com/office/drawing/2014/main" id="{35A76BEE-183C-48D2-8A90-EBD195E55246}"/>
              </a:ext>
            </a:extLst>
          </p:cNvPr>
          <p:cNvSpPr/>
          <p:nvPr/>
        </p:nvSpPr>
        <p:spPr>
          <a:xfrm>
            <a:off x="1348840" y="657873"/>
            <a:ext cx="2185214" cy="461665"/>
          </a:xfrm>
          <a:prstGeom prst="rect">
            <a:avLst/>
          </a:prstGeom>
        </p:spPr>
        <p:txBody>
          <a:bodyPr wrap="none">
            <a:spAutoFit/>
          </a:bodyPr>
          <a:lstStyle/>
          <a:p>
            <a:r>
              <a:rPr lang="en-US" altLang="zh-CN" sz="2400" b="1" dirty="0">
                <a:solidFill>
                  <a:schemeClr val="bg1"/>
                </a:solidFill>
                <a:cs typeface="+mn-ea"/>
                <a:sym typeface="+mn-lt"/>
              </a:rPr>
              <a:t> 5.2  </a:t>
            </a:r>
            <a:r>
              <a:rPr lang="zh-CN" altLang="en-US" sz="2400" b="1" dirty="0">
                <a:solidFill>
                  <a:schemeClr val="bg1"/>
                </a:solidFill>
                <a:cs typeface="+mn-ea"/>
                <a:sym typeface="+mn-lt"/>
              </a:rPr>
              <a:t>预期成果</a:t>
            </a:r>
            <a:endParaRPr lang="zh-CN" altLang="en-US" sz="2400" dirty="0">
              <a:solidFill>
                <a:schemeClr val="bg1"/>
              </a:solidFill>
              <a:cs typeface="+mn-ea"/>
              <a:sym typeface="+mn-lt"/>
            </a:endParaRP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0778" y="5813863"/>
            <a:ext cx="809636" cy="809636"/>
          </a:xfrm>
          <a:prstGeom prst="rect">
            <a:avLst/>
          </a:prstGeom>
        </p:spPr>
      </p:pic>
      <p:sp>
        <p:nvSpPr>
          <p:cNvPr id="2" name="文本框 1">
            <a:extLst>
              <a:ext uri="{FF2B5EF4-FFF2-40B4-BE49-F238E27FC236}">
                <a16:creationId xmlns:a16="http://schemas.microsoft.com/office/drawing/2014/main" id="{816F69AB-00F3-41F3-9430-F9C36BAF10A2}"/>
              </a:ext>
            </a:extLst>
          </p:cNvPr>
          <p:cNvSpPr txBox="1"/>
          <p:nvPr/>
        </p:nvSpPr>
        <p:spPr>
          <a:xfrm>
            <a:off x="887006" y="2348730"/>
            <a:ext cx="6833687" cy="2677656"/>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研发投入可以显著提升企业绩效。</a:t>
            </a:r>
            <a:endParaRPr lang="en-US" altLang="zh-CN" sz="2400" kern="0" dirty="0">
              <a:effectLst/>
              <a:latin typeface="Times New Roman" panose="02020603050405020304" pitchFamily="18" charset="0"/>
              <a:ea typeface="宋体" panose="02010600030101010101" pitchFamily="2" charset="-122"/>
              <a:cs typeface="宋体" panose="02010600030101010101" pitchFamily="2" charset="-122"/>
            </a:endParaRPr>
          </a:p>
          <a:p>
            <a:pPr marL="285750" indent="-285750" algn="just">
              <a:buFont typeface="Wingdings" panose="05000000000000000000" pitchFamily="2" charset="2"/>
              <a:buChar char="Ø"/>
            </a:pPr>
            <a:endParaRPr lang="zh-CN" altLang="zh-CN" sz="2400" kern="100" dirty="0">
              <a:effectLst/>
              <a:latin typeface="Times New Roman" panose="02020603050405020304" pitchFamily="18" charset="0"/>
              <a:ea typeface="宋体" panose="02010600030101010101" pitchFamily="2" charset="-122"/>
            </a:endParaRPr>
          </a:p>
          <a:p>
            <a:pPr marL="285750" indent="-285750" algn="just">
              <a:buFont typeface="Wingdings" panose="05000000000000000000" pitchFamily="2" charset="2"/>
              <a:buChar char="Ø"/>
            </a:pP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合理的技术并购可以显著提升企业绩效。</a:t>
            </a:r>
            <a:endParaRPr lang="en-US" altLang="zh-CN" sz="2400" kern="0" dirty="0">
              <a:effectLst/>
              <a:latin typeface="Times New Roman" panose="02020603050405020304" pitchFamily="18" charset="0"/>
              <a:ea typeface="宋体" panose="02010600030101010101" pitchFamily="2" charset="-122"/>
              <a:cs typeface="宋体" panose="02010600030101010101" pitchFamily="2" charset="-122"/>
            </a:endParaRPr>
          </a:p>
          <a:p>
            <a:pPr marL="285750" indent="-285750" algn="just">
              <a:buFont typeface="Wingdings" panose="05000000000000000000" pitchFamily="2" charset="2"/>
              <a:buChar char="Ø"/>
            </a:pPr>
            <a:endParaRPr lang="zh-CN" altLang="zh-CN" sz="2400" kern="100" dirty="0">
              <a:effectLst/>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Ø"/>
            </a:pPr>
            <a:r>
              <a:rPr lang="zh-CN" altLang="zh-CN" sz="2400" dirty="0">
                <a:effectLst/>
                <a:ea typeface="宋体" panose="02010600030101010101" pitchFamily="2" charset="-122"/>
                <a:cs typeface="宋体" panose="02010600030101010101" pitchFamily="2" charset="-122"/>
              </a:rPr>
              <a:t>同质的技术并购对研发投入与企业绩效的关系有替代作用，非同质的技术并购对研发投入与企业绩效的关系有显著的额外提升效果。</a:t>
            </a:r>
            <a:endParaRPr lang="zh-CN" altLang="en-US" sz="2400" dirty="0"/>
          </a:p>
        </p:txBody>
      </p:sp>
    </p:spTree>
    <p:extLst>
      <p:ext uri="{BB962C8B-B14F-4D97-AF65-F5344CB8AC3E}">
        <p14:creationId xmlns:p14="http://schemas.microsoft.com/office/powerpoint/2010/main" val="174934641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AC2FBD7-6F73-46AE-9D54-D25A5F74E43C}"/>
              </a:ext>
            </a:extLst>
          </p:cNvPr>
          <p:cNvSpPr/>
          <p:nvPr/>
        </p:nvSpPr>
        <p:spPr>
          <a:xfrm>
            <a:off x="0" y="2301729"/>
            <a:ext cx="12192000" cy="2961151"/>
          </a:xfrm>
          <a:prstGeom prst="rect">
            <a:avLst/>
          </a:prstGeom>
          <a:solidFill>
            <a:srgbClr val="D23C4B"/>
          </a:solidFill>
          <a:ln>
            <a:solidFill>
              <a:srgbClr val="D23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a16="http://schemas.microsoft.com/office/drawing/2014/main" id="{05CABE9B-79C3-40F2-9B62-92C831D1C92C}"/>
              </a:ext>
            </a:extLst>
          </p:cNvPr>
          <p:cNvSpPr txBox="1"/>
          <p:nvPr/>
        </p:nvSpPr>
        <p:spPr>
          <a:xfrm>
            <a:off x="3607094" y="2958035"/>
            <a:ext cx="5668985" cy="1323439"/>
          </a:xfrm>
          <a:prstGeom prst="rect">
            <a:avLst/>
          </a:prstGeom>
          <a:noFill/>
        </p:spPr>
        <p:txBody>
          <a:bodyPr wrap="square" rtlCol="0">
            <a:spAutoFit/>
          </a:bodyPr>
          <a:lstStyle/>
          <a:p>
            <a:pPr algn="dist"/>
            <a:r>
              <a:rPr lang="zh-CN" altLang="en-US" sz="8000" b="1" dirty="0">
                <a:solidFill>
                  <a:schemeClr val="bg1"/>
                </a:solidFill>
                <a:cs typeface="+mn-ea"/>
                <a:sym typeface="+mn-lt"/>
              </a:rPr>
              <a:t>感谢聆听！</a:t>
            </a:r>
          </a:p>
        </p:txBody>
      </p:sp>
      <p:pic>
        <p:nvPicPr>
          <p:cNvPr id="6" name="图片 5">
            <a:extLst>
              <a:ext uri="{FF2B5EF4-FFF2-40B4-BE49-F238E27FC236}">
                <a16:creationId xmlns:a16="http://schemas.microsoft.com/office/drawing/2014/main" id="{55D786B8-1480-4CD0-B929-98BD6F51E9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912" y="581955"/>
            <a:ext cx="3273248" cy="1130564"/>
          </a:xfrm>
          <a:prstGeom prst="rect">
            <a:avLst/>
          </a:prstGeom>
        </p:spPr>
      </p:pic>
    </p:spTree>
    <p:extLst>
      <p:ext uri="{BB962C8B-B14F-4D97-AF65-F5344CB8AC3E}">
        <p14:creationId xmlns:p14="http://schemas.microsoft.com/office/powerpoint/2010/main" val="35257021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83EE35ED-D074-4156-9273-06C905BEA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82254" y="382250"/>
            <a:ext cx="6860505" cy="6096002"/>
          </a:xfrm>
          <a:prstGeom prst="flowChartManualInput">
            <a:avLst/>
          </a:prstGeom>
        </p:spPr>
      </p:pic>
      <p:sp>
        <p:nvSpPr>
          <p:cNvPr id="7" name="文本框 6">
            <a:extLst>
              <a:ext uri="{FF2B5EF4-FFF2-40B4-BE49-F238E27FC236}">
                <a16:creationId xmlns:a16="http://schemas.microsoft.com/office/drawing/2014/main" id="{31B582A2-E1BA-428A-9E48-3D475D1DDB23}"/>
              </a:ext>
            </a:extLst>
          </p:cNvPr>
          <p:cNvSpPr txBox="1"/>
          <p:nvPr/>
        </p:nvSpPr>
        <p:spPr>
          <a:xfrm>
            <a:off x="1251656" y="1868518"/>
            <a:ext cx="233320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noProof="0" dirty="0">
                <a:solidFill>
                  <a:schemeClr val="bg1"/>
                </a:solidFill>
                <a:cs typeface="+mn-ea"/>
                <a:sym typeface="+mn-lt"/>
              </a:rPr>
              <a:t>C</a:t>
            </a:r>
            <a:r>
              <a:rPr kumimoji="0" lang="en-US" altLang="zh-CN" sz="2800" b="1" i="0" u="none" strike="noStrike" kern="1200" cap="none" spc="0" normalizeH="0" baseline="0" noProof="0" dirty="0">
                <a:ln>
                  <a:noFill/>
                </a:ln>
                <a:solidFill>
                  <a:schemeClr val="bg1"/>
                </a:solidFill>
                <a:effectLst/>
                <a:uLnTx/>
                <a:uFillTx/>
                <a:cs typeface="+mn-ea"/>
                <a:sym typeface="+mn-lt"/>
              </a:rPr>
              <a:t>ONTENTS</a:t>
            </a:r>
            <a:endParaRPr kumimoji="0" lang="zh-CN" altLang="en-US" sz="2800" b="1" i="0" u="none" strike="noStrike" kern="1200" cap="none" spc="0" normalizeH="0" baseline="0" noProof="0" dirty="0">
              <a:ln>
                <a:noFill/>
              </a:ln>
              <a:solidFill>
                <a:schemeClr val="bg1"/>
              </a:solidFill>
              <a:effectLst/>
              <a:uLnTx/>
              <a:uFillTx/>
              <a:cs typeface="+mn-ea"/>
              <a:sym typeface="+mn-lt"/>
            </a:endParaRPr>
          </a:p>
        </p:txBody>
      </p:sp>
      <p:grpSp>
        <p:nvGrpSpPr>
          <p:cNvPr id="20" name="组合 19">
            <a:extLst>
              <a:ext uri="{FF2B5EF4-FFF2-40B4-BE49-F238E27FC236}">
                <a16:creationId xmlns:a16="http://schemas.microsoft.com/office/drawing/2014/main" id="{47EDAF44-FC6E-471F-B579-EFFBBFD543B4}"/>
              </a:ext>
            </a:extLst>
          </p:cNvPr>
          <p:cNvGrpSpPr/>
          <p:nvPr/>
        </p:nvGrpSpPr>
        <p:grpSpPr>
          <a:xfrm>
            <a:off x="5871335" y="1586763"/>
            <a:ext cx="3181802" cy="584775"/>
            <a:chOff x="6588037" y="2227220"/>
            <a:chExt cx="3181802" cy="584775"/>
          </a:xfrm>
        </p:grpSpPr>
        <p:grpSp>
          <p:nvGrpSpPr>
            <p:cNvPr id="10" name="组合 9">
              <a:extLst>
                <a:ext uri="{FF2B5EF4-FFF2-40B4-BE49-F238E27FC236}">
                  <a16:creationId xmlns:a16="http://schemas.microsoft.com/office/drawing/2014/main" id="{7FC18541-1EDC-4A4F-BB66-D4888DCFB88C}"/>
                </a:ext>
              </a:extLst>
            </p:cNvPr>
            <p:cNvGrpSpPr/>
            <p:nvPr/>
          </p:nvGrpSpPr>
          <p:grpSpPr>
            <a:xfrm>
              <a:off x="6588037" y="2227220"/>
              <a:ext cx="3181802" cy="584775"/>
              <a:chOff x="6588037" y="2227220"/>
              <a:chExt cx="3181802" cy="584775"/>
            </a:xfrm>
          </p:grpSpPr>
          <p:sp>
            <p:nvSpPr>
              <p:cNvPr id="8" name="文本框 7">
                <a:extLst>
                  <a:ext uri="{FF2B5EF4-FFF2-40B4-BE49-F238E27FC236}">
                    <a16:creationId xmlns:a16="http://schemas.microsoft.com/office/drawing/2014/main" id="{27F7056A-74B0-40C5-ADE6-8FFD207D247D}"/>
                  </a:ext>
                </a:extLst>
              </p:cNvPr>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A31C2D"/>
                    </a:solidFill>
                    <a:effectLst/>
                    <a:uLnTx/>
                    <a:uFillTx/>
                    <a:cs typeface="+mn-ea"/>
                    <a:sym typeface="+mn-lt"/>
                  </a:rPr>
                  <a:t>01</a:t>
                </a:r>
                <a:endParaRPr kumimoji="0" lang="zh-CN" altLang="en-US" sz="3200" b="1" i="0" u="none" strike="noStrike" kern="1200" cap="none" spc="0" normalizeH="0" baseline="0" noProof="0" dirty="0">
                  <a:ln>
                    <a:noFill/>
                  </a:ln>
                  <a:solidFill>
                    <a:srgbClr val="A31C2D"/>
                  </a:solidFill>
                  <a:effectLst/>
                  <a:uLnTx/>
                  <a:uFillTx/>
                  <a:cs typeface="+mn-ea"/>
                  <a:sym typeface="+mn-lt"/>
                </a:endParaRPr>
              </a:p>
            </p:txBody>
          </p:sp>
          <p:sp>
            <p:nvSpPr>
              <p:cNvPr id="9" name="矩形 8">
                <a:extLst>
                  <a:ext uri="{FF2B5EF4-FFF2-40B4-BE49-F238E27FC236}">
                    <a16:creationId xmlns:a16="http://schemas.microsoft.com/office/drawing/2014/main" id="{2DE54445-99F6-41A4-BB92-77DE17BA2779}"/>
                  </a:ext>
                </a:extLst>
              </p:cNvPr>
              <p:cNvSpPr/>
              <p:nvPr/>
            </p:nvSpPr>
            <p:spPr>
              <a:xfrm>
                <a:off x="7467606" y="2278143"/>
                <a:ext cx="2302233"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cs typeface="+mn-ea"/>
                    <a:sym typeface="+mn-lt"/>
                  </a:rPr>
                  <a:t>研究背景与意义</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grpSp>
        <p:cxnSp>
          <p:nvCxnSpPr>
            <p:cNvPr id="18" name="直接连接符 17">
              <a:extLst>
                <a:ext uri="{FF2B5EF4-FFF2-40B4-BE49-F238E27FC236}">
                  <a16:creationId xmlns:a16="http://schemas.microsoft.com/office/drawing/2014/main" id="{8B9B0397-BFC7-4025-8F36-1A3071A01873}"/>
                </a:ext>
              </a:extLst>
            </p:cNvPr>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6DEE4682-1DDF-47C9-B4B7-A1D195B03673}"/>
              </a:ext>
            </a:extLst>
          </p:cNvPr>
          <p:cNvGrpSpPr/>
          <p:nvPr/>
        </p:nvGrpSpPr>
        <p:grpSpPr>
          <a:xfrm>
            <a:off x="6045200" y="2593436"/>
            <a:ext cx="3095240" cy="584775"/>
            <a:chOff x="6588037" y="2227220"/>
            <a:chExt cx="3095240" cy="584775"/>
          </a:xfrm>
        </p:grpSpPr>
        <p:grpSp>
          <p:nvGrpSpPr>
            <p:cNvPr id="22" name="组合 21">
              <a:extLst>
                <a:ext uri="{FF2B5EF4-FFF2-40B4-BE49-F238E27FC236}">
                  <a16:creationId xmlns:a16="http://schemas.microsoft.com/office/drawing/2014/main" id="{DE15DE0C-C5BF-4F51-9C05-D721DA2CA45A}"/>
                </a:ext>
              </a:extLst>
            </p:cNvPr>
            <p:cNvGrpSpPr/>
            <p:nvPr/>
          </p:nvGrpSpPr>
          <p:grpSpPr>
            <a:xfrm>
              <a:off x="6588037" y="2227220"/>
              <a:ext cx="3095240" cy="584775"/>
              <a:chOff x="6588037" y="2227220"/>
              <a:chExt cx="3095240" cy="584775"/>
            </a:xfrm>
          </p:grpSpPr>
          <p:sp>
            <p:nvSpPr>
              <p:cNvPr id="24" name="文本框 23">
                <a:extLst>
                  <a:ext uri="{FF2B5EF4-FFF2-40B4-BE49-F238E27FC236}">
                    <a16:creationId xmlns:a16="http://schemas.microsoft.com/office/drawing/2014/main" id="{373BDF19-4629-4034-9C45-D76A46D4A6F1}"/>
                  </a:ext>
                </a:extLst>
              </p:cNvPr>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A31C2D"/>
                    </a:solidFill>
                    <a:effectLst/>
                    <a:uLnTx/>
                    <a:uFillTx/>
                    <a:cs typeface="+mn-ea"/>
                    <a:sym typeface="+mn-lt"/>
                  </a:rPr>
                  <a:t>02</a:t>
                </a:r>
                <a:endParaRPr kumimoji="0" lang="zh-CN" altLang="en-US" sz="3200" b="1" i="0" u="none" strike="noStrike" kern="1200" cap="none" spc="0" normalizeH="0" baseline="0" noProof="0" dirty="0">
                  <a:ln>
                    <a:noFill/>
                  </a:ln>
                  <a:solidFill>
                    <a:srgbClr val="A31C2D"/>
                  </a:solidFill>
                  <a:effectLst/>
                  <a:uLnTx/>
                  <a:uFillTx/>
                  <a:cs typeface="+mn-ea"/>
                  <a:sym typeface="+mn-lt"/>
                </a:endParaRPr>
              </a:p>
            </p:txBody>
          </p:sp>
          <p:sp>
            <p:nvSpPr>
              <p:cNvPr id="25" name="矩形 24">
                <a:extLst>
                  <a:ext uri="{FF2B5EF4-FFF2-40B4-BE49-F238E27FC236}">
                    <a16:creationId xmlns:a16="http://schemas.microsoft.com/office/drawing/2014/main" id="{19B6583D-65F5-4330-9E1C-25250315BB73}"/>
                  </a:ext>
                </a:extLst>
              </p:cNvPr>
              <p:cNvSpPr/>
              <p:nvPr/>
            </p:nvSpPr>
            <p:spPr>
              <a:xfrm>
                <a:off x="7467606" y="2278143"/>
                <a:ext cx="22156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cs typeface="+mn-ea"/>
                    <a:sym typeface="+mn-lt"/>
                  </a:rPr>
                  <a:t>国</a:t>
                </a:r>
                <a:r>
                  <a:rPr kumimoji="0" lang="zh-CN" altLang="en-US" sz="2400" b="1" i="0" u="none" strike="noStrike" kern="1200" cap="none" spc="0" normalizeH="0" baseline="0" noProof="0" dirty="0">
                    <a:ln>
                      <a:noFill/>
                    </a:ln>
                    <a:solidFill>
                      <a:prstClr val="black"/>
                    </a:solidFill>
                    <a:effectLst/>
                    <a:uLnTx/>
                    <a:uFillTx/>
                    <a:cs typeface="+mn-ea"/>
                    <a:sym typeface="+mn-lt"/>
                  </a:rPr>
                  <a:t>内</a:t>
                </a:r>
                <a:r>
                  <a:rPr kumimoji="0" lang="zh-CN" altLang="en-US" sz="2000" b="1" i="0" u="none" strike="noStrike" kern="1200" cap="none" spc="0" normalizeH="0" baseline="0" noProof="0" dirty="0">
                    <a:ln>
                      <a:noFill/>
                    </a:ln>
                    <a:solidFill>
                      <a:prstClr val="black"/>
                    </a:solidFill>
                    <a:effectLst/>
                    <a:uLnTx/>
                    <a:uFillTx/>
                    <a:cs typeface="+mn-ea"/>
                    <a:sym typeface="+mn-lt"/>
                  </a:rPr>
                  <a:t>外</a:t>
                </a:r>
                <a:r>
                  <a:rPr kumimoji="0" lang="zh-CN" altLang="en-US" sz="2400" b="1" i="0" u="none" strike="noStrike" kern="1200" cap="none" spc="0" normalizeH="0" baseline="0" noProof="0" dirty="0">
                    <a:ln>
                      <a:noFill/>
                    </a:ln>
                    <a:solidFill>
                      <a:prstClr val="black"/>
                    </a:solidFill>
                    <a:effectLst/>
                    <a:uLnTx/>
                    <a:uFillTx/>
                    <a:cs typeface="+mn-ea"/>
                    <a:sym typeface="+mn-lt"/>
                  </a:rPr>
                  <a:t>研究现状</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grpSp>
        <p:cxnSp>
          <p:nvCxnSpPr>
            <p:cNvPr id="23" name="直接连接符 22">
              <a:extLst>
                <a:ext uri="{FF2B5EF4-FFF2-40B4-BE49-F238E27FC236}">
                  <a16:creationId xmlns:a16="http://schemas.microsoft.com/office/drawing/2014/main" id="{E3B5E786-7DCC-4D63-812D-DFD0F6CB7E57}"/>
                </a:ext>
              </a:extLst>
            </p:cNvPr>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7D2C984D-3E94-4D84-8AB9-B4EB276C630B}"/>
              </a:ext>
            </a:extLst>
          </p:cNvPr>
          <p:cNvGrpSpPr/>
          <p:nvPr/>
        </p:nvGrpSpPr>
        <p:grpSpPr>
          <a:xfrm>
            <a:off x="6249617" y="3672296"/>
            <a:ext cx="3181802" cy="584775"/>
            <a:chOff x="6588037" y="2227220"/>
            <a:chExt cx="3181802" cy="584775"/>
          </a:xfrm>
        </p:grpSpPr>
        <p:grpSp>
          <p:nvGrpSpPr>
            <p:cNvPr id="27" name="组合 26">
              <a:extLst>
                <a:ext uri="{FF2B5EF4-FFF2-40B4-BE49-F238E27FC236}">
                  <a16:creationId xmlns:a16="http://schemas.microsoft.com/office/drawing/2014/main" id="{CE1F2623-C372-4252-ACE2-3AC28EC4490E}"/>
                </a:ext>
              </a:extLst>
            </p:cNvPr>
            <p:cNvGrpSpPr/>
            <p:nvPr/>
          </p:nvGrpSpPr>
          <p:grpSpPr>
            <a:xfrm>
              <a:off x="6588037" y="2227220"/>
              <a:ext cx="3181802" cy="584775"/>
              <a:chOff x="6588037" y="2227220"/>
              <a:chExt cx="3181802" cy="584775"/>
            </a:xfrm>
          </p:grpSpPr>
          <p:sp>
            <p:nvSpPr>
              <p:cNvPr id="29" name="文本框 28">
                <a:extLst>
                  <a:ext uri="{FF2B5EF4-FFF2-40B4-BE49-F238E27FC236}">
                    <a16:creationId xmlns:a16="http://schemas.microsoft.com/office/drawing/2014/main" id="{71DE4362-D07F-477E-AC41-341A241EEBA6}"/>
                  </a:ext>
                </a:extLst>
              </p:cNvPr>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A31C2D"/>
                    </a:solidFill>
                    <a:effectLst/>
                    <a:uLnTx/>
                    <a:uFillTx/>
                    <a:cs typeface="+mn-ea"/>
                    <a:sym typeface="+mn-lt"/>
                  </a:rPr>
                  <a:t>03</a:t>
                </a:r>
                <a:endParaRPr kumimoji="0" lang="zh-CN" altLang="en-US" sz="3200" b="1" i="0" u="none" strike="noStrike" kern="1200" cap="none" spc="0" normalizeH="0" baseline="0" noProof="0" dirty="0">
                  <a:ln>
                    <a:noFill/>
                  </a:ln>
                  <a:solidFill>
                    <a:srgbClr val="A31C2D"/>
                  </a:solidFill>
                  <a:effectLst/>
                  <a:uLnTx/>
                  <a:uFillTx/>
                  <a:cs typeface="+mn-ea"/>
                  <a:sym typeface="+mn-lt"/>
                </a:endParaRPr>
              </a:p>
            </p:txBody>
          </p:sp>
          <p:sp>
            <p:nvSpPr>
              <p:cNvPr id="30" name="矩形 29">
                <a:extLst>
                  <a:ext uri="{FF2B5EF4-FFF2-40B4-BE49-F238E27FC236}">
                    <a16:creationId xmlns:a16="http://schemas.microsoft.com/office/drawing/2014/main" id="{3292BE4C-C036-44B3-9CAB-D42BB67D15B3}"/>
                  </a:ext>
                </a:extLst>
              </p:cNvPr>
              <p:cNvSpPr/>
              <p:nvPr/>
            </p:nvSpPr>
            <p:spPr>
              <a:xfrm>
                <a:off x="7467606" y="2278143"/>
                <a:ext cx="2302233"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cs typeface="+mn-ea"/>
                    <a:sym typeface="+mn-lt"/>
                  </a:rPr>
                  <a:t>研究思路与方法</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grpSp>
        <p:cxnSp>
          <p:nvCxnSpPr>
            <p:cNvPr id="28" name="直接连接符 27">
              <a:extLst>
                <a:ext uri="{FF2B5EF4-FFF2-40B4-BE49-F238E27FC236}">
                  <a16:creationId xmlns:a16="http://schemas.microsoft.com/office/drawing/2014/main" id="{E6B2F5F7-1CF7-4640-A753-0092859B3BE6}"/>
                </a:ext>
              </a:extLst>
            </p:cNvPr>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584B32EB-9B5E-496F-8010-BFF2ACFF54BD}"/>
              </a:ext>
            </a:extLst>
          </p:cNvPr>
          <p:cNvGrpSpPr/>
          <p:nvPr/>
        </p:nvGrpSpPr>
        <p:grpSpPr>
          <a:xfrm>
            <a:off x="6442657" y="4740523"/>
            <a:ext cx="3398207" cy="584775"/>
            <a:chOff x="6588037" y="2227220"/>
            <a:chExt cx="3398207" cy="584775"/>
          </a:xfrm>
        </p:grpSpPr>
        <p:grpSp>
          <p:nvGrpSpPr>
            <p:cNvPr id="32" name="组合 31">
              <a:extLst>
                <a:ext uri="{FF2B5EF4-FFF2-40B4-BE49-F238E27FC236}">
                  <a16:creationId xmlns:a16="http://schemas.microsoft.com/office/drawing/2014/main" id="{1A182596-2005-4575-9FCE-A1EFFA8256E2}"/>
                </a:ext>
              </a:extLst>
            </p:cNvPr>
            <p:cNvGrpSpPr/>
            <p:nvPr/>
          </p:nvGrpSpPr>
          <p:grpSpPr>
            <a:xfrm>
              <a:off x="6588037" y="2227220"/>
              <a:ext cx="3398207" cy="584775"/>
              <a:chOff x="6588037" y="2227220"/>
              <a:chExt cx="3398207" cy="584775"/>
            </a:xfrm>
          </p:grpSpPr>
          <p:sp>
            <p:nvSpPr>
              <p:cNvPr id="34" name="文本框 33">
                <a:extLst>
                  <a:ext uri="{FF2B5EF4-FFF2-40B4-BE49-F238E27FC236}">
                    <a16:creationId xmlns:a16="http://schemas.microsoft.com/office/drawing/2014/main" id="{12FD6E5A-E1F1-4755-89DA-BAB615458FBF}"/>
                  </a:ext>
                </a:extLst>
              </p:cNvPr>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A31C2D"/>
                    </a:solidFill>
                    <a:effectLst/>
                    <a:uLnTx/>
                    <a:uFillTx/>
                    <a:cs typeface="+mn-ea"/>
                    <a:sym typeface="+mn-lt"/>
                  </a:rPr>
                  <a:t>04</a:t>
                </a:r>
                <a:endParaRPr kumimoji="0" lang="zh-CN" altLang="en-US" sz="3200" b="1" i="0" u="none" strike="noStrike" kern="1200" cap="none" spc="0" normalizeH="0" baseline="0" noProof="0" dirty="0">
                  <a:ln>
                    <a:noFill/>
                  </a:ln>
                  <a:solidFill>
                    <a:srgbClr val="A31C2D"/>
                  </a:solidFill>
                  <a:effectLst/>
                  <a:uLnTx/>
                  <a:uFillTx/>
                  <a:cs typeface="+mn-ea"/>
                  <a:sym typeface="+mn-lt"/>
                </a:endParaRPr>
              </a:p>
            </p:txBody>
          </p:sp>
          <p:sp>
            <p:nvSpPr>
              <p:cNvPr id="35" name="矩形 34">
                <a:extLst>
                  <a:ext uri="{FF2B5EF4-FFF2-40B4-BE49-F238E27FC236}">
                    <a16:creationId xmlns:a16="http://schemas.microsoft.com/office/drawing/2014/main" id="{745AA64B-6D07-4BC7-A593-B6B9806417C9}"/>
                  </a:ext>
                </a:extLst>
              </p:cNvPr>
              <p:cNvSpPr/>
              <p:nvPr/>
            </p:nvSpPr>
            <p:spPr>
              <a:xfrm>
                <a:off x="7467606" y="2278143"/>
                <a:ext cx="251863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cs typeface="+mn-ea"/>
                    <a:sym typeface="+mn-lt"/>
                  </a:rPr>
                  <a:t>论文的创新性</a:t>
                </a:r>
                <a:r>
                  <a:rPr lang="zh-CN" altLang="en-US" sz="2000" b="1" dirty="0">
                    <a:solidFill>
                      <a:prstClr val="black"/>
                    </a:solidFill>
                    <a:cs typeface="+mn-ea"/>
                    <a:sym typeface="+mn-lt"/>
                  </a:rPr>
                  <a:t>尝试</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grpSp>
        <p:cxnSp>
          <p:nvCxnSpPr>
            <p:cNvPr id="33" name="直接连接符 32">
              <a:extLst>
                <a:ext uri="{FF2B5EF4-FFF2-40B4-BE49-F238E27FC236}">
                  <a16:creationId xmlns:a16="http://schemas.microsoft.com/office/drawing/2014/main" id="{5864F116-E011-4EEF-8894-6A5F2416C2C9}"/>
                </a:ext>
              </a:extLst>
            </p:cNvPr>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组合 43">
            <a:extLst>
              <a:ext uri="{FF2B5EF4-FFF2-40B4-BE49-F238E27FC236}">
                <a16:creationId xmlns:a16="http://schemas.microsoft.com/office/drawing/2014/main" id="{1F9023BD-6E47-4CC3-9978-B886EBA94770}"/>
              </a:ext>
            </a:extLst>
          </p:cNvPr>
          <p:cNvGrpSpPr/>
          <p:nvPr/>
        </p:nvGrpSpPr>
        <p:grpSpPr>
          <a:xfrm>
            <a:off x="6612977" y="5723259"/>
            <a:ext cx="3802164" cy="584775"/>
            <a:chOff x="6588037" y="2227220"/>
            <a:chExt cx="3802164" cy="584775"/>
          </a:xfrm>
        </p:grpSpPr>
        <p:grpSp>
          <p:nvGrpSpPr>
            <p:cNvPr id="45" name="组合 44">
              <a:extLst>
                <a:ext uri="{FF2B5EF4-FFF2-40B4-BE49-F238E27FC236}">
                  <a16:creationId xmlns:a16="http://schemas.microsoft.com/office/drawing/2014/main" id="{F881DF69-806D-4230-AF39-6CE66987F0EF}"/>
                </a:ext>
              </a:extLst>
            </p:cNvPr>
            <p:cNvGrpSpPr/>
            <p:nvPr/>
          </p:nvGrpSpPr>
          <p:grpSpPr>
            <a:xfrm>
              <a:off x="6588037" y="2227220"/>
              <a:ext cx="3802164" cy="584775"/>
              <a:chOff x="6588037" y="2227220"/>
              <a:chExt cx="3802164" cy="584775"/>
            </a:xfrm>
          </p:grpSpPr>
          <p:sp>
            <p:nvSpPr>
              <p:cNvPr id="47" name="文本框 46">
                <a:extLst>
                  <a:ext uri="{FF2B5EF4-FFF2-40B4-BE49-F238E27FC236}">
                    <a16:creationId xmlns:a16="http://schemas.microsoft.com/office/drawing/2014/main" id="{5D5F3979-0BC9-4CB9-96B0-254DF86F629E}"/>
                  </a:ext>
                </a:extLst>
              </p:cNvPr>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A31C2D"/>
                    </a:solidFill>
                    <a:effectLst/>
                    <a:uLnTx/>
                    <a:uFillTx/>
                    <a:cs typeface="+mn-ea"/>
                    <a:sym typeface="+mn-lt"/>
                  </a:rPr>
                  <a:t>05</a:t>
                </a:r>
                <a:endParaRPr kumimoji="0" lang="zh-CN" altLang="en-US" sz="3200" b="1" i="0" u="none" strike="noStrike" kern="1200" cap="none" spc="0" normalizeH="0" baseline="0" noProof="0" dirty="0">
                  <a:ln>
                    <a:noFill/>
                  </a:ln>
                  <a:solidFill>
                    <a:srgbClr val="A31C2D"/>
                  </a:solidFill>
                  <a:effectLst/>
                  <a:uLnTx/>
                  <a:uFillTx/>
                  <a:cs typeface="+mn-ea"/>
                  <a:sym typeface="+mn-lt"/>
                </a:endParaRPr>
              </a:p>
            </p:txBody>
          </p:sp>
          <p:sp>
            <p:nvSpPr>
              <p:cNvPr id="48" name="矩形 47">
                <a:extLst>
                  <a:ext uri="{FF2B5EF4-FFF2-40B4-BE49-F238E27FC236}">
                    <a16:creationId xmlns:a16="http://schemas.microsoft.com/office/drawing/2014/main" id="{69CA4945-D95E-42B0-BAB0-370FEB4F196A}"/>
                  </a:ext>
                </a:extLst>
              </p:cNvPr>
              <p:cNvSpPr/>
              <p:nvPr/>
            </p:nvSpPr>
            <p:spPr>
              <a:xfrm>
                <a:off x="7467606" y="2278143"/>
                <a:ext cx="292259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cs typeface="+mn-ea"/>
                    <a:sym typeface="+mn-lt"/>
                  </a:rPr>
                  <a:t>研究难点与</a:t>
                </a:r>
                <a:r>
                  <a:rPr kumimoji="0" lang="zh-CN" altLang="en-US" sz="2000" b="1" i="0" u="none" strike="noStrike" kern="1200" cap="none" spc="0" normalizeH="0" baseline="0" noProof="0" dirty="0">
                    <a:ln>
                      <a:noFill/>
                    </a:ln>
                    <a:solidFill>
                      <a:prstClr val="black"/>
                    </a:solidFill>
                    <a:effectLst/>
                    <a:uLnTx/>
                    <a:uFillTx/>
                    <a:cs typeface="+mn-ea"/>
                    <a:sym typeface="+mn-lt"/>
                  </a:rPr>
                  <a:t>预期</a:t>
                </a:r>
                <a:r>
                  <a:rPr kumimoji="0" lang="zh-CN" altLang="en-US" sz="2400" b="1" i="0" u="none" strike="noStrike" kern="1200" cap="none" spc="0" normalizeH="0" baseline="0" noProof="0" dirty="0">
                    <a:ln>
                      <a:noFill/>
                    </a:ln>
                    <a:solidFill>
                      <a:prstClr val="black"/>
                    </a:solidFill>
                    <a:effectLst/>
                    <a:uLnTx/>
                    <a:uFillTx/>
                    <a:cs typeface="+mn-ea"/>
                    <a:sym typeface="+mn-lt"/>
                  </a:rPr>
                  <a:t>成果</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grpSp>
        <p:cxnSp>
          <p:nvCxnSpPr>
            <p:cNvPr id="46" name="直接连接符 45">
              <a:extLst>
                <a:ext uri="{FF2B5EF4-FFF2-40B4-BE49-F238E27FC236}">
                  <a16:creationId xmlns:a16="http://schemas.microsoft.com/office/drawing/2014/main" id="{599A80E6-897A-42D8-B152-E718D7F545FD}"/>
                </a:ext>
              </a:extLst>
            </p:cNvPr>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865C1287-DAC9-4447-9797-CC4BEB1D44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397" y="3474753"/>
            <a:ext cx="1299270" cy="1299270"/>
          </a:xfrm>
          <a:prstGeom prst="rect">
            <a:avLst/>
          </a:prstGeom>
        </p:spPr>
      </p:pic>
      <p:sp>
        <p:nvSpPr>
          <p:cNvPr id="3" name="椭圆 2">
            <a:extLst>
              <a:ext uri="{FF2B5EF4-FFF2-40B4-BE49-F238E27FC236}">
                <a16:creationId xmlns:a16="http://schemas.microsoft.com/office/drawing/2014/main" id="{45B2F6CE-76FD-4460-B01F-4C8D689B2DB9}"/>
              </a:ext>
            </a:extLst>
          </p:cNvPr>
          <p:cNvSpPr/>
          <p:nvPr/>
        </p:nvSpPr>
        <p:spPr>
          <a:xfrm>
            <a:off x="1450268" y="3294624"/>
            <a:ext cx="1659528" cy="165952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8" name="图片 37">
            <a:extLst>
              <a:ext uri="{FF2B5EF4-FFF2-40B4-BE49-F238E27FC236}">
                <a16:creationId xmlns:a16="http://schemas.microsoft.com/office/drawing/2014/main" id="{3573A480-29EB-467F-9B20-59319DB8D9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8194" y="355452"/>
            <a:ext cx="2133752" cy="736987"/>
          </a:xfrm>
          <a:prstGeom prst="rect">
            <a:avLst/>
          </a:prstGeom>
        </p:spPr>
      </p:pic>
      <p:sp>
        <p:nvSpPr>
          <p:cNvPr id="39" name="椭圆 38">
            <a:extLst>
              <a:ext uri="{FF2B5EF4-FFF2-40B4-BE49-F238E27FC236}">
                <a16:creationId xmlns:a16="http://schemas.microsoft.com/office/drawing/2014/main" id="{9E7070EE-C5F4-41D7-965B-9D03FF9E3562}"/>
              </a:ext>
            </a:extLst>
          </p:cNvPr>
          <p:cNvSpPr/>
          <p:nvPr/>
        </p:nvSpPr>
        <p:spPr>
          <a:xfrm>
            <a:off x="4837856" y="1542416"/>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a:extLst>
              <a:ext uri="{FF2B5EF4-FFF2-40B4-BE49-F238E27FC236}">
                <a16:creationId xmlns:a16="http://schemas.microsoft.com/office/drawing/2014/main" id="{950527D7-E52F-4943-9227-95D7767E7A9B}"/>
              </a:ext>
            </a:extLst>
          </p:cNvPr>
          <p:cNvSpPr/>
          <p:nvPr/>
        </p:nvSpPr>
        <p:spPr>
          <a:xfrm>
            <a:off x="5027136" y="2594537"/>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a:extLst>
              <a:ext uri="{FF2B5EF4-FFF2-40B4-BE49-F238E27FC236}">
                <a16:creationId xmlns:a16="http://schemas.microsoft.com/office/drawing/2014/main" id="{889FB25B-6ED0-4536-883E-D71A7ED4C8E3}"/>
              </a:ext>
            </a:extLst>
          </p:cNvPr>
          <p:cNvSpPr/>
          <p:nvPr/>
        </p:nvSpPr>
        <p:spPr>
          <a:xfrm>
            <a:off x="5222791" y="3678344"/>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a:extLst>
              <a:ext uri="{FF2B5EF4-FFF2-40B4-BE49-F238E27FC236}">
                <a16:creationId xmlns:a16="http://schemas.microsoft.com/office/drawing/2014/main" id="{C8825165-A917-4B17-B990-C60478BA7865}"/>
              </a:ext>
            </a:extLst>
          </p:cNvPr>
          <p:cNvSpPr/>
          <p:nvPr/>
        </p:nvSpPr>
        <p:spPr>
          <a:xfrm>
            <a:off x="5389997" y="4694996"/>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a:extLst>
              <a:ext uri="{FF2B5EF4-FFF2-40B4-BE49-F238E27FC236}">
                <a16:creationId xmlns:a16="http://schemas.microsoft.com/office/drawing/2014/main" id="{C6628E52-AFF9-4524-9744-1C157910174D}"/>
              </a:ext>
            </a:extLst>
          </p:cNvPr>
          <p:cNvSpPr/>
          <p:nvPr/>
        </p:nvSpPr>
        <p:spPr>
          <a:xfrm>
            <a:off x="5568193" y="5662381"/>
            <a:ext cx="658704" cy="658704"/>
          </a:xfrm>
          <a:prstGeom prst="ellipse">
            <a:avLst/>
          </a:prstGeom>
          <a:solidFill>
            <a:srgbClr val="D23C4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文本框 52">
            <a:extLst>
              <a:ext uri="{FF2B5EF4-FFF2-40B4-BE49-F238E27FC236}">
                <a16:creationId xmlns:a16="http://schemas.microsoft.com/office/drawing/2014/main" id="{8851AF2E-D1DA-426A-9C4B-DFC063F2DF56}"/>
              </a:ext>
            </a:extLst>
          </p:cNvPr>
          <p:cNvSpPr txBox="1"/>
          <p:nvPr/>
        </p:nvSpPr>
        <p:spPr>
          <a:xfrm>
            <a:off x="1251657" y="836882"/>
            <a:ext cx="27079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5400" b="1" noProof="0" dirty="0">
                <a:solidFill>
                  <a:schemeClr val="bg1"/>
                </a:solidFill>
                <a:cs typeface="+mn-ea"/>
                <a:sym typeface="+mn-lt"/>
              </a:rPr>
              <a:t>目    录</a:t>
            </a:r>
            <a:endParaRPr kumimoji="0" lang="zh-CN" altLang="en-US" sz="5400" b="1" i="0" u="none" strike="noStrike" kern="1200" cap="none" spc="0" normalizeH="0" baseline="0" noProof="0" dirty="0">
              <a:ln>
                <a:noFill/>
              </a:ln>
              <a:solidFill>
                <a:schemeClr val="bg1"/>
              </a:solidFill>
              <a:effectLst/>
              <a:uLnTx/>
              <a:uFillTx/>
              <a:cs typeface="+mn-ea"/>
              <a:sym typeface="+mn-lt"/>
            </a:endParaRPr>
          </a:p>
        </p:txBody>
      </p:sp>
      <p:pic>
        <p:nvPicPr>
          <p:cNvPr id="54" name="图片 53">
            <a:extLst>
              <a:ext uri="{FF2B5EF4-FFF2-40B4-BE49-F238E27FC236}">
                <a16:creationId xmlns:a16="http://schemas.microsoft.com/office/drawing/2014/main" id="{389468F0-E368-47B8-A711-8F66933A88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2044" y="1622896"/>
            <a:ext cx="504799" cy="504799"/>
          </a:xfrm>
          <a:prstGeom prst="rect">
            <a:avLst/>
          </a:prstGeom>
        </p:spPr>
      </p:pic>
      <p:pic>
        <p:nvPicPr>
          <p:cNvPr id="55" name="图片 54">
            <a:extLst>
              <a:ext uri="{FF2B5EF4-FFF2-40B4-BE49-F238E27FC236}">
                <a16:creationId xmlns:a16="http://schemas.microsoft.com/office/drawing/2014/main" id="{E3D2C4E3-F8C8-4645-8162-650C739A4C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26016" y="2702122"/>
            <a:ext cx="504799" cy="504799"/>
          </a:xfrm>
          <a:prstGeom prst="rect">
            <a:avLst/>
          </a:prstGeom>
        </p:spPr>
      </p:pic>
      <p:pic>
        <p:nvPicPr>
          <p:cNvPr id="56" name="图片 55">
            <a:extLst>
              <a:ext uri="{FF2B5EF4-FFF2-40B4-BE49-F238E27FC236}">
                <a16:creationId xmlns:a16="http://schemas.microsoft.com/office/drawing/2014/main" id="{8617DB79-609A-4B0A-AB5E-F09A0D9E56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9806" y="3770504"/>
            <a:ext cx="504799" cy="504799"/>
          </a:xfrm>
          <a:prstGeom prst="rect">
            <a:avLst/>
          </a:prstGeom>
        </p:spPr>
      </p:pic>
      <p:pic>
        <p:nvPicPr>
          <p:cNvPr id="57" name="图片 56">
            <a:extLst>
              <a:ext uri="{FF2B5EF4-FFF2-40B4-BE49-F238E27FC236}">
                <a16:creationId xmlns:a16="http://schemas.microsoft.com/office/drawing/2014/main" id="{2D915420-8483-48B4-9879-47721930AE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92780" y="4791143"/>
            <a:ext cx="504799" cy="504799"/>
          </a:xfrm>
          <a:prstGeom prst="rect">
            <a:avLst/>
          </a:prstGeom>
        </p:spPr>
      </p:pic>
      <p:pic>
        <p:nvPicPr>
          <p:cNvPr id="58" name="图片 57">
            <a:extLst>
              <a:ext uri="{FF2B5EF4-FFF2-40B4-BE49-F238E27FC236}">
                <a16:creationId xmlns:a16="http://schemas.microsoft.com/office/drawing/2014/main" id="{7A8B64E4-F442-4F87-9C2C-BB522BE7D9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5179" y="5763246"/>
            <a:ext cx="504799" cy="504799"/>
          </a:xfrm>
          <a:prstGeom prst="rect">
            <a:avLst/>
          </a:prstGeom>
        </p:spPr>
      </p:pic>
    </p:spTree>
    <p:extLst>
      <p:ext uri="{BB962C8B-B14F-4D97-AF65-F5344CB8AC3E}">
        <p14:creationId xmlns:p14="http://schemas.microsoft.com/office/powerpoint/2010/main" val="27751905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par>
                                <p:cTn id="12" presetID="22" presetClass="entr" presetSubtype="1"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up)">
                                      <p:cBhvr>
                                        <p:cTn id="14" dur="500"/>
                                        <p:tgtEl>
                                          <p:spTgt spid="21"/>
                                        </p:tgtEl>
                                      </p:cBhvr>
                                    </p:animEffect>
                                  </p:childTnLst>
                                </p:cTn>
                              </p:par>
                              <p:par>
                                <p:cTn id="15" presetID="2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par>
                                <p:cTn id="18" presetID="22" presetClass="entr" presetSubtype="1"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par>
                                <p:cTn id="21" presetID="22" presetClass="entr" presetSubtype="1"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up)">
                                      <p:cBhvr>
                                        <p:cTn id="23" dur="500"/>
                                        <p:tgtEl>
                                          <p:spTgt spid="4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7E8FCB1-E55B-4E30-BA66-CD3998BC4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a:extLst>
              <a:ext uri="{FF2B5EF4-FFF2-40B4-BE49-F238E27FC236}">
                <a16:creationId xmlns:a16="http://schemas.microsoft.com/office/drawing/2014/main" id="{1B5678FB-0386-4A62-99E2-264FBBC0163C}"/>
              </a:ext>
            </a:extLst>
          </p:cNvPr>
          <p:cNvSpPr/>
          <p:nvPr/>
        </p:nvSpPr>
        <p:spPr>
          <a:xfrm>
            <a:off x="-85060" y="1647825"/>
            <a:ext cx="12277060" cy="2505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Research Background and Current Situation </a:t>
            </a:r>
            <a:br>
              <a:rPr lang="en-US" altLang="zh-CN">
                <a:cs typeface="+mn-ea"/>
                <a:sym typeface="+mn-lt"/>
              </a:rPr>
            </a:br>
            <a:endParaRPr lang="zh-CN" altLang="en-US">
              <a:cs typeface="+mn-ea"/>
              <a:sym typeface="+mn-lt"/>
            </a:endParaRPr>
          </a:p>
        </p:txBody>
      </p:sp>
      <p:sp>
        <p:nvSpPr>
          <p:cNvPr id="9" name="矩形 8">
            <a:extLst>
              <a:ext uri="{FF2B5EF4-FFF2-40B4-BE49-F238E27FC236}">
                <a16:creationId xmlns:a16="http://schemas.microsoft.com/office/drawing/2014/main" id="{964112A8-51B9-42E0-A937-1FF3959A6007}"/>
              </a:ext>
            </a:extLst>
          </p:cNvPr>
          <p:cNvSpPr/>
          <p:nvPr/>
        </p:nvSpPr>
        <p:spPr>
          <a:xfrm>
            <a:off x="4971865" y="2226859"/>
            <a:ext cx="4851008"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A31C2D"/>
                </a:solidFill>
                <a:effectLst/>
                <a:uLnTx/>
                <a:uFillTx/>
                <a:cs typeface="+mn-ea"/>
                <a:sym typeface="+mn-lt"/>
              </a:rPr>
              <a:t>1</a:t>
            </a:r>
            <a:r>
              <a:rPr lang="en-US" altLang="zh-CN" sz="4400" b="1" dirty="0">
                <a:solidFill>
                  <a:srgbClr val="A31C2D"/>
                </a:solidFill>
                <a:cs typeface="+mn-ea"/>
                <a:sym typeface="+mn-lt"/>
              </a:rPr>
              <a:t>.</a:t>
            </a:r>
            <a:r>
              <a:rPr lang="zh-CN" altLang="en-US" sz="4400" b="1" dirty="0">
                <a:solidFill>
                  <a:srgbClr val="A31C2D"/>
                </a:solidFill>
                <a:cs typeface="+mn-ea"/>
                <a:sym typeface="+mn-lt"/>
              </a:rPr>
              <a:t>  </a:t>
            </a:r>
            <a:r>
              <a:rPr kumimoji="0" lang="zh-CN" altLang="en-US" sz="4400" b="1" i="0" u="none" strike="noStrike" kern="1200" cap="none" spc="0" normalizeH="0" baseline="0" noProof="0" dirty="0">
                <a:ln>
                  <a:noFill/>
                </a:ln>
                <a:solidFill>
                  <a:srgbClr val="A31C2D"/>
                </a:solidFill>
                <a:effectLst/>
                <a:uLnTx/>
                <a:uFillTx/>
                <a:cs typeface="+mn-ea"/>
                <a:sym typeface="+mn-lt"/>
              </a:rPr>
              <a:t>研究背景与</a:t>
            </a:r>
            <a:r>
              <a:rPr lang="zh-CN" altLang="en-US" sz="4400" b="1" dirty="0">
                <a:solidFill>
                  <a:srgbClr val="A31C2D"/>
                </a:solidFill>
                <a:cs typeface="+mn-ea"/>
                <a:sym typeface="+mn-lt"/>
              </a:rPr>
              <a:t>意义</a:t>
            </a:r>
            <a:endParaRPr kumimoji="0" lang="zh-CN" altLang="en-US" sz="4400" b="0" i="0" u="none" strike="noStrike" kern="1200" cap="none" spc="0" normalizeH="0" baseline="0" noProof="0" dirty="0">
              <a:ln>
                <a:noFill/>
              </a:ln>
              <a:solidFill>
                <a:srgbClr val="A31C2D"/>
              </a:solidFill>
              <a:effectLst/>
              <a:uLnTx/>
              <a:uFillTx/>
              <a:cs typeface="+mn-ea"/>
              <a:sym typeface="+mn-lt"/>
            </a:endParaRPr>
          </a:p>
        </p:txBody>
      </p:sp>
      <p:sp>
        <p:nvSpPr>
          <p:cNvPr id="3" name="椭圆 2">
            <a:extLst>
              <a:ext uri="{FF2B5EF4-FFF2-40B4-BE49-F238E27FC236}">
                <a16:creationId xmlns:a16="http://schemas.microsoft.com/office/drawing/2014/main" id="{2B8140CA-B3AF-41B4-8B81-0F3FDC1BA07D}"/>
              </a:ext>
            </a:extLst>
          </p:cNvPr>
          <p:cNvSpPr/>
          <p:nvPr/>
        </p:nvSpPr>
        <p:spPr>
          <a:xfrm>
            <a:off x="2106569" y="2063852"/>
            <a:ext cx="1737300" cy="1737300"/>
          </a:xfrm>
          <a:prstGeom prst="ellipse">
            <a:avLst/>
          </a:prstGeom>
          <a:solidFill>
            <a:srgbClr val="A31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Picture 2">
            <a:extLst>
              <a:ext uri="{FF2B5EF4-FFF2-40B4-BE49-F238E27FC236}">
                <a16:creationId xmlns:a16="http://schemas.microsoft.com/office/drawing/2014/main" id="{F42C81C9-21D3-4BDC-A2B2-29A721DBB4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35688" y="2207613"/>
            <a:ext cx="1460012" cy="146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20815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AC801D35-68A1-4184-A2A0-3E86D535D932}"/>
              </a:ext>
            </a:extLst>
          </p:cNvPr>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5" name="图片 4">
            <a:extLst>
              <a:ext uri="{FF2B5EF4-FFF2-40B4-BE49-F238E27FC236}">
                <a16:creationId xmlns:a16="http://schemas.microsoft.com/office/drawing/2014/main" id="{915B5E17-D4A3-4456-A704-E48C76D8D9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3015" y="2219265"/>
            <a:ext cx="674370" cy="674370"/>
          </a:xfrm>
          <a:prstGeom prst="rect">
            <a:avLst/>
          </a:prstGeom>
        </p:spPr>
      </p:pic>
      <p:sp>
        <p:nvSpPr>
          <p:cNvPr id="6" name="文本框 5">
            <a:extLst>
              <a:ext uri="{FF2B5EF4-FFF2-40B4-BE49-F238E27FC236}">
                <a16:creationId xmlns:a16="http://schemas.microsoft.com/office/drawing/2014/main" id="{A57600E8-B4B6-4110-83D4-AF2FD6249827}"/>
              </a:ext>
            </a:extLst>
          </p:cNvPr>
          <p:cNvSpPr txBox="1"/>
          <p:nvPr/>
        </p:nvSpPr>
        <p:spPr>
          <a:xfrm>
            <a:off x="2259826" y="3059370"/>
            <a:ext cx="1255534" cy="400110"/>
          </a:xfrm>
          <a:prstGeom prst="rect">
            <a:avLst/>
          </a:prstGeom>
          <a:noFill/>
        </p:spPr>
        <p:txBody>
          <a:bodyPr wrap="square" rtlCol="0">
            <a:spAutoFit/>
          </a:bodyPr>
          <a:lstStyle/>
          <a:p>
            <a:r>
              <a:rPr lang="zh-CN" altLang="en-US" sz="2000" b="1" dirty="0">
                <a:solidFill>
                  <a:schemeClr val="bg1"/>
                </a:solidFill>
                <a:cs typeface="+mn-ea"/>
                <a:sym typeface="+mn-lt"/>
              </a:rPr>
              <a:t>研究背景</a:t>
            </a:r>
          </a:p>
        </p:txBody>
      </p:sp>
      <p:pic>
        <p:nvPicPr>
          <p:cNvPr id="9" name="图片 8">
            <a:extLst>
              <a:ext uri="{FF2B5EF4-FFF2-40B4-BE49-F238E27FC236}">
                <a16:creationId xmlns:a16="http://schemas.microsoft.com/office/drawing/2014/main" id="{A8B4AA66-EC7A-4D4C-8373-22B67C0C22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3015" y="4332545"/>
            <a:ext cx="674370" cy="674370"/>
          </a:xfrm>
          <a:prstGeom prst="rect">
            <a:avLst/>
          </a:prstGeom>
        </p:spPr>
      </p:pic>
      <p:sp>
        <p:nvSpPr>
          <p:cNvPr id="10" name="文本框 9">
            <a:extLst>
              <a:ext uri="{FF2B5EF4-FFF2-40B4-BE49-F238E27FC236}">
                <a16:creationId xmlns:a16="http://schemas.microsoft.com/office/drawing/2014/main" id="{B36724CD-3ACB-4205-9F09-B20447A775B8}"/>
              </a:ext>
            </a:extLst>
          </p:cNvPr>
          <p:cNvSpPr txBox="1"/>
          <p:nvPr/>
        </p:nvSpPr>
        <p:spPr>
          <a:xfrm>
            <a:off x="2259826" y="5172650"/>
            <a:ext cx="1255534" cy="400110"/>
          </a:xfrm>
          <a:prstGeom prst="rect">
            <a:avLst/>
          </a:prstGeom>
          <a:noFill/>
        </p:spPr>
        <p:txBody>
          <a:bodyPr wrap="square" rtlCol="0">
            <a:spAutoFit/>
          </a:bodyPr>
          <a:lstStyle/>
          <a:p>
            <a:r>
              <a:rPr lang="zh-CN" altLang="en-US" sz="2000" b="1" dirty="0">
                <a:solidFill>
                  <a:schemeClr val="bg1"/>
                </a:solidFill>
                <a:cs typeface="+mn-ea"/>
                <a:sym typeface="+mn-lt"/>
              </a:rPr>
              <a:t>研究背景</a:t>
            </a:r>
          </a:p>
        </p:txBody>
      </p:sp>
      <p:pic>
        <p:nvPicPr>
          <p:cNvPr id="15" name="图片 14">
            <a:extLst>
              <a:ext uri="{FF2B5EF4-FFF2-40B4-BE49-F238E27FC236}">
                <a16:creationId xmlns:a16="http://schemas.microsoft.com/office/drawing/2014/main" id="{164863AD-4CBB-4E7C-85A6-28FD4FB0B1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372" y="569481"/>
            <a:ext cx="618131" cy="618131"/>
          </a:xfrm>
          <a:prstGeom prst="rect">
            <a:avLst/>
          </a:prstGeom>
        </p:spPr>
      </p:pic>
      <p:sp>
        <p:nvSpPr>
          <p:cNvPr id="16" name="矩形 15">
            <a:extLst>
              <a:ext uri="{FF2B5EF4-FFF2-40B4-BE49-F238E27FC236}">
                <a16:creationId xmlns:a16="http://schemas.microsoft.com/office/drawing/2014/main" id="{06AA2D42-720A-46B3-A376-DEBE68195A5B}"/>
              </a:ext>
            </a:extLst>
          </p:cNvPr>
          <p:cNvSpPr/>
          <p:nvPr/>
        </p:nvSpPr>
        <p:spPr>
          <a:xfrm>
            <a:off x="1433431" y="647713"/>
            <a:ext cx="2045753" cy="461665"/>
          </a:xfrm>
          <a:prstGeom prst="rect">
            <a:avLst/>
          </a:prstGeom>
        </p:spPr>
        <p:txBody>
          <a:bodyPr wrap="none">
            <a:spAutoFit/>
          </a:bodyPr>
          <a:lstStyle/>
          <a:p>
            <a:r>
              <a:rPr lang="en-US" altLang="zh-CN" sz="2400" b="1" dirty="0">
                <a:solidFill>
                  <a:schemeClr val="bg1"/>
                </a:solidFill>
                <a:cs typeface="+mn-ea"/>
                <a:sym typeface="+mn-lt"/>
              </a:rPr>
              <a:t> 1.1  </a:t>
            </a:r>
            <a:r>
              <a:rPr lang="zh-CN" altLang="en-US" sz="2400" b="1" dirty="0">
                <a:solidFill>
                  <a:schemeClr val="bg1"/>
                </a:solidFill>
                <a:cs typeface="+mn-ea"/>
                <a:sym typeface="+mn-lt"/>
              </a:rPr>
              <a:t>研究背景</a:t>
            </a:r>
            <a:endParaRPr lang="zh-CN" altLang="en-US" sz="2400" dirty="0">
              <a:solidFill>
                <a:schemeClr val="bg1"/>
              </a:solidFill>
              <a:cs typeface="+mn-ea"/>
              <a:sym typeface="+mn-lt"/>
            </a:endParaRPr>
          </a:p>
        </p:txBody>
      </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30778" y="5813863"/>
            <a:ext cx="809636" cy="809636"/>
          </a:xfrm>
          <a:prstGeom prst="rect">
            <a:avLst/>
          </a:prstGeom>
        </p:spPr>
      </p:pic>
      <p:sp>
        <p:nvSpPr>
          <p:cNvPr id="17" name="文本框 16">
            <a:extLst>
              <a:ext uri="{FF2B5EF4-FFF2-40B4-BE49-F238E27FC236}">
                <a16:creationId xmlns:a16="http://schemas.microsoft.com/office/drawing/2014/main" id="{7A226478-8C15-4A85-87E4-5F00DD3ACADD}"/>
              </a:ext>
            </a:extLst>
          </p:cNvPr>
          <p:cNvSpPr txBox="1"/>
          <p:nvPr/>
        </p:nvSpPr>
        <p:spPr>
          <a:xfrm>
            <a:off x="652372" y="1460911"/>
            <a:ext cx="10241239" cy="4893647"/>
          </a:xfrm>
          <a:prstGeom prst="rect">
            <a:avLst/>
          </a:prstGeom>
          <a:noFill/>
        </p:spPr>
        <p:txBody>
          <a:bodyPr wrap="square" rtlCol="0">
            <a:spAutoFit/>
          </a:bodyPr>
          <a:lstStyle/>
          <a:p>
            <a:pPr indent="540000"/>
            <a:r>
              <a:rPr lang="zh-CN" altLang="en-US" sz="2400" dirty="0">
                <a:latin typeface="FangSong" panose="02010609060101010101" pitchFamily="49" charset="-122"/>
                <a:ea typeface="FangSong" panose="02010609060101010101" pitchFamily="49" charset="-122"/>
              </a:rPr>
              <a:t>科研投入的持续增加是支撑科技创新发展的重要基础，近年来，全球科技飞速发展，关键领域持续取得新的突破，全球主要经济体加快科技发展战略部署，不断加码研发投入支出，全球科技竞争愈演愈烈。科技是大国竞争的制高点，是经济的重要推动力，应大力促进高科技公司创新与发展。</a:t>
            </a:r>
            <a:endParaRPr lang="en-US" altLang="zh-CN" sz="2400" dirty="0">
              <a:latin typeface="FangSong" panose="02010609060101010101" pitchFamily="49" charset="-122"/>
              <a:ea typeface="FangSong" panose="02010609060101010101" pitchFamily="49" charset="-122"/>
            </a:endParaRPr>
          </a:p>
          <a:p>
            <a:pPr indent="540000"/>
            <a:r>
              <a:rPr lang="zh-CN" altLang="en-US" sz="2400" dirty="0">
                <a:latin typeface="FangSong" panose="02010609060101010101" pitchFamily="49" charset="-122"/>
                <a:ea typeface="FangSong" panose="02010609060101010101" pitchFamily="49" charset="-122"/>
              </a:rPr>
              <a:t>近年来，企业的研发投入巨大，根据</a:t>
            </a:r>
            <a:r>
              <a:rPr lang="en-US" altLang="zh-CN" sz="2400" dirty="0">
                <a:latin typeface="FangSong" panose="02010609060101010101" pitchFamily="49" charset="-122"/>
                <a:ea typeface="FangSong" panose="02010609060101010101" pitchFamily="49" charset="-122"/>
              </a:rPr>
              <a:t>2019</a:t>
            </a:r>
            <a:r>
              <a:rPr lang="zh-CN" altLang="en-US" sz="2400" dirty="0">
                <a:latin typeface="FangSong" panose="02010609060101010101" pitchFamily="49" charset="-122"/>
                <a:ea typeface="FangSong" panose="02010609060101010101" pitchFamily="49" charset="-122"/>
              </a:rPr>
              <a:t>年上市公司年报，</a:t>
            </a:r>
            <a:r>
              <a:rPr lang="en-US" altLang="zh-CN" sz="2400" dirty="0">
                <a:latin typeface="FangSong" panose="02010609060101010101" pitchFamily="49" charset="-122"/>
                <a:ea typeface="FangSong" panose="02010609060101010101" pitchFamily="49" charset="-122"/>
              </a:rPr>
              <a:t>203</a:t>
            </a:r>
            <a:r>
              <a:rPr lang="zh-CN" altLang="en-US" sz="2400" dirty="0">
                <a:latin typeface="FangSong" panose="02010609060101010101" pitchFamily="49" charset="-122"/>
                <a:ea typeface="FangSong" panose="02010609060101010101" pitchFamily="49" charset="-122"/>
              </a:rPr>
              <a:t>家科创板上市企业（剔除数据缺失及研发费用率高于 </a:t>
            </a:r>
            <a:r>
              <a:rPr lang="en-US" altLang="zh-CN" sz="2400" dirty="0">
                <a:latin typeface="FangSong" panose="02010609060101010101" pitchFamily="49" charset="-122"/>
                <a:ea typeface="FangSong" panose="02010609060101010101" pitchFamily="49" charset="-122"/>
              </a:rPr>
              <a:t>100%</a:t>
            </a:r>
            <a:r>
              <a:rPr lang="zh-CN" altLang="en-US" sz="2400" dirty="0">
                <a:latin typeface="FangSong" panose="02010609060101010101" pitchFamily="49" charset="-122"/>
                <a:ea typeface="FangSong" panose="02010609060101010101" pitchFamily="49" charset="-122"/>
              </a:rPr>
              <a:t>的）研发费用率平均值是</a:t>
            </a:r>
            <a:r>
              <a:rPr lang="en-US" altLang="zh-CN" sz="2400" dirty="0">
                <a:latin typeface="FangSong" panose="02010609060101010101" pitchFamily="49" charset="-122"/>
                <a:ea typeface="FangSong" panose="02010609060101010101" pitchFamily="49" charset="-122"/>
              </a:rPr>
              <a:t>10.52%</a:t>
            </a:r>
            <a:r>
              <a:rPr lang="zh-CN" altLang="en-US" sz="2400" dirty="0">
                <a:latin typeface="FangSong" panose="02010609060101010101" pitchFamily="49" charset="-122"/>
                <a:ea typeface="FangSong" panose="02010609060101010101" pitchFamily="49" charset="-122"/>
              </a:rPr>
              <a:t>，中位数是</a:t>
            </a:r>
            <a:r>
              <a:rPr lang="en-US" altLang="zh-CN" sz="2400" dirty="0">
                <a:latin typeface="FangSong" panose="02010609060101010101" pitchFamily="49" charset="-122"/>
                <a:ea typeface="FangSong" panose="02010609060101010101" pitchFamily="49" charset="-122"/>
              </a:rPr>
              <a:t>8.56%</a:t>
            </a:r>
            <a:r>
              <a:rPr lang="zh-CN" altLang="en-US" sz="2400" dirty="0">
                <a:latin typeface="FangSong" panose="02010609060101010101" pitchFamily="49" charset="-122"/>
                <a:ea typeface="FangSong" panose="02010609060101010101" pitchFamily="49" charset="-122"/>
              </a:rPr>
              <a:t>。剔除金融、地产等未披露研发费用的上市公司后，主板</a:t>
            </a:r>
            <a:r>
              <a:rPr lang="en-US" altLang="zh-CN" sz="2400" dirty="0">
                <a:latin typeface="FangSong" panose="02010609060101010101" pitchFamily="49" charset="-122"/>
                <a:ea typeface="FangSong" panose="02010609060101010101" pitchFamily="49" charset="-122"/>
              </a:rPr>
              <a:t>2595</a:t>
            </a:r>
            <a:r>
              <a:rPr lang="zh-CN" altLang="en-US" sz="2400" dirty="0">
                <a:latin typeface="FangSong" panose="02010609060101010101" pitchFamily="49" charset="-122"/>
                <a:ea typeface="FangSong" panose="02010609060101010101" pitchFamily="49" charset="-122"/>
              </a:rPr>
              <a:t>家上市企业的研发费用率平均数为</a:t>
            </a:r>
            <a:r>
              <a:rPr lang="en-US" altLang="zh-CN" sz="2400" dirty="0">
                <a:latin typeface="FangSong" panose="02010609060101010101" pitchFamily="49" charset="-122"/>
                <a:ea typeface="FangSong" panose="02010609060101010101" pitchFamily="49" charset="-122"/>
              </a:rPr>
              <a:t>3.91%</a:t>
            </a:r>
            <a:r>
              <a:rPr lang="zh-CN" altLang="en-US" sz="2400" dirty="0">
                <a:latin typeface="FangSong" panose="02010609060101010101" pitchFamily="49" charset="-122"/>
                <a:ea typeface="FangSong" panose="02010609060101010101" pitchFamily="49" charset="-122"/>
              </a:rPr>
              <a:t>，创业板</a:t>
            </a:r>
            <a:r>
              <a:rPr lang="en-US" altLang="zh-CN" sz="2400" dirty="0">
                <a:latin typeface="FangSong" panose="02010609060101010101" pitchFamily="49" charset="-122"/>
                <a:ea typeface="FangSong" panose="02010609060101010101" pitchFamily="49" charset="-122"/>
              </a:rPr>
              <a:t>876</a:t>
            </a:r>
            <a:r>
              <a:rPr lang="zh-CN" altLang="en-US" sz="2400" dirty="0">
                <a:latin typeface="FangSong" panose="02010609060101010101" pitchFamily="49" charset="-122"/>
                <a:ea typeface="FangSong" panose="02010609060101010101" pitchFamily="49" charset="-122"/>
              </a:rPr>
              <a:t>家企业的研发费用率的均值为</a:t>
            </a:r>
            <a:r>
              <a:rPr lang="en-US" altLang="zh-CN" sz="2400" dirty="0">
                <a:latin typeface="FangSong" panose="02010609060101010101" pitchFamily="49" charset="-122"/>
                <a:ea typeface="FangSong" panose="02010609060101010101" pitchFamily="49" charset="-122"/>
              </a:rPr>
              <a:t>6.67%</a:t>
            </a:r>
            <a:r>
              <a:rPr lang="zh-CN" altLang="en-US" sz="2400" dirty="0">
                <a:latin typeface="FangSong" panose="02010609060101010101" pitchFamily="49" charset="-122"/>
                <a:ea typeface="FangSong" panose="02010609060101010101" pitchFamily="49" charset="-122"/>
              </a:rPr>
              <a:t>。 </a:t>
            </a:r>
          </a:p>
          <a:p>
            <a:pPr indent="540000"/>
            <a:r>
              <a:rPr lang="zh-CN" altLang="en-US" sz="2400" dirty="0">
                <a:latin typeface="FangSong" panose="02010609060101010101" pitchFamily="49" charset="-122"/>
                <a:ea typeface="FangSong" panose="02010609060101010101" pitchFamily="49" charset="-122"/>
              </a:rPr>
              <a:t>同时，也有越来越多的企业意在通过技术并购获取目标企业的关键技术，并通过整合和吸收实现技术能力和创新绩效的提升。</a:t>
            </a:r>
          </a:p>
          <a:p>
            <a:pPr indent="540000"/>
            <a:r>
              <a:rPr lang="zh-CN" altLang="en-US" sz="2400" dirty="0">
                <a:latin typeface="FangSong" panose="02010609060101010101" pitchFamily="49" charset="-122"/>
                <a:ea typeface="FangSong" panose="02010609060101010101" pitchFamily="49" charset="-122"/>
              </a:rPr>
              <a:t>那么，高昂的技术研发费用和技术并购能否提高企业业绩？这是很多人，包括投资者、政府机构、企业内部及其他利益关联方，都在关注的问题。</a:t>
            </a:r>
          </a:p>
        </p:txBody>
      </p:sp>
    </p:spTree>
    <p:extLst>
      <p:ext uri="{BB962C8B-B14F-4D97-AF65-F5344CB8AC3E}">
        <p14:creationId xmlns:p14="http://schemas.microsoft.com/office/powerpoint/2010/main" val="203035148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D58CB4BD-0B21-477A-AF3A-FAD807D86159}"/>
              </a:ext>
            </a:extLst>
          </p:cNvPr>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3" name="图片 2">
            <a:extLst>
              <a:ext uri="{FF2B5EF4-FFF2-40B4-BE49-F238E27FC236}">
                <a16:creationId xmlns:a16="http://schemas.microsoft.com/office/drawing/2014/main" id="{30B34753-DFAB-4CFA-AA56-A18DB2D4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a:extLst>
              <a:ext uri="{FF2B5EF4-FFF2-40B4-BE49-F238E27FC236}">
                <a16:creationId xmlns:a16="http://schemas.microsoft.com/office/drawing/2014/main" id="{88725BCA-393D-404A-BC65-F0740411D3DC}"/>
              </a:ext>
            </a:extLst>
          </p:cNvPr>
          <p:cNvSpPr/>
          <p:nvPr/>
        </p:nvSpPr>
        <p:spPr>
          <a:xfrm>
            <a:off x="1359000" y="647713"/>
            <a:ext cx="2993127" cy="461665"/>
          </a:xfrm>
          <a:prstGeom prst="rect">
            <a:avLst/>
          </a:prstGeom>
        </p:spPr>
        <p:txBody>
          <a:bodyPr wrap="none">
            <a:spAutoFit/>
          </a:bodyPr>
          <a:lstStyle/>
          <a:p>
            <a:r>
              <a:rPr lang="en-US" altLang="zh-CN" sz="2400" b="1" dirty="0">
                <a:solidFill>
                  <a:schemeClr val="bg1"/>
                </a:solidFill>
                <a:cs typeface="+mn-ea"/>
                <a:sym typeface="+mn-lt"/>
              </a:rPr>
              <a:t> 1.2  </a:t>
            </a:r>
            <a:r>
              <a:rPr lang="zh-CN" altLang="en-US" sz="2400" b="1" dirty="0">
                <a:solidFill>
                  <a:schemeClr val="bg1"/>
                </a:solidFill>
                <a:cs typeface="+mn-ea"/>
                <a:sym typeface="+mn-lt"/>
              </a:rPr>
              <a:t>研究的理论意义</a:t>
            </a:r>
            <a:endParaRPr lang="zh-CN" altLang="en-US" sz="2400" dirty="0">
              <a:solidFill>
                <a:schemeClr val="bg1"/>
              </a:solidFill>
              <a:cs typeface="+mn-ea"/>
              <a:sym typeface="+mn-lt"/>
            </a:endParaRPr>
          </a:p>
        </p:txBody>
      </p:sp>
      <p:pic>
        <p:nvPicPr>
          <p:cNvPr id="40" name="图片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0778" y="5813863"/>
            <a:ext cx="809636" cy="809636"/>
          </a:xfrm>
          <a:prstGeom prst="rect">
            <a:avLst/>
          </a:prstGeom>
        </p:spPr>
      </p:pic>
      <p:sp>
        <p:nvSpPr>
          <p:cNvPr id="12" name="文本框 11">
            <a:extLst>
              <a:ext uri="{FF2B5EF4-FFF2-40B4-BE49-F238E27FC236}">
                <a16:creationId xmlns:a16="http://schemas.microsoft.com/office/drawing/2014/main" id="{A9C7D505-D806-4EAE-AC56-697928BD410C}"/>
              </a:ext>
            </a:extLst>
          </p:cNvPr>
          <p:cNvSpPr txBox="1"/>
          <p:nvPr/>
        </p:nvSpPr>
        <p:spPr>
          <a:xfrm>
            <a:off x="990600" y="2000250"/>
            <a:ext cx="10363200" cy="2677656"/>
          </a:xfrm>
          <a:prstGeom prst="rect">
            <a:avLst/>
          </a:prstGeom>
          <a:noFill/>
        </p:spPr>
        <p:txBody>
          <a:bodyPr wrap="square" rtlCol="0">
            <a:spAutoFit/>
          </a:bodyPr>
          <a:lstStyle/>
          <a:p>
            <a:pPr algn="just"/>
            <a:r>
              <a:rPr lang="en-US" altLang="zh-CN" sz="2400" kern="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通过整理国内外相关文献，大量学者已经分别从研发投入和企业绩效、技术并购和企业绩效这两种角度出发进行了相关研究。因此，本文</a:t>
            </a:r>
            <a:r>
              <a:rPr lang="zh-CN" altLang="en-US" sz="2400" kern="0" dirty="0">
                <a:effectLst/>
                <a:latin typeface="Times New Roman" panose="02020603050405020304" pitchFamily="18" charset="0"/>
                <a:ea typeface="宋体" panose="02010600030101010101" pitchFamily="2" charset="-122"/>
                <a:cs typeface="宋体" panose="02010600030101010101" pitchFamily="2" charset="-122"/>
              </a:rPr>
              <a:t>试图</a:t>
            </a: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从新的视角出发验证研发投入与技术并购对企业</a:t>
            </a:r>
            <a:r>
              <a:rPr lang="zh-CN" altLang="en-US" sz="2400" kern="0" dirty="0">
                <a:effectLst/>
                <a:latin typeface="Times New Roman" panose="02020603050405020304" pitchFamily="18" charset="0"/>
                <a:ea typeface="宋体" panose="02010600030101010101" pitchFamily="2" charset="-122"/>
                <a:cs typeface="宋体" panose="02010600030101010101" pitchFamily="2" charset="-122"/>
              </a:rPr>
              <a:t>绩效</a:t>
            </a: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的交互作用，补充了</a:t>
            </a:r>
            <a:r>
              <a:rPr lang="zh-CN" altLang="en-US" sz="2400" kern="0" dirty="0">
                <a:effectLst/>
                <a:latin typeface="Times New Roman" panose="02020603050405020304" pitchFamily="18" charset="0"/>
                <a:ea typeface="宋体" panose="02010600030101010101" pitchFamily="2" charset="-122"/>
                <a:cs typeface="宋体" panose="02010600030101010101" pitchFamily="2" charset="-122"/>
              </a:rPr>
              <a:t>企业绩效的</a:t>
            </a: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相关研究主题。</a:t>
            </a:r>
            <a:endParaRPr lang="zh-CN" altLang="zh-CN" sz="2400" kern="100" dirty="0">
              <a:effectLst/>
              <a:latin typeface="Times New Roman" panose="02020603050405020304" pitchFamily="18" charset="0"/>
              <a:ea typeface="宋体" panose="02010600030101010101" pitchFamily="2" charset="-122"/>
            </a:endParaRPr>
          </a:p>
          <a:p>
            <a:r>
              <a:rPr lang="en-US" altLang="zh-CN" sz="2400" dirty="0">
                <a:effectLst/>
                <a:ea typeface="宋体" panose="02010600030101010101" pitchFamily="2" charset="-122"/>
                <a:cs typeface="宋体" panose="02010600030101010101" pitchFamily="2" charset="-122"/>
              </a:rPr>
              <a:t>       </a:t>
            </a:r>
            <a:r>
              <a:rPr lang="zh-CN" altLang="zh-CN" sz="2400" dirty="0">
                <a:effectLst/>
                <a:ea typeface="宋体" panose="02010600030101010101" pitchFamily="2" charset="-122"/>
                <a:cs typeface="宋体" panose="02010600030101010101" pitchFamily="2" charset="-122"/>
              </a:rPr>
              <a:t>另外，从新的研究视角出发也有利于理清研发投入和技术并购在企业绩效提升中的协调作用，可为科技型上市公司制定合理的研发投资决策和技术并购决策提供理论依据，为我国科技企业绩效的提升提供理论借鉴。</a:t>
            </a:r>
            <a:endParaRPr lang="zh-CN" altLang="en-US" sz="2400" dirty="0"/>
          </a:p>
        </p:txBody>
      </p:sp>
    </p:spTree>
    <p:extLst>
      <p:ext uri="{BB962C8B-B14F-4D97-AF65-F5344CB8AC3E}">
        <p14:creationId xmlns:p14="http://schemas.microsoft.com/office/powerpoint/2010/main" val="229937545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F9145711-DDCD-4C07-9FA0-103685B45B5B}"/>
              </a:ext>
            </a:extLst>
          </p:cNvPr>
          <p:cNvSpPr/>
          <p:nvPr/>
        </p:nvSpPr>
        <p:spPr>
          <a:xfrm>
            <a:off x="415013" y="503442"/>
            <a:ext cx="3954709"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4" name="图片 3">
            <a:extLst>
              <a:ext uri="{FF2B5EF4-FFF2-40B4-BE49-F238E27FC236}">
                <a16:creationId xmlns:a16="http://schemas.microsoft.com/office/drawing/2014/main" id="{17425591-3DE0-4540-85DA-212F983AAE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5" name="矩形 4">
            <a:extLst>
              <a:ext uri="{FF2B5EF4-FFF2-40B4-BE49-F238E27FC236}">
                <a16:creationId xmlns:a16="http://schemas.microsoft.com/office/drawing/2014/main" id="{F03A647D-B02F-48E2-9B0D-413987C722BF}"/>
              </a:ext>
            </a:extLst>
          </p:cNvPr>
          <p:cNvSpPr/>
          <p:nvPr/>
        </p:nvSpPr>
        <p:spPr>
          <a:xfrm>
            <a:off x="1359000" y="647713"/>
            <a:ext cx="2996333" cy="461665"/>
          </a:xfrm>
          <a:prstGeom prst="rect">
            <a:avLst/>
          </a:prstGeom>
        </p:spPr>
        <p:txBody>
          <a:bodyPr wrap="none">
            <a:spAutoFit/>
          </a:bodyPr>
          <a:lstStyle/>
          <a:p>
            <a:r>
              <a:rPr lang="en-US" altLang="zh-CN" sz="2400" b="1" dirty="0">
                <a:solidFill>
                  <a:schemeClr val="bg1"/>
                </a:solidFill>
                <a:cs typeface="+mn-ea"/>
                <a:sym typeface="+mn-lt"/>
              </a:rPr>
              <a:t> 1.3  </a:t>
            </a:r>
            <a:r>
              <a:rPr lang="zh-CN" altLang="en-US" sz="2400" b="1" dirty="0">
                <a:solidFill>
                  <a:schemeClr val="bg1"/>
                </a:solidFill>
                <a:cs typeface="+mn-ea"/>
                <a:sym typeface="+mn-lt"/>
              </a:rPr>
              <a:t>研究的实用</a:t>
            </a:r>
            <a:r>
              <a:rPr lang="zh-CN" altLang="en-US" sz="2000" b="1" dirty="0">
                <a:solidFill>
                  <a:schemeClr val="bg1"/>
                </a:solidFill>
                <a:cs typeface="+mn-ea"/>
                <a:sym typeface="+mn-lt"/>
              </a:rPr>
              <a:t>价值</a:t>
            </a:r>
            <a:endParaRPr lang="zh-CN" altLang="en-US" sz="2400" dirty="0">
              <a:solidFill>
                <a:schemeClr val="bg1"/>
              </a:solidFill>
              <a:cs typeface="+mn-ea"/>
              <a:sym typeface="+mn-lt"/>
            </a:endParaRPr>
          </a:p>
        </p:txBody>
      </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0778" y="5813863"/>
            <a:ext cx="809636" cy="809636"/>
          </a:xfrm>
          <a:prstGeom prst="rect">
            <a:avLst/>
          </a:prstGeom>
        </p:spPr>
      </p:pic>
      <p:sp>
        <p:nvSpPr>
          <p:cNvPr id="7" name="文本框 6">
            <a:extLst>
              <a:ext uri="{FF2B5EF4-FFF2-40B4-BE49-F238E27FC236}">
                <a16:creationId xmlns:a16="http://schemas.microsoft.com/office/drawing/2014/main" id="{D8E9ACA6-DF11-417D-93B4-7DB2136D9CB7}"/>
              </a:ext>
            </a:extLst>
          </p:cNvPr>
          <p:cNvSpPr txBox="1"/>
          <p:nvPr/>
        </p:nvSpPr>
        <p:spPr>
          <a:xfrm>
            <a:off x="887006" y="1764204"/>
            <a:ext cx="10624453" cy="452431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kern="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将研发投入与技术并购结合起来研究它们对企业绩效的交互作用，有助于企业认识到研发投入和技术并购这两种行为在企业内部同时发生时对企业绩效产生的重要影响，助力科技型企业提高其企业绩效管理水平。</a:t>
            </a:r>
            <a:endParaRPr lang="en-US" altLang="zh-CN" sz="2400" kern="0" dirty="0">
              <a:effectLst/>
              <a:latin typeface="Times New Roman" panose="02020603050405020304" pitchFamily="18" charset="0"/>
              <a:ea typeface="宋体" panose="02010600030101010101" pitchFamily="2" charset="-122"/>
              <a:cs typeface="宋体" panose="02010600030101010101" pitchFamily="2" charset="-122"/>
            </a:endParaRPr>
          </a:p>
          <a:p>
            <a:pPr marL="342900" indent="-342900">
              <a:buFont typeface="Wingdings" panose="05000000000000000000" pitchFamily="2" charset="2"/>
              <a:buChar char="Ø"/>
            </a:pP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从研发投入角度来说，有利于提高企业对研发投入重要性的认知水平，制定相应的研发战略，把握合理的研发投入力度，实现研发投入显著提升企业绩效的目的。</a:t>
            </a:r>
            <a:endParaRPr lang="en-US" altLang="zh-CN" sz="2400" kern="0" dirty="0">
              <a:effectLst/>
              <a:latin typeface="Times New Roman" panose="02020603050405020304" pitchFamily="18" charset="0"/>
              <a:ea typeface="宋体" panose="02010600030101010101" pitchFamily="2" charset="-122"/>
              <a:cs typeface="宋体" panose="02010600030101010101" pitchFamily="2" charset="-122"/>
            </a:endParaRPr>
          </a:p>
          <a:p>
            <a:pPr marL="342900" indent="-342900">
              <a:buFont typeface="Wingdings" panose="05000000000000000000" pitchFamily="2" charset="2"/>
              <a:buChar char="Ø"/>
            </a:pP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对科技型上市公司根据自身发展现状科学合理进行技术并购政策具有一定的参考价值。</a:t>
            </a:r>
            <a:endParaRPr lang="en-US" altLang="zh-CN" sz="2400" kern="0" dirty="0">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2400" kern="0" dirty="0">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引导企业合理运用资金进行技术并购和产业整合与布局，吸引潜在投资者投资助力企业整体研发水平提高，实现企业绩效显著提升。</a:t>
            </a:r>
            <a:endParaRPr lang="zh-CN" altLang="zh-CN" sz="2400" kern="100" dirty="0">
              <a:effectLst/>
              <a:latin typeface="Times New Roman" panose="02020603050405020304" pitchFamily="18" charset="0"/>
              <a:ea typeface="宋体" panose="02010600030101010101" pitchFamily="2" charset="-122"/>
            </a:endParaRPr>
          </a:p>
          <a:p>
            <a:endParaRPr lang="zh-CN" altLang="en-US" sz="2400" dirty="0"/>
          </a:p>
        </p:txBody>
      </p:sp>
    </p:spTree>
    <p:extLst>
      <p:ext uri="{BB962C8B-B14F-4D97-AF65-F5344CB8AC3E}">
        <p14:creationId xmlns:p14="http://schemas.microsoft.com/office/powerpoint/2010/main" val="30100166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7E8FCB1-E55B-4E30-BA66-CD3998BC4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a:extLst>
              <a:ext uri="{FF2B5EF4-FFF2-40B4-BE49-F238E27FC236}">
                <a16:creationId xmlns:a16="http://schemas.microsoft.com/office/drawing/2014/main" id="{1B5678FB-0386-4A62-99E2-264FBBC0163C}"/>
              </a:ext>
            </a:extLst>
          </p:cNvPr>
          <p:cNvSpPr/>
          <p:nvPr/>
        </p:nvSpPr>
        <p:spPr>
          <a:xfrm>
            <a:off x="0" y="1647825"/>
            <a:ext cx="12192000" cy="2505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Research Background and Current Situation </a:t>
            </a:r>
            <a:br>
              <a:rPr lang="en-US" altLang="zh-CN">
                <a:cs typeface="+mn-ea"/>
                <a:sym typeface="+mn-lt"/>
              </a:rPr>
            </a:br>
            <a:endParaRPr lang="zh-CN" altLang="en-US">
              <a:cs typeface="+mn-ea"/>
              <a:sym typeface="+mn-lt"/>
            </a:endParaRPr>
          </a:p>
        </p:txBody>
      </p:sp>
      <p:sp>
        <p:nvSpPr>
          <p:cNvPr id="9" name="矩形 8">
            <a:extLst>
              <a:ext uri="{FF2B5EF4-FFF2-40B4-BE49-F238E27FC236}">
                <a16:creationId xmlns:a16="http://schemas.microsoft.com/office/drawing/2014/main" id="{964112A8-51B9-42E0-A937-1FF3959A6007}"/>
              </a:ext>
            </a:extLst>
          </p:cNvPr>
          <p:cNvSpPr/>
          <p:nvPr/>
        </p:nvSpPr>
        <p:spPr>
          <a:xfrm>
            <a:off x="4971864" y="2226859"/>
            <a:ext cx="5619935" cy="1446550"/>
          </a:xfrm>
          <a:prstGeom prst="rect">
            <a:avLst/>
          </a:prstGeom>
        </p:spPr>
        <p:txBody>
          <a:bodyPr wrap="square">
            <a:spAutoFit/>
          </a:bodyPr>
          <a:lstStyle/>
          <a:p>
            <a:pPr>
              <a:defRPr/>
            </a:pPr>
            <a:r>
              <a:rPr lang="en-US" altLang="zh-CN" sz="4400" b="1" dirty="0">
                <a:solidFill>
                  <a:srgbClr val="A31C2D"/>
                </a:solidFill>
                <a:cs typeface="+mn-ea"/>
                <a:sym typeface="+mn-lt"/>
              </a:rPr>
              <a:t>2.</a:t>
            </a:r>
            <a:r>
              <a:rPr lang="zh-CN" altLang="en-US" sz="4400" b="1" dirty="0">
                <a:solidFill>
                  <a:srgbClr val="A31C2D"/>
                </a:solidFill>
                <a:cs typeface="+mn-ea"/>
                <a:sym typeface="+mn-lt"/>
              </a:rPr>
              <a:t>国内外研究现状</a:t>
            </a:r>
          </a:p>
          <a:p>
            <a:pPr>
              <a:defRPr/>
            </a:pPr>
            <a:endParaRPr lang="zh-CN" altLang="en-US" sz="4400" b="1" dirty="0">
              <a:solidFill>
                <a:srgbClr val="A31C2D"/>
              </a:solidFill>
              <a:cs typeface="+mn-ea"/>
              <a:sym typeface="+mn-lt"/>
            </a:endParaRPr>
          </a:p>
        </p:txBody>
      </p:sp>
      <p:sp>
        <p:nvSpPr>
          <p:cNvPr id="3" name="椭圆 2">
            <a:extLst>
              <a:ext uri="{FF2B5EF4-FFF2-40B4-BE49-F238E27FC236}">
                <a16:creationId xmlns:a16="http://schemas.microsoft.com/office/drawing/2014/main" id="{2B8140CA-B3AF-41B4-8B81-0F3FDC1BA07D}"/>
              </a:ext>
            </a:extLst>
          </p:cNvPr>
          <p:cNvSpPr/>
          <p:nvPr/>
        </p:nvSpPr>
        <p:spPr>
          <a:xfrm>
            <a:off x="2106569" y="2063852"/>
            <a:ext cx="1737300" cy="1737300"/>
          </a:xfrm>
          <a:prstGeom prst="ellipse">
            <a:avLst/>
          </a:prstGeom>
          <a:solidFill>
            <a:srgbClr val="A31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Picture 2">
            <a:extLst>
              <a:ext uri="{FF2B5EF4-FFF2-40B4-BE49-F238E27FC236}">
                <a16:creationId xmlns:a16="http://schemas.microsoft.com/office/drawing/2014/main" id="{F42C81C9-21D3-4BDC-A2B2-29A721DBB4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35688" y="2207613"/>
            <a:ext cx="1460012" cy="146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15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A11C149E-8A93-42AC-B046-4DC972D0C014}"/>
              </a:ext>
            </a:extLst>
          </p:cNvPr>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D23C4B"/>
          </a:solidFill>
          <a:ln w="38100">
            <a:solidFill>
              <a:srgbClr val="D23C4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cs typeface="+mn-ea"/>
              <a:sym typeface="+mn-lt"/>
            </a:endParaRPr>
          </a:p>
        </p:txBody>
      </p:sp>
      <p:pic>
        <p:nvPicPr>
          <p:cNvPr id="4" name="图片 3">
            <a:extLst>
              <a:ext uri="{FF2B5EF4-FFF2-40B4-BE49-F238E27FC236}">
                <a16:creationId xmlns:a16="http://schemas.microsoft.com/office/drawing/2014/main" id="{FC1BDE26-4911-4390-920E-BBCDF949BA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901" y="569481"/>
            <a:ext cx="618131" cy="618131"/>
          </a:xfrm>
          <a:prstGeom prst="rect">
            <a:avLst/>
          </a:prstGeom>
        </p:spPr>
      </p:pic>
      <p:sp>
        <p:nvSpPr>
          <p:cNvPr id="5" name="矩形 4">
            <a:extLst>
              <a:ext uri="{FF2B5EF4-FFF2-40B4-BE49-F238E27FC236}">
                <a16:creationId xmlns:a16="http://schemas.microsoft.com/office/drawing/2014/main" id="{1B45F2D2-2FFF-4553-BAD2-70D13C75BD8D}"/>
              </a:ext>
            </a:extLst>
          </p:cNvPr>
          <p:cNvSpPr/>
          <p:nvPr/>
        </p:nvSpPr>
        <p:spPr>
          <a:xfrm>
            <a:off x="1673960" y="647713"/>
            <a:ext cx="2661306" cy="461665"/>
          </a:xfrm>
          <a:prstGeom prst="rect">
            <a:avLst/>
          </a:prstGeom>
        </p:spPr>
        <p:txBody>
          <a:bodyPr wrap="none">
            <a:spAutoFit/>
          </a:bodyPr>
          <a:lstStyle/>
          <a:p>
            <a:r>
              <a:rPr lang="en-US" altLang="zh-CN" sz="2400" b="1" dirty="0">
                <a:solidFill>
                  <a:schemeClr val="bg1"/>
                </a:solidFill>
                <a:cs typeface="+mn-ea"/>
                <a:sym typeface="+mn-lt"/>
              </a:rPr>
              <a:t> 2</a:t>
            </a:r>
            <a:r>
              <a:rPr lang="zh-CN" altLang="en-US" sz="2400" b="1" dirty="0">
                <a:solidFill>
                  <a:schemeClr val="bg1"/>
                </a:solidFill>
                <a:cs typeface="+mn-ea"/>
                <a:sym typeface="+mn-lt"/>
              </a:rPr>
              <a:t> 国内外研究现状</a:t>
            </a:r>
            <a:endParaRPr lang="zh-CN" altLang="en-US" sz="2400" dirty="0">
              <a:solidFill>
                <a:schemeClr val="bg1"/>
              </a:solidFill>
              <a:cs typeface="+mn-ea"/>
              <a:sym typeface="+mn-lt"/>
            </a:endParaRPr>
          </a:p>
        </p:txBody>
      </p:sp>
      <p:sp>
        <p:nvSpPr>
          <p:cNvPr id="35" name="矩形 34">
            <a:extLst>
              <a:ext uri="{FF2B5EF4-FFF2-40B4-BE49-F238E27FC236}">
                <a16:creationId xmlns:a16="http://schemas.microsoft.com/office/drawing/2014/main" id="{E945170F-1E1F-403E-8571-D06F02D2E12A}"/>
              </a:ext>
            </a:extLst>
          </p:cNvPr>
          <p:cNvSpPr/>
          <p:nvPr/>
        </p:nvSpPr>
        <p:spPr>
          <a:xfrm>
            <a:off x="1032192" y="2590799"/>
            <a:ext cx="10099040" cy="2609851"/>
          </a:xfrm>
          <a:prstGeom prst="rect">
            <a:avLst/>
          </a:prstGeom>
          <a:noFill/>
          <a:ln w="3175">
            <a:solidFill>
              <a:srgbClr val="D23C4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62917" y="5951287"/>
            <a:ext cx="809636" cy="809636"/>
          </a:xfrm>
          <a:prstGeom prst="rect">
            <a:avLst/>
          </a:prstGeom>
        </p:spPr>
      </p:pic>
      <p:sp>
        <p:nvSpPr>
          <p:cNvPr id="2" name="文本框 1">
            <a:extLst>
              <a:ext uri="{FF2B5EF4-FFF2-40B4-BE49-F238E27FC236}">
                <a16:creationId xmlns:a16="http://schemas.microsoft.com/office/drawing/2014/main" id="{11A68E2B-F6F8-4EF9-B5FC-C5AED7EB5167}"/>
              </a:ext>
            </a:extLst>
          </p:cNvPr>
          <p:cNvSpPr txBox="1"/>
          <p:nvPr/>
        </p:nvSpPr>
        <p:spPr>
          <a:xfrm>
            <a:off x="1201966" y="3000375"/>
            <a:ext cx="9534525" cy="1569660"/>
          </a:xfrm>
          <a:prstGeom prst="rect">
            <a:avLst/>
          </a:prstGeom>
          <a:noFill/>
        </p:spPr>
        <p:txBody>
          <a:bodyPr wrap="square" rtlCol="0">
            <a:spAutoFit/>
          </a:bodyPr>
          <a:lstStyle/>
          <a:p>
            <a:pPr indent="266700" algn="just"/>
            <a:r>
              <a:rPr lang="en-US" altLang="zh-CN" sz="2400" kern="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kern="0" dirty="0">
                <a:effectLst/>
                <a:latin typeface="Times New Roman" panose="02020603050405020304" pitchFamily="18" charset="0"/>
                <a:ea typeface="宋体" panose="02010600030101010101" pitchFamily="2" charset="-122"/>
                <a:cs typeface="宋体" panose="02010600030101010101" pitchFamily="2" charset="-122"/>
              </a:rPr>
              <a:t>通过梳理相关文献，本文发现国内外现有的研究大多数视角集中在研发投入和技术并购各自与企业绩效的关系上，有关研发投入与技术并购关系的研究文献较少且未形成一致意见。进一步拓展到研发投入与技术并购对企业绩效的交互作用上，鲜少有文献涉及。</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5610690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7E8FCB1-E55B-4E30-BA66-CD3998BC4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a:extLst>
              <a:ext uri="{FF2B5EF4-FFF2-40B4-BE49-F238E27FC236}">
                <a16:creationId xmlns:a16="http://schemas.microsoft.com/office/drawing/2014/main" id="{1B5678FB-0386-4A62-99E2-264FBBC0163C}"/>
              </a:ext>
            </a:extLst>
          </p:cNvPr>
          <p:cNvSpPr/>
          <p:nvPr/>
        </p:nvSpPr>
        <p:spPr>
          <a:xfrm>
            <a:off x="0" y="1647825"/>
            <a:ext cx="12192000" cy="25050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Research Background and Current Situation </a:t>
            </a:r>
            <a:br>
              <a:rPr lang="en-US" altLang="zh-CN">
                <a:cs typeface="+mn-ea"/>
                <a:sym typeface="+mn-lt"/>
              </a:rPr>
            </a:br>
            <a:endParaRPr lang="zh-CN" altLang="en-US">
              <a:cs typeface="+mn-ea"/>
              <a:sym typeface="+mn-lt"/>
            </a:endParaRPr>
          </a:p>
        </p:txBody>
      </p:sp>
      <p:sp>
        <p:nvSpPr>
          <p:cNvPr id="9" name="矩形 8">
            <a:extLst>
              <a:ext uri="{FF2B5EF4-FFF2-40B4-BE49-F238E27FC236}">
                <a16:creationId xmlns:a16="http://schemas.microsoft.com/office/drawing/2014/main" id="{964112A8-51B9-42E0-A937-1FF3959A6007}"/>
              </a:ext>
            </a:extLst>
          </p:cNvPr>
          <p:cNvSpPr/>
          <p:nvPr/>
        </p:nvSpPr>
        <p:spPr>
          <a:xfrm>
            <a:off x="4971865" y="2226859"/>
            <a:ext cx="4851008" cy="769441"/>
          </a:xfrm>
          <a:prstGeom prst="rect">
            <a:avLst/>
          </a:prstGeom>
        </p:spPr>
        <p:txBody>
          <a:bodyPr wrap="none">
            <a:spAutoFit/>
          </a:bodyPr>
          <a:lstStyle/>
          <a:p>
            <a:pPr>
              <a:defRPr/>
            </a:pPr>
            <a:r>
              <a:rPr lang="en-US" altLang="zh-CN" sz="4400" b="1" dirty="0">
                <a:solidFill>
                  <a:srgbClr val="A31C2D"/>
                </a:solidFill>
                <a:cs typeface="+mn-ea"/>
                <a:sym typeface="+mn-lt"/>
              </a:rPr>
              <a:t>3. </a:t>
            </a:r>
            <a:r>
              <a:rPr lang="zh-CN" altLang="en-US" sz="4400" b="1" dirty="0">
                <a:solidFill>
                  <a:srgbClr val="A31C2D"/>
                </a:solidFill>
                <a:cs typeface="+mn-ea"/>
                <a:sym typeface="+mn-lt"/>
              </a:rPr>
              <a:t>研究思路与方法</a:t>
            </a:r>
          </a:p>
        </p:txBody>
      </p:sp>
      <p:sp>
        <p:nvSpPr>
          <p:cNvPr id="3" name="椭圆 2">
            <a:extLst>
              <a:ext uri="{FF2B5EF4-FFF2-40B4-BE49-F238E27FC236}">
                <a16:creationId xmlns:a16="http://schemas.microsoft.com/office/drawing/2014/main" id="{2B8140CA-B3AF-41B4-8B81-0F3FDC1BA07D}"/>
              </a:ext>
            </a:extLst>
          </p:cNvPr>
          <p:cNvSpPr/>
          <p:nvPr/>
        </p:nvSpPr>
        <p:spPr>
          <a:xfrm>
            <a:off x="2106569" y="2063852"/>
            <a:ext cx="1737300" cy="1737300"/>
          </a:xfrm>
          <a:prstGeom prst="ellipse">
            <a:avLst/>
          </a:prstGeom>
          <a:solidFill>
            <a:srgbClr val="A31C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Picture 2">
            <a:extLst>
              <a:ext uri="{FF2B5EF4-FFF2-40B4-BE49-F238E27FC236}">
                <a16:creationId xmlns:a16="http://schemas.microsoft.com/office/drawing/2014/main" id="{F42C81C9-21D3-4BDC-A2B2-29A721DBB4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35688" y="2207613"/>
            <a:ext cx="1460012" cy="146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9835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PRESENTATION_TITLE" val="红色简约学术论文答辩ppt模板"/>
</p:tagLst>
</file>

<file path=ppt/tags/tag2.xml><?xml version="1.0" encoding="utf-8"?>
<p:tagLst xmlns:a="http://schemas.openxmlformats.org/drawingml/2006/main" xmlns:r="http://schemas.openxmlformats.org/officeDocument/2006/relationships" xmlns:p="http://schemas.openxmlformats.org/presentationml/2006/main">
  <p:tag name="ISLIDE.DIAGRAM" val="18307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th1wcjy">
      <a:majorFont>
        <a:latin typeface="字魂105号-简雅黑" panose="020F0302020204030204"/>
        <a:ea typeface="字魂105号-简雅黑"/>
        <a:cs typeface=""/>
      </a:majorFont>
      <a:minorFont>
        <a:latin typeface="字魂105号-简雅黑" panose="020F0502020204030204"/>
        <a:ea typeface="字魂105号-简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th1wcjy">
      <a:majorFont>
        <a:latin typeface="字魂105号-简雅黑" panose="020F0302020204030204"/>
        <a:ea typeface="字魂105号-简雅黑"/>
        <a:cs typeface=""/>
      </a:majorFont>
      <a:minorFont>
        <a:latin typeface="字魂105号-简雅黑" panose="020F0502020204030204"/>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46A49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13609</TotalTime>
  <Words>1195</Words>
  <Application>Microsoft Office PowerPoint</Application>
  <PresentationFormat>宽屏</PresentationFormat>
  <Paragraphs>77</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Arial</vt:lpstr>
      <vt:lpstr>FangSong</vt:lpstr>
      <vt:lpstr>等线</vt:lpstr>
      <vt:lpstr>仿宋</vt:lpstr>
      <vt:lpstr>字魂105号-简雅黑</vt:lpstr>
      <vt:lpstr>Wingdings</vt:lpstr>
      <vt:lpstr>Times New Roman</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红色简约学术论文答辩ppt模板</dc:title>
  <dc:creator>cby</dc:creator>
  <cp:lastModifiedBy>朱 旭东</cp:lastModifiedBy>
  <cp:revision>375</cp:revision>
  <dcterms:created xsi:type="dcterms:W3CDTF">2019-01-04T06:52:46Z</dcterms:created>
  <dcterms:modified xsi:type="dcterms:W3CDTF">2021-10-21T05:01:42Z</dcterms:modified>
</cp:coreProperties>
</file>