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0"/>
  </p:notesMasterIdLst>
  <p:handoutMasterIdLst>
    <p:handoutMasterId r:id="rId21"/>
  </p:handoutMasterIdLst>
  <p:sldIdLst>
    <p:sldId id="630" r:id="rId3"/>
    <p:sldId id="631" r:id="rId4"/>
    <p:sldId id="648" r:id="rId5"/>
    <p:sldId id="649" r:id="rId6"/>
    <p:sldId id="606" r:id="rId7"/>
    <p:sldId id="624" r:id="rId8"/>
    <p:sldId id="635" r:id="rId9"/>
    <p:sldId id="636" r:id="rId10"/>
    <p:sldId id="634" r:id="rId11"/>
    <p:sldId id="637" r:id="rId12"/>
    <p:sldId id="638" r:id="rId13"/>
    <p:sldId id="642" r:id="rId14"/>
    <p:sldId id="643" r:id="rId15"/>
    <p:sldId id="639" r:id="rId16"/>
    <p:sldId id="641" r:id="rId17"/>
    <p:sldId id="644" r:id="rId18"/>
    <p:sldId id="645" r:id="rId19"/>
  </p:sldIdLst>
  <p:sldSz cx="12192000" cy="6858000"/>
  <p:notesSz cx="9926638"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C46E"/>
    <a:srgbClr val="FF9797"/>
    <a:srgbClr val="F5A233"/>
    <a:srgbClr val="E2E9F6"/>
    <a:srgbClr val="F19E65"/>
    <a:srgbClr val="FF9966"/>
    <a:srgbClr val="519CD6"/>
    <a:srgbClr val="EF904F"/>
    <a:srgbClr val="D5EAC8"/>
    <a:srgbClr val="A2B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80" autoAdjust="0"/>
    <p:restoredTop sz="94291" autoAdjust="0"/>
  </p:normalViewPr>
  <p:slideViewPr>
    <p:cSldViewPr snapToGrid="0">
      <p:cViewPr>
        <p:scale>
          <a:sx n="80" d="100"/>
          <a:sy n="80" d="100"/>
        </p:scale>
        <p:origin x="-1938" y="-8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1866" y="-96"/>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798" y="0"/>
            <a:ext cx="4301543" cy="339884"/>
          </a:xfrm>
          <a:prstGeom prst="rect">
            <a:avLst/>
          </a:prstGeom>
        </p:spPr>
        <p:txBody>
          <a:bodyPr vert="horz" lIns="91440" tIns="45720" rIns="91440" bIns="45720" rtlCol="0"/>
          <a:lstStyle>
            <a:lvl1pPr algn="r">
              <a:defRPr sz="1200"/>
            </a:lvl1pPr>
          </a:lstStyle>
          <a:p>
            <a:fld id="{66AEA0B7-7486-4F10-9CC9-2F004E0ACF55}" type="datetimeFigureOut">
              <a:rPr lang="zh-CN" altLang="en-US" smtClean="0"/>
              <a:t>2019/5/22</a:t>
            </a:fld>
            <a:endParaRPr lang="zh-CN" altLang="en-US"/>
          </a:p>
        </p:txBody>
      </p:sp>
      <p:sp>
        <p:nvSpPr>
          <p:cNvPr id="4" name="页脚占位符 3"/>
          <p:cNvSpPr>
            <a:spLocks noGrp="1"/>
          </p:cNvSpPr>
          <p:nvPr>
            <p:ph type="ftr" sz="quarter" idx="2"/>
          </p:nvPr>
        </p:nvSpPr>
        <p:spPr>
          <a:xfrm>
            <a:off x="0" y="6456612"/>
            <a:ext cx="4301543" cy="3398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798" y="6456612"/>
            <a:ext cx="4301543" cy="339884"/>
          </a:xfrm>
          <a:prstGeom prst="rect">
            <a:avLst/>
          </a:prstGeom>
        </p:spPr>
        <p:txBody>
          <a:bodyPr vert="horz" lIns="91440" tIns="45720" rIns="91440" bIns="45720" rtlCol="0" anchor="b"/>
          <a:lstStyle>
            <a:lvl1pPr algn="r">
              <a:defRPr sz="1200"/>
            </a:lvl1pPr>
          </a:lstStyle>
          <a:p>
            <a:fld id="{CC7A1B5B-1B02-44B0-9439-59B71D3CD6C2}" type="slidenum">
              <a:rPr lang="zh-CN" altLang="en-US" smtClean="0"/>
              <a:t>‹#›</a:t>
            </a:fld>
            <a:endParaRPr lang="zh-CN" altLang="en-US"/>
          </a:p>
        </p:txBody>
      </p:sp>
    </p:spTree>
    <p:extLst>
      <p:ext uri="{BB962C8B-B14F-4D97-AF65-F5344CB8AC3E}">
        <p14:creationId xmlns:p14="http://schemas.microsoft.com/office/powerpoint/2010/main" val="3912191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A44D6ADC-8D29-4373-A492-E4912615F612}"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42480744-B07A-48B7-AA51-5444CA5A3C53}" type="slidenum">
              <a:rPr lang="zh-CN" altLang="en-US" smtClean="0"/>
              <a:t>‹#›</a:t>
            </a:fld>
            <a:endParaRPr lang="zh-CN" altLang="en-US"/>
          </a:p>
        </p:txBody>
      </p:sp>
    </p:spTree>
    <p:extLst>
      <p:ext uri="{BB962C8B-B14F-4D97-AF65-F5344CB8AC3E}">
        <p14:creationId xmlns:p14="http://schemas.microsoft.com/office/powerpoint/2010/main" val="203726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t>1</a:t>
            </a:fld>
            <a:endParaRPr lang="zh-CN" altLang="en-US"/>
          </a:p>
        </p:txBody>
      </p:sp>
    </p:spTree>
    <p:extLst>
      <p:ext uri="{BB962C8B-B14F-4D97-AF65-F5344CB8AC3E}">
        <p14:creationId xmlns:p14="http://schemas.microsoft.com/office/powerpoint/2010/main" val="1988053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t>2</a:t>
            </a:fld>
            <a:endParaRPr lang="zh-CN" altLang="en-US"/>
          </a:p>
        </p:txBody>
      </p:sp>
    </p:spTree>
    <p:extLst>
      <p:ext uri="{BB962C8B-B14F-4D97-AF65-F5344CB8AC3E}">
        <p14:creationId xmlns:p14="http://schemas.microsoft.com/office/powerpoint/2010/main" val="63308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t>3</a:t>
            </a:fld>
            <a:endParaRPr lang="zh-CN" altLang="en-US"/>
          </a:p>
        </p:txBody>
      </p:sp>
    </p:spTree>
    <p:extLst>
      <p:ext uri="{BB962C8B-B14F-4D97-AF65-F5344CB8AC3E}">
        <p14:creationId xmlns:p14="http://schemas.microsoft.com/office/powerpoint/2010/main" val="63308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t>4</a:t>
            </a:fld>
            <a:endParaRPr lang="zh-CN" altLang="en-US"/>
          </a:p>
        </p:txBody>
      </p:sp>
    </p:spTree>
    <p:extLst>
      <p:ext uri="{BB962C8B-B14F-4D97-AF65-F5344CB8AC3E}">
        <p14:creationId xmlns:p14="http://schemas.microsoft.com/office/powerpoint/2010/main" val="63308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t>5</a:t>
            </a:fld>
            <a:endParaRPr lang="zh-CN" altLang="en-US"/>
          </a:p>
        </p:txBody>
      </p:sp>
    </p:spTree>
    <p:extLst>
      <p:ext uri="{BB962C8B-B14F-4D97-AF65-F5344CB8AC3E}">
        <p14:creationId xmlns:p14="http://schemas.microsoft.com/office/powerpoint/2010/main" val="198805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t>6</a:t>
            </a:fld>
            <a:endParaRPr lang="zh-CN" altLang="en-US"/>
          </a:p>
        </p:txBody>
      </p:sp>
    </p:spTree>
    <p:extLst>
      <p:ext uri="{BB962C8B-B14F-4D97-AF65-F5344CB8AC3E}">
        <p14:creationId xmlns:p14="http://schemas.microsoft.com/office/powerpoint/2010/main" val="198805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988053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480744-B07A-48B7-AA51-5444CA5A3C53}"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98805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36306784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5960277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561264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11489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47507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2984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50060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233963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26436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6" name="图片 5"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8" name="直接连接符 7"/>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4748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56532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22465717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08307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86597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417967477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4870516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18656609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10781572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8144896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descr="SF-LOGO.png"/>
          <p:cNvPicPr>
            <a:picLocks noChangeAspect="1"/>
          </p:cNvPicPr>
          <p:nvPr userDrawn="1"/>
        </p:nvPicPr>
        <p:blipFill>
          <a:blip r:embed="rId2" cstate="print"/>
          <a:stretch>
            <a:fillRect/>
          </a:stretch>
        </p:blipFill>
        <p:spPr>
          <a:xfrm>
            <a:off x="208021" y="6250951"/>
            <a:ext cx="1566432" cy="619127"/>
          </a:xfrm>
          <a:prstGeom prst="rect">
            <a:avLst/>
          </a:prstGeom>
        </p:spPr>
      </p:pic>
      <p:cxnSp>
        <p:nvCxnSpPr>
          <p:cNvPr id="8" name="直接连接符 7"/>
          <p:cNvCxnSpPr/>
          <p:nvPr userDrawn="1"/>
        </p:nvCxnSpPr>
        <p:spPr>
          <a:xfrm>
            <a:off x="1828799" y="6343114"/>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810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31239555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pPr/>
              <a:t>2019/5/22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33840370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pPr/>
              <a:t>2019/5/22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pPr/>
              <a:t>‹#›</a:t>
            </a:fld>
            <a:endParaRPr lang="zh-CN" altLang="en-US"/>
          </a:p>
        </p:txBody>
      </p:sp>
    </p:spTree>
    <p:extLst>
      <p:ext uri="{BB962C8B-B14F-4D97-AF65-F5344CB8AC3E}">
        <p14:creationId xmlns:p14="http://schemas.microsoft.com/office/powerpoint/2010/main" val="1710075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solidFill>
                  <a:prstClr val="black">
                    <a:tint val="75000"/>
                  </a:prstClr>
                </a:solidFill>
              </a:rPr>
              <a:pPr/>
              <a:t>2019/5/22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3064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为什么要引入并发编程</a:t>
            </a:r>
            <a:endParaRPr lang="en-US" altLang="zh-CN" sz="2000" dirty="0" smtClean="0"/>
          </a:p>
        </p:txBody>
      </p:sp>
      <p:sp>
        <p:nvSpPr>
          <p:cNvPr id="90" name="TextBox 2"/>
          <p:cNvSpPr txBox="1"/>
          <p:nvPr/>
        </p:nvSpPr>
        <p:spPr>
          <a:xfrm>
            <a:off x="2844124" y="2996361"/>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smtClean="0">
                <a:solidFill>
                  <a:prstClr val="white"/>
                </a:solidFill>
              </a:rPr>
              <a:t>任务</a:t>
            </a:r>
            <a:r>
              <a:rPr lang="zh-CN" altLang="en-US" sz="2800" b="1" kern="0" dirty="0">
                <a:solidFill>
                  <a:prstClr val="white"/>
                </a:solidFill>
              </a:rPr>
              <a:t>服务</a:t>
            </a:r>
            <a:endParaRPr kumimoji="0" lang="zh-CN" altLang="en-US" sz="28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3" name="TextBox 2"/>
          <p:cNvSpPr txBox="1"/>
          <p:nvPr/>
        </p:nvSpPr>
        <p:spPr>
          <a:xfrm>
            <a:off x="1009401" y="1660771"/>
            <a:ext cx="7433955" cy="369332"/>
          </a:xfrm>
          <a:prstGeom prst="rect">
            <a:avLst/>
          </a:prstGeom>
          <a:noFill/>
        </p:spPr>
        <p:txBody>
          <a:bodyPr wrap="square" rtlCol="0">
            <a:spAutoFit/>
          </a:bodyPr>
          <a:lstStyle/>
          <a:p>
            <a:r>
              <a:rPr lang="zh-CN" altLang="en-US" dirty="0" smtClean="0"/>
              <a:t>为了最大限度的利用</a:t>
            </a:r>
            <a:r>
              <a:rPr lang="en-US" altLang="zh-CN" dirty="0" smtClean="0"/>
              <a:t>CPU</a:t>
            </a:r>
            <a:r>
              <a:rPr lang="zh-CN" altLang="en-US" dirty="0" smtClean="0"/>
              <a:t>资源，解决</a:t>
            </a:r>
            <a:r>
              <a:rPr lang="en-US" altLang="zh-CN" dirty="0" smtClean="0"/>
              <a:t>CPU</a:t>
            </a:r>
            <a:r>
              <a:rPr lang="zh-CN" altLang="en-US" dirty="0" smtClean="0"/>
              <a:t>、内存、</a:t>
            </a:r>
            <a:r>
              <a:rPr lang="en-US" altLang="zh-CN" dirty="0" smtClean="0"/>
              <a:t>IO</a:t>
            </a:r>
            <a:r>
              <a:rPr lang="zh-CN" altLang="en-US" dirty="0" smtClean="0"/>
              <a:t>访问速度的差异</a:t>
            </a:r>
            <a:endParaRPr lang="zh-CN" altLang="en-US" dirty="0"/>
          </a:p>
        </p:txBody>
      </p:sp>
      <p:sp>
        <p:nvSpPr>
          <p:cNvPr id="12" name="TextBox 11"/>
          <p:cNvSpPr txBox="1"/>
          <p:nvPr/>
        </p:nvSpPr>
        <p:spPr>
          <a:xfrm>
            <a:off x="971801" y="2644421"/>
            <a:ext cx="6865913" cy="1477328"/>
          </a:xfrm>
          <a:prstGeom prst="rect">
            <a:avLst/>
          </a:prstGeom>
          <a:noFill/>
        </p:spPr>
        <p:txBody>
          <a:bodyPr wrap="square" rtlCol="0">
            <a:spAutoFit/>
          </a:bodyPr>
          <a:lstStyle/>
          <a:p>
            <a:r>
              <a:rPr lang="zh-CN" altLang="en-US" dirty="0" smtClean="0"/>
              <a:t>解决方法：</a:t>
            </a:r>
            <a:endParaRPr lang="en-US" altLang="zh-CN" dirty="0" smtClean="0"/>
          </a:p>
          <a:p>
            <a:pPr marL="342900" indent="-342900">
              <a:buAutoNum type="arabicPeriod"/>
            </a:pPr>
            <a:r>
              <a:rPr lang="zh-CN" altLang="en-US" dirty="0" smtClean="0"/>
              <a:t>增加了</a:t>
            </a:r>
            <a:r>
              <a:rPr lang="en-US" altLang="zh-CN" dirty="0" smtClean="0">
                <a:solidFill>
                  <a:srgbClr val="FF0000"/>
                </a:solidFill>
              </a:rPr>
              <a:t>CPU</a:t>
            </a:r>
            <a:r>
              <a:rPr lang="zh-CN" altLang="en-US" dirty="0" smtClean="0">
                <a:solidFill>
                  <a:srgbClr val="FF0000"/>
                </a:solidFill>
              </a:rPr>
              <a:t>缓存</a:t>
            </a:r>
            <a:r>
              <a:rPr lang="zh-CN" altLang="en-US" dirty="0" smtClean="0"/>
              <a:t>，以均衡</a:t>
            </a:r>
            <a:r>
              <a:rPr lang="en-US" altLang="zh-CN" dirty="0" smtClean="0"/>
              <a:t>CPU</a:t>
            </a:r>
            <a:r>
              <a:rPr lang="zh-CN" altLang="en-US" dirty="0" smtClean="0"/>
              <a:t>与内存速度的差异</a:t>
            </a:r>
            <a:endParaRPr lang="en-US" altLang="zh-CN" dirty="0" smtClean="0"/>
          </a:p>
          <a:p>
            <a:pPr marL="342900" indent="-342900">
              <a:buAutoNum type="arabicPeriod"/>
            </a:pPr>
            <a:r>
              <a:rPr lang="zh-CN" altLang="en-US" dirty="0" smtClean="0"/>
              <a:t>操作系统增加了</a:t>
            </a:r>
            <a:r>
              <a:rPr lang="zh-CN" altLang="en-US" dirty="0" smtClean="0">
                <a:solidFill>
                  <a:srgbClr val="FF0000"/>
                </a:solidFill>
              </a:rPr>
              <a:t>进程、线程时分复用</a:t>
            </a:r>
            <a:r>
              <a:rPr lang="zh-CN" altLang="en-US" dirty="0" smtClean="0"/>
              <a:t>，均衡</a:t>
            </a:r>
            <a:r>
              <a:rPr lang="en-US" altLang="zh-CN" dirty="0" smtClean="0"/>
              <a:t>CPU</a:t>
            </a:r>
            <a:r>
              <a:rPr lang="zh-CN" altLang="en-US" dirty="0" smtClean="0"/>
              <a:t>与</a:t>
            </a:r>
            <a:r>
              <a:rPr lang="en-US" altLang="zh-CN" dirty="0" smtClean="0"/>
              <a:t>IO</a:t>
            </a:r>
            <a:r>
              <a:rPr lang="zh-CN" altLang="en-US" dirty="0" smtClean="0"/>
              <a:t>设备速度的差异</a:t>
            </a:r>
            <a:endParaRPr lang="en-US" altLang="zh-CN" dirty="0" smtClean="0"/>
          </a:p>
          <a:p>
            <a:pPr marL="342900" indent="-342900">
              <a:buAutoNum type="arabicPeriod"/>
            </a:pPr>
            <a:r>
              <a:rPr lang="zh-CN" altLang="en-US" dirty="0" smtClean="0"/>
              <a:t>编译程序</a:t>
            </a:r>
            <a:r>
              <a:rPr lang="zh-CN" altLang="en-US" dirty="0" smtClean="0">
                <a:solidFill>
                  <a:srgbClr val="FF0000"/>
                </a:solidFill>
              </a:rPr>
              <a:t>优化指令执行次序</a:t>
            </a:r>
            <a:r>
              <a:rPr lang="zh-CN" altLang="en-US" dirty="0" smtClean="0"/>
              <a:t>，合理利用缓存</a:t>
            </a:r>
            <a:endParaRPr lang="zh-CN" altLang="en-US" dirty="0"/>
          </a:p>
        </p:txBody>
      </p:sp>
    </p:spTree>
    <p:extLst>
      <p:ext uri="{BB962C8B-B14F-4D97-AF65-F5344CB8AC3E}">
        <p14:creationId xmlns:p14="http://schemas.microsoft.com/office/powerpoint/2010/main" val="29646891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2000"/>
                                        <p:tgtEl>
                                          <p:spTgt spid="90"/>
                                        </p:tgtEl>
                                      </p:cBhvr>
                                    </p:animEffect>
                                    <p:anim calcmode="lin" valueType="num">
                                      <p:cBhvr>
                                        <p:cTn id="8" dur="2000" fill="hold"/>
                                        <p:tgtEl>
                                          <p:spTgt spid="90"/>
                                        </p:tgtEl>
                                        <p:attrNameLst>
                                          <p:attrName>ppt_w</p:attrName>
                                        </p:attrNameLst>
                                      </p:cBhvr>
                                      <p:tavLst>
                                        <p:tav tm="0" fmla="#ppt_w*sin(2.5*pi*$)">
                                          <p:val>
                                            <p:fltVal val="0"/>
                                          </p:val>
                                        </p:tav>
                                        <p:tav tm="100000">
                                          <p:val>
                                            <p:fltVal val="1"/>
                                          </p:val>
                                        </p:tav>
                                      </p:tavLst>
                                    </p:anim>
                                    <p:anim calcmode="lin" valueType="num">
                                      <p:cBhvr>
                                        <p:cTn id="9" dur="2000" fill="hold"/>
                                        <p:tgtEl>
                                          <p:spTgt spid="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如何解决原子性问题？</a:t>
            </a:r>
            <a:r>
              <a:rPr lang="en-US" altLang="zh-CN" sz="2000" dirty="0" smtClean="0"/>
              <a:t>-</a:t>
            </a:r>
            <a:r>
              <a:rPr lang="zh-CN" altLang="en-US" sz="2000" dirty="0" smtClean="0"/>
              <a:t>互斥锁</a:t>
            </a:r>
            <a:endParaRPr lang="en-US" altLang="zh-CN" sz="2000" dirty="0" smtClean="0"/>
          </a:p>
        </p:txBody>
      </p:sp>
      <p:sp>
        <p:nvSpPr>
          <p:cNvPr id="2" name="TextBox 1"/>
          <p:cNvSpPr txBox="1"/>
          <p:nvPr/>
        </p:nvSpPr>
        <p:spPr>
          <a:xfrm>
            <a:off x="902525" y="1199408"/>
            <a:ext cx="5047013" cy="2862322"/>
          </a:xfrm>
          <a:prstGeom prst="rect">
            <a:avLst/>
          </a:prstGeom>
          <a:noFill/>
        </p:spPr>
        <p:txBody>
          <a:bodyPr wrap="square" rtlCol="0">
            <a:spAutoFit/>
          </a:bodyPr>
          <a:lstStyle/>
          <a:p>
            <a:r>
              <a:rPr lang="en-US" altLang="zh-CN" b="1" dirty="0"/>
              <a:t>public class </a:t>
            </a:r>
            <a:r>
              <a:rPr lang="en-US" altLang="zh-CN" dirty="0" err="1"/>
              <a:t>ThreadSafeCache</a:t>
            </a:r>
            <a:r>
              <a:rPr lang="en-US" altLang="zh-CN" dirty="0"/>
              <a:t> </a:t>
            </a:r>
            <a:r>
              <a:rPr lang="en-US" altLang="zh-CN" dirty="0" smtClean="0"/>
              <a:t>{</a:t>
            </a:r>
            <a:r>
              <a:rPr lang="en-US" altLang="zh-CN" dirty="0"/>
              <a:t/>
            </a:r>
            <a:br>
              <a:rPr lang="en-US" altLang="zh-CN" dirty="0"/>
            </a:br>
            <a:r>
              <a:rPr lang="en-US" altLang="zh-CN" dirty="0"/>
              <a:t>    </a:t>
            </a:r>
            <a:r>
              <a:rPr lang="en-US" altLang="zh-CN" b="1" dirty="0" err="1"/>
              <a:t>int</a:t>
            </a:r>
            <a:r>
              <a:rPr lang="en-US" altLang="zh-CN" b="1" dirty="0"/>
              <a:t> result</a:t>
            </a:r>
            <a:r>
              <a:rPr lang="en-US" altLang="zh-CN" dirty="0" smtClean="0"/>
              <a:t>;</a:t>
            </a:r>
            <a:r>
              <a:rPr lang="en-US" altLang="zh-CN" dirty="0"/>
              <a:t/>
            </a:r>
            <a:br>
              <a:rPr lang="en-US" altLang="zh-CN" dirty="0"/>
            </a:br>
            <a:r>
              <a:rPr lang="en-US" altLang="zh-CN" dirty="0"/>
              <a:t>    </a:t>
            </a:r>
            <a:r>
              <a:rPr lang="en-US" altLang="zh-CN" b="1" dirty="0"/>
              <a:t>public </a:t>
            </a:r>
            <a:r>
              <a:rPr lang="en-US" altLang="zh-CN" b="1" dirty="0" err="1"/>
              <a:t>int</a:t>
            </a:r>
            <a:r>
              <a:rPr lang="en-US" altLang="zh-CN" b="1" dirty="0"/>
              <a:t> </a:t>
            </a:r>
            <a:r>
              <a:rPr lang="en-US" altLang="zh-CN" dirty="0" err="1"/>
              <a:t>getResult</a:t>
            </a:r>
            <a:r>
              <a:rPr lang="en-US" altLang="zh-CN" dirty="0"/>
              <a:t>(){</a:t>
            </a:r>
            <a:br>
              <a:rPr lang="en-US" altLang="zh-CN" dirty="0"/>
            </a:br>
            <a:r>
              <a:rPr lang="en-US" altLang="zh-CN" dirty="0"/>
              <a:t>        </a:t>
            </a:r>
            <a:r>
              <a:rPr lang="en-US" altLang="zh-CN" b="1" dirty="0"/>
              <a:t>return result</a:t>
            </a:r>
            <a:r>
              <a:rPr lang="en-US" altLang="zh-CN" dirty="0"/>
              <a:t>;</a:t>
            </a:r>
            <a:br>
              <a:rPr lang="en-US" altLang="zh-CN" dirty="0"/>
            </a:br>
            <a:r>
              <a:rPr lang="en-US" altLang="zh-CN" dirty="0"/>
              <a:t>    }</a:t>
            </a:r>
            <a:br>
              <a:rPr lang="en-US" altLang="zh-CN" dirty="0"/>
            </a:br>
            <a:r>
              <a:rPr lang="en-US" altLang="zh-CN" dirty="0"/>
              <a:t/>
            </a:r>
            <a:br>
              <a:rPr lang="en-US" altLang="zh-CN" dirty="0"/>
            </a:br>
            <a:r>
              <a:rPr lang="en-US" altLang="zh-CN" dirty="0"/>
              <a:t>    </a:t>
            </a:r>
            <a:r>
              <a:rPr lang="en-US" altLang="zh-CN" b="1" dirty="0"/>
              <a:t>public </a:t>
            </a:r>
            <a:r>
              <a:rPr lang="en-US" altLang="zh-CN" b="1" dirty="0">
                <a:solidFill>
                  <a:srgbClr val="FF0000"/>
                </a:solidFill>
              </a:rPr>
              <a:t>synchronized</a:t>
            </a:r>
            <a:r>
              <a:rPr lang="en-US" altLang="zh-CN" b="1" dirty="0"/>
              <a:t> void </a:t>
            </a:r>
            <a:r>
              <a:rPr lang="en-US" altLang="zh-CN" dirty="0" err="1"/>
              <a:t>setResult</a:t>
            </a:r>
            <a:r>
              <a:rPr lang="en-US" altLang="zh-CN" dirty="0"/>
              <a:t>(</a:t>
            </a:r>
            <a:r>
              <a:rPr lang="en-US" altLang="zh-CN" b="1" dirty="0" err="1"/>
              <a:t>int</a:t>
            </a:r>
            <a:r>
              <a:rPr lang="en-US" altLang="zh-CN" b="1" dirty="0"/>
              <a:t> </a:t>
            </a:r>
            <a:r>
              <a:rPr lang="en-US" altLang="zh-CN" dirty="0"/>
              <a:t>result){</a:t>
            </a:r>
            <a:br>
              <a:rPr lang="en-US" altLang="zh-CN" dirty="0"/>
            </a:br>
            <a:r>
              <a:rPr lang="en-US" altLang="zh-CN" dirty="0"/>
              <a:t>        </a:t>
            </a:r>
            <a:r>
              <a:rPr lang="en-US" altLang="zh-CN" b="1" dirty="0" err="1"/>
              <a:t>this</a:t>
            </a:r>
            <a:r>
              <a:rPr lang="en-US" altLang="zh-CN" dirty="0" err="1"/>
              <a:t>.</a:t>
            </a:r>
            <a:r>
              <a:rPr lang="en-US" altLang="zh-CN" b="1" dirty="0" err="1"/>
              <a:t>result</a:t>
            </a:r>
            <a:r>
              <a:rPr lang="en-US" altLang="zh-CN" b="1" dirty="0"/>
              <a:t> </a:t>
            </a:r>
            <a:r>
              <a:rPr lang="en-US" altLang="zh-CN" dirty="0"/>
              <a:t>= result;</a:t>
            </a:r>
            <a:br>
              <a:rPr lang="en-US" altLang="zh-CN" dirty="0"/>
            </a:br>
            <a:r>
              <a:rPr lang="en-US" altLang="zh-CN" dirty="0"/>
              <a:t>    }</a:t>
            </a:r>
            <a:br>
              <a:rPr lang="en-US" altLang="zh-CN" dirty="0"/>
            </a:br>
            <a:r>
              <a:rPr lang="en-US" altLang="zh-CN" dirty="0"/>
              <a:t>}</a:t>
            </a:r>
            <a:endParaRPr lang="zh-CN" altLang="en-US" dirty="0"/>
          </a:p>
        </p:txBody>
      </p:sp>
      <p:sp>
        <p:nvSpPr>
          <p:cNvPr id="3" name="TextBox 2"/>
          <p:cNvSpPr txBox="1"/>
          <p:nvPr/>
        </p:nvSpPr>
        <p:spPr>
          <a:xfrm>
            <a:off x="902525" y="700644"/>
            <a:ext cx="2826327" cy="369332"/>
          </a:xfrm>
          <a:prstGeom prst="rect">
            <a:avLst/>
          </a:prstGeom>
          <a:noFill/>
        </p:spPr>
        <p:txBody>
          <a:bodyPr wrap="square" rtlCol="0">
            <a:spAutoFit/>
          </a:bodyPr>
          <a:lstStyle/>
          <a:p>
            <a:r>
              <a:rPr lang="en-US" altLang="zh-CN" dirty="0" smtClean="0"/>
              <a:t>synchronized</a:t>
            </a:r>
            <a:r>
              <a:rPr lang="zh-CN" altLang="en-US" dirty="0" smtClean="0"/>
              <a:t>相关例子</a:t>
            </a:r>
            <a:endParaRPr lang="zh-CN" altLang="en-US" dirty="0"/>
          </a:p>
        </p:txBody>
      </p:sp>
      <p:pic>
        <p:nvPicPr>
          <p:cNvPr id="1027" name="Picture 3" descr="d:\user\01368080\桌面\杂货铺\IMG20190522_1105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201" y="535512"/>
            <a:ext cx="6439799" cy="47441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8758" y="4227616"/>
            <a:ext cx="5676406" cy="2031325"/>
          </a:xfrm>
          <a:prstGeom prst="rect">
            <a:avLst/>
          </a:prstGeom>
          <a:noFill/>
        </p:spPr>
        <p:txBody>
          <a:bodyPr wrap="square" rtlCol="0">
            <a:spAutoFit/>
          </a:bodyPr>
          <a:lstStyle/>
          <a:p>
            <a:r>
              <a:rPr lang="zh-CN" altLang="en-US" dirty="0" smtClean="0"/>
              <a:t>解决办法：</a:t>
            </a:r>
            <a:endParaRPr lang="en-US" altLang="zh-CN" dirty="0"/>
          </a:p>
          <a:p>
            <a:pPr marL="342900" indent="-342900">
              <a:buFontTx/>
              <a:buAutoNum type="arabicPeriod"/>
            </a:pPr>
            <a:r>
              <a:rPr lang="zh-CN" altLang="en-US" dirty="0" smtClean="0"/>
              <a:t>对于</a:t>
            </a:r>
            <a:r>
              <a:rPr lang="en-US" altLang="zh-CN" dirty="0" smtClean="0"/>
              <a:t>get</a:t>
            </a:r>
            <a:r>
              <a:rPr lang="zh-CN" altLang="en-US" dirty="0" smtClean="0"/>
              <a:t>方法加上</a:t>
            </a:r>
            <a:r>
              <a:rPr lang="en-US" altLang="zh-CN" dirty="0" smtClean="0"/>
              <a:t>synchronized</a:t>
            </a:r>
            <a:r>
              <a:rPr lang="zh-CN" altLang="en-US" dirty="0" smtClean="0"/>
              <a:t>关键字修饰</a:t>
            </a:r>
            <a:r>
              <a:rPr lang="en-US" altLang="zh-CN" dirty="0" smtClean="0"/>
              <a:t>,</a:t>
            </a:r>
          </a:p>
          <a:p>
            <a:r>
              <a:rPr lang="en-US" altLang="zh-CN" dirty="0"/>
              <a:t> </a:t>
            </a:r>
            <a:r>
              <a:rPr lang="en-US" altLang="zh-CN" dirty="0" smtClean="0"/>
              <a:t>      </a:t>
            </a:r>
            <a:r>
              <a:rPr lang="zh-CN" altLang="en-US" dirty="0" smtClean="0"/>
              <a:t>参考</a:t>
            </a:r>
            <a:r>
              <a:rPr lang="en-US" altLang="zh-CN" dirty="0" err="1" smtClean="0"/>
              <a:t>hb</a:t>
            </a:r>
            <a:r>
              <a:rPr lang="zh-CN" altLang="en-US" dirty="0" smtClean="0"/>
              <a:t>原则</a:t>
            </a:r>
            <a:r>
              <a:rPr lang="en-US" altLang="zh-CN" dirty="0" smtClean="0"/>
              <a:t>4</a:t>
            </a:r>
            <a:r>
              <a:rPr lang="zh-CN" altLang="en-US" dirty="0" smtClean="0"/>
              <a:t>：</a:t>
            </a:r>
            <a:r>
              <a:rPr lang="zh-CN" altLang="en-US" dirty="0" smtClean="0">
                <a:solidFill>
                  <a:prstClr val="black"/>
                </a:solidFill>
              </a:rPr>
              <a:t>管程</a:t>
            </a:r>
            <a:r>
              <a:rPr lang="zh-CN" altLang="en-US" dirty="0">
                <a:solidFill>
                  <a:prstClr val="black"/>
                </a:solidFill>
              </a:rPr>
              <a:t>中锁的规则</a:t>
            </a:r>
            <a:endParaRPr lang="en-US" altLang="zh-CN" dirty="0">
              <a:solidFill>
                <a:prstClr val="black"/>
              </a:solidFill>
            </a:endParaRPr>
          </a:p>
          <a:p>
            <a:endParaRPr lang="en-US" altLang="zh-CN" dirty="0" smtClean="0"/>
          </a:p>
          <a:p>
            <a:r>
              <a:rPr lang="en-US" altLang="zh-CN" dirty="0" smtClean="0"/>
              <a:t>2. set</a:t>
            </a:r>
            <a:r>
              <a:rPr lang="zh-CN" altLang="en-US" dirty="0" smtClean="0"/>
              <a:t>方法去除掉</a:t>
            </a:r>
            <a:r>
              <a:rPr lang="en-US" altLang="zh-CN" dirty="0" smtClean="0"/>
              <a:t>synchronized</a:t>
            </a:r>
            <a:r>
              <a:rPr lang="zh-CN" altLang="en-US" dirty="0" smtClean="0"/>
              <a:t>关键字，</a:t>
            </a:r>
            <a:r>
              <a:rPr lang="en-US" altLang="zh-CN" dirty="0" smtClean="0"/>
              <a:t>result</a:t>
            </a:r>
            <a:r>
              <a:rPr lang="zh-CN" altLang="en-US" dirty="0" smtClean="0"/>
              <a:t>加上</a:t>
            </a:r>
            <a:r>
              <a:rPr lang="en-US" altLang="zh-CN" dirty="0" smtClean="0"/>
              <a:t>volatile</a:t>
            </a:r>
            <a:r>
              <a:rPr lang="zh-CN" altLang="en-US" dirty="0" smtClean="0"/>
              <a:t>修饰</a:t>
            </a:r>
            <a:endParaRPr lang="en-US" altLang="zh-CN" dirty="0" smtClean="0"/>
          </a:p>
          <a:p>
            <a:r>
              <a:rPr lang="en-US" altLang="zh-CN" dirty="0"/>
              <a:t> </a:t>
            </a:r>
            <a:r>
              <a:rPr lang="en-US" altLang="zh-CN" dirty="0" smtClean="0"/>
              <a:t>    </a:t>
            </a:r>
            <a:r>
              <a:rPr lang="zh-CN" altLang="en-US" dirty="0" smtClean="0"/>
              <a:t>参考</a:t>
            </a:r>
            <a:r>
              <a:rPr lang="en-US" altLang="zh-CN" dirty="0" err="1" smtClean="0"/>
              <a:t>hb</a:t>
            </a:r>
            <a:r>
              <a:rPr lang="zh-CN" altLang="en-US" dirty="0" smtClean="0"/>
              <a:t>原则</a:t>
            </a:r>
            <a:r>
              <a:rPr lang="en-US" altLang="zh-CN" dirty="0" smtClean="0"/>
              <a:t>2</a:t>
            </a:r>
            <a:r>
              <a:rPr lang="zh-CN" altLang="en-US" dirty="0" smtClean="0"/>
              <a:t>：</a:t>
            </a:r>
            <a:r>
              <a:rPr lang="en-US" altLang="zh-CN" dirty="0" smtClean="0"/>
              <a:t>volatile</a:t>
            </a:r>
            <a:r>
              <a:rPr lang="zh-CN" altLang="en-US" dirty="0" smtClean="0"/>
              <a:t>原则</a:t>
            </a:r>
            <a:endParaRPr lang="en-US" altLang="zh-CN" dirty="0"/>
          </a:p>
        </p:txBody>
      </p:sp>
    </p:spTree>
    <p:extLst>
      <p:ext uri="{BB962C8B-B14F-4D97-AF65-F5344CB8AC3E}">
        <p14:creationId xmlns:p14="http://schemas.microsoft.com/office/powerpoint/2010/main" val="21681973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如何解决原子性问题？</a:t>
            </a:r>
            <a:r>
              <a:rPr lang="en-US" altLang="zh-CN" sz="2000" dirty="0" smtClean="0"/>
              <a:t>-</a:t>
            </a:r>
            <a:r>
              <a:rPr lang="zh-CN" altLang="en-US" sz="2000" dirty="0" smtClean="0"/>
              <a:t>互斥锁</a:t>
            </a:r>
            <a:endParaRPr lang="en-US" altLang="zh-CN" sz="2000" dirty="0" smtClean="0"/>
          </a:p>
        </p:txBody>
      </p:sp>
      <p:sp>
        <p:nvSpPr>
          <p:cNvPr id="3" name="TextBox 2"/>
          <p:cNvSpPr txBox="1"/>
          <p:nvPr/>
        </p:nvSpPr>
        <p:spPr>
          <a:xfrm>
            <a:off x="902525" y="700644"/>
            <a:ext cx="4999511" cy="3416320"/>
          </a:xfrm>
          <a:prstGeom prst="rect">
            <a:avLst/>
          </a:prstGeom>
          <a:noFill/>
        </p:spPr>
        <p:txBody>
          <a:bodyPr wrap="square" rtlCol="0">
            <a:spAutoFit/>
          </a:bodyPr>
          <a:lstStyle/>
          <a:p>
            <a:r>
              <a:rPr lang="zh-CN" altLang="en-US" dirty="0" smtClean="0"/>
              <a:t>下面锁的使用对吗？</a:t>
            </a:r>
            <a:endParaRPr lang="en-US" altLang="zh-CN" dirty="0" smtClean="0"/>
          </a:p>
          <a:p>
            <a:endParaRPr lang="en-US" altLang="zh-CN" dirty="0"/>
          </a:p>
          <a:p>
            <a:r>
              <a:rPr lang="en-US" altLang="zh-CN" b="1" dirty="0"/>
              <a:t>public class </a:t>
            </a:r>
            <a:r>
              <a:rPr lang="en-US" altLang="zh-CN" dirty="0"/>
              <a:t>Account01 {</a:t>
            </a:r>
            <a:br>
              <a:rPr lang="en-US" altLang="zh-CN" dirty="0"/>
            </a:br>
            <a:r>
              <a:rPr lang="en-US" altLang="zh-CN" dirty="0"/>
              <a:t/>
            </a:r>
            <a:br>
              <a:rPr lang="en-US" altLang="zh-CN" dirty="0"/>
            </a:br>
            <a:r>
              <a:rPr lang="en-US" altLang="zh-CN" dirty="0"/>
              <a:t>    </a:t>
            </a:r>
            <a:r>
              <a:rPr lang="en-US" altLang="zh-CN" b="1" dirty="0"/>
              <a:t>private </a:t>
            </a:r>
            <a:r>
              <a:rPr lang="en-US" altLang="zh-CN" dirty="0"/>
              <a:t>String </a:t>
            </a:r>
            <a:r>
              <a:rPr lang="en-US" altLang="zh-CN" b="1" dirty="0"/>
              <a:t>password</a:t>
            </a:r>
            <a:r>
              <a:rPr lang="en-US" altLang="zh-CN" dirty="0"/>
              <a:t>;</a:t>
            </a:r>
            <a:br>
              <a:rPr lang="en-US" altLang="zh-CN" dirty="0"/>
            </a:br>
            <a:r>
              <a:rPr lang="en-US" altLang="zh-CN" dirty="0"/>
              <a:t/>
            </a:r>
            <a:br>
              <a:rPr lang="en-US" altLang="zh-CN" dirty="0"/>
            </a:br>
            <a:r>
              <a:rPr lang="en-US" altLang="zh-CN" dirty="0"/>
              <a:t>    </a:t>
            </a:r>
            <a:r>
              <a:rPr lang="en-US" altLang="zh-CN" b="1" dirty="0"/>
              <a:t>void </a:t>
            </a:r>
            <a:r>
              <a:rPr lang="en-US" altLang="zh-CN" dirty="0" err="1"/>
              <a:t>updatePassword</a:t>
            </a:r>
            <a:r>
              <a:rPr lang="en-US" altLang="zh-CN" dirty="0"/>
              <a:t>(String pw){</a:t>
            </a:r>
            <a:br>
              <a:rPr lang="en-US" altLang="zh-CN" dirty="0"/>
            </a:br>
            <a:r>
              <a:rPr lang="en-US" altLang="zh-CN" dirty="0"/>
              <a:t>        </a:t>
            </a:r>
            <a:r>
              <a:rPr lang="en-US" altLang="zh-CN" b="1" dirty="0"/>
              <a:t>synchronized </a:t>
            </a:r>
            <a:r>
              <a:rPr lang="en-US" altLang="zh-CN" dirty="0"/>
              <a:t>(</a:t>
            </a:r>
            <a:r>
              <a:rPr lang="en-US" altLang="zh-CN" b="1" dirty="0"/>
              <a:t>password</a:t>
            </a:r>
            <a:r>
              <a:rPr lang="en-US" altLang="zh-CN" dirty="0"/>
              <a:t>){</a:t>
            </a:r>
            <a:br>
              <a:rPr lang="en-US" altLang="zh-CN" dirty="0"/>
            </a:br>
            <a:r>
              <a:rPr lang="en-US" altLang="zh-CN" dirty="0"/>
              <a:t>            </a:t>
            </a:r>
            <a:r>
              <a:rPr lang="en-US" altLang="zh-CN" b="1" dirty="0" err="1"/>
              <a:t>this</a:t>
            </a:r>
            <a:r>
              <a:rPr lang="en-US" altLang="zh-CN" dirty="0" err="1"/>
              <a:t>.</a:t>
            </a:r>
            <a:r>
              <a:rPr lang="en-US" altLang="zh-CN" b="1" dirty="0" err="1"/>
              <a:t>password</a:t>
            </a:r>
            <a:r>
              <a:rPr lang="en-US" altLang="zh-CN" b="1" dirty="0"/>
              <a:t> </a:t>
            </a:r>
            <a:r>
              <a:rPr lang="en-US" altLang="zh-CN" dirty="0"/>
              <a:t>= pw;</a:t>
            </a:r>
            <a:br>
              <a:rPr lang="en-US" altLang="zh-CN" dirty="0"/>
            </a:br>
            <a:r>
              <a:rPr lang="en-US" altLang="zh-CN" dirty="0"/>
              <a:t>        }</a:t>
            </a:r>
            <a:br>
              <a:rPr lang="en-US" altLang="zh-CN" dirty="0"/>
            </a:br>
            <a:r>
              <a:rPr lang="en-US" altLang="zh-CN" dirty="0"/>
              <a:t>    }</a:t>
            </a:r>
            <a:br>
              <a:rPr lang="en-US" altLang="zh-CN" dirty="0"/>
            </a:br>
            <a:r>
              <a:rPr lang="en-US" altLang="zh-CN" dirty="0"/>
              <a:t>}</a:t>
            </a:r>
          </a:p>
        </p:txBody>
      </p:sp>
      <p:sp>
        <p:nvSpPr>
          <p:cNvPr id="4" name="TextBox 3"/>
          <p:cNvSpPr txBox="1"/>
          <p:nvPr/>
        </p:nvSpPr>
        <p:spPr>
          <a:xfrm>
            <a:off x="6198919" y="1187532"/>
            <a:ext cx="3811980" cy="646331"/>
          </a:xfrm>
          <a:prstGeom prst="rect">
            <a:avLst/>
          </a:prstGeom>
          <a:noFill/>
        </p:spPr>
        <p:txBody>
          <a:bodyPr wrap="square" rtlCol="0">
            <a:spAutoFit/>
          </a:bodyPr>
          <a:lstStyle/>
          <a:p>
            <a:r>
              <a:rPr lang="zh-CN" altLang="en-US" dirty="0" smtClean="0"/>
              <a:t>用锁的正确姿势：锁，应该是私有的，不可变的，不可重用的</a:t>
            </a:r>
            <a:endParaRPr lang="zh-CN" altLang="en-US" dirty="0"/>
          </a:p>
        </p:txBody>
      </p:sp>
    </p:spTree>
    <p:extLst>
      <p:ext uri="{BB962C8B-B14F-4D97-AF65-F5344CB8AC3E}">
        <p14:creationId xmlns:p14="http://schemas.microsoft.com/office/powerpoint/2010/main" val="274712374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锁带来的问题</a:t>
            </a:r>
            <a:r>
              <a:rPr lang="en-US" altLang="zh-CN" sz="2000" dirty="0" smtClean="0"/>
              <a:t>-</a:t>
            </a:r>
            <a:r>
              <a:rPr lang="zh-CN" altLang="en-US" sz="2000" dirty="0"/>
              <a:t>死</a:t>
            </a:r>
            <a:r>
              <a:rPr lang="zh-CN" altLang="en-US" sz="2000" dirty="0" smtClean="0"/>
              <a:t>锁</a:t>
            </a:r>
            <a:endParaRPr lang="en-US" altLang="zh-CN" sz="2000" dirty="0" smtClean="0"/>
          </a:p>
        </p:txBody>
      </p:sp>
      <p:pic>
        <p:nvPicPr>
          <p:cNvPr id="2051" name="Picture 3" descr="d:\user\01368080\桌面\死锁发生的条件.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83" y="926399"/>
            <a:ext cx="7280182" cy="265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35619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锁带来的问题</a:t>
            </a:r>
            <a:r>
              <a:rPr lang="en-US" altLang="zh-CN" sz="2000" dirty="0" smtClean="0"/>
              <a:t>-</a:t>
            </a:r>
            <a:r>
              <a:rPr lang="zh-CN" altLang="en-US" sz="2000" dirty="0"/>
              <a:t>死</a:t>
            </a:r>
            <a:r>
              <a:rPr lang="zh-CN" altLang="en-US" sz="2000" dirty="0" smtClean="0"/>
              <a:t>锁</a:t>
            </a:r>
            <a:endParaRPr lang="en-US" altLang="zh-CN" sz="2000" dirty="0" smtClean="0"/>
          </a:p>
        </p:txBody>
      </p:sp>
      <p:sp>
        <p:nvSpPr>
          <p:cNvPr id="5" name="TextBox 4"/>
          <p:cNvSpPr txBox="1"/>
          <p:nvPr/>
        </p:nvSpPr>
        <p:spPr>
          <a:xfrm>
            <a:off x="1128156" y="938150"/>
            <a:ext cx="3550722" cy="369332"/>
          </a:xfrm>
          <a:prstGeom prst="rect">
            <a:avLst/>
          </a:prstGeom>
          <a:noFill/>
        </p:spPr>
        <p:txBody>
          <a:bodyPr wrap="square" rtlCol="0">
            <a:spAutoFit/>
          </a:bodyPr>
          <a:lstStyle/>
          <a:p>
            <a:r>
              <a:rPr lang="zh-CN" altLang="en-US" dirty="0" smtClean="0"/>
              <a:t>循环死锁的例子及解决办法</a:t>
            </a:r>
            <a:endParaRPr lang="zh-CN" altLang="en-US" dirty="0"/>
          </a:p>
        </p:txBody>
      </p:sp>
      <p:sp>
        <p:nvSpPr>
          <p:cNvPr id="6" name="矩形 5"/>
          <p:cNvSpPr/>
          <p:nvPr/>
        </p:nvSpPr>
        <p:spPr>
          <a:xfrm>
            <a:off x="6315693" y="515263"/>
            <a:ext cx="5069942" cy="6186309"/>
          </a:xfrm>
          <a:prstGeom prst="rect">
            <a:avLst/>
          </a:prstGeom>
        </p:spPr>
        <p:txBody>
          <a:bodyPr wrap="square">
            <a:spAutoFit/>
          </a:bodyPr>
          <a:lstStyle/>
          <a:p>
            <a:r>
              <a:rPr lang="en-US" altLang="zh-CN" dirty="0"/>
              <a:t>public class Account {</a:t>
            </a:r>
          </a:p>
          <a:p>
            <a:r>
              <a:rPr lang="en-US" altLang="zh-CN" dirty="0"/>
              <a:t>    private </a:t>
            </a:r>
            <a:r>
              <a:rPr lang="en-US" altLang="zh-CN" dirty="0" err="1"/>
              <a:t>int</a:t>
            </a:r>
            <a:r>
              <a:rPr lang="en-US" altLang="zh-CN" dirty="0"/>
              <a:t> balance</a:t>
            </a:r>
            <a:r>
              <a:rPr lang="en-US" altLang="zh-CN" dirty="0" smtClean="0"/>
              <a:t>; </a:t>
            </a:r>
          </a:p>
          <a:p>
            <a:r>
              <a:rPr lang="en-US" altLang="zh-CN" dirty="0" smtClean="0"/>
              <a:t>    </a:t>
            </a:r>
            <a:r>
              <a:rPr lang="en-US" altLang="zh-CN" dirty="0" smtClean="0">
                <a:solidFill>
                  <a:srgbClr val="0070C0"/>
                </a:solidFill>
              </a:rPr>
              <a:t>private </a:t>
            </a:r>
            <a:r>
              <a:rPr lang="en-US" altLang="zh-CN" dirty="0" err="1" smtClean="0">
                <a:solidFill>
                  <a:srgbClr val="0070C0"/>
                </a:solidFill>
              </a:rPr>
              <a:t>int</a:t>
            </a:r>
            <a:r>
              <a:rPr lang="en-US" altLang="zh-CN" dirty="0" smtClean="0">
                <a:solidFill>
                  <a:srgbClr val="0070C0"/>
                </a:solidFill>
              </a:rPr>
              <a:t> id;</a:t>
            </a:r>
          </a:p>
          <a:p>
            <a:r>
              <a:rPr lang="en-US" altLang="zh-CN" dirty="0"/>
              <a:t> </a:t>
            </a:r>
            <a:r>
              <a:rPr lang="en-US" altLang="zh-CN" dirty="0" smtClean="0"/>
              <a:t>   //</a:t>
            </a:r>
            <a:r>
              <a:rPr lang="zh-CN" altLang="en-US" dirty="0" smtClean="0">
                <a:solidFill>
                  <a:srgbClr val="FF0000"/>
                </a:solidFill>
              </a:rPr>
              <a:t>要从</a:t>
            </a:r>
            <a:r>
              <a:rPr lang="en-US" altLang="zh-CN" dirty="0" smtClean="0">
                <a:solidFill>
                  <a:srgbClr val="FF0000"/>
                </a:solidFill>
              </a:rPr>
              <a:t>this</a:t>
            </a:r>
            <a:r>
              <a:rPr lang="zh-CN" altLang="en-US" dirty="0" smtClean="0">
                <a:solidFill>
                  <a:srgbClr val="FF0000"/>
                </a:solidFill>
              </a:rPr>
              <a:t>账户转入到</a:t>
            </a:r>
            <a:r>
              <a:rPr lang="en-US" altLang="zh-CN" dirty="0" smtClean="0">
                <a:solidFill>
                  <a:srgbClr val="FF0000"/>
                </a:solidFill>
              </a:rPr>
              <a:t>target</a:t>
            </a:r>
            <a:r>
              <a:rPr lang="zh-CN" altLang="en-US" dirty="0" smtClean="0">
                <a:solidFill>
                  <a:srgbClr val="FF0000"/>
                </a:solidFill>
              </a:rPr>
              <a:t>账户</a:t>
            </a:r>
            <a:endParaRPr lang="en-US" altLang="zh-CN" dirty="0">
              <a:solidFill>
                <a:srgbClr val="FF0000"/>
              </a:solidFill>
            </a:endParaRPr>
          </a:p>
          <a:p>
            <a:r>
              <a:rPr lang="en-US" altLang="zh-CN" dirty="0"/>
              <a:t>    public void transfer(Account target, </a:t>
            </a:r>
            <a:r>
              <a:rPr lang="en-US" altLang="zh-CN" dirty="0" err="1"/>
              <a:t>int</a:t>
            </a:r>
            <a:r>
              <a:rPr lang="en-US" altLang="zh-CN" dirty="0"/>
              <a:t> </a:t>
            </a:r>
            <a:r>
              <a:rPr lang="en-US" altLang="zh-CN" dirty="0" err="1"/>
              <a:t>amt</a:t>
            </a:r>
            <a:r>
              <a:rPr lang="en-US" altLang="zh-CN" dirty="0"/>
              <a:t>){</a:t>
            </a:r>
          </a:p>
          <a:p>
            <a:r>
              <a:rPr lang="zh-CN" altLang="en-US" dirty="0"/>
              <a:t>       </a:t>
            </a:r>
            <a:r>
              <a:rPr lang="en-US" altLang="zh-CN" dirty="0" smtClean="0"/>
              <a:t>Account left = this, right = target;</a:t>
            </a:r>
          </a:p>
          <a:p>
            <a:r>
              <a:rPr lang="en-US" altLang="zh-CN" dirty="0"/>
              <a:t> </a:t>
            </a:r>
            <a:r>
              <a:rPr lang="en-US" altLang="zh-CN" dirty="0" smtClean="0"/>
              <a:t>      if(this.id &gt; target.id){</a:t>
            </a:r>
          </a:p>
          <a:p>
            <a:r>
              <a:rPr lang="en-US" altLang="zh-CN" dirty="0"/>
              <a:t> </a:t>
            </a:r>
            <a:r>
              <a:rPr lang="en-US" altLang="zh-CN" dirty="0" smtClean="0"/>
              <a:t>             left = </a:t>
            </a:r>
            <a:r>
              <a:rPr lang="en-US" altLang="zh-CN" dirty="0" err="1" smtClean="0"/>
              <a:t>traget</a:t>
            </a:r>
            <a:r>
              <a:rPr lang="en-US" altLang="zh-CN" dirty="0" smtClean="0"/>
              <a:t>;</a:t>
            </a:r>
          </a:p>
          <a:p>
            <a:r>
              <a:rPr lang="en-US" altLang="zh-CN" dirty="0"/>
              <a:t> </a:t>
            </a:r>
            <a:r>
              <a:rPr lang="en-US" altLang="zh-CN" dirty="0" smtClean="0"/>
              <a:t>             right = this;</a:t>
            </a:r>
          </a:p>
          <a:p>
            <a:r>
              <a:rPr lang="en-US" altLang="zh-CN" dirty="0" smtClean="0"/>
              <a:t>        }</a:t>
            </a:r>
            <a:r>
              <a:rPr lang="zh-CN" altLang="en-US" dirty="0" smtClean="0"/>
              <a:t> </a:t>
            </a:r>
            <a:endParaRPr lang="en-US" altLang="zh-CN" dirty="0" smtClean="0"/>
          </a:p>
          <a:p>
            <a:r>
              <a:rPr lang="en-US" altLang="zh-CN" dirty="0"/>
              <a:t> </a:t>
            </a:r>
            <a:r>
              <a:rPr lang="en-US" altLang="zh-CN" dirty="0" smtClean="0"/>
              <a:t>      //</a:t>
            </a:r>
            <a:r>
              <a:rPr lang="zh-CN" altLang="en-US" dirty="0" smtClean="0"/>
              <a:t>先锁定</a:t>
            </a:r>
            <a:r>
              <a:rPr lang="en-US" altLang="zh-CN" dirty="0" smtClean="0"/>
              <a:t>id</a:t>
            </a:r>
            <a:r>
              <a:rPr lang="zh-CN" altLang="en-US" dirty="0" smtClean="0"/>
              <a:t>小的账户</a:t>
            </a:r>
            <a:endParaRPr lang="zh-CN" altLang="en-US" dirty="0"/>
          </a:p>
          <a:p>
            <a:r>
              <a:rPr lang="en-US" altLang="zh-CN" dirty="0"/>
              <a:t>        </a:t>
            </a:r>
            <a:r>
              <a:rPr lang="en-US" altLang="zh-CN" dirty="0">
                <a:solidFill>
                  <a:srgbClr val="FF0000"/>
                </a:solidFill>
              </a:rPr>
              <a:t>synchronized </a:t>
            </a:r>
            <a:r>
              <a:rPr lang="en-US" altLang="zh-CN" dirty="0" smtClean="0">
                <a:solidFill>
                  <a:srgbClr val="FF0000"/>
                </a:solidFill>
              </a:rPr>
              <a:t>(left)</a:t>
            </a:r>
            <a:r>
              <a:rPr lang="en-US" altLang="zh-CN" dirty="0" smtClean="0"/>
              <a:t>{</a:t>
            </a:r>
            <a:endParaRPr lang="en-US" altLang="zh-CN" dirty="0"/>
          </a:p>
          <a:p>
            <a:r>
              <a:rPr lang="zh-CN" altLang="en-US" dirty="0"/>
              <a:t>            </a:t>
            </a:r>
            <a:r>
              <a:rPr lang="en-US" altLang="zh-CN" dirty="0" smtClean="0"/>
              <a:t>//</a:t>
            </a:r>
            <a:r>
              <a:rPr lang="zh-CN" altLang="en-US" dirty="0" smtClean="0"/>
              <a:t>再锁定</a:t>
            </a:r>
            <a:r>
              <a:rPr lang="en-US" altLang="zh-CN" dirty="0" smtClean="0"/>
              <a:t>id</a:t>
            </a:r>
            <a:r>
              <a:rPr lang="zh-CN" altLang="en-US" dirty="0" smtClean="0"/>
              <a:t>大的账户</a:t>
            </a:r>
            <a:endParaRPr lang="zh-CN" altLang="en-US" dirty="0"/>
          </a:p>
          <a:p>
            <a:r>
              <a:rPr lang="en-US" altLang="zh-CN" dirty="0">
                <a:solidFill>
                  <a:srgbClr val="FF0000"/>
                </a:solidFill>
              </a:rPr>
              <a:t>            synchronized </a:t>
            </a:r>
            <a:r>
              <a:rPr lang="en-US" altLang="zh-CN" dirty="0" smtClean="0">
                <a:solidFill>
                  <a:srgbClr val="FF0000"/>
                </a:solidFill>
              </a:rPr>
              <a:t>(right)</a:t>
            </a:r>
            <a:r>
              <a:rPr lang="en-US" altLang="zh-CN" dirty="0" smtClean="0"/>
              <a:t>{</a:t>
            </a:r>
            <a:endParaRPr lang="en-US" altLang="zh-CN" dirty="0"/>
          </a:p>
          <a:p>
            <a:r>
              <a:rPr lang="en-US" altLang="zh-CN" dirty="0"/>
              <a:t>                if(</a:t>
            </a:r>
            <a:r>
              <a:rPr lang="en-US" altLang="zh-CN" dirty="0" err="1"/>
              <a:t>this.balance</a:t>
            </a:r>
            <a:r>
              <a:rPr lang="en-US" altLang="zh-CN" dirty="0"/>
              <a:t> &gt; </a:t>
            </a:r>
            <a:r>
              <a:rPr lang="en-US" altLang="zh-CN" dirty="0" err="1"/>
              <a:t>amt</a:t>
            </a:r>
            <a:r>
              <a:rPr lang="en-US" altLang="zh-CN" dirty="0"/>
              <a:t>){</a:t>
            </a:r>
          </a:p>
          <a:p>
            <a:r>
              <a:rPr lang="en-US" altLang="zh-CN" dirty="0"/>
              <a:t>                    </a:t>
            </a:r>
            <a:r>
              <a:rPr lang="en-US" altLang="zh-CN" dirty="0" err="1"/>
              <a:t>this.balance</a:t>
            </a:r>
            <a:r>
              <a:rPr lang="en-US" altLang="zh-CN" dirty="0"/>
              <a:t> -= </a:t>
            </a:r>
            <a:r>
              <a:rPr lang="en-US" altLang="zh-CN" dirty="0" err="1"/>
              <a:t>amt</a:t>
            </a:r>
            <a:r>
              <a:rPr lang="en-US" altLang="zh-CN" dirty="0"/>
              <a:t>;</a:t>
            </a:r>
          </a:p>
          <a:p>
            <a:r>
              <a:rPr lang="en-US" altLang="zh-CN" dirty="0"/>
              <a:t>                    </a:t>
            </a:r>
            <a:r>
              <a:rPr lang="en-US" altLang="zh-CN" dirty="0" err="1"/>
              <a:t>target.balance</a:t>
            </a:r>
            <a:r>
              <a:rPr lang="en-US" altLang="zh-CN" dirty="0"/>
              <a:t> += </a:t>
            </a:r>
            <a:r>
              <a:rPr lang="en-US" altLang="zh-CN" dirty="0" err="1"/>
              <a:t>amt</a:t>
            </a:r>
            <a:r>
              <a:rPr lang="en-US" altLang="zh-CN" dirty="0"/>
              <a:t>;</a:t>
            </a:r>
          </a:p>
          <a:p>
            <a:r>
              <a:rPr lang="zh-CN" altLang="en-US" dirty="0"/>
              <a:t>                </a:t>
            </a:r>
            <a:r>
              <a:rPr lang="en-US" altLang="zh-CN" dirty="0"/>
              <a:t>}</a:t>
            </a:r>
          </a:p>
          <a:p>
            <a:r>
              <a:rPr lang="zh-CN" altLang="en-US" dirty="0"/>
              <a:t>            </a:t>
            </a:r>
            <a:r>
              <a:rPr lang="en-US" altLang="zh-CN" dirty="0"/>
              <a:t>}</a:t>
            </a:r>
          </a:p>
          <a:p>
            <a:r>
              <a:rPr lang="zh-CN" altLang="en-US" dirty="0"/>
              <a:t>        </a:t>
            </a:r>
            <a:r>
              <a:rPr lang="en-US" altLang="zh-CN" dirty="0"/>
              <a:t>}</a:t>
            </a:r>
          </a:p>
          <a:p>
            <a:r>
              <a:rPr lang="zh-CN" altLang="en-US" dirty="0"/>
              <a:t>    </a:t>
            </a:r>
            <a:r>
              <a:rPr lang="en-US" altLang="zh-CN" dirty="0"/>
              <a:t>}</a:t>
            </a:r>
          </a:p>
          <a:p>
            <a:r>
              <a:rPr lang="en-US" altLang="zh-CN" dirty="0"/>
              <a:t>}</a:t>
            </a:r>
            <a:endParaRPr lang="zh-CN" altLang="en-US" dirty="0"/>
          </a:p>
        </p:txBody>
      </p:sp>
      <p:sp>
        <p:nvSpPr>
          <p:cNvPr id="7" name="矩形 6"/>
          <p:cNvSpPr/>
          <p:nvPr/>
        </p:nvSpPr>
        <p:spPr>
          <a:xfrm>
            <a:off x="1233876" y="1616979"/>
            <a:ext cx="5069942" cy="4524315"/>
          </a:xfrm>
          <a:prstGeom prst="rect">
            <a:avLst/>
          </a:prstGeom>
        </p:spPr>
        <p:txBody>
          <a:bodyPr wrap="square">
            <a:spAutoFit/>
          </a:bodyPr>
          <a:lstStyle/>
          <a:p>
            <a:r>
              <a:rPr lang="en-US" altLang="zh-CN" dirty="0"/>
              <a:t>public class Account {</a:t>
            </a:r>
          </a:p>
          <a:p>
            <a:r>
              <a:rPr lang="en-US" altLang="zh-CN" dirty="0"/>
              <a:t>    private </a:t>
            </a:r>
            <a:r>
              <a:rPr lang="en-US" altLang="zh-CN" dirty="0" err="1"/>
              <a:t>int</a:t>
            </a:r>
            <a:r>
              <a:rPr lang="en-US" altLang="zh-CN" dirty="0"/>
              <a:t> balance</a:t>
            </a:r>
            <a:r>
              <a:rPr lang="en-US" altLang="zh-CN" dirty="0" smtClean="0"/>
              <a:t>;</a:t>
            </a:r>
          </a:p>
          <a:p>
            <a:r>
              <a:rPr lang="en-US" altLang="zh-CN" dirty="0"/>
              <a:t> </a:t>
            </a:r>
            <a:r>
              <a:rPr lang="en-US" altLang="zh-CN" dirty="0" smtClean="0"/>
              <a:t>   //</a:t>
            </a:r>
            <a:r>
              <a:rPr lang="zh-CN" altLang="en-US" dirty="0" smtClean="0">
                <a:solidFill>
                  <a:srgbClr val="FF0000"/>
                </a:solidFill>
              </a:rPr>
              <a:t>要从</a:t>
            </a:r>
            <a:r>
              <a:rPr lang="en-US" altLang="zh-CN" dirty="0" smtClean="0">
                <a:solidFill>
                  <a:srgbClr val="FF0000"/>
                </a:solidFill>
              </a:rPr>
              <a:t>this</a:t>
            </a:r>
            <a:r>
              <a:rPr lang="zh-CN" altLang="en-US" dirty="0" smtClean="0">
                <a:solidFill>
                  <a:srgbClr val="FF0000"/>
                </a:solidFill>
              </a:rPr>
              <a:t>账户转入到</a:t>
            </a:r>
            <a:r>
              <a:rPr lang="en-US" altLang="zh-CN" dirty="0" smtClean="0">
                <a:solidFill>
                  <a:srgbClr val="FF0000"/>
                </a:solidFill>
              </a:rPr>
              <a:t>target</a:t>
            </a:r>
            <a:r>
              <a:rPr lang="zh-CN" altLang="en-US" dirty="0" smtClean="0">
                <a:solidFill>
                  <a:srgbClr val="FF0000"/>
                </a:solidFill>
              </a:rPr>
              <a:t>账户</a:t>
            </a:r>
            <a:endParaRPr lang="en-US" altLang="zh-CN" dirty="0">
              <a:solidFill>
                <a:srgbClr val="FF0000"/>
              </a:solidFill>
            </a:endParaRPr>
          </a:p>
          <a:p>
            <a:r>
              <a:rPr lang="en-US" altLang="zh-CN" dirty="0"/>
              <a:t>    public void transfer(Account target, </a:t>
            </a:r>
            <a:r>
              <a:rPr lang="en-US" altLang="zh-CN" dirty="0" err="1"/>
              <a:t>int</a:t>
            </a:r>
            <a:r>
              <a:rPr lang="en-US" altLang="zh-CN" dirty="0"/>
              <a:t> </a:t>
            </a:r>
            <a:r>
              <a:rPr lang="en-US" altLang="zh-CN" dirty="0" err="1"/>
              <a:t>amt</a:t>
            </a:r>
            <a:r>
              <a:rPr lang="en-US" altLang="zh-CN" dirty="0"/>
              <a:t>){</a:t>
            </a:r>
          </a:p>
          <a:p>
            <a:r>
              <a:rPr lang="zh-CN" altLang="en-US" dirty="0"/>
              <a:t>        </a:t>
            </a:r>
            <a:r>
              <a:rPr lang="en-US" altLang="zh-CN" dirty="0"/>
              <a:t>//</a:t>
            </a:r>
            <a:r>
              <a:rPr lang="zh-CN" altLang="en-US" dirty="0"/>
              <a:t>锁定转出账户</a:t>
            </a:r>
          </a:p>
          <a:p>
            <a:r>
              <a:rPr lang="en-US" altLang="zh-CN" dirty="0"/>
              <a:t>        </a:t>
            </a:r>
            <a:r>
              <a:rPr lang="en-US" altLang="zh-CN" dirty="0">
                <a:solidFill>
                  <a:srgbClr val="FF0000"/>
                </a:solidFill>
              </a:rPr>
              <a:t>synchronized (this)</a:t>
            </a:r>
            <a:r>
              <a:rPr lang="en-US" altLang="zh-CN" dirty="0"/>
              <a:t>{</a:t>
            </a:r>
          </a:p>
          <a:p>
            <a:r>
              <a:rPr lang="zh-CN" altLang="en-US" dirty="0"/>
              <a:t>            </a:t>
            </a:r>
            <a:r>
              <a:rPr lang="en-US" altLang="zh-CN" dirty="0"/>
              <a:t>//</a:t>
            </a:r>
            <a:r>
              <a:rPr lang="zh-CN" altLang="en-US" dirty="0"/>
              <a:t>锁定转入账户</a:t>
            </a:r>
          </a:p>
          <a:p>
            <a:r>
              <a:rPr lang="en-US" altLang="zh-CN" dirty="0">
                <a:solidFill>
                  <a:srgbClr val="FF0000"/>
                </a:solidFill>
              </a:rPr>
              <a:t>            synchronized (target)</a:t>
            </a:r>
            <a:r>
              <a:rPr lang="en-US" altLang="zh-CN" dirty="0"/>
              <a:t>{</a:t>
            </a:r>
          </a:p>
          <a:p>
            <a:r>
              <a:rPr lang="en-US" altLang="zh-CN" dirty="0"/>
              <a:t>                if(</a:t>
            </a:r>
            <a:r>
              <a:rPr lang="en-US" altLang="zh-CN" dirty="0" err="1"/>
              <a:t>this.balance</a:t>
            </a:r>
            <a:r>
              <a:rPr lang="en-US" altLang="zh-CN" dirty="0"/>
              <a:t> &gt; </a:t>
            </a:r>
            <a:r>
              <a:rPr lang="en-US" altLang="zh-CN" dirty="0" err="1"/>
              <a:t>amt</a:t>
            </a:r>
            <a:r>
              <a:rPr lang="en-US" altLang="zh-CN" dirty="0"/>
              <a:t>){</a:t>
            </a:r>
          </a:p>
          <a:p>
            <a:r>
              <a:rPr lang="en-US" altLang="zh-CN" dirty="0"/>
              <a:t>                    </a:t>
            </a:r>
            <a:r>
              <a:rPr lang="en-US" altLang="zh-CN" dirty="0" err="1"/>
              <a:t>this.balance</a:t>
            </a:r>
            <a:r>
              <a:rPr lang="en-US" altLang="zh-CN" dirty="0"/>
              <a:t> -= </a:t>
            </a:r>
            <a:r>
              <a:rPr lang="en-US" altLang="zh-CN" dirty="0" err="1"/>
              <a:t>amt</a:t>
            </a:r>
            <a:r>
              <a:rPr lang="en-US" altLang="zh-CN" dirty="0"/>
              <a:t>;</a:t>
            </a:r>
          </a:p>
          <a:p>
            <a:r>
              <a:rPr lang="en-US" altLang="zh-CN" dirty="0"/>
              <a:t>                    </a:t>
            </a:r>
            <a:r>
              <a:rPr lang="en-US" altLang="zh-CN" dirty="0" err="1"/>
              <a:t>target.balance</a:t>
            </a:r>
            <a:r>
              <a:rPr lang="en-US" altLang="zh-CN" dirty="0"/>
              <a:t> += </a:t>
            </a:r>
            <a:r>
              <a:rPr lang="en-US" altLang="zh-CN" dirty="0" err="1"/>
              <a:t>amt</a:t>
            </a:r>
            <a:r>
              <a:rPr lang="en-US" altLang="zh-CN" dirty="0"/>
              <a:t>;</a:t>
            </a:r>
          </a:p>
          <a:p>
            <a:r>
              <a:rPr lang="zh-CN" altLang="en-US" dirty="0"/>
              <a:t>                </a:t>
            </a:r>
            <a:r>
              <a:rPr lang="en-US" altLang="zh-CN" dirty="0"/>
              <a:t>}</a:t>
            </a:r>
          </a:p>
          <a:p>
            <a:r>
              <a:rPr lang="zh-CN" altLang="en-US" dirty="0"/>
              <a:t>            </a:t>
            </a:r>
            <a:r>
              <a:rPr lang="en-US" altLang="zh-CN" dirty="0"/>
              <a:t>}</a:t>
            </a:r>
          </a:p>
          <a:p>
            <a:r>
              <a:rPr lang="zh-CN" altLang="en-US" dirty="0"/>
              <a:t>        </a:t>
            </a:r>
            <a:r>
              <a:rPr lang="en-US" altLang="zh-CN" dirty="0"/>
              <a:t>}</a:t>
            </a:r>
          </a:p>
          <a:p>
            <a:r>
              <a:rPr lang="zh-CN" altLang="en-US" dirty="0"/>
              <a:t>    </a:t>
            </a:r>
            <a:r>
              <a:rPr lang="en-US" altLang="zh-CN" dirty="0"/>
              <a:t>}</a:t>
            </a:r>
          </a:p>
          <a:p>
            <a:r>
              <a:rPr lang="en-US" altLang="zh-CN" dirty="0"/>
              <a:t>}</a:t>
            </a:r>
            <a:endParaRPr lang="zh-CN" altLang="en-US" dirty="0"/>
          </a:p>
        </p:txBody>
      </p:sp>
      <p:cxnSp>
        <p:nvCxnSpPr>
          <p:cNvPr id="4" name="直接箭头连接符 3"/>
          <p:cNvCxnSpPr/>
          <p:nvPr/>
        </p:nvCxnSpPr>
        <p:spPr>
          <a:xfrm>
            <a:off x="5771408" y="3491345"/>
            <a:ext cx="629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4563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锁带来的问题</a:t>
            </a:r>
            <a:r>
              <a:rPr lang="en-US" altLang="zh-CN" sz="2000" dirty="0" smtClean="0"/>
              <a:t>-</a:t>
            </a:r>
            <a:r>
              <a:rPr lang="zh-CN" altLang="en-US" sz="2000" dirty="0" smtClean="0"/>
              <a:t>活锁与饥饿</a:t>
            </a:r>
            <a:endParaRPr lang="en-US" altLang="zh-CN" sz="2000" dirty="0" smtClean="0"/>
          </a:p>
        </p:txBody>
      </p:sp>
      <p:sp>
        <p:nvSpPr>
          <p:cNvPr id="6" name="矩形 5"/>
          <p:cNvSpPr/>
          <p:nvPr/>
        </p:nvSpPr>
        <p:spPr>
          <a:xfrm>
            <a:off x="1729838" y="1198464"/>
            <a:ext cx="6096000" cy="2308324"/>
          </a:xfrm>
          <a:prstGeom prst="rect">
            <a:avLst/>
          </a:prstGeom>
        </p:spPr>
        <p:txBody>
          <a:bodyPr>
            <a:spAutoFit/>
          </a:bodyPr>
          <a:lstStyle/>
          <a:p>
            <a:r>
              <a:rPr lang="zh-CN" altLang="en-US" dirty="0" smtClean="0">
                <a:solidFill>
                  <a:srgbClr val="FF0000"/>
                </a:solidFill>
              </a:rPr>
              <a:t>活锁</a:t>
            </a:r>
            <a:r>
              <a:rPr lang="zh-CN" altLang="en-US" dirty="0" smtClean="0"/>
              <a:t>产生的原因：互相谦让或者获取锁的步调一致</a:t>
            </a:r>
            <a:endParaRPr lang="en-US" altLang="zh-CN" dirty="0" smtClean="0"/>
          </a:p>
          <a:p>
            <a:r>
              <a:rPr lang="zh-CN" altLang="en-US" dirty="0" smtClean="0"/>
              <a:t>比如现实生活中的两个人甲乙，甲往左出门，乙往右走进门，两人一开始会相撞，然后分别向相反方向退让，导致一直没法出门进门</a:t>
            </a:r>
            <a:endParaRPr lang="en-US" altLang="zh-CN" dirty="0" smtClean="0"/>
          </a:p>
          <a:p>
            <a:endParaRPr lang="en-US" altLang="zh-CN" dirty="0"/>
          </a:p>
          <a:p>
            <a:r>
              <a:rPr lang="zh-CN" altLang="en-US" dirty="0" smtClean="0"/>
              <a:t>解决方法：各自等待一个随机时间再做决策，这样活锁的概率大大减小，著名的分布式一致性算法</a:t>
            </a:r>
            <a:r>
              <a:rPr lang="en-US" altLang="zh-CN" dirty="0" smtClean="0"/>
              <a:t>Raft</a:t>
            </a:r>
            <a:r>
              <a:rPr lang="zh-CN" altLang="en-US" dirty="0" smtClean="0"/>
              <a:t>就采用了这个机制来快速选举出</a:t>
            </a:r>
            <a:r>
              <a:rPr lang="en-US" altLang="zh-CN" dirty="0" smtClean="0"/>
              <a:t>leader</a:t>
            </a:r>
            <a:endParaRPr lang="zh-CN" altLang="en-US" dirty="0"/>
          </a:p>
        </p:txBody>
      </p:sp>
      <p:sp>
        <p:nvSpPr>
          <p:cNvPr id="8" name="矩形 7"/>
          <p:cNvSpPr/>
          <p:nvPr/>
        </p:nvSpPr>
        <p:spPr>
          <a:xfrm>
            <a:off x="1729838" y="3708277"/>
            <a:ext cx="6096000" cy="1754326"/>
          </a:xfrm>
          <a:prstGeom prst="rect">
            <a:avLst/>
          </a:prstGeom>
        </p:spPr>
        <p:txBody>
          <a:bodyPr>
            <a:spAutoFit/>
          </a:bodyPr>
          <a:lstStyle/>
          <a:p>
            <a:r>
              <a:rPr lang="zh-CN" altLang="en-US" dirty="0" smtClean="0">
                <a:solidFill>
                  <a:srgbClr val="FF0000"/>
                </a:solidFill>
              </a:rPr>
              <a:t>饥饿</a:t>
            </a:r>
            <a:r>
              <a:rPr lang="zh-CN" altLang="en-US" dirty="0" smtClean="0"/>
              <a:t>的概念及原因：一直无法获取所需资源（锁）而导致无法往下执行；一般可能是优先级低线程一直无法获取锁或者某个线程持有锁的时间过长</a:t>
            </a:r>
            <a:endParaRPr lang="en-US" altLang="zh-CN" dirty="0" smtClean="0"/>
          </a:p>
          <a:p>
            <a:endParaRPr lang="en-US" altLang="zh-CN" dirty="0"/>
          </a:p>
          <a:p>
            <a:r>
              <a:rPr lang="zh-CN" altLang="en-US" dirty="0" smtClean="0"/>
              <a:t>解决方法：尽量采用公平锁，避免单个线程过长时间的占用资源</a:t>
            </a:r>
            <a:endParaRPr lang="zh-CN" altLang="en-US" dirty="0"/>
          </a:p>
        </p:txBody>
      </p:sp>
    </p:spTree>
    <p:extLst>
      <p:ext uri="{BB962C8B-B14F-4D97-AF65-F5344CB8AC3E}">
        <p14:creationId xmlns:p14="http://schemas.microsoft.com/office/powerpoint/2010/main" val="387573018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锁的实现</a:t>
            </a:r>
            <a:r>
              <a:rPr lang="en-US" altLang="zh-CN" sz="2000" dirty="0" smtClean="0"/>
              <a:t>-</a:t>
            </a:r>
            <a:r>
              <a:rPr lang="zh-CN" altLang="en-US" sz="2000" dirty="0" smtClean="0"/>
              <a:t>管程</a:t>
            </a:r>
            <a:endParaRPr lang="en-US" altLang="zh-CN" sz="2000" dirty="0" smtClean="0"/>
          </a:p>
        </p:txBody>
      </p:sp>
      <p:sp>
        <p:nvSpPr>
          <p:cNvPr id="2" name="TextBox 1"/>
          <p:cNvSpPr txBox="1"/>
          <p:nvPr/>
        </p:nvSpPr>
        <p:spPr>
          <a:xfrm>
            <a:off x="1353787" y="855023"/>
            <a:ext cx="8526483" cy="369332"/>
          </a:xfrm>
          <a:prstGeom prst="rect">
            <a:avLst/>
          </a:prstGeom>
          <a:noFill/>
        </p:spPr>
        <p:txBody>
          <a:bodyPr wrap="square" rtlCol="0">
            <a:spAutoFit/>
          </a:bodyPr>
          <a:lstStyle/>
          <a:p>
            <a:r>
              <a:rPr lang="en-US" altLang="zh-CN" dirty="0" smtClean="0"/>
              <a:t>Java</a:t>
            </a:r>
            <a:r>
              <a:rPr lang="zh-CN" altLang="en-US" dirty="0" smtClean="0"/>
              <a:t>管程采用的是</a:t>
            </a:r>
            <a:r>
              <a:rPr lang="en-US" altLang="zh-CN" dirty="0" smtClean="0"/>
              <a:t>MESA</a:t>
            </a:r>
            <a:r>
              <a:rPr lang="zh-CN" altLang="en-US" dirty="0" smtClean="0"/>
              <a:t>模型</a:t>
            </a:r>
            <a:endParaRPr lang="zh-CN" altLang="en-US" dirty="0"/>
          </a:p>
        </p:txBody>
      </p:sp>
      <p:sp>
        <p:nvSpPr>
          <p:cNvPr id="3" name="矩形 2"/>
          <p:cNvSpPr/>
          <p:nvPr/>
        </p:nvSpPr>
        <p:spPr>
          <a:xfrm>
            <a:off x="5977217" y="3244334"/>
            <a:ext cx="237566" cy="369332"/>
          </a:xfrm>
          <a:prstGeom prst="rect">
            <a:avLst/>
          </a:prstGeom>
        </p:spPr>
        <p:txBody>
          <a:bodyPr wrap="none">
            <a:spAutoFit/>
          </a:bodyPr>
          <a:lstStyle/>
          <a:p>
            <a:r>
              <a:rPr lang="zh-CN" alt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04" y="1458000"/>
            <a:ext cx="6448941" cy="43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733308" y="855023"/>
            <a:ext cx="4096987" cy="5909310"/>
          </a:xfrm>
          <a:prstGeom prst="rect">
            <a:avLst/>
          </a:prstGeom>
          <a:noFill/>
        </p:spPr>
        <p:txBody>
          <a:bodyPr wrap="square" rtlCol="0">
            <a:spAutoFit/>
          </a:bodyPr>
          <a:lstStyle/>
          <a:p>
            <a:r>
              <a:rPr lang="zh-CN" altLang="en-US" dirty="0" smtClean="0"/>
              <a:t>条件变量指的是：</a:t>
            </a:r>
            <a:endParaRPr lang="en-US" altLang="zh-CN" dirty="0" smtClean="0"/>
          </a:p>
          <a:p>
            <a:r>
              <a:rPr lang="en-US" altLang="zh-CN" dirty="0"/>
              <a:t>w</a:t>
            </a:r>
            <a:r>
              <a:rPr lang="en-US" altLang="zh-CN" dirty="0" smtClean="0"/>
              <a:t>hile(</a:t>
            </a:r>
            <a:r>
              <a:rPr lang="zh-CN" altLang="en-US" dirty="0" smtClean="0"/>
              <a:t>条件不满足</a:t>
            </a:r>
            <a:r>
              <a:rPr lang="en-US" altLang="zh-CN" dirty="0" smtClean="0"/>
              <a:t>){</a:t>
            </a:r>
          </a:p>
          <a:p>
            <a:r>
              <a:rPr lang="en-US" altLang="zh-CN" dirty="0" smtClean="0"/>
              <a:t>     wait();</a:t>
            </a:r>
            <a:endParaRPr lang="en-US" altLang="zh-CN" dirty="0"/>
          </a:p>
          <a:p>
            <a:r>
              <a:rPr lang="en-US" altLang="zh-CN" dirty="0" smtClean="0"/>
              <a:t>}</a:t>
            </a:r>
          </a:p>
          <a:p>
            <a:endParaRPr lang="en-US" altLang="zh-CN" dirty="0"/>
          </a:p>
          <a:p>
            <a:r>
              <a:rPr lang="en-US" altLang="zh-CN" dirty="0"/>
              <a:t>p</a:t>
            </a:r>
            <a:r>
              <a:rPr lang="en-US" altLang="zh-CN" dirty="0" smtClean="0"/>
              <a:t>ublic void synchronized method(){</a:t>
            </a:r>
            <a:endParaRPr lang="en-US" altLang="zh-CN" dirty="0"/>
          </a:p>
          <a:p>
            <a:r>
              <a:rPr lang="en-US" altLang="zh-CN" dirty="0" smtClean="0"/>
              <a:t>     while(</a:t>
            </a:r>
            <a:r>
              <a:rPr lang="zh-CN" altLang="en-US" dirty="0" smtClean="0"/>
              <a:t>条件不满足</a:t>
            </a:r>
            <a:r>
              <a:rPr lang="en-US" altLang="zh-CN" dirty="0" smtClean="0"/>
              <a:t>){</a:t>
            </a:r>
          </a:p>
          <a:p>
            <a:r>
              <a:rPr lang="en-US" altLang="zh-CN" dirty="0" smtClean="0"/>
              <a:t>            //(1)</a:t>
            </a:r>
          </a:p>
          <a:p>
            <a:r>
              <a:rPr lang="en-US" altLang="zh-CN" dirty="0"/>
              <a:t> </a:t>
            </a:r>
            <a:r>
              <a:rPr lang="en-US" altLang="zh-CN" dirty="0" smtClean="0"/>
              <a:t>           wait();</a:t>
            </a:r>
            <a:endParaRPr lang="en-US" altLang="zh-CN" dirty="0"/>
          </a:p>
          <a:p>
            <a:r>
              <a:rPr lang="en-US" altLang="zh-CN" dirty="0" smtClean="0"/>
              <a:t>      }</a:t>
            </a:r>
          </a:p>
          <a:p>
            <a:r>
              <a:rPr lang="en-US" altLang="zh-CN" dirty="0" smtClean="0"/>
              <a:t>      //do something</a:t>
            </a:r>
          </a:p>
          <a:p>
            <a:r>
              <a:rPr lang="en-US" altLang="zh-CN" dirty="0"/>
              <a:t> </a:t>
            </a:r>
            <a:r>
              <a:rPr lang="en-US" altLang="zh-CN" dirty="0" smtClean="0"/>
              <a:t>    //(2)</a:t>
            </a:r>
          </a:p>
          <a:p>
            <a:r>
              <a:rPr lang="en-US" altLang="zh-CN" dirty="0"/>
              <a:t> </a:t>
            </a:r>
            <a:r>
              <a:rPr lang="en-US" altLang="zh-CN" dirty="0" smtClean="0"/>
              <a:t>    notify();//</a:t>
            </a:r>
            <a:r>
              <a:rPr lang="zh-CN" altLang="en-US" dirty="0" smtClean="0"/>
              <a:t>或者</a:t>
            </a:r>
            <a:r>
              <a:rPr lang="en-US" altLang="zh-CN" dirty="0" err="1" smtClean="0"/>
              <a:t>notifyAll</a:t>
            </a:r>
            <a:endParaRPr lang="en-US" altLang="zh-CN" dirty="0"/>
          </a:p>
          <a:p>
            <a:r>
              <a:rPr lang="en-US" altLang="zh-CN" dirty="0" smtClean="0"/>
              <a:t>} </a:t>
            </a:r>
          </a:p>
          <a:p>
            <a:endParaRPr lang="en-US" altLang="zh-CN" dirty="0"/>
          </a:p>
          <a:p>
            <a:r>
              <a:rPr lang="zh-CN" altLang="en-US" dirty="0" smtClean="0"/>
              <a:t>当线程</a:t>
            </a:r>
            <a:r>
              <a:rPr lang="en-US" altLang="zh-CN" dirty="0" smtClean="0"/>
              <a:t>T1</a:t>
            </a:r>
            <a:r>
              <a:rPr lang="zh-CN" altLang="en-US" dirty="0" smtClean="0"/>
              <a:t>获取到锁之后，如果条件不满足进到</a:t>
            </a:r>
            <a:r>
              <a:rPr lang="en-US" altLang="zh-CN" dirty="0" smtClean="0"/>
              <a:t>(1), </a:t>
            </a:r>
            <a:r>
              <a:rPr lang="zh-CN" altLang="en-US" dirty="0" smtClean="0"/>
              <a:t>之后释放锁就会进入条件等待队列；之后</a:t>
            </a:r>
            <a:r>
              <a:rPr lang="en-US" altLang="zh-CN" dirty="0" smtClean="0"/>
              <a:t>T2</a:t>
            </a:r>
            <a:r>
              <a:rPr lang="zh-CN" altLang="en-US" dirty="0" smtClean="0"/>
              <a:t>获取锁并到达</a:t>
            </a:r>
            <a:r>
              <a:rPr lang="en-US" altLang="zh-CN" dirty="0" smtClean="0"/>
              <a:t>(2),</a:t>
            </a:r>
            <a:r>
              <a:rPr lang="zh-CN" altLang="en-US" dirty="0" smtClean="0"/>
              <a:t>此时</a:t>
            </a:r>
            <a:r>
              <a:rPr lang="en-US" altLang="zh-CN" dirty="0" smtClean="0"/>
              <a:t>notify</a:t>
            </a:r>
            <a:r>
              <a:rPr lang="zh-CN" altLang="en-US" dirty="0" smtClean="0"/>
              <a:t>就会让</a:t>
            </a:r>
            <a:r>
              <a:rPr lang="en-US" altLang="zh-CN" dirty="0" smtClean="0"/>
              <a:t>T1</a:t>
            </a:r>
            <a:r>
              <a:rPr lang="zh-CN" altLang="en-US" dirty="0" smtClean="0"/>
              <a:t>从条件等待队列进入到入口等待队列，重新获取锁</a:t>
            </a:r>
            <a:endParaRPr lang="en-US" altLang="zh-CN" dirty="0"/>
          </a:p>
          <a:p>
            <a:endParaRPr lang="en-US" altLang="zh-CN" dirty="0" smtClean="0"/>
          </a:p>
        </p:txBody>
      </p:sp>
    </p:spTree>
    <p:extLst>
      <p:ext uri="{BB962C8B-B14F-4D97-AF65-F5344CB8AC3E}">
        <p14:creationId xmlns:p14="http://schemas.microsoft.com/office/powerpoint/2010/main" val="10250029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锁的实现</a:t>
            </a:r>
            <a:r>
              <a:rPr lang="en-US" altLang="zh-CN" sz="2000" dirty="0" smtClean="0"/>
              <a:t>-</a:t>
            </a:r>
            <a:r>
              <a:rPr lang="zh-CN" altLang="en-US" sz="2000" dirty="0" smtClean="0"/>
              <a:t>管程</a:t>
            </a:r>
            <a:endParaRPr lang="en-US" altLang="zh-CN" sz="2000" dirty="0" smtClean="0"/>
          </a:p>
        </p:txBody>
      </p:sp>
      <p:sp>
        <p:nvSpPr>
          <p:cNvPr id="3" name="矩形 2"/>
          <p:cNvSpPr/>
          <p:nvPr/>
        </p:nvSpPr>
        <p:spPr>
          <a:xfrm>
            <a:off x="5977217" y="3244334"/>
            <a:ext cx="237566" cy="369332"/>
          </a:xfrm>
          <a:prstGeom prst="rect">
            <a:avLst/>
          </a:prstGeom>
        </p:spPr>
        <p:txBody>
          <a:bodyPr wrap="none">
            <a:spAutoFit/>
          </a:bodyPr>
          <a:lstStyle/>
          <a:p>
            <a:r>
              <a:rPr lang="zh-CN" altLang="en-US" dirty="0"/>
              <a:t> </a:t>
            </a:r>
          </a:p>
        </p:txBody>
      </p:sp>
      <p:sp>
        <p:nvSpPr>
          <p:cNvPr id="7" name="TextBox 6"/>
          <p:cNvSpPr txBox="1"/>
          <p:nvPr/>
        </p:nvSpPr>
        <p:spPr>
          <a:xfrm>
            <a:off x="191680" y="793759"/>
            <a:ext cx="5403271" cy="3416320"/>
          </a:xfrm>
          <a:prstGeom prst="rect">
            <a:avLst/>
          </a:prstGeom>
          <a:noFill/>
        </p:spPr>
        <p:txBody>
          <a:bodyPr wrap="square" rtlCol="0">
            <a:spAutoFit/>
          </a:bodyPr>
          <a:lstStyle/>
          <a:p>
            <a:r>
              <a:rPr lang="en-US" altLang="zh-CN" dirty="0" smtClean="0"/>
              <a:t>Java</a:t>
            </a:r>
            <a:r>
              <a:rPr lang="zh-CN" altLang="en-US" dirty="0" smtClean="0"/>
              <a:t>内置的锁只支持一个条件变量，</a:t>
            </a:r>
            <a:r>
              <a:rPr lang="en-US" altLang="zh-CN" dirty="0" smtClean="0"/>
              <a:t>lock</a:t>
            </a:r>
            <a:r>
              <a:rPr lang="zh-CN" altLang="en-US" dirty="0" smtClean="0"/>
              <a:t>包下面的</a:t>
            </a:r>
            <a:endParaRPr lang="en-US" altLang="zh-CN" dirty="0" smtClean="0"/>
          </a:p>
          <a:p>
            <a:r>
              <a:rPr lang="en-US" altLang="zh-CN" dirty="0" err="1" smtClean="0"/>
              <a:t>ReentrantLock</a:t>
            </a:r>
            <a:r>
              <a:rPr lang="zh-CN" altLang="en-US" dirty="0" smtClean="0"/>
              <a:t>则支持多个条件变量，</a:t>
            </a:r>
            <a:endParaRPr lang="en-US" altLang="zh-CN" dirty="0" smtClean="0"/>
          </a:p>
          <a:p>
            <a:r>
              <a:rPr lang="zh-CN" altLang="en-US" dirty="0" smtClean="0"/>
              <a:t>可以用来实现阻塞队列</a:t>
            </a:r>
            <a:endParaRPr lang="en-US" altLang="zh-CN" dirty="0" smtClean="0"/>
          </a:p>
          <a:p>
            <a:endParaRPr lang="en-US" altLang="zh-CN" dirty="0"/>
          </a:p>
          <a:p>
            <a:r>
              <a:rPr lang="en-US" altLang="zh-CN" b="1" dirty="0"/>
              <a:t>private final </a:t>
            </a:r>
            <a:r>
              <a:rPr lang="en-US" altLang="zh-CN" dirty="0"/>
              <a:t>Lock </a:t>
            </a:r>
            <a:r>
              <a:rPr lang="en-US" altLang="zh-CN" b="1" dirty="0" err="1"/>
              <a:t>lock</a:t>
            </a:r>
            <a:r>
              <a:rPr lang="en-US" altLang="zh-CN" b="1" dirty="0"/>
              <a:t> </a:t>
            </a:r>
            <a:r>
              <a:rPr lang="en-US" altLang="zh-CN" dirty="0"/>
              <a:t>= </a:t>
            </a:r>
            <a:r>
              <a:rPr lang="en-US" altLang="zh-CN" b="1" dirty="0"/>
              <a:t>new </a:t>
            </a:r>
            <a:r>
              <a:rPr lang="en-US" altLang="zh-CN" dirty="0" err="1"/>
              <a:t>ReentrantLock</a:t>
            </a:r>
            <a:r>
              <a:rPr lang="en-US" altLang="zh-CN" dirty="0" smtClean="0"/>
              <a:t>();</a:t>
            </a:r>
            <a:r>
              <a:rPr lang="en-US" altLang="zh-CN" dirty="0"/>
              <a:t/>
            </a:r>
            <a:br>
              <a:rPr lang="en-US" altLang="zh-CN" dirty="0"/>
            </a:br>
            <a:r>
              <a:rPr lang="en-US" altLang="zh-CN" b="1" dirty="0"/>
              <a:t>private final </a:t>
            </a:r>
            <a:r>
              <a:rPr lang="en-US" altLang="zh-CN" dirty="0"/>
              <a:t>Condition </a:t>
            </a:r>
            <a:r>
              <a:rPr lang="en-US" altLang="zh-CN" b="1" dirty="0" err="1"/>
              <a:t>notEmpty</a:t>
            </a:r>
            <a:r>
              <a:rPr lang="en-US" altLang="zh-CN" b="1" dirty="0"/>
              <a:t> </a:t>
            </a:r>
            <a:r>
              <a:rPr lang="en-US" altLang="zh-CN" dirty="0"/>
              <a:t>= </a:t>
            </a:r>
            <a:r>
              <a:rPr lang="en-US" altLang="zh-CN" b="1" dirty="0" err="1"/>
              <a:t>lock</a:t>
            </a:r>
            <a:r>
              <a:rPr lang="en-US" altLang="zh-CN" dirty="0" err="1"/>
              <a:t>.newCondition</a:t>
            </a:r>
            <a:r>
              <a:rPr lang="en-US" altLang="zh-CN" dirty="0" smtClean="0"/>
              <a:t>();</a:t>
            </a:r>
            <a:r>
              <a:rPr lang="en-US" altLang="zh-CN" dirty="0"/>
              <a:t/>
            </a:r>
            <a:br>
              <a:rPr lang="en-US" altLang="zh-CN" dirty="0"/>
            </a:br>
            <a:r>
              <a:rPr lang="en-US" altLang="zh-CN" b="1" dirty="0"/>
              <a:t>private final </a:t>
            </a:r>
            <a:r>
              <a:rPr lang="en-US" altLang="zh-CN" dirty="0"/>
              <a:t>Condition </a:t>
            </a:r>
            <a:r>
              <a:rPr lang="en-US" altLang="zh-CN" b="1" dirty="0" err="1"/>
              <a:t>notFull</a:t>
            </a:r>
            <a:r>
              <a:rPr lang="en-US" altLang="zh-CN" b="1" dirty="0"/>
              <a:t> </a:t>
            </a:r>
            <a:r>
              <a:rPr lang="en-US" altLang="zh-CN" dirty="0"/>
              <a:t>= </a:t>
            </a:r>
            <a:r>
              <a:rPr lang="en-US" altLang="zh-CN" b="1" dirty="0" err="1"/>
              <a:t>lock</a:t>
            </a:r>
            <a:r>
              <a:rPr lang="en-US" altLang="zh-CN" dirty="0" err="1"/>
              <a:t>.newCondition</a:t>
            </a:r>
            <a:r>
              <a:rPr lang="en-US" altLang="zh-CN" dirty="0" smtClean="0"/>
              <a:t>();</a:t>
            </a:r>
            <a:r>
              <a:rPr lang="en-US" altLang="zh-CN" dirty="0"/>
              <a:t/>
            </a:r>
            <a:br>
              <a:rPr lang="en-US" altLang="zh-CN" dirty="0"/>
            </a:br>
            <a:r>
              <a:rPr lang="en-US" altLang="zh-CN" b="1" dirty="0" err="1"/>
              <a:t>int</a:t>
            </a:r>
            <a:r>
              <a:rPr lang="en-US" altLang="zh-CN" b="1" dirty="0"/>
              <a:t> size </a:t>
            </a:r>
            <a:r>
              <a:rPr lang="en-US" altLang="zh-CN" dirty="0"/>
              <a:t>= 2</a:t>
            </a:r>
            <a:r>
              <a:rPr lang="en-US" altLang="zh-CN" dirty="0" smtClean="0"/>
              <a:t>;</a:t>
            </a:r>
            <a:r>
              <a:rPr lang="en-US" altLang="zh-CN" dirty="0"/>
              <a:t/>
            </a:r>
            <a:br>
              <a:rPr lang="en-US" altLang="zh-CN" dirty="0"/>
            </a:br>
            <a:r>
              <a:rPr lang="en-US" altLang="zh-CN" b="1" dirty="0"/>
              <a:t>private </a:t>
            </a:r>
            <a:r>
              <a:rPr lang="en-US" altLang="zh-CN" dirty="0"/>
              <a:t>List&lt;T&gt; </a:t>
            </a:r>
            <a:r>
              <a:rPr lang="en-US" altLang="zh-CN" b="1" dirty="0"/>
              <a:t>list </a:t>
            </a:r>
            <a:r>
              <a:rPr lang="en-US" altLang="zh-CN" dirty="0"/>
              <a:t>= </a:t>
            </a:r>
            <a:r>
              <a:rPr lang="en-US" altLang="zh-CN" b="1" dirty="0"/>
              <a:t>new </a:t>
            </a:r>
            <a:r>
              <a:rPr lang="en-US" altLang="zh-CN" dirty="0" err="1"/>
              <a:t>ArrayList</a:t>
            </a:r>
            <a:r>
              <a:rPr lang="en-US" altLang="zh-CN" dirty="0" smtClean="0"/>
              <a:t>&lt;&gt;();</a:t>
            </a:r>
            <a:r>
              <a:rPr lang="en-US" altLang="zh-CN" dirty="0"/>
              <a:t/>
            </a:r>
            <a:br>
              <a:rPr lang="en-US" altLang="zh-CN" dirty="0"/>
            </a:br>
            <a:r>
              <a:rPr lang="en-US" altLang="zh-CN" dirty="0"/>
              <a:t/>
            </a:r>
            <a:br>
              <a:rPr lang="en-US" altLang="zh-CN" dirty="0"/>
            </a:br>
            <a:r>
              <a:rPr lang="en-US" altLang="zh-CN" dirty="0"/>
              <a:t/>
            </a:r>
            <a:br>
              <a:rPr lang="en-US" altLang="zh-CN" dirty="0"/>
            </a:br>
            <a:endParaRPr lang="en-US" altLang="zh-CN" dirty="0" smtClean="0"/>
          </a:p>
        </p:txBody>
      </p:sp>
      <p:sp>
        <p:nvSpPr>
          <p:cNvPr id="4" name="TextBox 3"/>
          <p:cNvSpPr txBox="1"/>
          <p:nvPr/>
        </p:nvSpPr>
        <p:spPr>
          <a:xfrm>
            <a:off x="8859813" y="289679"/>
            <a:ext cx="4085112" cy="5909310"/>
          </a:xfrm>
          <a:prstGeom prst="rect">
            <a:avLst/>
          </a:prstGeom>
          <a:noFill/>
        </p:spPr>
        <p:txBody>
          <a:bodyPr wrap="square" rtlCol="0">
            <a:spAutoFit/>
          </a:bodyPr>
          <a:lstStyle/>
          <a:p>
            <a:r>
              <a:rPr lang="en-US" altLang="zh-CN" i="1" dirty="0"/>
              <a:t>/**</a:t>
            </a:r>
            <a:br>
              <a:rPr lang="en-US" altLang="zh-CN" i="1" dirty="0"/>
            </a:br>
            <a:r>
              <a:rPr lang="en-US" altLang="zh-CN" i="1" dirty="0"/>
              <a:t> * </a:t>
            </a:r>
            <a:r>
              <a:rPr lang="zh-CN" altLang="en-US" i="1" dirty="0"/>
              <a:t>出队列</a:t>
            </a:r>
            <a:br>
              <a:rPr lang="zh-CN" altLang="en-US" i="1" dirty="0"/>
            </a:br>
            <a:r>
              <a:rPr lang="zh-CN" altLang="en-US" i="1" dirty="0"/>
              <a:t> * </a:t>
            </a:r>
            <a:r>
              <a:rPr lang="en-US" altLang="zh-CN" b="1" i="1" dirty="0"/>
              <a:t>@return</a:t>
            </a:r>
            <a:br>
              <a:rPr lang="en-US" altLang="zh-CN" b="1" i="1" dirty="0"/>
            </a:br>
            <a:r>
              <a:rPr lang="en-US" altLang="zh-CN" b="1" i="1" dirty="0"/>
              <a:t> </a:t>
            </a:r>
            <a:r>
              <a:rPr lang="en-US" altLang="zh-CN" i="1" dirty="0"/>
              <a:t>*/</a:t>
            </a:r>
            <a:br>
              <a:rPr lang="en-US" altLang="zh-CN" i="1" dirty="0"/>
            </a:br>
            <a:r>
              <a:rPr lang="en-US" altLang="zh-CN" b="1" dirty="0"/>
              <a:t>public </a:t>
            </a:r>
            <a:r>
              <a:rPr lang="en-US" altLang="zh-CN" dirty="0"/>
              <a:t>T </a:t>
            </a:r>
            <a:r>
              <a:rPr lang="en-US" altLang="zh-CN" dirty="0" err="1"/>
              <a:t>deque</a:t>
            </a:r>
            <a:r>
              <a:rPr lang="en-US" altLang="zh-CN" dirty="0"/>
              <a:t>(){</a:t>
            </a:r>
            <a:br>
              <a:rPr lang="en-US" altLang="zh-CN" dirty="0"/>
            </a:br>
            <a:r>
              <a:rPr lang="en-US" altLang="zh-CN" dirty="0"/>
              <a:t>    </a:t>
            </a:r>
            <a:r>
              <a:rPr lang="en-US" altLang="zh-CN" b="1" dirty="0"/>
              <a:t>try</a:t>
            </a:r>
            <a:r>
              <a:rPr lang="en-US" altLang="zh-CN" dirty="0"/>
              <a:t>{</a:t>
            </a:r>
            <a:br>
              <a:rPr lang="en-US" altLang="zh-CN" dirty="0"/>
            </a:br>
            <a:r>
              <a:rPr lang="en-US" altLang="zh-CN" dirty="0"/>
              <a:t>        </a:t>
            </a:r>
            <a:r>
              <a:rPr lang="en-US" altLang="zh-CN" b="1" dirty="0" err="1"/>
              <a:t>lock</a:t>
            </a:r>
            <a:r>
              <a:rPr lang="en-US" altLang="zh-CN" dirty="0" err="1"/>
              <a:t>.lock</a:t>
            </a:r>
            <a:r>
              <a:rPr lang="en-US" altLang="zh-CN" dirty="0"/>
              <a:t>();</a:t>
            </a:r>
            <a:br>
              <a:rPr lang="en-US" altLang="zh-CN" dirty="0"/>
            </a:br>
            <a:r>
              <a:rPr lang="en-US" altLang="zh-CN" dirty="0">
                <a:solidFill>
                  <a:srgbClr val="FF0000"/>
                </a:solidFill>
              </a:rPr>
              <a:t>        </a:t>
            </a:r>
            <a:r>
              <a:rPr lang="en-US" altLang="zh-CN" i="1" dirty="0">
                <a:solidFill>
                  <a:srgbClr val="FF0000"/>
                </a:solidFill>
              </a:rPr>
              <a:t>//</a:t>
            </a:r>
            <a:r>
              <a:rPr lang="zh-CN" altLang="en-US" i="1" dirty="0">
                <a:solidFill>
                  <a:srgbClr val="FF0000"/>
                </a:solidFill>
              </a:rPr>
              <a:t>条件变量</a:t>
            </a:r>
            <a:r>
              <a:rPr lang="en-US" altLang="zh-CN" i="1" dirty="0">
                <a:solidFill>
                  <a:srgbClr val="FF0000"/>
                </a:solidFill>
              </a:rPr>
              <a:t>2</a:t>
            </a:r>
            <a:br>
              <a:rPr lang="en-US" altLang="zh-CN" i="1" dirty="0">
                <a:solidFill>
                  <a:srgbClr val="FF0000"/>
                </a:solidFill>
              </a:rPr>
            </a:br>
            <a:r>
              <a:rPr lang="en-US" altLang="zh-CN" i="1" dirty="0"/>
              <a:t>        </a:t>
            </a:r>
            <a:r>
              <a:rPr lang="en-US" altLang="zh-CN" b="1" dirty="0"/>
              <a:t>while</a:t>
            </a:r>
            <a:r>
              <a:rPr lang="en-US" altLang="zh-CN" dirty="0"/>
              <a:t>(</a:t>
            </a:r>
            <a:r>
              <a:rPr lang="en-US" altLang="zh-CN" b="1" dirty="0" err="1"/>
              <a:t>list</a:t>
            </a:r>
            <a:r>
              <a:rPr lang="en-US" altLang="zh-CN" dirty="0" err="1"/>
              <a:t>.size</a:t>
            </a:r>
            <a:r>
              <a:rPr lang="en-US" altLang="zh-CN" dirty="0"/>
              <a:t>() == 0){</a:t>
            </a:r>
            <a:br>
              <a:rPr lang="en-US" altLang="zh-CN" dirty="0"/>
            </a:br>
            <a:r>
              <a:rPr lang="en-US" altLang="zh-CN" dirty="0"/>
              <a:t>            </a:t>
            </a:r>
            <a:r>
              <a:rPr lang="en-US" altLang="zh-CN" b="1" dirty="0" err="1">
                <a:solidFill>
                  <a:srgbClr val="FF0000"/>
                </a:solidFill>
              </a:rPr>
              <a:t>notEmpty</a:t>
            </a:r>
            <a:r>
              <a:rPr lang="en-US" altLang="zh-CN" dirty="0" err="1">
                <a:solidFill>
                  <a:srgbClr val="FF0000"/>
                </a:solidFill>
              </a:rPr>
              <a:t>.await</a:t>
            </a:r>
            <a:r>
              <a:rPr lang="en-US" altLang="zh-CN" dirty="0">
                <a:solidFill>
                  <a:srgbClr val="FF0000"/>
                </a:solidFill>
              </a:rPr>
              <a:t>();</a:t>
            </a:r>
            <a:r>
              <a:rPr lang="en-US" altLang="zh-CN" dirty="0"/>
              <a:t/>
            </a:r>
            <a:br>
              <a:rPr lang="en-US" altLang="zh-CN" dirty="0"/>
            </a:br>
            <a:r>
              <a:rPr lang="en-US" altLang="zh-CN" dirty="0"/>
              <a:t>        }</a:t>
            </a:r>
            <a:br>
              <a:rPr lang="en-US" altLang="zh-CN" dirty="0"/>
            </a:br>
            <a:r>
              <a:rPr lang="en-US" altLang="zh-CN" dirty="0"/>
              <a:t>        T value = </a:t>
            </a:r>
            <a:r>
              <a:rPr lang="en-US" altLang="zh-CN" b="1" dirty="0" err="1"/>
              <a:t>list</a:t>
            </a:r>
            <a:r>
              <a:rPr lang="en-US" altLang="zh-CN" dirty="0" err="1"/>
              <a:t>.remove</a:t>
            </a:r>
            <a:r>
              <a:rPr lang="en-US" altLang="zh-CN" dirty="0"/>
              <a:t>(0);</a:t>
            </a:r>
            <a:br>
              <a:rPr lang="en-US" altLang="zh-CN" dirty="0"/>
            </a:br>
            <a:r>
              <a:rPr lang="en-US" altLang="zh-CN" dirty="0"/>
              <a:t>        </a:t>
            </a:r>
            <a:r>
              <a:rPr lang="en-US" altLang="zh-CN" b="1" dirty="0" err="1"/>
              <a:t>notFull</a:t>
            </a:r>
            <a:r>
              <a:rPr lang="en-US" altLang="zh-CN" dirty="0" err="1"/>
              <a:t>.signal</a:t>
            </a:r>
            <a:r>
              <a:rPr lang="en-US" altLang="zh-CN" dirty="0"/>
              <a:t>();</a:t>
            </a:r>
            <a:br>
              <a:rPr lang="en-US" altLang="zh-CN" dirty="0"/>
            </a:br>
            <a:r>
              <a:rPr lang="en-US" altLang="zh-CN" dirty="0"/>
              <a:t>        </a:t>
            </a:r>
            <a:r>
              <a:rPr lang="en-US" altLang="zh-CN" b="1" dirty="0"/>
              <a:t>return </a:t>
            </a:r>
            <a:r>
              <a:rPr lang="en-US" altLang="zh-CN" dirty="0"/>
              <a:t>value;</a:t>
            </a:r>
            <a:br>
              <a:rPr lang="en-US" altLang="zh-CN" dirty="0"/>
            </a:br>
            <a:r>
              <a:rPr lang="en-US" altLang="zh-CN" dirty="0"/>
              <a:t>    }</a:t>
            </a:r>
            <a:r>
              <a:rPr lang="en-US" altLang="zh-CN" b="1" dirty="0"/>
              <a:t>catch </a:t>
            </a:r>
            <a:r>
              <a:rPr lang="en-US" altLang="zh-CN" dirty="0"/>
              <a:t>(Exception e){</a:t>
            </a:r>
            <a:br>
              <a:rPr lang="en-US" altLang="zh-CN" dirty="0"/>
            </a:br>
            <a:r>
              <a:rPr lang="en-US" altLang="zh-CN" dirty="0"/>
              <a:t>        </a:t>
            </a:r>
            <a:r>
              <a:rPr lang="en-US" altLang="zh-CN" dirty="0" err="1"/>
              <a:t>e.printStackTrace</a:t>
            </a:r>
            <a:r>
              <a:rPr lang="en-US" altLang="zh-CN" dirty="0"/>
              <a:t>();</a:t>
            </a:r>
            <a:br>
              <a:rPr lang="en-US" altLang="zh-CN" dirty="0"/>
            </a:br>
            <a:r>
              <a:rPr lang="en-US" altLang="zh-CN" dirty="0"/>
              <a:t>    } </a:t>
            </a:r>
            <a:r>
              <a:rPr lang="en-US" altLang="zh-CN" b="1" dirty="0"/>
              <a:t>finally </a:t>
            </a:r>
            <a:r>
              <a:rPr lang="en-US" altLang="zh-CN" dirty="0"/>
              <a:t>{</a:t>
            </a:r>
            <a:br>
              <a:rPr lang="en-US" altLang="zh-CN" dirty="0"/>
            </a:br>
            <a:r>
              <a:rPr lang="en-US" altLang="zh-CN" dirty="0"/>
              <a:t>        </a:t>
            </a:r>
            <a:r>
              <a:rPr lang="en-US" altLang="zh-CN" b="1" dirty="0" err="1"/>
              <a:t>lock</a:t>
            </a:r>
            <a:r>
              <a:rPr lang="en-US" altLang="zh-CN" dirty="0" err="1"/>
              <a:t>.unlock</a:t>
            </a:r>
            <a:r>
              <a:rPr lang="en-US" altLang="zh-CN" dirty="0"/>
              <a:t>();</a:t>
            </a:r>
            <a:br>
              <a:rPr lang="en-US" altLang="zh-CN" dirty="0"/>
            </a:br>
            <a:r>
              <a:rPr lang="en-US" altLang="zh-CN" dirty="0"/>
              <a:t>    }</a:t>
            </a:r>
            <a:br>
              <a:rPr lang="en-US" altLang="zh-CN" dirty="0"/>
            </a:br>
            <a:r>
              <a:rPr lang="en-US" altLang="zh-CN" dirty="0"/>
              <a:t>    </a:t>
            </a:r>
            <a:r>
              <a:rPr lang="en-US" altLang="zh-CN" b="1" dirty="0"/>
              <a:t>return null</a:t>
            </a:r>
            <a:r>
              <a:rPr lang="en-US" altLang="zh-CN" dirty="0"/>
              <a:t>;</a:t>
            </a:r>
            <a:br>
              <a:rPr lang="en-US" altLang="zh-CN" dirty="0"/>
            </a:br>
            <a:r>
              <a:rPr lang="en-US" altLang="zh-CN" dirty="0"/>
              <a:t>}</a:t>
            </a:r>
            <a:endParaRPr lang="zh-CN" altLang="en-US" dirty="0"/>
          </a:p>
        </p:txBody>
      </p:sp>
      <p:sp>
        <p:nvSpPr>
          <p:cNvPr id="5" name="TextBox 4"/>
          <p:cNvSpPr txBox="1"/>
          <p:nvPr/>
        </p:nvSpPr>
        <p:spPr>
          <a:xfrm>
            <a:off x="5450774" y="356397"/>
            <a:ext cx="3241963" cy="5909310"/>
          </a:xfrm>
          <a:prstGeom prst="rect">
            <a:avLst/>
          </a:prstGeom>
          <a:noFill/>
        </p:spPr>
        <p:txBody>
          <a:bodyPr wrap="square" rtlCol="0">
            <a:spAutoFit/>
          </a:bodyPr>
          <a:lstStyle/>
          <a:p>
            <a:r>
              <a:rPr lang="en-US" altLang="zh-CN" i="1" dirty="0"/>
              <a:t>/**</a:t>
            </a:r>
            <a:br>
              <a:rPr lang="en-US" altLang="zh-CN" i="1" dirty="0"/>
            </a:br>
            <a:r>
              <a:rPr lang="en-US" altLang="zh-CN" i="1" dirty="0"/>
              <a:t> * </a:t>
            </a:r>
            <a:r>
              <a:rPr lang="zh-CN" altLang="en-US" i="1" dirty="0"/>
              <a:t>入队列</a:t>
            </a:r>
            <a:br>
              <a:rPr lang="zh-CN" altLang="en-US" i="1" dirty="0"/>
            </a:br>
            <a:r>
              <a:rPr lang="zh-CN" altLang="en-US" i="1" dirty="0"/>
              <a:t> * </a:t>
            </a:r>
            <a:r>
              <a:rPr lang="en-US" altLang="zh-CN" b="1" i="1" dirty="0"/>
              <a:t>@</a:t>
            </a:r>
            <a:r>
              <a:rPr lang="en-US" altLang="zh-CN" b="1" i="1" dirty="0" err="1"/>
              <a:t>param</a:t>
            </a:r>
            <a:r>
              <a:rPr lang="en-US" altLang="zh-CN" b="1" i="1" dirty="0"/>
              <a:t> t</a:t>
            </a:r>
            <a:br>
              <a:rPr lang="en-US" altLang="zh-CN" b="1" i="1" dirty="0"/>
            </a:br>
            <a:r>
              <a:rPr lang="en-US" altLang="zh-CN" b="1" i="1" dirty="0"/>
              <a:t> </a:t>
            </a:r>
            <a:r>
              <a:rPr lang="en-US" altLang="zh-CN" i="1" dirty="0"/>
              <a:t>*/</a:t>
            </a:r>
            <a:br>
              <a:rPr lang="en-US" altLang="zh-CN" i="1" dirty="0"/>
            </a:br>
            <a:r>
              <a:rPr lang="en-US" altLang="zh-CN" b="1" dirty="0"/>
              <a:t>public void </a:t>
            </a:r>
            <a:r>
              <a:rPr lang="en-US" altLang="zh-CN" dirty="0" err="1"/>
              <a:t>enque</a:t>
            </a:r>
            <a:r>
              <a:rPr lang="en-US" altLang="zh-CN" dirty="0"/>
              <a:t>(T t){</a:t>
            </a:r>
            <a:br>
              <a:rPr lang="en-US" altLang="zh-CN" dirty="0"/>
            </a:br>
            <a:r>
              <a:rPr lang="en-US" altLang="zh-CN" dirty="0"/>
              <a:t>    </a:t>
            </a:r>
            <a:r>
              <a:rPr lang="en-US" altLang="zh-CN" b="1" dirty="0"/>
              <a:t>try </a:t>
            </a:r>
            <a:r>
              <a:rPr lang="en-US" altLang="zh-CN" dirty="0"/>
              <a:t>{</a:t>
            </a:r>
            <a:br>
              <a:rPr lang="en-US" altLang="zh-CN" dirty="0"/>
            </a:br>
            <a:r>
              <a:rPr lang="en-US" altLang="zh-CN" dirty="0"/>
              <a:t>        </a:t>
            </a:r>
            <a:r>
              <a:rPr lang="en-US" altLang="zh-CN" b="1" dirty="0" err="1"/>
              <a:t>lock</a:t>
            </a:r>
            <a:r>
              <a:rPr lang="en-US" altLang="zh-CN" dirty="0" err="1"/>
              <a:t>.lock</a:t>
            </a:r>
            <a:r>
              <a:rPr lang="en-US" altLang="zh-CN" dirty="0"/>
              <a:t>();</a:t>
            </a:r>
            <a:br>
              <a:rPr lang="en-US" altLang="zh-CN" dirty="0"/>
            </a:br>
            <a:r>
              <a:rPr lang="en-US" altLang="zh-CN" dirty="0">
                <a:solidFill>
                  <a:srgbClr val="FF0000"/>
                </a:solidFill>
              </a:rPr>
              <a:t>        </a:t>
            </a:r>
            <a:r>
              <a:rPr lang="en-US" altLang="zh-CN" i="1" dirty="0">
                <a:solidFill>
                  <a:srgbClr val="FF0000"/>
                </a:solidFill>
              </a:rPr>
              <a:t>//</a:t>
            </a:r>
            <a:r>
              <a:rPr lang="zh-CN" altLang="en-US" i="1" dirty="0">
                <a:solidFill>
                  <a:srgbClr val="FF0000"/>
                </a:solidFill>
              </a:rPr>
              <a:t>条件变量</a:t>
            </a:r>
            <a:r>
              <a:rPr lang="en-US" altLang="zh-CN" i="1" dirty="0">
                <a:solidFill>
                  <a:srgbClr val="FF0000"/>
                </a:solidFill>
              </a:rPr>
              <a:t>1</a:t>
            </a:r>
            <a:br>
              <a:rPr lang="en-US" altLang="zh-CN" i="1" dirty="0">
                <a:solidFill>
                  <a:srgbClr val="FF0000"/>
                </a:solidFill>
              </a:rPr>
            </a:br>
            <a:r>
              <a:rPr lang="en-US" altLang="zh-CN" i="1" dirty="0"/>
              <a:t>        </a:t>
            </a:r>
            <a:r>
              <a:rPr lang="en-US" altLang="zh-CN" b="1" dirty="0"/>
              <a:t>while</a:t>
            </a:r>
            <a:r>
              <a:rPr lang="en-US" altLang="zh-CN" dirty="0"/>
              <a:t>(</a:t>
            </a:r>
            <a:r>
              <a:rPr lang="en-US" altLang="zh-CN" b="1" dirty="0" err="1"/>
              <a:t>list</a:t>
            </a:r>
            <a:r>
              <a:rPr lang="en-US" altLang="zh-CN" dirty="0" err="1"/>
              <a:t>.size</a:t>
            </a:r>
            <a:r>
              <a:rPr lang="en-US" altLang="zh-CN" dirty="0"/>
              <a:t>() == </a:t>
            </a:r>
            <a:r>
              <a:rPr lang="en-US" altLang="zh-CN" b="1" dirty="0"/>
              <a:t>size</a:t>
            </a:r>
            <a:r>
              <a:rPr lang="en-US" altLang="zh-CN" dirty="0" smtClean="0"/>
              <a:t>){</a:t>
            </a:r>
          </a:p>
          <a:p>
            <a:r>
              <a:rPr lang="en-US" altLang="zh-CN" dirty="0" smtClean="0"/>
              <a:t>     </a:t>
            </a:r>
            <a:r>
              <a:rPr lang="en-US" altLang="zh-CN" i="1" dirty="0"/>
              <a:t>//</a:t>
            </a:r>
            <a:r>
              <a:rPr lang="zh-CN" altLang="en-US" i="1" dirty="0"/>
              <a:t>队列已满，等待队列不满</a:t>
            </a:r>
            <a:r>
              <a:rPr lang="en-US" altLang="zh-CN" dirty="0"/>
              <a:t/>
            </a:r>
            <a:br>
              <a:rPr lang="en-US" altLang="zh-CN" dirty="0"/>
            </a:br>
            <a:r>
              <a:rPr lang="en-US" altLang="zh-CN" dirty="0"/>
              <a:t>            </a:t>
            </a:r>
            <a:r>
              <a:rPr lang="en-US" altLang="zh-CN" b="1" dirty="0" err="1">
                <a:solidFill>
                  <a:srgbClr val="FF0000"/>
                </a:solidFill>
              </a:rPr>
              <a:t>notFull</a:t>
            </a:r>
            <a:r>
              <a:rPr lang="en-US" altLang="zh-CN" dirty="0" err="1">
                <a:solidFill>
                  <a:srgbClr val="FF0000"/>
                </a:solidFill>
              </a:rPr>
              <a:t>.await</a:t>
            </a:r>
            <a:r>
              <a:rPr lang="en-US" altLang="zh-CN" dirty="0" smtClean="0">
                <a:solidFill>
                  <a:srgbClr val="FF0000"/>
                </a:solidFill>
              </a:rPr>
              <a:t>();</a:t>
            </a:r>
            <a:r>
              <a:rPr lang="zh-CN" altLang="en-US" i="1" dirty="0"/>
              <a:t/>
            </a:r>
            <a:br>
              <a:rPr lang="zh-CN" altLang="en-US" i="1" dirty="0"/>
            </a:br>
            <a:r>
              <a:rPr lang="zh-CN" altLang="en-US" i="1" dirty="0"/>
              <a:t>        </a:t>
            </a:r>
            <a:r>
              <a:rPr lang="en-US" altLang="zh-CN" dirty="0"/>
              <a:t>}</a:t>
            </a:r>
            <a:br>
              <a:rPr lang="en-US" altLang="zh-CN" dirty="0"/>
            </a:br>
            <a:r>
              <a:rPr lang="en-US" altLang="zh-CN" dirty="0"/>
              <a:t>        </a:t>
            </a:r>
            <a:r>
              <a:rPr lang="en-US" altLang="zh-CN" b="1" dirty="0" err="1"/>
              <a:t>notEmpty</a:t>
            </a:r>
            <a:r>
              <a:rPr lang="en-US" altLang="zh-CN" dirty="0" err="1"/>
              <a:t>.signal</a:t>
            </a:r>
            <a:r>
              <a:rPr lang="en-US" altLang="zh-CN" dirty="0"/>
              <a:t>();</a:t>
            </a:r>
            <a:br>
              <a:rPr lang="en-US" altLang="zh-CN" dirty="0"/>
            </a:br>
            <a:r>
              <a:rPr lang="en-US" altLang="zh-CN" dirty="0"/>
              <a:t>        </a:t>
            </a:r>
            <a:r>
              <a:rPr lang="en-US" altLang="zh-CN" b="1" dirty="0" err="1"/>
              <a:t>list</a:t>
            </a:r>
            <a:r>
              <a:rPr lang="en-US" altLang="zh-CN" dirty="0" err="1"/>
              <a:t>.add</a:t>
            </a:r>
            <a:r>
              <a:rPr lang="en-US" altLang="zh-CN" dirty="0"/>
              <a:t>(t);</a:t>
            </a:r>
            <a:br>
              <a:rPr lang="en-US" altLang="zh-CN" dirty="0"/>
            </a:br>
            <a:r>
              <a:rPr lang="en-US" altLang="zh-CN" dirty="0"/>
              <a:t/>
            </a:r>
            <a:br>
              <a:rPr lang="en-US" altLang="zh-CN" dirty="0"/>
            </a:br>
            <a:r>
              <a:rPr lang="en-US" altLang="zh-CN" dirty="0"/>
              <a:t>    } </a:t>
            </a:r>
            <a:r>
              <a:rPr lang="en-US" altLang="zh-CN" b="1" dirty="0"/>
              <a:t>catch </a:t>
            </a:r>
            <a:r>
              <a:rPr lang="en-US" altLang="zh-CN" dirty="0"/>
              <a:t>(Exception e) {</a:t>
            </a:r>
            <a:br>
              <a:rPr lang="en-US" altLang="zh-CN" dirty="0"/>
            </a:br>
            <a:r>
              <a:rPr lang="en-US" altLang="zh-CN" dirty="0"/>
              <a:t>        </a:t>
            </a:r>
            <a:r>
              <a:rPr lang="en-US" altLang="zh-CN" dirty="0" err="1"/>
              <a:t>e.printStackTrace</a:t>
            </a:r>
            <a:r>
              <a:rPr lang="en-US" altLang="zh-CN" dirty="0"/>
              <a:t>();</a:t>
            </a:r>
            <a:br>
              <a:rPr lang="en-US" altLang="zh-CN" dirty="0"/>
            </a:br>
            <a:r>
              <a:rPr lang="en-US" altLang="zh-CN" dirty="0"/>
              <a:t>    } </a:t>
            </a:r>
            <a:r>
              <a:rPr lang="en-US" altLang="zh-CN" b="1" dirty="0"/>
              <a:t>finally</a:t>
            </a:r>
            <a:r>
              <a:rPr lang="en-US" altLang="zh-CN" dirty="0"/>
              <a:t>{</a:t>
            </a:r>
            <a:br>
              <a:rPr lang="en-US" altLang="zh-CN" dirty="0"/>
            </a:br>
            <a:r>
              <a:rPr lang="en-US" altLang="zh-CN" dirty="0"/>
              <a:t>        </a:t>
            </a:r>
            <a:r>
              <a:rPr lang="en-US" altLang="zh-CN" b="1" dirty="0" err="1"/>
              <a:t>lock</a:t>
            </a:r>
            <a:r>
              <a:rPr lang="en-US" altLang="zh-CN" dirty="0" err="1"/>
              <a:t>.unlock</a:t>
            </a:r>
            <a:r>
              <a:rPr lang="en-US" altLang="zh-CN" dirty="0"/>
              <a:t>();</a:t>
            </a:r>
            <a:br>
              <a:rPr lang="en-US" altLang="zh-CN" dirty="0"/>
            </a:br>
            <a:r>
              <a:rPr lang="en-US" altLang="zh-CN" dirty="0"/>
              <a:t>    }</a:t>
            </a:r>
            <a:br>
              <a:rPr lang="en-US" altLang="zh-CN" dirty="0"/>
            </a:br>
            <a:r>
              <a:rPr lang="en-US" altLang="zh-CN" dirty="0"/>
              <a:t>}</a:t>
            </a:r>
            <a:endParaRPr lang="zh-CN" altLang="en-US" dirty="0"/>
          </a:p>
        </p:txBody>
      </p:sp>
    </p:spTree>
    <p:extLst>
      <p:ext uri="{BB962C8B-B14F-4D97-AF65-F5344CB8AC3E}">
        <p14:creationId xmlns:p14="http://schemas.microsoft.com/office/powerpoint/2010/main" val="35370698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总结</a:t>
            </a:r>
            <a:endParaRPr lang="en-US" altLang="zh-CN" sz="2000" dirty="0" smtClean="0"/>
          </a:p>
        </p:txBody>
      </p:sp>
      <p:sp>
        <p:nvSpPr>
          <p:cNvPr id="3" name="矩形 2"/>
          <p:cNvSpPr/>
          <p:nvPr/>
        </p:nvSpPr>
        <p:spPr>
          <a:xfrm>
            <a:off x="5977217" y="3244334"/>
            <a:ext cx="237566" cy="369332"/>
          </a:xfrm>
          <a:prstGeom prst="rect">
            <a:avLst/>
          </a:prstGeom>
        </p:spPr>
        <p:txBody>
          <a:bodyPr wrap="none">
            <a:spAutoFit/>
          </a:bodyPr>
          <a:lstStyle/>
          <a:p>
            <a:r>
              <a:rPr lang="zh-CN" altLang="en-US" dirty="0"/>
              <a:t> </a:t>
            </a:r>
          </a:p>
        </p:txBody>
      </p:sp>
      <p:sp>
        <p:nvSpPr>
          <p:cNvPr id="2" name="TextBox 1"/>
          <p:cNvSpPr txBox="1"/>
          <p:nvPr/>
        </p:nvSpPr>
        <p:spPr>
          <a:xfrm>
            <a:off x="653143" y="1175657"/>
            <a:ext cx="7540831" cy="4247317"/>
          </a:xfrm>
          <a:prstGeom prst="rect">
            <a:avLst/>
          </a:prstGeom>
          <a:noFill/>
        </p:spPr>
        <p:txBody>
          <a:bodyPr wrap="square" rtlCol="0">
            <a:spAutoFit/>
          </a:bodyPr>
          <a:lstStyle/>
          <a:p>
            <a:r>
              <a:rPr lang="zh-CN" altLang="en-US" dirty="0" smtClean="0"/>
              <a:t>系统软件为了解决</a:t>
            </a:r>
            <a:r>
              <a:rPr lang="en-US" altLang="zh-CN" dirty="0" smtClean="0"/>
              <a:t>CPU</a:t>
            </a:r>
            <a:r>
              <a:rPr lang="zh-CN" altLang="en-US" dirty="0" smtClean="0"/>
              <a:t>与内存，</a:t>
            </a:r>
            <a:r>
              <a:rPr lang="en-US" altLang="zh-CN" dirty="0" smtClean="0"/>
              <a:t>IO</a:t>
            </a:r>
            <a:r>
              <a:rPr lang="zh-CN" altLang="en-US" dirty="0" smtClean="0"/>
              <a:t>之间的差异，通过增加</a:t>
            </a:r>
            <a:r>
              <a:rPr lang="en-US" altLang="zh-CN" dirty="0" smtClean="0"/>
              <a:t>CPU</a:t>
            </a:r>
            <a:r>
              <a:rPr lang="zh-CN" altLang="en-US" dirty="0" smtClean="0"/>
              <a:t>缓存、进程线程切换、指令重排优化，引入了导致并发编程</a:t>
            </a:r>
            <a:r>
              <a:rPr lang="en-US" altLang="zh-CN" dirty="0" smtClean="0"/>
              <a:t>bug</a:t>
            </a:r>
            <a:r>
              <a:rPr lang="zh-CN" altLang="en-US" dirty="0" smtClean="0"/>
              <a:t>的三个源头：可见性、原子性和有序性问题</a:t>
            </a:r>
            <a:endParaRPr lang="en-US" altLang="zh-CN" dirty="0" smtClean="0"/>
          </a:p>
          <a:p>
            <a:endParaRPr lang="en-US" altLang="zh-CN" dirty="0"/>
          </a:p>
          <a:p>
            <a:r>
              <a:rPr lang="zh-CN" altLang="en-US" dirty="0" smtClean="0"/>
              <a:t>通过</a:t>
            </a:r>
            <a:r>
              <a:rPr lang="en-US" altLang="zh-CN" dirty="0" smtClean="0"/>
              <a:t>Java</a:t>
            </a:r>
            <a:r>
              <a:rPr lang="zh-CN" altLang="en-US" dirty="0" smtClean="0"/>
              <a:t>内存模型解决可见性和有序性问题，内存模型的核心是</a:t>
            </a:r>
            <a:r>
              <a:rPr lang="en-US" altLang="zh-CN" dirty="0" smtClean="0"/>
              <a:t>happens-before</a:t>
            </a:r>
            <a:r>
              <a:rPr lang="zh-CN" altLang="en-US" dirty="0" smtClean="0"/>
              <a:t>原则，通过互斥锁解决原子性问题</a:t>
            </a:r>
            <a:endParaRPr lang="en-US" altLang="zh-CN" dirty="0" smtClean="0"/>
          </a:p>
          <a:p>
            <a:endParaRPr lang="en-US" altLang="zh-CN" dirty="0"/>
          </a:p>
          <a:p>
            <a:r>
              <a:rPr lang="zh-CN" altLang="en-US" dirty="0" smtClean="0"/>
              <a:t>通过互斥锁来解决原子性问题引入了死锁、活锁、饥饿等问题，阐述了问题产生原因和解决方法</a:t>
            </a:r>
            <a:endParaRPr lang="en-US" altLang="zh-CN" dirty="0" smtClean="0"/>
          </a:p>
          <a:p>
            <a:endParaRPr lang="en-US" altLang="zh-CN" dirty="0"/>
          </a:p>
          <a:p>
            <a:r>
              <a:rPr lang="en-US" altLang="zh-CN" dirty="0" smtClean="0"/>
              <a:t>Java</a:t>
            </a:r>
            <a:r>
              <a:rPr lang="zh-CN" altLang="en-US" dirty="0" smtClean="0"/>
              <a:t>并发编程技术的基础</a:t>
            </a:r>
            <a:r>
              <a:rPr lang="en-US" altLang="zh-CN" dirty="0" smtClean="0"/>
              <a:t>-</a:t>
            </a:r>
            <a:r>
              <a:rPr lang="zh-CN" altLang="en-US" dirty="0" smtClean="0"/>
              <a:t>管程，用于解决线程之间的互斥和同步，理解管程的原理对我们理解锁至关重要</a:t>
            </a:r>
            <a:endParaRPr lang="en-US" altLang="zh-CN" dirty="0" smtClean="0"/>
          </a:p>
          <a:p>
            <a:endParaRPr lang="en-US" altLang="zh-CN" dirty="0"/>
          </a:p>
          <a:p>
            <a:r>
              <a:rPr lang="zh-CN" altLang="en-US" dirty="0" smtClean="0"/>
              <a:t>理解并发编程基础之后，很多并发场景下并不需要我们自己去实现，首先还是考虑</a:t>
            </a:r>
            <a:r>
              <a:rPr lang="en-US" altLang="zh-CN" dirty="0" err="1" smtClean="0"/>
              <a:t>juc</a:t>
            </a:r>
            <a:r>
              <a:rPr lang="zh-CN" altLang="en-US" dirty="0" smtClean="0"/>
              <a:t>包下的工具类，减少并发编程出错的可能性</a:t>
            </a:r>
            <a:endParaRPr lang="en-US" altLang="zh-CN" dirty="0" smtClean="0"/>
          </a:p>
        </p:txBody>
      </p:sp>
    </p:spTree>
    <p:extLst>
      <p:ext uri="{BB962C8B-B14F-4D97-AF65-F5344CB8AC3E}">
        <p14:creationId xmlns:p14="http://schemas.microsoft.com/office/powerpoint/2010/main" val="23156059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并发编程的</a:t>
            </a:r>
            <a:r>
              <a:rPr lang="en-US" altLang="zh-CN" sz="2000" dirty="0" smtClean="0"/>
              <a:t>bug</a:t>
            </a:r>
            <a:r>
              <a:rPr lang="zh-CN" altLang="en-US" sz="2000" dirty="0" smtClean="0"/>
              <a:t>源头</a:t>
            </a:r>
            <a:endParaRPr lang="zh-CN" altLang="en-US" sz="2000" dirty="0"/>
          </a:p>
        </p:txBody>
      </p:sp>
      <p:sp>
        <p:nvSpPr>
          <p:cNvPr id="3" name="TextBox 2"/>
          <p:cNvSpPr txBox="1"/>
          <p:nvPr/>
        </p:nvSpPr>
        <p:spPr>
          <a:xfrm>
            <a:off x="688768" y="1555677"/>
            <a:ext cx="4702629" cy="369332"/>
          </a:xfrm>
          <a:prstGeom prst="rect">
            <a:avLst/>
          </a:prstGeom>
          <a:noFill/>
        </p:spPr>
        <p:txBody>
          <a:bodyPr wrap="square" rtlCol="0">
            <a:spAutoFit/>
          </a:bodyPr>
          <a:lstStyle/>
          <a:p>
            <a:r>
              <a:rPr lang="zh-CN" altLang="en-US" dirty="0" smtClean="0"/>
              <a:t>源头之一：缓存导致的</a:t>
            </a:r>
            <a:r>
              <a:rPr lang="zh-CN" altLang="en-US" dirty="0" smtClean="0">
                <a:solidFill>
                  <a:srgbClr val="FF0000"/>
                </a:solidFill>
              </a:rPr>
              <a:t>可见性问题</a:t>
            </a:r>
            <a:endParaRPr lang="en-US" altLang="zh-CN" dirty="0" smtClean="0">
              <a:solidFill>
                <a:srgbClr val="FF0000"/>
              </a:solidFill>
            </a:endParaRPr>
          </a:p>
        </p:txBody>
      </p:sp>
      <p:sp>
        <p:nvSpPr>
          <p:cNvPr id="55" name="TextBox 54"/>
          <p:cNvSpPr txBox="1"/>
          <p:nvPr/>
        </p:nvSpPr>
        <p:spPr>
          <a:xfrm>
            <a:off x="6541320" y="1555677"/>
            <a:ext cx="5215247" cy="646331"/>
          </a:xfrm>
          <a:prstGeom prst="rect">
            <a:avLst/>
          </a:prstGeom>
          <a:noFill/>
        </p:spPr>
        <p:txBody>
          <a:bodyPr wrap="square" rtlCol="0">
            <a:spAutoFit/>
          </a:bodyPr>
          <a:lstStyle/>
          <a:p>
            <a:r>
              <a:rPr lang="zh-CN" altLang="en-US" dirty="0" smtClean="0"/>
              <a:t>多核</a:t>
            </a:r>
            <a:r>
              <a:rPr lang="en-US" altLang="zh-CN" dirty="0" smtClean="0"/>
              <a:t>CPU</a:t>
            </a:r>
            <a:r>
              <a:rPr lang="zh-CN" altLang="en-US" dirty="0" smtClean="0"/>
              <a:t>，不同线程可能运行在不同</a:t>
            </a:r>
            <a:r>
              <a:rPr lang="en-US" altLang="zh-CN" dirty="0" smtClean="0"/>
              <a:t>CPU</a:t>
            </a:r>
            <a:r>
              <a:rPr lang="zh-CN" altLang="en-US" dirty="0" smtClean="0"/>
              <a:t>上，读取的</a:t>
            </a:r>
            <a:r>
              <a:rPr lang="en-US" altLang="zh-CN" dirty="0" smtClean="0"/>
              <a:t>CPU</a:t>
            </a:r>
            <a:r>
              <a:rPr lang="zh-CN" altLang="en-US" dirty="0" smtClean="0"/>
              <a:t>缓存不一样，导致可见性问题</a:t>
            </a:r>
            <a:endParaRPr lang="en-US" altLang="zh-CN" dirty="0" smtClean="0"/>
          </a:p>
        </p:txBody>
      </p:sp>
      <p:cxnSp>
        <p:nvCxnSpPr>
          <p:cNvPr id="5" name="直接箭头连接符 4"/>
          <p:cNvCxnSpPr/>
          <p:nvPr/>
        </p:nvCxnSpPr>
        <p:spPr>
          <a:xfrm>
            <a:off x="4987639" y="1727869"/>
            <a:ext cx="1316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descr="https://static001.geekbang.org/resource/image/ec/79/ec6743e74ccf9a3c6d6c819a41e522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853" y="2285133"/>
            <a:ext cx="6423749"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8836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并发编程的</a:t>
            </a:r>
            <a:r>
              <a:rPr lang="en-US" altLang="zh-CN" sz="2000" dirty="0" smtClean="0"/>
              <a:t>bug</a:t>
            </a:r>
            <a:r>
              <a:rPr lang="zh-CN" altLang="en-US" sz="2000" dirty="0" smtClean="0"/>
              <a:t>源头</a:t>
            </a:r>
            <a:endParaRPr lang="zh-CN" altLang="en-US" sz="2000" dirty="0"/>
          </a:p>
        </p:txBody>
      </p:sp>
      <p:sp>
        <p:nvSpPr>
          <p:cNvPr id="3" name="TextBox 2"/>
          <p:cNvSpPr txBox="1"/>
          <p:nvPr/>
        </p:nvSpPr>
        <p:spPr>
          <a:xfrm>
            <a:off x="688768" y="1389427"/>
            <a:ext cx="4702629" cy="369332"/>
          </a:xfrm>
          <a:prstGeom prst="rect">
            <a:avLst/>
          </a:prstGeom>
          <a:noFill/>
        </p:spPr>
        <p:txBody>
          <a:bodyPr wrap="square" rtlCol="0">
            <a:spAutoFit/>
          </a:bodyPr>
          <a:lstStyle/>
          <a:p>
            <a:r>
              <a:rPr lang="zh-CN" altLang="en-US" dirty="0" smtClean="0"/>
              <a:t>源头之二：线程切换带来的</a:t>
            </a:r>
            <a:r>
              <a:rPr lang="zh-CN" altLang="en-US" dirty="0" smtClean="0">
                <a:solidFill>
                  <a:srgbClr val="FF0000"/>
                </a:solidFill>
              </a:rPr>
              <a:t>原子性问题</a:t>
            </a:r>
            <a:endParaRPr lang="en-US" altLang="zh-CN" dirty="0" smtClean="0">
              <a:solidFill>
                <a:srgbClr val="FF0000"/>
              </a:solidFill>
            </a:endParaRPr>
          </a:p>
        </p:txBody>
      </p:sp>
      <p:sp>
        <p:nvSpPr>
          <p:cNvPr id="55" name="TextBox 54"/>
          <p:cNvSpPr txBox="1"/>
          <p:nvPr/>
        </p:nvSpPr>
        <p:spPr>
          <a:xfrm>
            <a:off x="6541320" y="1389427"/>
            <a:ext cx="5215247" cy="646331"/>
          </a:xfrm>
          <a:prstGeom prst="rect">
            <a:avLst/>
          </a:prstGeom>
          <a:noFill/>
        </p:spPr>
        <p:txBody>
          <a:bodyPr wrap="square" rtlCol="0">
            <a:spAutoFit/>
          </a:bodyPr>
          <a:lstStyle/>
          <a:p>
            <a:r>
              <a:rPr lang="zh-CN" altLang="en-US" dirty="0" smtClean="0"/>
              <a:t>操作系统任务切换可以发生在任何一条</a:t>
            </a:r>
            <a:r>
              <a:rPr lang="en-US" altLang="zh-CN" dirty="0" smtClean="0"/>
              <a:t>CPU</a:t>
            </a:r>
            <a:r>
              <a:rPr lang="zh-CN" altLang="en-US" dirty="0" smtClean="0"/>
              <a:t>指令执行完，导致非原子操作出现并发问题</a:t>
            </a:r>
            <a:endParaRPr lang="en-US" altLang="zh-CN" dirty="0" smtClean="0"/>
          </a:p>
        </p:txBody>
      </p:sp>
      <p:cxnSp>
        <p:nvCxnSpPr>
          <p:cNvPr id="5" name="直接箭头连接符 4"/>
          <p:cNvCxnSpPr/>
          <p:nvPr/>
        </p:nvCxnSpPr>
        <p:spPr>
          <a:xfrm>
            <a:off x="4987639" y="1561619"/>
            <a:ext cx="1316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314" name="Picture 2" descr="https://static001.geekbang.org/resource/image/25/fb/254b129b145d80e9bb74123d6e620e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194" y="2050000"/>
            <a:ext cx="6423749" cy="360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5028" y="5458793"/>
            <a:ext cx="5735782" cy="369332"/>
          </a:xfrm>
          <a:prstGeom prst="rect">
            <a:avLst/>
          </a:prstGeom>
          <a:noFill/>
        </p:spPr>
        <p:txBody>
          <a:bodyPr wrap="square" rtlCol="0">
            <a:spAutoFit/>
          </a:bodyPr>
          <a:lstStyle/>
          <a:p>
            <a:r>
              <a:rPr lang="zh-CN" altLang="en-US" dirty="0" smtClean="0"/>
              <a:t>比如</a:t>
            </a:r>
            <a:r>
              <a:rPr lang="en-US" altLang="zh-CN" dirty="0" smtClean="0"/>
              <a:t>count+=1</a:t>
            </a:r>
            <a:r>
              <a:rPr lang="zh-CN" altLang="en-US" dirty="0" smtClean="0"/>
              <a:t>就不是原子性操作，并发就会产生问题</a:t>
            </a:r>
            <a:endParaRPr lang="zh-CN" altLang="en-US" dirty="0"/>
          </a:p>
        </p:txBody>
      </p:sp>
    </p:spTree>
    <p:extLst>
      <p:ext uri="{BB962C8B-B14F-4D97-AF65-F5344CB8AC3E}">
        <p14:creationId xmlns:p14="http://schemas.microsoft.com/office/powerpoint/2010/main" val="387312391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并发编程的</a:t>
            </a:r>
            <a:r>
              <a:rPr lang="en-US" altLang="zh-CN" sz="2000" dirty="0" smtClean="0"/>
              <a:t>bug</a:t>
            </a:r>
            <a:r>
              <a:rPr lang="zh-CN" altLang="en-US" sz="2000" dirty="0" smtClean="0"/>
              <a:t>源头</a:t>
            </a:r>
            <a:endParaRPr lang="zh-CN" altLang="en-US" sz="2000" dirty="0"/>
          </a:p>
        </p:txBody>
      </p:sp>
      <p:sp>
        <p:nvSpPr>
          <p:cNvPr id="3" name="TextBox 2"/>
          <p:cNvSpPr txBox="1"/>
          <p:nvPr/>
        </p:nvSpPr>
        <p:spPr>
          <a:xfrm>
            <a:off x="688768" y="1092552"/>
            <a:ext cx="4702629" cy="369332"/>
          </a:xfrm>
          <a:prstGeom prst="rect">
            <a:avLst/>
          </a:prstGeom>
          <a:noFill/>
        </p:spPr>
        <p:txBody>
          <a:bodyPr wrap="square" rtlCol="0">
            <a:spAutoFit/>
          </a:bodyPr>
          <a:lstStyle/>
          <a:p>
            <a:r>
              <a:rPr lang="zh-CN" altLang="en-US" dirty="0" smtClean="0"/>
              <a:t>源头之三：编译优化带来的</a:t>
            </a:r>
            <a:r>
              <a:rPr lang="zh-CN" altLang="en-US" dirty="0" smtClean="0">
                <a:solidFill>
                  <a:srgbClr val="FF0000"/>
                </a:solidFill>
              </a:rPr>
              <a:t>有序性问题</a:t>
            </a:r>
            <a:endParaRPr lang="zh-CN" altLang="en-US" dirty="0">
              <a:solidFill>
                <a:srgbClr val="FF0000"/>
              </a:solidFill>
            </a:endParaRPr>
          </a:p>
        </p:txBody>
      </p:sp>
      <p:sp>
        <p:nvSpPr>
          <p:cNvPr id="55" name="TextBox 54"/>
          <p:cNvSpPr txBox="1"/>
          <p:nvPr/>
        </p:nvSpPr>
        <p:spPr>
          <a:xfrm>
            <a:off x="6541320" y="1092552"/>
            <a:ext cx="5215247" cy="646331"/>
          </a:xfrm>
          <a:prstGeom prst="rect">
            <a:avLst/>
          </a:prstGeom>
          <a:noFill/>
        </p:spPr>
        <p:txBody>
          <a:bodyPr wrap="square" rtlCol="0">
            <a:spAutoFit/>
          </a:bodyPr>
          <a:lstStyle/>
          <a:p>
            <a:r>
              <a:rPr lang="zh-CN" altLang="en-US" dirty="0" smtClean="0"/>
              <a:t>代码在单线程下改变执行顺序，最终结果一致，</a:t>
            </a:r>
            <a:endParaRPr lang="en-US" altLang="zh-CN" dirty="0" smtClean="0"/>
          </a:p>
          <a:p>
            <a:r>
              <a:rPr lang="zh-CN" altLang="en-US" dirty="0" smtClean="0"/>
              <a:t>则可能发生指令重排，多线程就可能有问题</a:t>
            </a:r>
            <a:endParaRPr lang="en-US" altLang="zh-CN" i="1" dirty="0"/>
          </a:p>
        </p:txBody>
      </p:sp>
      <p:cxnSp>
        <p:nvCxnSpPr>
          <p:cNvPr id="5" name="直接箭头连接符 4"/>
          <p:cNvCxnSpPr/>
          <p:nvPr/>
        </p:nvCxnSpPr>
        <p:spPr>
          <a:xfrm>
            <a:off x="4987639" y="1264744"/>
            <a:ext cx="1316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725" y="5704729"/>
            <a:ext cx="5332019" cy="400110"/>
          </a:xfrm>
          <a:prstGeom prst="rect">
            <a:avLst/>
          </a:prstGeom>
          <a:noFill/>
        </p:spPr>
        <p:txBody>
          <a:bodyPr wrap="square" rtlCol="0">
            <a:spAutoFit/>
          </a:bodyPr>
          <a:lstStyle/>
          <a:p>
            <a:r>
              <a:rPr lang="zh-CN" altLang="en-US" sz="2000" b="1" dirty="0" smtClean="0">
                <a:solidFill>
                  <a:srgbClr val="C00000"/>
                </a:solidFill>
              </a:rPr>
              <a:t>并发编程就是为了解决上面三个问题</a:t>
            </a:r>
            <a:endParaRPr lang="zh-CN" altLang="en-US" sz="2000" b="1" dirty="0">
              <a:solidFill>
                <a:srgbClr val="C00000"/>
              </a:solidFill>
            </a:endParaRPr>
          </a:p>
        </p:txBody>
      </p:sp>
      <p:sp>
        <p:nvSpPr>
          <p:cNvPr id="10" name="矩形 9"/>
          <p:cNvSpPr/>
          <p:nvPr/>
        </p:nvSpPr>
        <p:spPr>
          <a:xfrm>
            <a:off x="771897" y="2255024"/>
            <a:ext cx="3716978" cy="3139321"/>
          </a:xfrm>
          <a:prstGeom prst="rect">
            <a:avLst/>
          </a:prstGeom>
        </p:spPr>
        <p:txBody>
          <a:bodyPr wrap="square">
            <a:spAutoFit/>
          </a:bodyPr>
          <a:lstStyle/>
          <a:p>
            <a:r>
              <a:rPr lang="en-US" altLang="zh-CN" dirty="0" smtClean="0"/>
              <a:t>//</a:t>
            </a:r>
            <a:r>
              <a:rPr lang="zh-CN" altLang="en-US" dirty="0"/>
              <a:t>双重锁模式下的单例</a:t>
            </a:r>
            <a:r>
              <a:rPr lang="zh-CN" altLang="en-US" dirty="0" smtClean="0"/>
              <a:t>模式</a:t>
            </a:r>
            <a:endParaRPr lang="en-US" altLang="zh-CN" dirty="0" smtClean="0"/>
          </a:p>
          <a:p>
            <a:r>
              <a:rPr lang="en-US" altLang="zh-CN" dirty="0" smtClean="0"/>
              <a:t>//</a:t>
            </a:r>
            <a:r>
              <a:rPr lang="zh-CN" altLang="en-US" dirty="0" smtClean="0"/>
              <a:t>①</a:t>
            </a:r>
            <a:endParaRPr lang="en-US" altLang="zh-CN" dirty="0" smtClean="0"/>
          </a:p>
          <a:p>
            <a:r>
              <a:rPr lang="en-US" altLang="zh-CN" dirty="0" smtClean="0"/>
              <a:t>if(instance </a:t>
            </a:r>
            <a:r>
              <a:rPr lang="en-US" altLang="zh-CN" dirty="0"/>
              <a:t>== null){</a:t>
            </a:r>
          </a:p>
          <a:p>
            <a:r>
              <a:rPr lang="en-US" altLang="zh-CN" dirty="0"/>
              <a:t>    </a:t>
            </a:r>
            <a:r>
              <a:rPr lang="en-US" altLang="zh-CN" dirty="0" smtClean="0"/>
              <a:t>//</a:t>
            </a:r>
            <a:r>
              <a:rPr lang="zh-CN" altLang="en-US" dirty="0" smtClean="0"/>
              <a:t>②</a:t>
            </a:r>
            <a:endParaRPr lang="en-US" altLang="zh-CN" dirty="0"/>
          </a:p>
          <a:p>
            <a:r>
              <a:rPr lang="en-US" altLang="zh-CN" dirty="0" smtClean="0"/>
              <a:t>    synchronized(</a:t>
            </a:r>
            <a:r>
              <a:rPr lang="en-US" altLang="zh-CN" dirty="0" err="1" smtClean="0"/>
              <a:t>Singleton.class</a:t>
            </a:r>
            <a:r>
              <a:rPr lang="en-US" altLang="zh-CN" dirty="0" smtClean="0"/>
              <a:t>){</a:t>
            </a:r>
            <a:endParaRPr lang="en-US" altLang="zh-CN" dirty="0"/>
          </a:p>
          <a:p>
            <a:r>
              <a:rPr lang="en-US" altLang="zh-CN" dirty="0"/>
              <a:t>          if(instance == null</a:t>
            </a:r>
            <a:r>
              <a:rPr lang="en-US" altLang="zh-CN" dirty="0" smtClean="0"/>
              <a:t>){</a:t>
            </a:r>
          </a:p>
          <a:p>
            <a:r>
              <a:rPr lang="en-US" altLang="zh-CN" dirty="0"/>
              <a:t> </a:t>
            </a:r>
            <a:r>
              <a:rPr lang="en-US" altLang="zh-CN" dirty="0" smtClean="0"/>
              <a:t>              //</a:t>
            </a:r>
            <a:r>
              <a:rPr lang="zh-CN" altLang="en-US" dirty="0" smtClean="0"/>
              <a:t>③</a:t>
            </a:r>
            <a:endParaRPr lang="en-US" altLang="zh-CN" dirty="0"/>
          </a:p>
          <a:p>
            <a:r>
              <a:rPr lang="en-US" altLang="zh-CN" dirty="0"/>
              <a:t>               instance = new Singleton();</a:t>
            </a:r>
          </a:p>
          <a:p>
            <a:r>
              <a:rPr lang="en-US" altLang="zh-CN" dirty="0" smtClean="0"/>
              <a:t>          </a:t>
            </a:r>
            <a:r>
              <a:rPr lang="en-US" altLang="zh-CN" dirty="0"/>
              <a:t>}</a:t>
            </a:r>
          </a:p>
          <a:p>
            <a:r>
              <a:rPr lang="en-US" altLang="zh-CN" dirty="0"/>
              <a:t>    }</a:t>
            </a:r>
          </a:p>
          <a:p>
            <a:r>
              <a:rPr lang="en-US" altLang="zh-CN" dirty="0"/>
              <a:t>}</a:t>
            </a:r>
            <a:endParaRPr lang="zh-CN" altLang="en-US" dirty="0"/>
          </a:p>
        </p:txBody>
      </p:sp>
      <p:sp>
        <p:nvSpPr>
          <p:cNvPr id="12" name="TextBox 11"/>
          <p:cNvSpPr txBox="1"/>
          <p:nvPr/>
        </p:nvSpPr>
        <p:spPr>
          <a:xfrm>
            <a:off x="6448300" y="2097697"/>
            <a:ext cx="4667004" cy="3139321"/>
          </a:xfrm>
          <a:prstGeom prst="rect">
            <a:avLst/>
          </a:prstGeom>
          <a:noFill/>
        </p:spPr>
        <p:txBody>
          <a:bodyPr wrap="square" rtlCol="0">
            <a:spAutoFit/>
          </a:bodyPr>
          <a:lstStyle/>
          <a:p>
            <a:r>
              <a:rPr lang="zh-CN" altLang="en-US" dirty="0"/>
              <a:t>③</a:t>
            </a:r>
            <a:r>
              <a:rPr lang="zh-CN" altLang="en-US" dirty="0" smtClean="0"/>
              <a:t>下面的</a:t>
            </a:r>
            <a:r>
              <a:rPr lang="en-US" altLang="zh-CN" dirty="0" smtClean="0"/>
              <a:t>new</a:t>
            </a:r>
            <a:r>
              <a:rPr lang="zh-CN" altLang="en-US" dirty="0" smtClean="0"/>
              <a:t>一个对象分为</a:t>
            </a:r>
            <a:r>
              <a:rPr lang="en-US" altLang="zh-CN" dirty="0" smtClean="0"/>
              <a:t>3</a:t>
            </a:r>
            <a:r>
              <a:rPr lang="zh-CN" altLang="en-US" dirty="0" smtClean="0"/>
              <a:t>个指令</a:t>
            </a:r>
            <a:endParaRPr lang="en-US" altLang="zh-CN" dirty="0" smtClean="0"/>
          </a:p>
          <a:p>
            <a:r>
              <a:rPr lang="en-US" altLang="zh-CN" dirty="0" smtClean="0"/>
              <a:t>(a)</a:t>
            </a:r>
            <a:r>
              <a:rPr lang="zh-CN" altLang="en-US" dirty="0" smtClean="0"/>
              <a:t>分配一块内存</a:t>
            </a:r>
            <a:r>
              <a:rPr lang="en-US" altLang="zh-CN" dirty="0" smtClean="0"/>
              <a:t>M</a:t>
            </a:r>
          </a:p>
          <a:p>
            <a:r>
              <a:rPr lang="en-US" altLang="zh-CN" dirty="0" smtClean="0"/>
              <a:t>(b)</a:t>
            </a:r>
            <a:r>
              <a:rPr lang="zh-CN" altLang="en-US" dirty="0" smtClean="0"/>
              <a:t>在内存</a:t>
            </a:r>
            <a:r>
              <a:rPr lang="en-US" altLang="zh-CN" dirty="0" smtClean="0"/>
              <a:t>M</a:t>
            </a:r>
            <a:r>
              <a:rPr lang="zh-CN" altLang="en-US" dirty="0" smtClean="0"/>
              <a:t>初始化</a:t>
            </a:r>
            <a:r>
              <a:rPr lang="en-US" altLang="zh-CN" dirty="0" smtClean="0"/>
              <a:t>Singleton</a:t>
            </a:r>
            <a:r>
              <a:rPr lang="zh-CN" altLang="en-US" dirty="0" smtClean="0"/>
              <a:t>对象</a:t>
            </a:r>
            <a:endParaRPr lang="en-US" altLang="zh-CN" dirty="0" smtClean="0"/>
          </a:p>
          <a:p>
            <a:r>
              <a:rPr lang="en-US" altLang="zh-CN" dirty="0" smtClean="0"/>
              <a:t>(c)</a:t>
            </a:r>
            <a:r>
              <a:rPr lang="zh-CN" altLang="en-US" dirty="0" smtClean="0"/>
              <a:t>将</a:t>
            </a:r>
            <a:r>
              <a:rPr lang="en-US" altLang="zh-CN" dirty="0" smtClean="0"/>
              <a:t>instance</a:t>
            </a:r>
            <a:r>
              <a:rPr lang="zh-CN" altLang="en-US" dirty="0" smtClean="0"/>
              <a:t>指向上面的内存区域</a:t>
            </a:r>
            <a:endParaRPr lang="en-US" altLang="zh-CN" dirty="0" smtClean="0"/>
          </a:p>
          <a:p>
            <a:endParaRPr lang="en-US" altLang="zh-CN" dirty="0"/>
          </a:p>
          <a:p>
            <a:r>
              <a:rPr lang="zh-CN" altLang="en-US" dirty="0" smtClean="0"/>
              <a:t>可能重排序为</a:t>
            </a:r>
            <a:r>
              <a:rPr lang="en-US" altLang="zh-CN" dirty="0" smtClean="0">
                <a:solidFill>
                  <a:srgbClr val="FF0000"/>
                </a:solidFill>
              </a:rPr>
              <a:t>(a)</a:t>
            </a:r>
            <a:r>
              <a:rPr lang="zh-CN" altLang="en-US" dirty="0" smtClean="0">
                <a:solidFill>
                  <a:srgbClr val="FF0000"/>
                </a:solidFill>
              </a:rPr>
              <a:t>、</a:t>
            </a:r>
            <a:r>
              <a:rPr lang="en-US" altLang="zh-CN" dirty="0" smtClean="0">
                <a:solidFill>
                  <a:srgbClr val="FF0000"/>
                </a:solidFill>
              </a:rPr>
              <a:t>(c)</a:t>
            </a:r>
            <a:r>
              <a:rPr lang="zh-CN" altLang="en-US" dirty="0" smtClean="0">
                <a:solidFill>
                  <a:srgbClr val="FF0000"/>
                </a:solidFill>
              </a:rPr>
              <a:t>、</a:t>
            </a:r>
            <a:r>
              <a:rPr lang="en-US" altLang="zh-CN" dirty="0" smtClean="0">
                <a:solidFill>
                  <a:srgbClr val="FF0000"/>
                </a:solidFill>
              </a:rPr>
              <a:t>(b)</a:t>
            </a:r>
          </a:p>
          <a:p>
            <a:r>
              <a:rPr lang="zh-CN" altLang="en-US" dirty="0" smtClean="0"/>
              <a:t>当执行到</a:t>
            </a:r>
            <a:r>
              <a:rPr lang="en-US" altLang="zh-CN" dirty="0" smtClean="0"/>
              <a:t>(c)</a:t>
            </a:r>
            <a:r>
              <a:rPr lang="zh-CN" altLang="en-US" dirty="0" smtClean="0"/>
              <a:t>是发生</a:t>
            </a:r>
            <a:r>
              <a:rPr lang="en-US" altLang="zh-CN" dirty="0" smtClean="0"/>
              <a:t>CPU</a:t>
            </a:r>
            <a:r>
              <a:rPr lang="zh-CN" altLang="en-US" dirty="0" smtClean="0"/>
              <a:t>切换到另外一个线程</a:t>
            </a:r>
            <a:r>
              <a:rPr lang="en-US" altLang="zh-CN" dirty="0" smtClean="0"/>
              <a:t>T2</a:t>
            </a:r>
            <a:r>
              <a:rPr lang="zh-CN" altLang="en-US" dirty="0" smtClean="0"/>
              <a:t>，这时候</a:t>
            </a:r>
            <a:r>
              <a:rPr lang="en-US" altLang="zh-CN" dirty="0" smtClean="0"/>
              <a:t>instance</a:t>
            </a:r>
            <a:r>
              <a:rPr lang="zh-CN" altLang="en-US" dirty="0" smtClean="0"/>
              <a:t>是非空的，但是未初始化</a:t>
            </a:r>
            <a:endParaRPr lang="en-US" altLang="zh-CN" dirty="0" smtClean="0"/>
          </a:p>
          <a:p>
            <a:endParaRPr lang="en-US" altLang="zh-CN" dirty="0"/>
          </a:p>
          <a:p>
            <a:r>
              <a:rPr lang="zh-CN" altLang="en-US" dirty="0" smtClean="0"/>
              <a:t>如果</a:t>
            </a:r>
            <a:r>
              <a:rPr lang="en-US" altLang="zh-CN" dirty="0" smtClean="0"/>
              <a:t>T2</a:t>
            </a:r>
            <a:r>
              <a:rPr lang="zh-CN" altLang="en-US" dirty="0" smtClean="0"/>
              <a:t>刚好执行到①，会有并发问题吗？</a:t>
            </a:r>
            <a:endParaRPr lang="en-US" altLang="zh-CN" dirty="0" smtClean="0"/>
          </a:p>
          <a:p>
            <a:r>
              <a:rPr lang="zh-CN" altLang="en-US" dirty="0" smtClean="0"/>
              <a:t>如果</a:t>
            </a:r>
            <a:r>
              <a:rPr lang="en-US" altLang="zh-CN" dirty="0" smtClean="0"/>
              <a:t>T2</a:t>
            </a:r>
            <a:r>
              <a:rPr lang="zh-CN" altLang="en-US" dirty="0" smtClean="0"/>
              <a:t>刚好执行到②，会有并发问题吗？</a:t>
            </a:r>
            <a:endParaRPr lang="en-US" altLang="zh-CN" dirty="0"/>
          </a:p>
        </p:txBody>
      </p:sp>
    </p:spTree>
    <p:extLst>
      <p:ext uri="{BB962C8B-B14F-4D97-AF65-F5344CB8AC3E}">
        <p14:creationId xmlns:p14="http://schemas.microsoft.com/office/powerpoint/2010/main" val="387312391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如何解决可见性和有序性问题？</a:t>
            </a:r>
            <a:r>
              <a:rPr lang="en-US" altLang="zh-CN" sz="2000" dirty="0" smtClean="0"/>
              <a:t>—Java</a:t>
            </a:r>
            <a:r>
              <a:rPr lang="zh-CN" altLang="en-US" sz="2000" dirty="0" smtClean="0"/>
              <a:t>内存模型</a:t>
            </a:r>
            <a:endParaRPr lang="en-US" altLang="zh-CN" sz="2000" dirty="0" smtClean="0"/>
          </a:p>
        </p:txBody>
      </p:sp>
      <p:sp>
        <p:nvSpPr>
          <p:cNvPr id="2" name="TextBox 1"/>
          <p:cNvSpPr txBox="1"/>
          <p:nvPr/>
        </p:nvSpPr>
        <p:spPr>
          <a:xfrm>
            <a:off x="926274" y="1211283"/>
            <a:ext cx="4465123" cy="2031325"/>
          </a:xfrm>
          <a:prstGeom prst="rect">
            <a:avLst/>
          </a:prstGeom>
          <a:noFill/>
        </p:spPr>
        <p:txBody>
          <a:bodyPr wrap="square" rtlCol="0">
            <a:spAutoFit/>
          </a:bodyPr>
          <a:lstStyle/>
          <a:p>
            <a:r>
              <a:rPr lang="zh-CN" altLang="en-US" dirty="0" smtClean="0"/>
              <a:t>什么是</a:t>
            </a:r>
            <a:r>
              <a:rPr lang="en-US" altLang="zh-CN" dirty="0" smtClean="0"/>
              <a:t>Java</a:t>
            </a:r>
            <a:r>
              <a:rPr lang="zh-CN" altLang="en-US" dirty="0" smtClean="0"/>
              <a:t>内存模型？</a:t>
            </a:r>
            <a:endParaRPr lang="en-US" altLang="zh-CN" dirty="0" smtClean="0"/>
          </a:p>
          <a:p>
            <a:r>
              <a:rPr lang="zh-CN" altLang="en-US" dirty="0" smtClean="0"/>
              <a:t>它是一个规范，按需禁用缓存和编译优化以解决并发编程的</a:t>
            </a:r>
            <a:r>
              <a:rPr lang="zh-CN" altLang="en-US" dirty="0" smtClean="0">
                <a:solidFill>
                  <a:srgbClr val="FF0000"/>
                </a:solidFill>
              </a:rPr>
              <a:t>可见性和有序性问题</a:t>
            </a:r>
            <a:endParaRPr lang="en-US" altLang="zh-CN" dirty="0" smtClean="0">
              <a:solidFill>
                <a:srgbClr val="FF0000"/>
              </a:solidFill>
            </a:endParaRPr>
          </a:p>
          <a:p>
            <a:endParaRPr lang="en-US" altLang="zh-CN" dirty="0">
              <a:solidFill>
                <a:srgbClr val="FF0000"/>
              </a:solidFill>
            </a:endParaRPr>
          </a:p>
          <a:p>
            <a:r>
              <a:rPr lang="en-US" altLang="zh-CN" dirty="0" smtClean="0"/>
              <a:t>Java</a:t>
            </a:r>
            <a:r>
              <a:rPr lang="zh-CN" altLang="en-US" dirty="0" smtClean="0"/>
              <a:t>内存模型的核心</a:t>
            </a:r>
            <a:r>
              <a:rPr lang="en-US" altLang="zh-CN" dirty="0" smtClean="0">
                <a:solidFill>
                  <a:srgbClr val="FF0000"/>
                </a:solidFill>
              </a:rPr>
              <a:t>volatile/synchronized/final</a:t>
            </a:r>
            <a:r>
              <a:rPr lang="zh-CN" altLang="en-US" dirty="0" smtClean="0">
                <a:solidFill>
                  <a:srgbClr val="FF0000"/>
                </a:solidFill>
              </a:rPr>
              <a:t>等关键字</a:t>
            </a:r>
            <a:endParaRPr lang="en-US" altLang="zh-CN" dirty="0" smtClean="0">
              <a:solidFill>
                <a:srgbClr val="FF0000"/>
              </a:solidFill>
            </a:endParaRPr>
          </a:p>
          <a:p>
            <a:r>
              <a:rPr lang="en-US" altLang="zh-CN" dirty="0" smtClean="0">
                <a:solidFill>
                  <a:srgbClr val="FF0000"/>
                </a:solidFill>
              </a:rPr>
              <a:t>+happens-before</a:t>
            </a:r>
            <a:r>
              <a:rPr lang="zh-CN" altLang="en-US" dirty="0" smtClean="0">
                <a:solidFill>
                  <a:srgbClr val="FF0000"/>
                </a:solidFill>
              </a:rPr>
              <a:t>规则</a:t>
            </a:r>
            <a:endParaRPr lang="zh-CN" altLang="en-US" dirty="0">
              <a:solidFill>
                <a:srgbClr val="FF0000"/>
              </a:solidFill>
            </a:endParaRPr>
          </a:p>
        </p:txBody>
      </p:sp>
      <p:sp>
        <p:nvSpPr>
          <p:cNvPr id="3" name="TextBox 2"/>
          <p:cNvSpPr txBox="1"/>
          <p:nvPr/>
        </p:nvSpPr>
        <p:spPr>
          <a:xfrm>
            <a:off x="926274" y="4013860"/>
            <a:ext cx="3752604" cy="1200329"/>
          </a:xfrm>
          <a:prstGeom prst="rect">
            <a:avLst/>
          </a:prstGeom>
          <a:noFill/>
        </p:spPr>
        <p:txBody>
          <a:bodyPr wrap="square" rtlCol="0">
            <a:spAutoFit/>
          </a:bodyPr>
          <a:lstStyle/>
          <a:p>
            <a:r>
              <a:rPr lang="en-US" altLang="zh-CN" dirty="0" smtClean="0"/>
              <a:t>Happens-before</a:t>
            </a:r>
            <a:r>
              <a:rPr lang="zh-CN" altLang="en-US" dirty="0" smtClean="0"/>
              <a:t>规则是指：前面一个操作的结果对于后续操作是可见的，并不是前面一个操作一定先于后续操作执行</a:t>
            </a:r>
            <a:endParaRPr lang="zh-CN" altLang="en-US" dirty="0"/>
          </a:p>
        </p:txBody>
      </p:sp>
      <p:sp>
        <p:nvSpPr>
          <p:cNvPr id="4" name="TextBox 3"/>
          <p:cNvSpPr txBox="1"/>
          <p:nvPr/>
        </p:nvSpPr>
        <p:spPr>
          <a:xfrm>
            <a:off x="6495803" y="1341912"/>
            <a:ext cx="4583875" cy="2031325"/>
          </a:xfrm>
          <a:prstGeom prst="rect">
            <a:avLst/>
          </a:prstGeom>
          <a:noFill/>
        </p:spPr>
        <p:txBody>
          <a:bodyPr wrap="square" rtlCol="0">
            <a:spAutoFit/>
          </a:bodyPr>
          <a:lstStyle/>
          <a:p>
            <a:r>
              <a:rPr lang="en-US" altLang="zh-CN" dirty="0" smtClean="0"/>
              <a:t>6</a:t>
            </a:r>
            <a:r>
              <a:rPr lang="zh-CN" altLang="en-US" dirty="0" smtClean="0"/>
              <a:t>条重要的</a:t>
            </a:r>
            <a:r>
              <a:rPr lang="en-US" altLang="zh-CN" dirty="0" smtClean="0"/>
              <a:t>happens-before</a:t>
            </a:r>
            <a:r>
              <a:rPr lang="zh-CN" altLang="en-US" dirty="0" smtClean="0"/>
              <a:t>原则：</a:t>
            </a:r>
            <a:endParaRPr lang="en-US" altLang="zh-CN" dirty="0" smtClean="0"/>
          </a:p>
          <a:p>
            <a:pPr marL="342900" indent="-342900">
              <a:buAutoNum type="arabicPeriod"/>
            </a:pPr>
            <a:r>
              <a:rPr lang="zh-CN" altLang="en-US" dirty="0" smtClean="0"/>
              <a:t>程序的顺序性规则</a:t>
            </a:r>
            <a:endParaRPr lang="en-US" altLang="zh-CN" dirty="0" smtClean="0"/>
          </a:p>
          <a:p>
            <a:pPr marL="342900" indent="-342900">
              <a:buAutoNum type="arabicPeriod"/>
            </a:pPr>
            <a:r>
              <a:rPr lang="en-US" altLang="zh-CN" dirty="0"/>
              <a:t>v</a:t>
            </a:r>
            <a:r>
              <a:rPr lang="en-US" altLang="zh-CN" dirty="0" smtClean="0"/>
              <a:t>olatile</a:t>
            </a:r>
            <a:r>
              <a:rPr lang="zh-CN" altLang="en-US" dirty="0" smtClean="0"/>
              <a:t>原则</a:t>
            </a:r>
            <a:endParaRPr lang="en-US" altLang="zh-CN" dirty="0" smtClean="0"/>
          </a:p>
          <a:p>
            <a:pPr marL="342900" indent="-342900">
              <a:buAutoNum type="arabicPeriod"/>
            </a:pPr>
            <a:r>
              <a:rPr lang="zh-CN" altLang="en-US" dirty="0" smtClean="0"/>
              <a:t>传递性原则</a:t>
            </a:r>
            <a:endParaRPr lang="en-US" altLang="zh-CN" dirty="0" smtClean="0"/>
          </a:p>
          <a:p>
            <a:pPr marL="342900" indent="-342900">
              <a:buAutoNum type="arabicPeriod"/>
            </a:pPr>
            <a:r>
              <a:rPr lang="zh-CN" altLang="en-US" dirty="0" smtClean="0"/>
              <a:t>管程中锁的规则</a:t>
            </a:r>
            <a:endParaRPr lang="en-US" altLang="zh-CN" dirty="0" smtClean="0"/>
          </a:p>
          <a:p>
            <a:pPr marL="342900" indent="-342900">
              <a:buAutoNum type="arabicPeriod"/>
            </a:pPr>
            <a:r>
              <a:rPr lang="zh-CN" altLang="en-US" dirty="0" smtClean="0"/>
              <a:t>线程</a:t>
            </a:r>
            <a:r>
              <a:rPr lang="en-US" altLang="zh-CN" dirty="0" smtClean="0"/>
              <a:t>start</a:t>
            </a:r>
            <a:r>
              <a:rPr lang="zh-CN" altLang="en-US" dirty="0" smtClean="0"/>
              <a:t>原则</a:t>
            </a:r>
            <a:endParaRPr lang="en-US" altLang="zh-CN" dirty="0" smtClean="0"/>
          </a:p>
          <a:p>
            <a:pPr marL="342900" indent="-342900">
              <a:buAutoNum type="arabicPeriod"/>
            </a:pPr>
            <a:r>
              <a:rPr lang="zh-CN" altLang="en-US" dirty="0" smtClean="0"/>
              <a:t>线程</a:t>
            </a:r>
            <a:r>
              <a:rPr lang="en-US" altLang="zh-CN" dirty="0" smtClean="0"/>
              <a:t>join</a:t>
            </a:r>
            <a:r>
              <a:rPr lang="zh-CN" altLang="en-US" dirty="0" smtClean="0"/>
              <a:t>原则</a:t>
            </a:r>
            <a:endParaRPr lang="zh-CN" altLang="en-US" dirty="0"/>
          </a:p>
        </p:txBody>
      </p:sp>
    </p:spTree>
    <p:extLst>
      <p:ext uri="{BB962C8B-B14F-4D97-AF65-F5344CB8AC3E}">
        <p14:creationId xmlns:p14="http://schemas.microsoft.com/office/powerpoint/2010/main" val="248579999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a:t>如何解决可见性和有序性</a:t>
            </a:r>
            <a:r>
              <a:rPr lang="zh-CN" altLang="en-US" sz="2000" dirty="0" smtClean="0"/>
              <a:t>问题？</a:t>
            </a:r>
            <a:r>
              <a:rPr lang="en-US" altLang="zh-CN" sz="2000" dirty="0" smtClean="0"/>
              <a:t>—</a:t>
            </a:r>
            <a:r>
              <a:rPr lang="en-US" altLang="zh-CN" sz="2000" dirty="0"/>
              <a:t>Java</a:t>
            </a:r>
            <a:r>
              <a:rPr lang="zh-CN" altLang="en-US" sz="2000" dirty="0"/>
              <a:t>内存模型</a:t>
            </a:r>
            <a:endParaRPr lang="en-US" altLang="zh-CN" sz="2000" dirty="0"/>
          </a:p>
        </p:txBody>
      </p:sp>
      <p:sp>
        <p:nvSpPr>
          <p:cNvPr id="3" name="TextBox 2"/>
          <p:cNvSpPr txBox="1"/>
          <p:nvPr/>
        </p:nvSpPr>
        <p:spPr>
          <a:xfrm>
            <a:off x="914400" y="1235034"/>
            <a:ext cx="4952010" cy="3139321"/>
          </a:xfrm>
          <a:prstGeom prst="rect">
            <a:avLst/>
          </a:prstGeom>
          <a:noFill/>
        </p:spPr>
        <p:txBody>
          <a:bodyPr wrap="square" rtlCol="0">
            <a:spAutoFit/>
          </a:bodyPr>
          <a:lstStyle/>
          <a:p>
            <a:r>
              <a:rPr lang="en-US" altLang="zh-CN" dirty="0" err="1">
                <a:solidFill>
                  <a:srgbClr val="FF0000"/>
                </a:solidFill>
              </a:rPr>
              <a:t>h</a:t>
            </a:r>
            <a:r>
              <a:rPr lang="en-US" altLang="zh-CN" dirty="0" err="1" smtClean="0">
                <a:solidFill>
                  <a:srgbClr val="FF0000"/>
                </a:solidFill>
              </a:rPr>
              <a:t>b</a:t>
            </a:r>
            <a:r>
              <a:rPr lang="zh-CN" altLang="en-US" dirty="0" smtClean="0">
                <a:solidFill>
                  <a:srgbClr val="FF0000"/>
                </a:solidFill>
              </a:rPr>
              <a:t>原则</a:t>
            </a:r>
            <a:r>
              <a:rPr lang="en-US" altLang="zh-CN" dirty="0" smtClean="0">
                <a:solidFill>
                  <a:srgbClr val="FF0000"/>
                </a:solidFill>
              </a:rPr>
              <a:t>1</a:t>
            </a:r>
            <a:r>
              <a:rPr lang="zh-CN" altLang="en-US" dirty="0" smtClean="0">
                <a:solidFill>
                  <a:srgbClr val="FF0000"/>
                </a:solidFill>
              </a:rPr>
              <a:t>：程序的顺序性规则</a:t>
            </a:r>
            <a:endParaRPr lang="en-US" altLang="zh-CN" dirty="0" smtClean="0">
              <a:solidFill>
                <a:srgbClr val="FF0000"/>
              </a:solidFill>
            </a:endParaRPr>
          </a:p>
          <a:p>
            <a:r>
              <a:rPr lang="zh-CN" altLang="en-US" dirty="0" smtClean="0"/>
              <a:t>在一个线程中，按照程序执行顺序，</a:t>
            </a:r>
            <a:endParaRPr lang="en-US" altLang="zh-CN" dirty="0" smtClean="0"/>
          </a:p>
          <a:p>
            <a:r>
              <a:rPr lang="zh-CN" altLang="en-US" dirty="0" smtClean="0"/>
              <a:t>前面的操作</a:t>
            </a:r>
            <a:r>
              <a:rPr lang="en-US" altLang="zh-CN" dirty="0" err="1" smtClean="0"/>
              <a:t>hb</a:t>
            </a:r>
            <a:r>
              <a:rPr lang="zh-CN" altLang="en-US" dirty="0" smtClean="0"/>
              <a:t>于后面的操作</a:t>
            </a:r>
            <a:endParaRPr lang="en-US" altLang="zh-CN" dirty="0" smtClean="0"/>
          </a:p>
          <a:p>
            <a:endParaRPr lang="en-US" altLang="zh-CN" dirty="0"/>
          </a:p>
          <a:p>
            <a:r>
              <a:rPr lang="zh-CN" altLang="en-US" dirty="0" smtClean="0"/>
              <a:t>注意：这里的执行顺序不一定是代码的书写顺序，也可能是重排后的顺序</a:t>
            </a:r>
            <a:endParaRPr lang="en-US" altLang="zh-CN" dirty="0" smtClean="0"/>
          </a:p>
          <a:p>
            <a:endParaRPr lang="en-US" altLang="zh-CN" dirty="0" smtClean="0"/>
          </a:p>
          <a:p>
            <a:r>
              <a:rPr lang="zh-CN" altLang="en-US" dirty="0" smtClean="0"/>
              <a:t>以下如果不发生重排则</a:t>
            </a:r>
            <a:r>
              <a:rPr lang="en-US" altLang="zh-CN" dirty="0" smtClean="0"/>
              <a:t>(1)</a:t>
            </a:r>
            <a:r>
              <a:rPr lang="en-US" altLang="zh-CN" dirty="0" err="1" smtClean="0"/>
              <a:t>hb</a:t>
            </a:r>
            <a:r>
              <a:rPr lang="zh-CN" altLang="en-US" dirty="0" smtClean="0"/>
              <a:t>于</a:t>
            </a:r>
            <a:r>
              <a:rPr lang="en-US" altLang="zh-CN" dirty="0" smtClean="0"/>
              <a:t>(2),</a:t>
            </a:r>
          </a:p>
          <a:p>
            <a:r>
              <a:rPr lang="zh-CN" altLang="en-US" dirty="0" smtClean="0"/>
              <a:t>如果发生重排</a:t>
            </a:r>
            <a:r>
              <a:rPr lang="en-US" altLang="zh-CN" dirty="0" smtClean="0"/>
              <a:t>(2)</a:t>
            </a:r>
            <a:r>
              <a:rPr lang="zh-CN" altLang="en-US" dirty="0" smtClean="0"/>
              <a:t>先于</a:t>
            </a:r>
            <a:r>
              <a:rPr lang="en-US" altLang="zh-CN" dirty="0" smtClean="0"/>
              <a:t>(1)</a:t>
            </a:r>
            <a:r>
              <a:rPr lang="zh-CN" altLang="en-US" dirty="0" smtClean="0"/>
              <a:t>执行，则</a:t>
            </a:r>
            <a:r>
              <a:rPr lang="en-US" altLang="zh-CN" dirty="0" smtClean="0"/>
              <a:t>(2)</a:t>
            </a:r>
            <a:r>
              <a:rPr lang="en-US" altLang="zh-CN" dirty="0" err="1" smtClean="0"/>
              <a:t>hb</a:t>
            </a:r>
            <a:r>
              <a:rPr lang="zh-CN" altLang="en-US" dirty="0" smtClean="0"/>
              <a:t>于</a:t>
            </a:r>
            <a:r>
              <a:rPr lang="en-US" altLang="zh-CN" dirty="0" smtClean="0"/>
              <a:t>(1)</a:t>
            </a:r>
            <a:endParaRPr lang="en-US" altLang="zh-CN" dirty="0"/>
          </a:p>
          <a:p>
            <a:r>
              <a:rPr lang="en-US" altLang="zh-CN" dirty="0" err="1" smtClean="0"/>
              <a:t>int</a:t>
            </a:r>
            <a:r>
              <a:rPr lang="en-US" altLang="zh-CN" dirty="0" smtClean="0"/>
              <a:t> x =1;(1)</a:t>
            </a:r>
          </a:p>
          <a:p>
            <a:r>
              <a:rPr lang="en-US" altLang="zh-CN" dirty="0" err="1"/>
              <a:t>i</a:t>
            </a:r>
            <a:r>
              <a:rPr lang="en-US" altLang="zh-CN" dirty="0" err="1" smtClean="0"/>
              <a:t>nt</a:t>
            </a:r>
            <a:r>
              <a:rPr lang="en-US" altLang="zh-CN" dirty="0" smtClean="0"/>
              <a:t> y =2;(2)</a:t>
            </a:r>
            <a:endParaRPr lang="zh-CN" altLang="en-US" dirty="0"/>
          </a:p>
        </p:txBody>
      </p:sp>
      <p:sp>
        <p:nvSpPr>
          <p:cNvPr id="4" name="TextBox 3"/>
          <p:cNvSpPr txBox="1"/>
          <p:nvPr/>
        </p:nvSpPr>
        <p:spPr>
          <a:xfrm>
            <a:off x="6875813" y="1306288"/>
            <a:ext cx="4512623" cy="2585323"/>
          </a:xfrm>
          <a:prstGeom prst="rect">
            <a:avLst/>
          </a:prstGeom>
          <a:noFill/>
        </p:spPr>
        <p:txBody>
          <a:bodyPr wrap="square" rtlCol="0">
            <a:spAutoFit/>
          </a:bodyPr>
          <a:lstStyle/>
          <a:p>
            <a:r>
              <a:rPr lang="en-US" altLang="zh-CN" dirty="0" err="1">
                <a:solidFill>
                  <a:srgbClr val="FF0000"/>
                </a:solidFill>
              </a:rPr>
              <a:t>h</a:t>
            </a:r>
            <a:r>
              <a:rPr lang="en-US" altLang="zh-CN" dirty="0" err="1" smtClean="0">
                <a:solidFill>
                  <a:srgbClr val="FF0000"/>
                </a:solidFill>
              </a:rPr>
              <a:t>b</a:t>
            </a:r>
            <a:r>
              <a:rPr lang="zh-CN" altLang="en-US" dirty="0" smtClean="0">
                <a:solidFill>
                  <a:srgbClr val="FF0000"/>
                </a:solidFill>
              </a:rPr>
              <a:t>原则</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volatile</a:t>
            </a:r>
            <a:r>
              <a:rPr lang="zh-CN" altLang="en-US" dirty="0" smtClean="0">
                <a:solidFill>
                  <a:srgbClr val="FF0000"/>
                </a:solidFill>
              </a:rPr>
              <a:t>原则</a:t>
            </a:r>
            <a:endParaRPr lang="en-US" altLang="zh-CN" dirty="0" smtClean="0">
              <a:solidFill>
                <a:srgbClr val="FF0000"/>
              </a:solidFill>
            </a:endParaRPr>
          </a:p>
          <a:p>
            <a:r>
              <a:rPr lang="zh-CN" altLang="en-US" dirty="0"/>
              <a:t>对一</a:t>
            </a:r>
            <a:r>
              <a:rPr lang="zh-CN" altLang="en-US" dirty="0" smtClean="0"/>
              <a:t>个</a:t>
            </a:r>
            <a:r>
              <a:rPr lang="en-US" altLang="zh-CN" dirty="0" smtClean="0"/>
              <a:t>volatile</a:t>
            </a:r>
            <a:r>
              <a:rPr lang="zh-CN" altLang="en-US" dirty="0" smtClean="0"/>
              <a:t>写操作，</a:t>
            </a:r>
            <a:r>
              <a:rPr lang="en-US" altLang="zh-CN" dirty="0" err="1" smtClean="0"/>
              <a:t>hb</a:t>
            </a:r>
            <a:r>
              <a:rPr lang="zh-CN" altLang="en-US" dirty="0" smtClean="0"/>
              <a:t>于后续对这个变量的读操作</a:t>
            </a:r>
            <a:endParaRPr lang="en-US" altLang="zh-CN" dirty="0" smtClean="0"/>
          </a:p>
          <a:p>
            <a:endParaRPr lang="en-US" altLang="zh-CN" dirty="0"/>
          </a:p>
          <a:p>
            <a:r>
              <a:rPr lang="zh-CN" altLang="en-US" dirty="0" smtClean="0"/>
              <a:t>对于</a:t>
            </a:r>
            <a:r>
              <a:rPr lang="en-US" altLang="zh-CN" dirty="0" smtClean="0"/>
              <a:t>volatile</a:t>
            </a:r>
            <a:r>
              <a:rPr lang="zh-CN" altLang="en-US" dirty="0" smtClean="0"/>
              <a:t>修饰的变量，对其写操作时会将它从</a:t>
            </a:r>
            <a:r>
              <a:rPr lang="en-US" altLang="zh-CN" dirty="0" smtClean="0"/>
              <a:t>CPU</a:t>
            </a:r>
            <a:r>
              <a:rPr lang="zh-CN" altLang="en-US" dirty="0" smtClean="0"/>
              <a:t>高速缓存中强制刷入主存，对其读操作会强制从主存中读取</a:t>
            </a:r>
            <a:endParaRPr lang="en-US" altLang="zh-CN" dirty="0" smtClean="0"/>
          </a:p>
          <a:p>
            <a:endParaRPr lang="en-US" altLang="zh-CN" dirty="0"/>
          </a:p>
          <a:p>
            <a:endParaRPr lang="zh-CN" altLang="en-US" dirty="0"/>
          </a:p>
        </p:txBody>
      </p:sp>
      <p:sp>
        <p:nvSpPr>
          <p:cNvPr id="30" name="TextBox 29"/>
          <p:cNvSpPr txBox="1"/>
          <p:nvPr/>
        </p:nvSpPr>
        <p:spPr>
          <a:xfrm>
            <a:off x="6875813" y="3810000"/>
            <a:ext cx="4512623" cy="923330"/>
          </a:xfrm>
          <a:prstGeom prst="rect">
            <a:avLst/>
          </a:prstGeom>
          <a:noFill/>
        </p:spPr>
        <p:txBody>
          <a:bodyPr wrap="square" rtlCol="0">
            <a:spAutoFit/>
          </a:bodyPr>
          <a:lstStyle/>
          <a:p>
            <a:r>
              <a:rPr lang="en-US" altLang="zh-CN" dirty="0" err="1">
                <a:solidFill>
                  <a:srgbClr val="FF0000"/>
                </a:solidFill>
              </a:rPr>
              <a:t>h</a:t>
            </a:r>
            <a:r>
              <a:rPr lang="en-US" altLang="zh-CN" dirty="0" err="1" smtClean="0">
                <a:solidFill>
                  <a:srgbClr val="FF0000"/>
                </a:solidFill>
              </a:rPr>
              <a:t>b</a:t>
            </a:r>
            <a:r>
              <a:rPr lang="zh-CN" altLang="en-US" dirty="0" smtClean="0">
                <a:solidFill>
                  <a:srgbClr val="FF0000"/>
                </a:solidFill>
              </a:rPr>
              <a:t>原则</a:t>
            </a:r>
            <a:r>
              <a:rPr lang="en-US" altLang="zh-CN" dirty="0">
                <a:solidFill>
                  <a:srgbClr val="FF0000"/>
                </a:solidFill>
              </a:rPr>
              <a:t>3</a:t>
            </a:r>
            <a:r>
              <a:rPr lang="zh-CN" altLang="en-US" dirty="0" smtClean="0">
                <a:solidFill>
                  <a:srgbClr val="FF0000"/>
                </a:solidFill>
              </a:rPr>
              <a:t>：传递性原则</a:t>
            </a:r>
            <a:endParaRPr lang="en-US" altLang="zh-CN" dirty="0" smtClean="0">
              <a:solidFill>
                <a:srgbClr val="FF0000"/>
              </a:solidFill>
            </a:endParaRPr>
          </a:p>
          <a:p>
            <a:r>
              <a:rPr lang="en-US" altLang="zh-CN" dirty="0" smtClean="0"/>
              <a:t>A </a:t>
            </a:r>
            <a:r>
              <a:rPr lang="en-US" altLang="zh-CN" dirty="0" err="1" smtClean="0"/>
              <a:t>hb</a:t>
            </a:r>
            <a:r>
              <a:rPr lang="zh-CN" altLang="en-US" dirty="0" smtClean="0"/>
              <a:t>于</a:t>
            </a:r>
            <a:r>
              <a:rPr lang="en-US" altLang="zh-CN" dirty="0" smtClean="0"/>
              <a:t>B</a:t>
            </a:r>
            <a:r>
              <a:rPr lang="zh-CN" altLang="en-US" dirty="0" smtClean="0"/>
              <a:t>，</a:t>
            </a:r>
            <a:r>
              <a:rPr lang="en-US" altLang="zh-CN" dirty="0" smtClean="0"/>
              <a:t>B </a:t>
            </a:r>
            <a:r>
              <a:rPr lang="en-US" altLang="zh-CN" dirty="0" err="1" smtClean="0"/>
              <a:t>hb</a:t>
            </a:r>
            <a:r>
              <a:rPr lang="zh-CN" altLang="en-US" dirty="0" smtClean="0"/>
              <a:t>于</a:t>
            </a:r>
            <a:r>
              <a:rPr lang="en-US" altLang="zh-CN" dirty="0" smtClean="0"/>
              <a:t>C</a:t>
            </a:r>
            <a:r>
              <a:rPr lang="zh-CN" altLang="en-US" dirty="0" smtClean="0"/>
              <a:t>，则</a:t>
            </a:r>
            <a:r>
              <a:rPr lang="en-US" altLang="zh-CN" dirty="0" smtClean="0"/>
              <a:t>A </a:t>
            </a:r>
            <a:r>
              <a:rPr lang="en-US" altLang="zh-CN" dirty="0" err="1" smtClean="0"/>
              <a:t>hb</a:t>
            </a:r>
            <a:r>
              <a:rPr lang="zh-CN" altLang="en-US" dirty="0" smtClean="0"/>
              <a:t>于</a:t>
            </a:r>
            <a:r>
              <a:rPr lang="en-US" altLang="zh-CN" dirty="0" smtClean="0"/>
              <a:t>C</a:t>
            </a:r>
            <a:endParaRPr lang="en-US" altLang="zh-CN" dirty="0"/>
          </a:p>
          <a:p>
            <a:endParaRPr lang="zh-CN" altLang="en-US" dirty="0"/>
          </a:p>
        </p:txBody>
      </p:sp>
    </p:spTree>
    <p:extLst>
      <p:ext uri="{BB962C8B-B14F-4D97-AF65-F5344CB8AC3E}">
        <p14:creationId xmlns:p14="http://schemas.microsoft.com/office/powerpoint/2010/main" val="971667941"/>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a:t>如何解决可见性和有序性</a:t>
            </a:r>
            <a:r>
              <a:rPr lang="zh-CN" altLang="en-US" sz="2000" dirty="0" smtClean="0"/>
              <a:t>问题？</a:t>
            </a:r>
            <a:r>
              <a:rPr lang="en-US" altLang="zh-CN" sz="2000" dirty="0" smtClean="0"/>
              <a:t>—</a:t>
            </a:r>
            <a:r>
              <a:rPr lang="en-US" altLang="zh-CN" sz="2000" dirty="0"/>
              <a:t>Java</a:t>
            </a:r>
            <a:r>
              <a:rPr lang="zh-CN" altLang="en-US" sz="2000" dirty="0"/>
              <a:t>内存模型</a:t>
            </a:r>
            <a:endParaRPr lang="en-US" altLang="zh-CN" sz="2000" dirty="0"/>
          </a:p>
        </p:txBody>
      </p:sp>
      <p:sp>
        <p:nvSpPr>
          <p:cNvPr id="3" name="TextBox 2"/>
          <p:cNvSpPr txBox="1"/>
          <p:nvPr/>
        </p:nvSpPr>
        <p:spPr>
          <a:xfrm>
            <a:off x="914400" y="1341909"/>
            <a:ext cx="4952010" cy="3970318"/>
          </a:xfrm>
          <a:prstGeom prst="rect">
            <a:avLst/>
          </a:prstGeom>
          <a:noFill/>
        </p:spPr>
        <p:txBody>
          <a:bodyPr wrap="square" rtlCol="0">
            <a:spAutoFit/>
          </a:bodyPr>
          <a:lstStyle/>
          <a:p>
            <a:r>
              <a:rPr lang="en-US" altLang="zh-CN" dirty="0" err="1">
                <a:solidFill>
                  <a:srgbClr val="FF0000"/>
                </a:solidFill>
              </a:rPr>
              <a:t>h</a:t>
            </a:r>
            <a:r>
              <a:rPr lang="en-US" altLang="zh-CN" dirty="0" err="1" smtClean="0">
                <a:solidFill>
                  <a:srgbClr val="FF0000"/>
                </a:solidFill>
              </a:rPr>
              <a:t>b</a:t>
            </a:r>
            <a:r>
              <a:rPr lang="zh-CN" altLang="en-US" dirty="0" smtClean="0">
                <a:solidFill>
                  <a:srgbClr val="FF0000"/>
                </a:solidFill>
              </a:rPr>
              <a:t>原则</a:t>
            </a:r>
            <a:r>
              <a:rPr lang="en-US" altLang="zh-CN" dirty="0">
                <a:solidFill>
                  <a:srgbClr val="FF0000"/>
                </a:solidFill>
              </a:rPr>
              <a:t>4</a:t>
            </a:r>
            <a:r>
              <a:rPr lang="zh-CN" altLang="en-US" dirty="0" smtClean="0">
                <a:solidFill>
                  <a:srgbClr val="FF0000"/>
                </a:solidFill>
              </a:rPr>
              <a:t>：管程中锁的规则</a:t>
            </a:r>
            <a:endParaRPr lang="en-US" altLang="zh-CN" dirty="0" smtClean="0">
              <a:solidFill>
                <a:srgbClr val="FF0000"/>
              </a:solidFill>
            </a:endParaRPr>
          </a:p>
          <a:p>
            <a:r>
              <a:rPr lang="zh-CN" altLang="en-US" dirty="0" smtClean="0">
                <a:solidFill>
                  <a:prstClr val="black"/>
                </a:solidFill>
              </a:rPr>
              <a:t>对一个锁的解锁操作</a:t>
            </a:r>
            <a:r>
              <a:rPr lang="en-US" altLang="zh-CN" dirty="0" err="1" smtClean="0">
                <a:solidFill>
                  <a:prstClr val="black"/>
                </a:solidFill>
              </a:rPr>
              <a:t>hb</a:t>
            </a:r>
            <a:r>
              <a:rPr lang="zh-CN" altLang="en-US" dirty="0" smtClean="0">
                <a:solidFill>
                  <a:prstClr val="black"/>
                </a:solidFill>
              </a:rPr>
              <a:t>于后续对这个锁的加锁操作</a:t>
            </a:r>
            <a:endParaRPr lang="en-US" altLang="zh-CN" dirty="0">
              <a:solidFill>
                <a:prstClr val="black"/>
              </a:solidFill>
            </a:endParaRPr>
          </a:p>
          <a:p>
            <a:endParaRPr lang="en-US" altLang="zh-CN" dirty="0" smtClean="0">
              <a:solidFill>
                <a:prstClr val="black"/>
              </a:solidFill>
            </a:endParaRPr>
          </a:p>
          <a:p>
            <a:r>
              <a:rPr lang="zh-CN" altLang="en-US" dirty="0" smtClean="0">
                <a:solidFill>
                  <a:prstClr val="black"/>
                </a:solidFill>
              </a:rPr>
              <a:t>管程其实就是我们所说的监视器</a:t>
            </a:r>
            <a:r>
              <a:rPr lang="en-US" altLang="zh-CN" dirty="0" smtClean="0">
                <a:solidFill>
                  <a:prstClr val="black"/>
                </a:solidFill>
              </a:rPr>
              <a:t>monitor </a:t>
            </a:r>
          </a:p>
          <a:p>
            <a:endParaRPr lang="en-US" altLang="zh-CN" dirty="0">
              <a:solidFill>
                <a:prstClr val="black"/>
              </a:solidFill>
            </a:endParaRPr>
          </a:p>
          <a:p>
            <a:r>
              <a:rPr lang="en-US" altLang="zh-CN" dirty="0" smtClean="0">
                <a:solidFill>
                  <a:prstClr val="black"/>
                </a:solidFill>
              </a:rPr>
              <a:t>synchronized(this) { //</a:t>
            </a:r>
            <a:r>
              <a:rPr lang="zh-CN" altLang="en-US" dirty="0" smtClean="0">
                <a:solidFill>
                  <a:prstClr val="black"/>
                </a:solidFill>
              </a:rPr>
              <a:t>这里自动加锁</a:t>
            </a:r>
            <a:endParaRPr lang="en-US" altLang="zh-CN" dirty="0">
              <a:solidFill>
                <a:prstClr val="black"/>
              </a:solidFill>
            </a:endParaRPr>
          </a:p>
          <a:p>
            <a:r>
              <a:rPr lang="en-US" altLang="zh-CN" dirty="0">
                <a:solidFill>
                  <a:prstClr val="black"/>
                </a:solidFill>
              </a:rPr>
              <a:t> </a:t>
            </a:r>
            <a:r>
              <a:rPr lang="en-US" altLang="zh-CN" dirty="0" smtClean="0">
                <a:solidFill>
                  <a:prstClr val="black"/>
                </a:solidFill>
              </a:rPr>
              <a:t>   //</a:t>
            </a:r>
            <a:r>
              <a:rPr lang="zh-CN" altLang="en-US" dirty="0" smtClean="0">
                <a:solidFill>
                  <a:prstClr val="black"/>
                </a:solidFill>
              </a:rPr>
              <a:t>假设初始值为</a:t>
            </a:r>
            <a:r>
              <a:rPr lang="en-US" altLang="zh-CN" dirty="0" smtClean="0">
                <a:solidFill>
                  <a:prstClr val="black"/>
                </a:solidFill>
              </a:rPr>
              <a:t>10 </a:t>
            </a:r>
          </a:p>
          <a:p>
            <a:r>
              <a:rPr lang="en-US" altLang="zh-CN" dirty="0">
                <a:solidFill>
                  <a:prstClr val="black"/>
                </a:solidFill>
              </a:rPr>
              <a:t> </a:t>
            </a:r>
            <a:r>
              <a:rPr lang="en-US" altLang="zh-CN" dirty="0" smtClean="0">
                <a:solidFill>
                  <a:prstClr val="black"/>
                </a:solidFill>
              </a:rPr>
              <a:t>   if(</a:t>
            </a:r>
            <a:r>
              <a:rPr lang="en-US" altLang="zh-CN" dirty="0" err="1" smtClean="0">
                <a:solidFill>
                  <a:prstClr val="black"/>
                </a:solidFill>
              </a:rPr>
              <a:t>this.x</a:t>
            </a:r>
            <a:r>
              <a:rPr lang="en-US" altLang="zh-CN" dirty="0" smtClean="0">
                <a:solidFill>
                  <a:prstClr val="black"/>
                </a:solidFill>
              </a:rPr>
              <a:t> &lt; 12){</a:t>
            </a:r>
          </a:p>
          <a:p>
            <a:r>
              <a:rPr lang="en-US" altLang="zh-CN" dirty="0" smtClean="0">
                <a:solidFill>
                  <a:prstClr val="black"/>
                </a:solidFill>
              </a:rPr>
              <a:t>          </a:t>
            </a:r>
            <a:r>
              <a:rPr lang="en-US" altLang="zh-CN" dirty="0" err="1" smtClean="0">
                <a:solidFill>
                  <a:prstClr val="black"/>
                </a:solidFill>
              </a:rPr>
              <a:t>this.x</a:t>
            </a:r>
            <a:r>
              <a:rPr lang="en-US" altLang="zh-CN" dirty="0" smtClean="0">
                <a:solidFill>
                  <a:prstClr val="black"/>
                </a:solidFill>
              </a:rPr>
              <a:t> = 12;</a:t>
            </a:r>
            <a:endParaRPr lang="en-US" altLang="zh-CN" dirty="0">
              <a:solidFill>
                <a:prstClr val="black"/>
              </a:solidFill>
            </a:endParaRPr>
          </a:p>
          <a:p>
            <a:r>
              <a:rPr lang="en-US" altLang="zh-CN" dirty="0">
                <a:solidFill>
                  <a:prstClr val="black"/>
                </a:solidFill>
              </a:rPr>
              <a:t> </a:t>
            </a:r>
            <a:r>
              <a:rPr lang="en-US" altLang="zh-CN" dirty="0" smtClean="0">
                <a:solidFill>
                  <a:prstClr val="black"/>
                </a:solidFill>
              </a:rPr>
              <a:t>   }</a:t>
            </a:r>
          </a:p>
          <a:p>
            <a:r>
              <a:rPr lang="en-US" altLang="zh-CN" dirty="0" smtClean="0">
                <a:solidFill>
                  <a:prstClr val="black"/>
                </a:solidFill>
              </a:rPr>
              <a:t>} //</a:t>
            </a:r>
            <a:r>
              <a:rPr lang="zh-CN" altLang="en-US" dirty="0" smtClean="0">
                <a:solidFill>
                  <a:prstClr val="black"/>
                </a:solidFill>
              </a:rPr>
              <a:t>此处自动解锁</a:t>
            </a:r>
            <a:endParaRPr lang="en-US" altLang="zh-CN" dirty="0" smtClean="0">
              <a:solidFill>
                <a:prstClr val="black"/>
              </a:solidFill>
            </a:endParaRPr>
          </a:p>
          <a:p>
            <a:endParaRPr lang="en-US" altLang="zh-CN" dirty="0">
              <a:solidFill>
                <a:prstClr val="black"/>
              </a:solidFill>
            </a:endParaRPr>
          </a:p>
          <a:p>
            <a:endParaRPr lang="en-US" altLang="zh-CN" dirty="0" smtClean="0">
              <a:solidFill>
                <a:prstClr val="black"/>
              </a:solidFill>
            </a:endParaRPr>
          </a:p>
        </p:txBody>
      </p:sp>
      <p:sp>
        <p:nvSpPr>
          <p:cNvPr id="4" name="TextBox 3"/>
          <p:cNvSpPr txBox="1"/>
          <p:nvPr/>
        </p:nvSpPr>
        <p:spPr>
          <a:xfrm>
            <a:off x="6875813" y="1377538"/>
            <a:ext cx="4512623" cy="3970318"/>
          </a:xfrm>
          <a:prstGeom prst="rect">
            <a:avLst/>
          </a:prstGeom>
          <a:noFill/>
        </p:spPr>
        <p:txBody>
          <a:bodyPr wrap="square" rtlCol="0">
            <a:spAutoFit/>
          </a:bodyPr>
          <a:lstStyle/>
          <a:p>
            <a:r>
              <a:rPr lang="en-US" altLang="zh-CN" dirty="0" err="1">
                <a:solidFill>
                  <a:srgbClr val="FF0000"/>
                </a:solidFill>
              </a:rPr>
              <a:t>h</a:t>
            </a:r>
            <a:r>
              <a:rPr lang="en-US" altLang="zh-CN" dirty="0" err="1" smtClean="0">
                <a:solidFill>
                  <a:srgbClr val="FF0000"/>
                </a:solidFill>
              </a:rPr>
              <a:t>b</a:t>
            </a:r>
            <a:r>
              <a:rPr lang="zh-CN" altLang="en-US" dirty="0" smtClean="0">
                <a:solidFill>
                  <a:srgbClr val="FF0000"/>
                </a:solidFill>
              </a:rPr>
              <a:t>原则</a:t>
            </a:r>
            <a:r>
              <a:rPr lang="en-US" altLang="zh-CN" dirty="0">
                <a:solidFill>
                  <a:srgbClr val="FF0000"/>
                </a:solidFill>
              </a:rPr>
              <a:t>5</a:t>
            </a:r>
            <a:r>
              <a:rPr lang="zh-CN" altLang="en-US" dirty="0" smtClean="0">
                <a:solidFill>
                  <a:srgbClr val="FF0000"/>
                </a:solidFill>
              </a:rPr>
              <a:t>：线程</a:t>
            </a:r>
            <a:r>
              <a:rPr lang="en-US" altLang="zh-CN" dirty="0" smtClean="0">
                <a:solidFill>
                  <a:srgbClr val="FF0000"/>
                </a:solidFill>
              </a:rPr>
              <a:t>start</a:t>
            </a:r>
            <a:r>
              <a:rPr lang="zh-CN" altLang="en-US" dirty="0" smtClean="0">
                <a:solidFill>
                  <a:srgbClr val="FF0000"/>
                </a:solidFill>
              </a:rPr>
              <a:t>原则</a:t>
            </a:r>
            <a:endParaRPr lang="en-US" altLang="zh-CN" dirty="0" smtClean="0">
              <a:solidFill>
                <a:srgbClr val="FF0000"/>
              </a:solidFill>
            </a:endParaRPr>
          </a:p>
          <a:p>
            <a:r>
              <a:rPr lang="zh-CN" altLang="en-US" dirty="0" smtClean="0">
                <a:solidFill>
                  <a:prstClr val="black"/>
                </a:solidFill>
              </a:rPr>
              <a:t>线程</a:t>
            </a:r>
            <a:r>
              <a:rPr lang="en-US" altLang="zh-CN" dirty="0" smtClean="0">
                <a:solidFill>
                  <a:prstClr val="black"/>
                </a:solidFill>
              </a:rPr>
              <a:t>A</a:t>
            </a:r>
            <a:r>
              <a:rPr lang="zh-CN" altLang="en-US" dirty="0" smtClean="0">
                <a:solidFill>
                  <a:prstClr val="black"/>
                </a:solidFill>
              </a:rPr>
              <a:t>中调用</a:t>
            </a:r>
            <a:r>
              <a:rPr lang="zh-CN" altLang="en-US" dirty="0">
                <a:solidFill>
                  <a:prstClr val="black"/>
                </a:solidFill>
              </a:rPr>
              <a:t>线程</a:t>
            </a:r>
            <a:r>
              <a:rPr lang="en-US" altLang="zh-CN" dirty="0" smtClean="0">
                <a:solidFill>
                  <a:prstClr val="black"/>
                </a:solidFill>
              </a:rPr>
              <a:t>B</a:t>
            </a:r>
            <a:r>
              <a:rPr lang="zh-CN" altLang="en-US" dirty="0" smtClean="0">
                <a:solidFill>
                  <a:prstClr val="black"/>
                </a:solidFill>
              </a:rPr>
              <a:t>的</a:t>
            </a:r>
            <a:r>
              <a:rPr lang="en-US" altLang="zh-CN" dirty="0" smtClean="0">
                <a:solidFill>
                  <a:prstClr val="black"/>
                </a:solidFill>
              </a:rPr>
              <a:t>start</a:t>
            </a:r>
            <a:r>
              <a:rPr lang="zh-CN" altLang="en-US" dirty="0" smtClean="0">
                <a:solidFill>
                  <a:prstClr val="black"/>
                </a:solidFill>
              </a:rPr>
              <a:t>方法，则该</a:t>
            </a:r>
            <a:r>
              <a:rPr lang="en-US" altLang="zh-CN" dirty="0" smtClean="0">
                <a:solidFill>
                  <a:prstClr val="black"/>
                </a:solidFill>
              </a:rPr>
              <a:t>start</a:t>
            </a:r>
            <a:r>
              <a:rPr lang="zh-CN" altLang="en-US" dirty="0" smtClean="0">
                <a:solidFill>
                  <a:prstClr val="black"/>
                </a:solidFill>
              </a:rPr>
              <a:t>操作</a:t>
            </a:r>
            <a:r>
              <a:rPr lang="en-US" altLang="zh-CN" dirty="0" err="1" smtClean="0">
                <a:solidFill>
                  <a:prstClr val="black"/>
                </a:solidFill>
              </a:rPr>
              <a:t>hb</a:t>
            </a:r>
            <a:r>
              <a:rPr lang="zh-CN" altLang="en-US" dirty="0" smtClean="0">
                <a:solidFill>
                  <a:prstClr val="black"/>
                </a:solidFill>
              </a:rPr>
              <a:t>于</a:t>
            </a:r>
            <a:r>
              <a:rPr lang="en-US" altLang="zh-CN" dirty="0" smtClean="0">
                <a:solidFill>
                  <a:prstClr val="black"/>
                </a:solidFill>
              </a:rPr>
              <a:t>B</a:t>
            </a:r>
            <a:r>
              <a:rPr lang="zh-CN" altLang="en-US" dirty="0" smtClean="0">
                <a:solidFill>
                  <a:prstClr val="black"/>
                </a:solidFill>
              </a:rPr>
              <a:t>中所有的操作</a:t>
            </a:r>
            <a:endParaRPr lang="en-US" altLang="zh-CN" dirty="0" smtClean="0">
              <a:solidFill>
                <a:prstClr val="black"/>
              </a:solidFill>
            </a:endParaRPr>
          </a:p>
          <a:p>
            <a:endParaRPr lang="en-US" altLang="zh-CN" dirty="0">
              <a:solidFill>
                <a:prstClr val="black"/>
              </a:solidFill>
            </a:endParaRPr>
          </a:p>
          <a:p>
            <a:r>
              <a:rPr lang="en-US" altLang="zh-CN" dirty="0">
                <a:solidFill>
                  <a:prstClr val="black"/>
                </a:solidFill>
              </a:rPr>
              <a:t>p</a:t>
            </a:r>
            <a:r>
              <a:rPr lang="en-US" altLang="zh-CN" dirty="0" smtClean="0">
                <a:solidFill>
                  <a:prstClr val="black"/>
                </a:solidFill>
              </a:rPr>
              <a:t>ublic static void main(String[] </a:t>
            </a:r>
            <a:r>
              <a:rPr lang="en-US" altLang="zh-CN" dirty="0" err="1" smtClean="0">
                <a:solidFill>
                  <a:prstClr val="black"/>
                </a:solidFill>
              </a:rPr>
              <a:t>args</a:t>
            </a:r>
            <a:r>
              <a:rPr lang="en-US" altLang="zh-CN" dirty="0" smtClean="0">
                <a:solidFill>
                  <a:prstClr val="black"/>
                </a:solidFill>
              </a:rPr>
              <a:t>){</a:t>
            </a:r>
          </a:p>
          <a:p>
            <a:r>
              <a:rPr lang="en-US" altLang="zh-CN" dirty="0" smtClean="0">
                <a:solidFill>
                  <a:prstClr val="black"/>
                </a:solidFill>
              </a:rPr>
              <a:t>      </a:t>
            </a:r>
            <a:r>
              <a:rPr lang="en-US" altLang="zh-CN" dirty="0" err="1" smtClean="0">
                <a:solidFill>
                  <a:prstClr val="black"/>
                </a:solidFill>
              </a:rPr>
              <a:t>int</a:t>
            </a:r>
            <a:r>
              <a:rPr lang="en-US" altLang="zh-CN" dirty="0" smtClean="0">
                <a:solidFill>
                  <a:prstClr val="black"/>
                </a:solidFill>
              </a:rPr>
              <a:t> x = 1;</a:t>
            </a:r>
          </a:p>
          <a:p>
            <a:r>
              <a:rPr lang="en-US" altLang="zh-CN" dirty="0" smtClean="0">
                <a:solidFill>
                  <a:prstClr val="black"/>
                </a:solidFill>
              </a:rPr>
              <a:t>      </a:t>
            </a:r>
            <a:r>
              <a:rPr lang="en-US" altLang="zh-CN" dirty="0" err="1" smtClean="0">
                <a:solidFill>
                  <a:prstClr val="black"/>
                </a:solidFill>
              </a:rPr>
              <a:t>int</a:t>
            </a:r>
            <a:r>
              <a:rPr lang="en-US" altLang="zh-CN" dirty="0" smtClean="0">
                <a:solidFill>
                  <a:prstClr val="black"/>
                </a:solidFill>
              </a:rPr>
              <a:t> y = 2;</a:t>
            </a:r>
          </a:p>
          <a:p>
            <a:endParaRPr lang="en-US" altLang="zh-CN" dirty="0">
              <a:solidFill>
                <a:prstClr val="black"/>
              </a:solidFill>
            </a:endParaRPr>
          </a:p>
          <a:p>
            <a:r>
              <a:rPr lang="en-US" altLang="zh-CN" dirty="0" smtClean="0">
                <a:solidFill>
                  <a:prstClr val="black"/>
                </a:solidFill>
              </a:rPr>
              <a:t>      Thread B = new Thread(() -&gt; {//(1)});</a:t>
            </a:r>
          </a:p>
          <a:p>
            <a:r>
              <a:rPr lang="en-US" altLang="zh-CN" dirty="0">
                <a:solidFill>
                  <a:prstClr val="black"/>
                </a:solidFill>
              </a:rPr>
              <a:t> </a:t>
            </a:r>
            <a:r>
              <a:rPr lang="en-US" altLang="zh-CN" dirty="0" smtClean="0">
                <a:solidFill>
                  <a:prstClr val="black"/>
                </a:solidFill>
              </a:rPr>
              <a:t>     </a:t>
            </a:r>
            <a:r>
              <a:rPr lang="en-US" altLang="zh-CN" dirty="0" err="1" smtClean="0">
                <a:solidFill>
                  <a:prstClr val="black"/>
                </a:solidFill>
              </a:rPr>
              <a:t>B.start</a:t>
            </a:r>
            <a:r>
              <a:rPr lang="en-US" altLang="zh-CN" dirty="0" smtClean="0">
                <a:solidFill>
                  <a:prstClr val="black"/>
                </a:solidFill>
              </a:rPr>
              <a:t>(); //(2)</a:t>
            </a:r>
          </a:p>
          <a:p>
            <a:r>
              <a:rPr lang="en-US" altLang="zh-CN" dirty="0">
                <a:solidFill>
                  <a:prstClr val="black"/>
                </a:solidFill>
              </a:rPr>
              <a:t>}</a:t>
            </a:r>
          </a:p>
          <a:p>
            <a:endParaRPr lang="en-US" altLang="zh-CN" dirty="0" smtClean="0">
              <a:solidFill>
                <a:prstClr val="black"/>
              </a:solidFill>
            </a:endParaRPr>
          </a:p>
          <a:p>
            <a:r>
              <a:rPr lang="zh-CN" altLang="en-US" dirty="0" smtClean="0">
                <a:solidFill>
                  <a:prstClr val="black"/>
                </a:solidFill>
              </a:rPr>
              <a:t>则</a:t>
            </a:r>
            <a:r>
              <a:rPr lang="en-US" altLang="zh-CN" dirty="0" smtClean="0">
                <a:solidFill>
                  <a:prstClr val="black"/>
                </a:solidFill>
              </a:rPr>
              <a:t>(2)</a:t>
            </a:r>
            <a:r>
              <a:rPr lang="zh-CN" altLang="en-US" dirty="0" smtClean="0">
                <a:solidFill>
                  <a:prstClr val="black"/>
                </a:solidFill>
              </a:rPr>
              <a:t>的操作</a:t>
            </a:r>
            <a:r>
              <a:rPr lang="en-US" altLang="zh-CN" dirty="0" err="1" smtClean="0">
                <a:solidFill>
                  <a:prstClr val="black"/>
                </a:solidFill>
              </a:rPr>
              <a:t>hb</a:t>
            </a:r>
            <a:r>
              <a:rPr lang="zh-CN" altLang="en-US" dirty="0" smtClean="0">
                <a:solidFill>
                  <a:prstClr val="black"/>
                </a:solidFill>
              </a:rPr>
              <a:t>于</a:t>
            </a:r>
            <a:r>
              <a:rPr lang="en-US" altLang="zh-CN" dirty="0" smtClean="0">
                <a:solidFill>
                  <a:prstClr val="black"/>
                </a:solidFill>
              </a:rPr>
              <a:t>(1), </a:t>
            </a:r>
            <a:r>
              <a:rPr lang="zh-CN" altLang="en-US" dirty="0">
                <a:solidFill>
                  <a:prstClr val="black"/>
                </a:solidFill>
              </a:rPr>
              <a:t>这</a:t>
            </a:r>
            <a:r>
              <a:rPr lang="zh-CN" altLang="en-US" dirty="0" smtClean="0">
                <a:solidFill>
                  <a:prstClr val="black"/>
                </a:solidFill>
              </a:rPr>
              <a:t>条原则什么时候起作用？结合传递性规则使用</a:t>
            </a:r>
            <a:endParaRPr lang="zh-CN" altLang="en-US" dirty="0">
              <a:solidFill>
                <a:prstClr val="black"/>
              </a:solidFill>
            </a:endParaRPr>
          </a:p>
        </p:txBody>
      </p:sp>
    </p:spTree>
    <p:extLst>
      <p:ext uri="{BB962C8B-B14F-4D97-AF65-F5344CB8AC3E}">
        <p14:creationId xmlns:p14="http://schemas.microsoft.com/office/powerpoint/2010/main" val="42990021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标题 1"/>
          <p:cNvSpPr txBox="1">
            <a:spLocks/>
          </p:cNvSpPr>
          <p:nvPr/>
        </p:nvSpPr>
        <p:spPr bwMode="auto">
          <a:xfrm>
            <a:off x="255573" y="124541"/>
            <a:ext cx="11478343"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a:t>如何解决可见性和有序性</a:t>
            </a:r>
            <a:r>
              <a:rPr lang="zh-CN" altLang="en-US" sz="2000" dirty="0" smtClean="0"/>
              <a:t>问题？</a:t>
            </a:r>
            <a:r>
              <a:rPr lang="en-US" altLang="zh-CN" sz="2000" dirty="0" smtClean="0"/>
              <a:t>—</a:t>
            </a:r>
            <a:r>
              <a:rPr lang="en-US" altLang="zh-CN" sz="2000" dirty="0"/>
              <a:t>Java</a:t>
            </a:r>
            <a:r>
              <a:rPr lang="zh-CN" altLang="en-US" sz="2000" dirty="0"/>
              <a:t>内存模型</a:t>
            </a:r>
            <a:endParaRPr lang="en-US" altLang="zh-CN" sz="2000" dirty="0"/>
          </a:p>
        </p:txBody>
      </p:sp>
      <p:sp>
        <p:nvSpPr>
          <p:cNvPr id="3" name="TextBox 2"/>
          <p:cNvSpPr txBox="1"/>
          <p:nvPr/>
        </p:nvSpPr>
        <p:spPr>
          <a:xfrm>
            <a:off x="914400" y="1235034"/>
            <a:ext cx="4952010" cy="3416320"/>
          </a:xfrm>
          <a:prstGeom prst="rect">
            <a:avLst/>
          </a:prstGeom>
          <a:noFill/>
        </p:spPr>
        <p:txBody>
          <a:bodyPr wrap="square" rtlCol="0">
            <a:spAutoFit/>
          </a:bodyPr>
          <a:lstStyle/>
          <a:p>
            <a:r>
              <a:rPr lang="en-US" altLang="zh-CN" dirty="0" err="1">
                <a:solidFill>
                  <a:srgbClr val="FF0000"/>
                </a:solidFill>
              </a:rPr>
              <a:t>h</a:t>
            </a:r>
            <a:r>
              <a:rPr lang="en-US" altLang="zh-CN" dirty="0" err="1" smtClean="0">
                <a:solidFill>
                  <a:srgbClr val="FF0000"/>
                </a:solidFill>
              </a:rPr>
              <a:t>b</a:t>
            </a:r>
            <a:r>
              <a:rPr lang="zh-CN" altLang="en-US" dirty="0" smtClean="0">
                <a:solidFill>
                  <a:srgbClr val="FF0000"/>
                </a:solidFill>
              </a:rPr>
              <a:t>原则</a:t>
            </a:r>
            <a:r>
              <a:rPr lang="en-US" altLang="zh-CN" dirty="0" smtClean="0">
                <a:solidFill>
                  <a:srgbClr val="FF0000"/>
                </a:solidFill>
              </a:rPr>
              <a:t>6</a:t>
            </a:r>
            <a:r>
              <a:rPr lang="zh-CN" altLang="en-US" dirty="0" smtClean="0">
                <a:solidFill>
                  <a:srgbClr val="FF0000"/>
                </a:solidFill>
              </a:rPr>
              <a:t>：线程</a:t>
            </a:r>
            <a:r>
              <a:rPr lang="en-US" altLang="zh-CN" dirty="0" smtClean="0">
                <a:solidFill>
                  <a:srgbClr val="FF0000"/>
                </a:solidFill>
              </a:rPr>
              <a:t>join</a:t>
            </a:r>
            <a:r>
              <a:rPr lang="zh-CN" altLang="en-US" dirty="0" smtClean="0">
                <a:solidFill>
                  <a:srgbClr val="FF0000"/>
                </a:solidFill>
              </a:rPr>
              <a:t>规则</a:t>
            </a:r>
            <a:endParaRPr lang="en-US" altLang="zh-CN" dirty="0" smtClean="0">
              <a:solidFill>
                <a:srgbClr val="FF0000"/>
              </a:solidFill>
            </a:endParaRPr>
          </a:p>
          <a:p>
            <a:r>
              <a:rPr lang="zh-CN" altLang="en-US" dirty="0"/>
              <a:t>在线程</a:t>
            </a:r>
            <a:r>
              <a:rPr lang="en-US" altLang="zh-CN" dirty="0"/>
              <a:t>A</a:t>
            </a:r>
            <a:r>
              <a:rPr lang="zh-CN" altLang="en-US" dirty="0"/>
              <a:t>中调用</a:t>
            </a:r>
            <a:r>
              <a:rPr lang="en-US" altLang="zh-CN" dirty="0"/>
              <a:t>B</a:t>
            </a:r>
            <a:r>
              <a:rPr lang="zh-CN" altLang="en-US" dirty="0"/>
              <a:t>的</a:t>
            </a:r>
            <a:r>
              <a:rPr lang="en-US" altLang="zh-CN" dirty="0"/>
              <a:t>join</a:t>
            </a:r>
            <a:r>
              <a:rPr lang="zh-CN" altLang="en-US" dirty="0"/>
              <a:t>方法并成功返回，则线程</a:t>
            </a:r>
            <a:r>
              <a:rPr lang="en-US" altLang="zh-CN" dirty="0"/>
              <a:t>B</a:t>
            </a:r>
            <a:r>
              <a:rPr lang="zh-CN" altLang="en-US" dirty="0"/>
              <a:t>的任意操作</a:t>
            </a:r>
            <a:r>
              <a:rPr lang="en-US" altLang="zh-CN" dirty="0" err="1"/>
              <a:t>hb</a:t>
            </a:r>
            <a:r>
              <a:rPr lang="zh-CN" altLang="en-US" dirty="0"/>
              <a:t>于</a:t>
            </a:r>
            <a:r>
              <a:rPr lang="en-US" altLang="zh-CN" dirty="0"/>
              <a:t>join</a:t>
            </a:r>
            <a:r>
              <a:rPr lang="zh-CN" altLang="en-US" dirty="0"/>
              <a:t>操作的</a:t>
            </a:r>
            <a:r>
              <a:rPr lang="zh-CN" altLang="en-US" dirty="0" smtClean="0"/>
              <a:t>返回</a:t>
            </a:r>
            <a:endParaRPr lang="en-US" altLang="zh-CN" dirty="0" smtClean="0"/>
          </a:p>
          <a:p>
            <a:endParaRPr lang="en-US" altLang="zh-CN" dirty="0">
              <a:solidFill>
                <a:prstClr val="black"/>
              </a:solidFill>
            </a:endParaRPr>
          </a:p>
          <a:p>
            <a:r>
              <a:rPr lang="en-US" altLang="zh-CN" dirty="0" smtClean="0">
                <a:solidFill>
                  <a:prstClr val="black"/>
                </a:solidFill>
              </a:rPr>
              <a:t>Thread B = new Thread(()-&gt;{</a:t>
            </a:r>
          </a:p>
          <a:p>
            <a:r>
              <a:rPr lang="en-US" altLang="zh-CN" dirty="0">
                <a:solidFill>
                  <a:prstClr val="black"/>
                </a:solidFill>
              </a:rPr>
              <a:t> </a:t>
            </a:r>
            <a:r>
              <a:rPr lang="en-US" altLang="zh-CN" dirty="0" smtClean="0">
                <a:solidFill>
                  <a:prstClr val="black"/>
                </a:solidFill>
              </a:rPr>
              <a:t>    x = 66;</a:t>
            </a:r>
            <a:endParaRPr lang="en-US" altLang="zh-CN" dirty="0">
              <a:solidFill>
                <a:prstClr val="black"/>
              </a:solidFill>
            </a:endParaRPr>
          </a:p>
          <a:p>
            <a:r>
              <a:rPr lang="en-US" altLang="zh-CN" dirty="0" smtClean="0">
                <a:solidFill>
                  <a:prstClr val="black"/>
                </a:solidFill>
              </a:rPr>
              <a:t>});</a:t>
            </a:r>
          </a:p>
          <a:p>
            <a:endParaRPr lang="en-US" altLang="zh-CN" dirty="0">
              <a:solidFill>
                <a:prstClr val="black"/>
              </a:solidFill>
            </a:endParaRPr>
          </a:p>
          <a:p>
            <a:r>
              <a:rPr lang="en-US" altLang="zh-CN" dirty="0" err="1" smtClean="0">
                <a:solidFill>
                  <a:prstClr val="black"/>
                </a:solidFill>
              </a:rPr>
              <a:t>B.start</a:t>
            </a:r>
            <a:r>
              <a:rPr lang="en-US" altLang="zh-CN" dirty="0" smtClean="0">
                <a:solidFill>
                  <a:prstClr val="black"/>
                </a:solidFill>
              </a:rPr>
              <a:t>();</a:t>
            </a:r>
          </a:p>
          <a:p>
            <a:r>
              <a:rPr lang="en-US" altLang="zh-CN" dirty="0" err="1" smtClean="0">
                <a:solidFill>
                  <a:prstClr val="black"/>
                </a:solidFill>
              </a:rPr>
              <a:t>B.join</a:t>
            </a:r>
            <a:r>
              <a:rPr lang="en-US" altLang="zh-CN" dirty="0" smtClean="0">
                <a:solidFill>
                  <a:prstClr val="black"/>
                </a:solidFill>
              </a:rPr>
              <a:t>();</a:t>
            </a:r>
          </a:p>
          <a:p>
            <a:endParaRPr lang="en-US" altLang="zh-CN" dirty="0">
              <a:solidFill>
                <a:prstClr val="black"/>
              </a:solidFill>
            </a:endParaRPr>
          </a:p>
          <a:p>
            <a:r>
              <a:rPr lang="en-US" altLang="zh-CN" dirty="0" smtClean="0">
                <a:solidFill>
                  <a:prstClr val="black"/>
                </a:solidFill>
              </a:rPr>
              <a:t>//x == 66</a:t>
            </a:r>
            <a:endParaRPr lang="en-US" altLang="zh-CN" dirty="0">
              <a:solidFill>
                <a:prstClr val="black"/>
              </a:solidFill>
            </a:endParaRPr>
          </a:p>
        </p:txBody>
      </p:sp>
    </p:spTree>
    <p:extLst>
      <p:ext uri="{BB962C8B-B14F-4D97-AF65-F5344CB8AC3E}">
        <p14:creationId xmlns:p14="http://schemas.microsoft.com/office/powerpoint/2010/main" val="197093263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a:spLocks/>
          </p:cNvSpPr>
          <p:nvPr/>
        </p:nvSpPr>
        <p:spPr bwMode="auto">
          <a:xfrm>
            <a:off x="191680" y="112944"/>
            <a:ext cx="8608757" cy="400110"/>
          </a:xfrm>
          <a:prstGeom prst="rect">
            <a:avLst/>
          </a:prstGeom>
          <a:noFill/>
          <a:extLst/>
        </p:spPr>
        <p:txBody>
          <a:bodyPr wrap="square" rtlCol="0">
            <a:spAutoFit/>
          </a:bodyPr>
          <a:lstStyle>
            <a:defPPr>
              <a:defRPr lang="zh-CN"/>
            </a:defPPr>
            <a:lvl1pPr>
              <a:defRPr sz="2800" b="1">
                <a:solidFill>
                  <a:srgbClr val="519CD6"/>
                </a:solidFill>
                <a:latin typeface="微软雅黑" panose="020B0503020204020204" pitchFamily="34" charset="-122"/>
                <a:ea typeface="微软雅黑" panose="020B0503020204020204" pitchFamily="34" charset="-122"/>
              </a:defRPr>
            </a:lvl1pPr>
          </a:lstStyle>
          <a:p>
            <a:r>
              <a:rPr lang="zh-CN" altLang="en-US" sz="2000" dirty="0" smtClean="0"/>
              <a:t>如何解决原子性问题？</a:t>
            </a:r>
            <a:r>
              <a:rPr lang="en-US" altLang="zh-CN" sz="2000" dirty="0" smtClean="0"/>
              <a:t>-</a:t>
            </a:r>
            <a:r>
              <a:rPr lang="zh-CN" altLang="en-US" sz="2000" dirty="0" smtClean="0"/>
              <a:t>互斥锁</a:t>
            </a:r>
            <a:endParaRPr lang="en-US" altLang="zh-CN" sz="2000" dirty="0" smtClean="0"/>
          </a:p>
        </p:txBody>
      </p:sp>
      <p:pic>
        <p:nvPicPr>
          <p:cNvPr id="1026" name="Picture 2" descr="https://static001.geekbang.org/resource/image/28/2f/287008c8137a43fa032e68a0c23c17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80" y="1393652"/>
            <a:ext cx="7708499" cy="432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603169" y="853826"/>
            <a:ext cx="2636322" cy="369332"/>
          </a:xfrm>
          <a:prstGeom prst="rect">
            <a:avLst/>
          </a:prstGeom>
          <a:noFill/>
        </p:spPr>
        <p:txBody>
          <a:bodyPr wrap="square" rtlCol="0">
            <a:spAutoFit/>
          </a:bodyPr>
          <a:lstStyle/>
          <a:p>
            <a:r>
              <a:rPr lang="zh-CN" altLang="en-US" b="1" dirty="0" smtClean="0"/>
              <a:t>锁模型</a:t>
            </a:r>
            <a:endParaRPr lang="zh-CN" altLang="en-US" b="1" dirty="0"/>
          </a:p>
        </p:txBody>
      </p:sp>
    </p:spTree>
    <p:extLst>
      <p:ext uri="{BB962C8B-B14F-4D97-AF65-F5344CB8AC3E}">
        <p14:creationId xmlns:p14="http://schemas.microsoft.com/office/powerpoint/2010/main" val="412172005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90205</TotalTime>
  <Words>1656</Words>
  <Application>Microsoft Office PowerPoint</Application>
  <PresentationFormat>自定义</PresentationFormat>
  <Paragraphs>220</Paragraphs>
  <Slides>17</Slides>
  <Notes>8</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Windows7</cp:lastModifiedBy>
  <cp:revision>4045</cp:revision>
  <cp:lastPrinted>2017-02-07T10:34:14Z</cp:lastPrinted>
  <dcterms:created xsi:type="dcterms:W3CDTF">2013-10-24T14:40:58Z</dcterms:created>
  <dcterms:modified xsi:type="dcterms:W3CDTF">2019-05-22T12:36:29Z</dcterms:modified>
</cp:coreProperties>
</file>