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  <p:sldMasterId id="2147483751" r:id="rId5"/>
  </p:sldMasterIdLst>
  <p:notesMasterIdLst>
    <p:notesMasterId r:id="rId17"/>
  </p:notesMasterIdLst>
  <p:sldIdLst>
    <p:sldId id="268" r:id="rId6"/>
    <p:sldId id="257" r:id="rId7"/>
    <p:sldId id="258" r:id="rId8"/>
    <p:sldId id="259" r:id="rId9"/>
    <p:sldId id="269" r:id="rId10"/>
    <p:sldId id="261" r:id="rId11"/>
    <p:sldId id="262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C3B89-6650-85D6-F9EC-458870685D80}" v="18" dt="2023-10-31T15:07:58.748"/>
    <p1510:client id="{26DF646D-A691-4467-887C-D86F04A03358}" v="362" dt="2023-10-31T16:53:39.142"/>
    <p1510:client id="{2A3A9F1F-2767-6C5B-0660-D079F2C75261}" v="8" dt="2023-10-31T17:09:22.395"/>
    <p1510:client id="{5CD2A8D3-9E3F-4EB9-8C8D-40235B7E485E}" v="1598" vWet="1600" dt="2023-10-31T15:41:56.511"/>
    <p1510:client id="{802C8EBA-AB6F-6C43-9DD6-98EB1D5A9E2E}" v="102" dt="2023-10-31T16:02:23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6_251BDC7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kar\Documents\School\submissions\nn_benchmarks_2023\figure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vgkar\Documents\School\submissions\nn_benchmarks_2023\figure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FL32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Sheet1!$A$2:$B$9</c:f>
              <c:multiLvlStrCache>
                <c:ptCount val="8"/>
                <c:lvl>
                  <c:pt idx="0">
                    <c:v>MLP</c:v>
                  </c:pt>
                  <c:pt idx="1">
                    <c:v>CNN</c:v>
                  </c:pt>
                  <c:pt idx="2">
                    <c:v>MLP</c:v>
                  </c:pt>
                  <c:pt idx="3">
                    <c:v>MLP</c:v>
                  </c:pt>
                  <c:pt idx="4">
                    <c:v>CNN</c:v>
                  </c:pt>
                  <c:pt idx="5">
                    <c:v>DS_CNN</c:v>
                  </c:pt>
                  <c:pt idx="6">
                    <c:v>MLP</c:v>
                  </c:pt>
                  <c:pt idx="7">
                    <c:v>CNN</c:v>
                  </c:pt>
                </c:lvl>
                <c:lvl>
                  <c:pt idx="0">
                    <c:v>MNIST</c:v>
                  </c:pt>
                  <c:pt idx="2">
                    <c:v>ECG</c:v>
                  </c:pt>
                  <c:pt idx="3">
                    <c:v>KWS</c:v>
                  </c:pt>
                  <c:pt idx="6">
                    <c:v>HAR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96.79</c:v>
                </c:pt>
                <c:pt idx="1">
                  <c:v>98.73</c:v>
                </c:pt>
                <c:pt idx="2">
                  <c:v>97.32</c:v>
                </c:pt>
                <c:pt idx="3">
                  <c:v>95.05</c:v>
                </c:pt>
                <c:pt idx="4">
                  <c:v>96.17</c:v>
                </c:pt>
                <c:pt idx="5">
                  <c:v>98.4</c:v>
                </c:pt>
                <c:pt idx="6">
                  <c:v>91.75</c:v>
                </c:pt>
                <c:pt idx="7">
                  <c:v>91.08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07-4DB4-82C3-2857E1D1484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INT16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Sheet1!$A$2:$B$9</c:f>
              <c:multiLvlStrCache>
                <c:ptCount val="8"/>
                <c:lvl>
                  <c:pt idx="0">
                    <c:v>MLP</c:v>
                  </c:pt>
                  <c:pt idx="1">
                    <c:v>CNN</c:v>
                  </c:pt>
                  <c:pt idx="2">
                    <c:v>MLP</c:v>
                  </c:pt>
                  <c:pt idx="3">
                    <c:v>MLP</c:v>
                  </c:pt>
                  <c:pt idx="4">
                    <c:v>CNN</c:v>
                  </c:pt>
                  <c:pt idx="5">
                    <c:v>DS_CNN</c:v>
                  </c:pt>
                  <c:pt idx="6">
                    <c:v>MLP</c:v>
                  </c:pt>
                  <c:pt idx="7">
                    <c:v>CNN</c:v>
                  </c:pt>
                </c:lvl>
                <c:lvl>
                  <c:pt idx="0">
                    <c:v>MNIST</c:v>
                  </c:pt>
                  <c:pt idx="2">
                    <c:v>ECG</c:v>
                  </c:pt>
                  <c:pt idx="3">
                    <c:v>KWS</c:v>
                  </c:pt>
                  <c:pt idx="6">
                    <c:v>HAR</c:v>
                  </c:pt>
                </c:lvl>
              </c:multiLvlStrCache>
            </c:multiLvl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96.77</c:v>
                </c:pt>
                <c:pt idx="1">
                  <c:v>98.36</c:v>
                </c:pt>
                <c:pt idx="2">
                  <c:v>96</c:v>
                </c:pt>
                <c:pt idx="3">
                  <c:v>94.89</c:v>
                </c:pt>
                <c:pt idx="4">
                  <c:v>96</c:v>
                </c:pt>
                <c:pt idx="5">
                  <c:v>98</c:v>
                </c:pt>
                <c:pt idx="6">
                  <c:v>89</c:v>
                </c:pt>
                <c:pt idx="7">
                  <c:v>91.08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07-4DB4-82C3-2857E1D14840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Sheet1!$A$2:$B$9</c:f>
              <c:multiLvlStrCache>
                <c:ptCount val="8"/>
                <c:lvl>
                  <c:pt idx="0">
                    <c:v>MLP</c:v>
                  </c:pt>
                  <c:pt idx="1">
                    <c:v>CNN</c:v>
                  </c:pt>
                  <c:pt idx="2">
                    <c:v>MLP</c:v>
                  </c:pt>
                  <c:pt idx="3">
                    <c:v>MLP</c:v>
                  </c:pt>
                  <c:pt idx="4">
                    <c:v>CNN</c:v>
                  </c:pt>
                  <c:pt idx="5">
                    <c:v>DS_CNN</c:v>
                  </c:pt>
                  <c:pt idx="6">
                    <c:v>MLP</c:v>
                  </c:pt>
                  <c:pt idx="7">
                    <c:v>CNN</c:v>
                  </c:pt>
                </c:lvl>
                <c:lvl>
                  <c:pt idx="0">
                    <c:v>MNIST</c:v>
                  </c:pt>
                  <c:pt idx="2">
                    <c:v>ECG</c:v>
                  </c:pt>
                  <c:pt idx="3">
                    <c:v>KWS</c:v>
                  </c:pt>
                  <c:pt idx="6">
                    <c:v>HAR</c:v>
                  </c:pt>
                </c:lvl>
              </c:multiLvlStrCache>
            </c:multiLvl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94.38</c:v>
                </c:pt>
                <c:pt idx="1">
                  <c:v>96.85</c:v>
                </c:pt>
                <c:pt idx="2">
                  <c:v>95</c:v>
                </c:pt>
                <c:pt idx="3">
                  <c:v>94.89</c:v>
                </c:pt>
                <c:pt idx="4">
                  <c:v>91.53</c:v>
                </c:pt>
                <c:pt idx="5">
                  <c:v>93.29</c:v>
                </c:pt>
                <c:pt idx="6">
                  <c:v>91.08</c:v>
                </c:pt>
                <c:pt idx="7">
                  <c:v>82.35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07-4DB4-82C3-2857E1D14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974406048"/>
        <c:axId val="2006651455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4407968"/>
        <c:axId val="200665889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Sparse Size</c:v>
                      </c:pt>
                    </c:strCache>
                  </c:strRef>
                </c:tx>
                <c:spPr>
                  <a:ln w="7620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Sheet1!$B$2:$B$9</c15:sqref>
                        </c15:formulaRef>
                      </c:ext>
                    </c:extLst>
                    <c:strCache>
                      <c:ptCount val="8"/>
                      <c:pt idx="0">
                        <c:v>MLP</c:v>
                      </c:pt>
                      <c:pt idx="1">
                        <c:v>CNN</c:v>
                      </c:pt>
                      <c:pt idx="2">
                        <c:v>MLP</c:v>
                      </c:pt>
                      <c:pt idx="3">
                        <c:v>MLP</c:v>
                      </c:pt>
                      <c:pt idx="4">
                        <c:v>CNN</c:v>
                      </c:pt>
                      <c:pt idx="5">
                        <c:v>DS_CNN</c:v>
                      </c:pt>
                      <c:pt idx="6">
                        <c:v>MLP</c:v>
                      </c:pt>
                      <c:pt idx="7">
                        <c:v>CNN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159.34</c:v>
                      </c:pt>
                      <c:pt idx="1">
                        <c:v>17.46</c:v>
                      </c:pt>
                      <c:pt idx="2">
                        <c:v>100.28</c:v>
                      </c:pt>
                      <c:pt idx="3">
                        <c:v>1711.8</c:v>
                      </c:pt>
                      <c:pt idx="4">
                        <c:v>146.97999999999999</c:v>
                      </c:pt>
                      <c:pt idx="5">
                        <c:v>25.98</c:v>
                      </c:pt>
                      <c:pt idx="6">
                        <c:v>1339.6</c:v>
                      </c:pt>
                      <c:pt idx="7">
                        <c:v>3425.4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507-4DB4-82C3-2857E1D14840}"/>
                  </c:ext>
                </c:extLst>
              </c15:ser>
            </c15:filteredLineSeries>
          </c:ext>
        </c:extLst>
      </c:lineChart>
      <c:catAx>
        <c:axId val="97440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651455"/>
        <c:crosses val="autoZero"/>
        <c:auto val="1"/>
        <c:lblAlgn val="ctr"/>
        <c:lblOffset val="100"/>
        <c:noMultiLvlLbl val="0"/>
      </c:catAx>
      <c:valAx>
        <c:axId val="2006651455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cap="non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cap="none" baseline="0">
                    <a:solidFill>
                      <a:schemeClr val="tx1"/>
                    </a:solidFill>
                  </a:rPr>
                  <a:t>Accuracy (%)</a:t>
                </a:r>
                <a:endParaRPr lang="en-CA" sz="2400" cap="none" baseline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9385800024387582E-3"/>
              <c:y val="0.304218936124868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cap="non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406048"/>
        <c:crosses val="autoZero"/>
        <c:crossBetween val="between"/>
      </c:valAx>
      <c:valAx>
        <c:axId val="2006658895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974407968"/>
        <c:crosses val="max"/>
        <c:crossBetween val="between"/>
      </c:valAx>
      <c:catAx>
        <c:axId val="974407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06658895"/>
        <c:crosses val="autoZero"/>
        <c:auto val="1"/>
        <c:lblAlgn val="ctr"/>
        <c:lblOffset val="100"/>
        <c:noMultiLvlLbl val="0"/>
      </c:catAx>
      <c:spPr>
        <a:noFill/>
        <a:ln w="2540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30484332611950476"/>
          <c:y val="5.3561462363817758E-2"/>
          <c:w val="0.39031324403951578"/>
          <c:h val="0.10415337978450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58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'Thumbulator-SRC_poster'!$C$1</c:f>
              <c:strCache>
                <c:ptCount val="1"/>
                <c:pt idx="0">
                  <c:v>FL32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'Thumbulator-SRC_poster'!$A$2:$B$9</c:f>
              <c:multiLvlStrCache>
                <c:ptCount val="8"/>
                <c:lvl>
                  <c:pt idx="0">
                    <c:v>MLP</c:v>
                  </c:pt>
                  <c:pt idx="1">
                    <c:v>CNN</c:v>
                  </c:pt>
                  <c:pt idx="2">
                    <c:v>MLP</c:v>
                  </c:pt>
                  <c:pt idx="3">
                    <c:v>MLP</c:v>
                  </c:pt>
                  <c:pt idx="4">
                    <c:v>CNN</c:v>
                  </c:pt>
                  <c:pt idx="5">
                    <c:v>DS_CNN</c:v>
                  </c:pt>
                  <c:pt idx="6">
                    <c:v>MLP</c:v>
                  </c:pt>
                  <c:pt idx="7">
                    <c:v>CNN</c:v>
                  </c:pt>
                </c:lvl>
                <c:lvl>
                  <c:pt idx="0">
                    <c:v>MNIST</c:v>
                  </c:pt>
                  <c:pt idx="2">
                    <c:v>ECG</c:v>
                  </c:pt>
                  <c:pt idx="3">
                    <c:v>KWS</c:v>
                  </c:pt>
                  <c:pt idx="6">
                    <c:v>HAR</c:v>
                  </c:pt>
                </c:lvl>
              </c:multiLvlStrCache>
            </c:multiLvlStrRef>
          </c:cat>
          <c:val>
            <c:numRef>
              <c:f>'Thumbulator-SRC_poster'!$C$2:$C$9</c:f>
              <c:numCache>
                <c:formatCode>General</c:formatCode>
                <c:ptCount val="8"/>
                <c:pt idx="0">
                  <c:v>618.86505099999999</c:v>
                </c:pt>
                <c:pt idx="1">
                  <c:v>113.735084</c:v>
                </c:pt>
                <c:pt idx="2">
                  <c:v>177.709022</c:v>
                </c:pt>
                <c:pt idx="3">
                  <c:v>29.300763</c:v>
                </c:pt>
                <c:pt idx="4">
                  <c:v>115.038237</c:v>
                </c:pt>
                <c:pt idx="5">
                  <c:v>401.17626799999999</c:v>
                </c:pt>
                <c:pt idx="6">
                  <c:v>379.11224800000002</c:v>
                </c:pt>
                <c:pt idx="7">
                  <c:v>618.86505099999999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3-4CF9-8225-AB04F223E43B}"/>
            </c:ext>
          </c:extLst>
        </c:ser>
        <c:ser>
          <c:idx val="2"/>
          <c:order val="1"/>
          <c:tx>
            <c:strRef>
              <c:f>'Thumbulator-SRC_poster'!$D$1</c:f>
              <c:strCache>
                <c:ptCount val="1"/>
                <c:pt idx="0">
                  <c:v>INT16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'Thumbulator-SRC_poster'!$A$2:$B$9</c:f>
              <c:multiLvlStrCache>
                <c:ptCount val="8"/>
                <c:lvl>
                  <c:pt idx="0">
                    <c:v>MLP</c:v>
                  </c:pt>
                  <c:pt idx="1">
                    <c:v>CNN</c:v>
                  </c:pt>
                  <c:pt idx="2">
                    <c:v>MLP</c:v>
                  </c:pt>
                  <c:pt idx="3">
                    <c:v>MLP</c:v>
                  </c:pt>
                  <c:pt idx="4">
                    <c:v>CNN</c:v>
                  </c:pt>
                  <c:pt idx="5">
                    <c:v>DS_CNN</c:v>
                  </c:pt>
                  <c:pt idx="6">
                    <c:v>MLP</c:v>
                  </c:pt>
                  <c:pt idx="7">
                    <c:v>CNN</c:v>
                  </c:pt>
                </c:lvl>
                <c:lvl>
                  <c:pt idx="0">
                    <c:v>MNIST</c:v>
                  </c:pt>
                  <c:pt idx="2">
                    <c:v>ECG</c:v>
                  </c:pt>
                  <c:pt idx="3">
                    <c:v>KWS</c:v>
                  </c:pt>
                  <c:pt idx="6">
                    <c:v>HAR</c:v>
                  </c:pt>
                </c:lvl>
              </c:multiLvlStrCache>
            </c:multiLvlStrRef>
          </c:cat>
          <c:val>
            <c:numRef>
              <c:f>'Thumbulator-SRC_poster'!$D$2:$D$9</c:f>
              <c:numCache>
                <c:formatCode>General</c:formatCode>
                <c:ptCount val="8"/>
                <c:pt idx="0">
                  <c:v>70.960911999999993</c:v>
                </c:pt>
                <c:pt idx="1">
                  <c:v>24.884148</c:v>
                </c:pt>
                <c:pt idx="2">
                  <c:v>28.210204999999998</c:v>
                </c:pt>
                <c:pt idx="3">
                  <c:v>2.3820950000000001</c:v>
                </c:pt>
                <c:pt idx="4">
                  <c:v>11.263937</c:v>
                </c:pt>
                <c:pt idx="5">
                  <c:v>37.285898000000003</c:v>
                </c:pt>
                <c:pt idx="6">
                  <c:v>29.147597000000001</c:v>
                </c:pt>
                <c:pt idx="7">
                  <c:v>70.960911999999993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E3-4CF9-8225-AB04F223E43B}"/>
            </c:ext>
          </c:extLst>
        </c:ser>
        <c:ser>
          <c:idx val="3"/>
          <c:order val="2"/>
          <c:tx>
            <c:strRef>
              <c:f>'Thumbulator-SRC_poster'!$E$1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'Thumbulator-SRC_poster'!$A$2:$B$9</c:f>
              <c:multiLvlStrCache>
                <c:ptCount val="8"/>
                <c:lvl>
                  <c:pt idx="0">
                    <c:v>MLP</c:v>
                  </c:pt>
                  <c:pt idx="1">
                    <c:v>CNN</c:v>
                  </c:pt>
                  <c:pt idx="2">
                    <c:v>MLP</c:v>
                  </c:pt>
                  <c:pt idx="3">
                    <c:v>MLP</c:v>
                  </c:pt>
                  <c:pt idx="4">
                    <c:v>CNN</c:v>
                  </c:pt>
                  <c:pt idx="5">
                    <c:v>DS_CNN</c:v>
                  </c:pt>
                  <c:pt idx="6">
                    <c:v>MLP</c:v>
                  </c:pt>
                  <c:pt idx="7">
                    <c:v>CNN</c:v>
                  </c:pt>
                </c:lvl>
                <c:lvl>
                  <c:pt idx="0">
                    <c:v>MNIST</c:v>
                  </c:pt>
                  <c:pt idx="2">
                    <c:v>ECG</c:v>
                  </c:pt>
                  <c:pt idx="3">
                    <c:v>KWS</c:v>
                  </c:pt>
                  <c:pt idx="6">
                    <c:v>HAR</c:v>
                  </c:pt>
                </c:lvl>
              </c:multiLvlStrCache>
            </c:multiLvlStrRef>
          </c:cat>
          <c:val>
            <c:numRef>
              <c:f>'Thumbulator-SRC_poster'!$E$2:$E$9</c:f>
              <c:numCache>
                <c:formatCode>General</c:formatCode>
                <c:ptCount val="8"/>
                <c:pt idx="0">
                  <c:v>784.50343499999997</c:v>
                </c:pt>
                <c:pt idx="1">
                  <c:v>114.317517</c:v>
                </c:pt>
                <c:pt idx="2">
                  <c:v>164.47668999999999</c:v>
                </c:pt>
                <c:pt idx="3">
                  <c:v>4.581823</c:v>
                </c:pt>
                <c:pt idx="4">
                  <c:v>61.821652</c:v>
                </c:pt>
                <c:pt idx="5">
                  <c:v>71.493927999999997</c:v>
                </c:pt>
                <c:pt idx="6">
                  <c:v>56.083463000000002</c:v>
                </c:pt>
                <c:pt idx="7">
                  <c:v>784.50343499999997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E3-4CF9-8225-AB04F223E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6083280"/>
        <c:axId val="916473632"/>
      </c:barChart>
      <c:catAx>
        <c:axId val="92608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473632"/>
        <c:crosses val="autoZero"/>
        <c:auto val="1"/>
        <c:lblAlgn val="ctr"/>
        <c:lblOffset val="100"/>
        <c:noMultiLvlLbl val="0"/>
      </c:catAx>
      <c:valAx>
        <c:axId val="91647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Inference Time </a:t>
                </a:r>
              </a:p>
              <a:p>
                <a:pPr>
                  <a:defRPr sz="2400">
                    <a:solidFill>
                      <a:schemeClr val="tx1"/>
                    </a:solidFill>
                  </a:defRPr>
                </a:pPr>
                <a:r>
                  <a:rPr lang="en-CA" sz="2400">
                    <a:solidFill>
                      <a:schemeClr val="tx1"/>
                    </a:solidFill>
                  </a:rPr>
                  <a:t>(millions of cycles)</a:t>
                </a:r>
              </a:p>
            </c:rich>
          </c:tx>
          <c:layout>
            <c:manualLayout>
              <c:xMode val="edge"/>
              <c:yMode val="edge"/>
              <c:x val="5.3272408334968267E-3"/>
              <c:y val="0.189956508035502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08328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0.31162363788914638"/>
          <c:y val="7.5429293377098208E-2"/>
          <c:w val="0.43509128542836711"/>
          <c:h val="6.9457934126363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745169979238482"/>
          <c:y val="0.17921930984465148"/>
          <c:w val="0.66898326930990248"/>
          <c:h val="0.6020641638631157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combined!$D$1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combined!$A$2:$B$15</c:f>
              <c:multiLvlStrCache>
                <c:ptCount val="14"/>
                <c:lvl>
                  <c:pt idx="0">
                    <c:v>F</c:v>
                  </c:pt>
                  <c:pt idx="1">
                    <c:v>Q</c:v>
                  </c:pt>
                  <c:pt idx="2">
                    <c:v>S</c:v>
                  </c:pt>
                  <c:pt idx="3">
                    <c:v>F</c:v>
                  </c:pt>
                  <c:pt idx="4">
                    <c:v>Q</c:v>
                  </c:pt>
                  <c:pt idx="5">
                    <c:v>S</c:v>
                  </c:pt>
                  <c:pt idx="6">
                    <c:v>F</c:v>
                  </c:pt>
                  <c:pt idx="7">
                    <c:v>Q</c:v>
                  </c:pt>
                  <c:pt idx="8">
                    <c:v>S</c:v>
                  </c:pt>
                  <c:pt idx="9">
                    <c:v>F</c:v>
                  </c:pt>
                  <c:pt idx="10">
                    <c:v>Q</c:v>
                  </c:pt>
                  <c:pt idx="11">
                    <c:v>S</c:v>
                  </c:pt>
                  <c:pt idx="12">
                    <c:v>Q</c:v>
                  </c:pt>
                  <c:pt idx="13">
                    <c:v>S</c:v>
                  </c:pt>
                </c:lvl>
                <c:lvl>
                  <c:pt idx="0">
                    <c:v>MNIST MLP</c:v>
                  </c:pt>
                  <c:pt idx="3">
                    <c:v>MNIST CNN</c:v>
                  </c:pt>
                  <c:pt idx="6">
                    <c:v>KWS DS CNN</c:v>
                  </c:pt>
                  <c:pt idx="9">
                    <c:v>ECG MLP</c:v>
                  </c:pt>
                  <c:pt idx="12">
                    <c:v>KWS CNN</c:v>
                  </c:pt>
                </c:lvl>
              </c:multiLvlStrCache>
            </c:multiLvlStrRef>
          </c:cat>
          <c:val>
            <c:numRef>
              <c:f>combined!$D$2:$D$15</c:f>
              <c:numCache>
                <c:formatCode>0.00</c:formatCode>
                <c:ptCount val="14"/>
                <c:pt idx="0">
                  <c:v>5.58</c:v>
                </c:pt>
                <c:pt idx="1">
                  <c:v>4.08</c:v>
                </c:pt>
                <c:pt idx="2">
                  <c:v>5.59</c:v>
                </c:pt>
                <c:pt idx="3">
                  <c:v>5.79</c:v>
                </c:pt>
                <c:pt idx="4">
                  <c:v>4.3</c:v>
                </c:pt>
                <c:pt idx="5">
                  <c:v>5.82</c:v>
                </c:pt>
                <c:pt idx="6">
                  <c:v>9.23</c:v>
                </c:pt>
                <c:pt idx="7">
                  <c:v>9.34</c:v>
                </c:pt>
                <c:pt idx="8">
                  <c:v>15.67</c:v>
                </c:pt>
                <c:pt idx="9">
                  <c:v>3.81</c:v>
                </c:pt>
                <c:pt idx="10">
                  <c:v>3.81</c:v>
                </c:pt>
                <c:pt idx="11">
                  <c:v>3.81</c:v>
                </c:pt>
                <c:pt idx="12">
                  <c:v>9.0299999999999994</c:v>
                </c:pt>
                <c:pt idx="13">
                  <c:v>15.33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B-4AAA-A6C9-CFA8BD7B8903}"/>
            </c:ext>
          </c:extLst>
        </c:ser>
        <c:ser>
          <c:idx val="2"/>
          <c:order val="2"/>
          <c:tx>
            <c:strRef>
              <c:f>combined!$E$1</c:f>
              <c:strCache>
                <c:ptCount val="1"/>
                <c:pt idx="0">
                  <c:v>Flash Memory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combined!$A$2:$B$15</c:f>
              <c:multiLvlStrCache>
                <c:ptCount val="14"/>
                <c:lvl>
                  <c:pt idx="0">
                    <c:v>F</c:v>
                  </c:pt>
                  <c:pt idx="1">
                    <c:v>Q</c:v>
                  </c:pt>
                  <c:pt idx="2">
                    <c:v>S</c:v>
                  </c:pt>
                  <c:pt idx="3">
                    <c:v>F</c:v>
                  </c:pt>
                  <c:pt idx="4">
                    <c:v>Q</c:v>
                  </c:pt>
                  <c:pt idx="5">
                    <c:v>S</c:v>
                  </c:pt>
                  <c:pt idx="6">
                    <c:v>F</c:v>
                  </c:pt>
                  <c:pt idx="7">
                    <c:v>Q</c:v>
                  </c:pt>
                  <c:pt idx="8">
                    <c:v>S</c:v>
                  </c:pt>
                  <c:pt idx="9">
                    <c:v>F</c:v>
                  </c:pt>
                  <c:pt idx="10">
                    <c:v>Q</c:v>
                  </c:pt>
                  <c:pt idx="11">
                    <c:v>S</c:v>
                  </c:pt>
                  <c:pt idx="12">
                    <c:v>Q</c:v>
                  </c:pt>
                  <c:pt idx="13">
                    <c:v>S</c:v>
                  </c:pt>
                </c:lvl>
                <c:lvl>
                  <c:pt idx="0">
                    <c:v>MNIST MLP</c:v>
                  </c:pt>
                  <c:pt idx="3">
                    <c:v>MNIST CNN</c:v>
                  </c:pt>
                  <c:pt idx="6">
                    <c:v>KWS DS CNN</c:v>
                  </c:pt>
                  <c:pt idx="9">
                    <c:v>ECG MLP</c:v>
                  </c:pt>
                  <c:pt idx="12">
                    <c:v>KWS CNN</c:v>
                  </c:pt>
                </c:lvl>
              </c:multiLvlStrCache>
            </c:multiLvlStrRef>
          </c:cat>
          <c:val>
            <c:numRef>
              <c:f>combined!$E$2:$E$15</c:f>
              <c:numCache>
                <c:formatCode>0.00</c:formatCode>
                <c:ptCount val="14"/>
                <c:pt idx="0">
                  <c:v>447.33</c:v>
                </c:pt>
                <c:pt idx="1">
                  <c:v>221.39</c:v>
                </c:pt>
                <c:pt idx="2">
                  <c:v>183.55</c:v>
                </c:pt>
                <c:pt idx="3">
                  <c:v>110.39</c:v>
                </c:pt>
                <c:pt idx="4">
                  <c:v>66.2</c:v>
                </c:pt>
                <c:pt idx="5">
                  <c:v>42.75</c:v>
                </c:pt>
                <c:pt idx="6">
                  <c:v>138.44</c:v>
                </c:pt>
                <c:pt idx="7">
                  <c:v>83.66</c:v>
                </c:pt>
                <c:pt idx="8">
                  <c:v>61.18</c:v>
                </c:pt>
                <c:pt idx="9">
                  <c:v>510.11</c:v>
                </c:pt>
                <c:pt idx="10">
                  <c:v>265.98</c:v>
                </c:pt>
                <c:pt idx="11">
                  <c:v>123.03</c:v>
                </c:pt>
                <c:pt idx="12">
                  <c:v>392.8</c:v>
                </c:pt>
                <c:pt idx="13">
                  <c:v>181.6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B-4AAA-A6C9-CFA8BD7B8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54295136"/>
        <c:axId val="866253536"/>
      </c:barChart>
      <c:lineChart>
        <c:grouping val="standard"/>
        <c:varyColors val="0"/>
        <c:ser>
          <c:idx val="0"/>
          <c:order val="0"/>
          <c:tx>
            <c:strRef>
              <c:f>combined!$C$1</c:f>
              <c:strCache>
                <c:ptCount val="1"/>
                <c:pt idx="0">
                  <c:v>Inference time (Mcycles)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5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</c:marker>
          <c:cat>
            <c:multiLvlStrRef>
              <c:f>combined!$A$2:$B$15</c:f>
              <c:multiLvlStrCache>
                <c:ptCount val="14"/>
                <c:lvl>
                  <c:pt idx="0">
                    <c:v>F</c:v>
                  </c:pt>
                  <c:pt idx="1">
                    <c:v>Q</c:v>
                  </c:pt>
                  <c:pt idx="2">
                    <c:v>S</c:v>
                  </c:pt>
                  <c:pt idx="3">
                    <c:v>F</c:v>
                  </c:pt>
                  <c:pt idx="4">
                    <c:v>Q</c:v>
                  </c:pt>
                  <c:pt idx="5">
                    <c:v>S</c:v>
                  </c:pt>
                  <c:pt idx="6">
                    <c:v>F</c:v>
                  </c:pt>
                  <c:pt idx="7">
                    <c:v>Q</c:v>
                  </c:pt>
                  <c:pt idx="8">
                    <c:v>S</c:v>
                  </c:pt>
                  <c:pt idx="9">
                    <c:v>F</c:v>
                  </c:pt>
                  <c:pt idx="10">
                    <c:v>Q</c:v>
                  </c:pt>
                  <c:pt idx="11">
                    <c:v>S</c:v>
                  </c:pt>
                  <c:pt idx="12">
                    <c:v>Q</c:v>
                  </c:pt>
                  <c:pt idx="13">
                    <c:v>S</c:v>
                  </c:pt>
                </c:lvl>
                <c:lvl>
                  <c:pt idx="0">
                    <c:v>MNIST MLP</c:v>
                  </c:pt>
                  <c:pt idx="3">
                    <c:v>MNIST CNN</c:v>
                  </c:pt>
                  <c:pt idx="6">
                    <c:v>KWS DS CNN</c:v>
                  </c:pt>
                  <c:pt idx="9">
                    <c:v>ECG MLP</c:v>
                  </c:pt>
                  <c:pt idx="12">
                    <c:v>KWS CNN</c:v>
                  </c:pt>
                </c:lvl>
              </c:multiLvlStrCache>
            </c:multiLvlStrRef>
          </c:cat>
          <c:val>
            <c:numRef>
              <c:f>combined!$C$2:$C$15</c:f>
              <c:numCache>
                <c:formatCode>0.00</c:formatCode>
                <c:ptCount val="14"/>
                <c:pt idx="0">
                  <c:v>1.51</c:v>
                </c:pt>
                <c:pt idx="1">
                  <c:v>1.77</c:v>
                </c:pt>
                <c:pt idx="2">
                  <c:v>1.62</c:v>
                </c:pt>
                <c:pt idx="3">
                  <c:v>24.67</c:v>
                </c:pt>
                <c:pt idx="4">
                  <c:v>26.67</c:v>
                </c:pt>
                <c:pt idx="5">
                  <c:v>178.65113600000001</c:v>
                </c:pt>
                <c:pt idx="6">
                  <c:v>34.409999999999997</c:v>
                </c:pt>
                <c:pt idx="7">
                  <c:v>49.22</c:v>
                </c:pt>
                <c:pt idx="8">
                  <c:v>220.594176</c:v>
                </c:pt>
                <c:pt idx="9">
                  <c:v>1.88</c:v>
                </c:pt>
                <c:pt idx="10">
                  <c:v>2.2799999999999998</c:v>
                </c:pt>
                <c:pt idx="11">
                  <c:v>1.92</c:v>
                </c:pt>
                <c:pt idx="12">
                  <c:v>78.577663999999999</c:v>
                </c:pt>
                <c:pt idx="13">
                  <c:v>18.86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B-4AAA-A6C9-CFA8BD7B8903}"/>
            </c:ext>
          </c:extLst>
        </c:ser>
        <c:ser>
          <c:idx val="3"/>
          <c:order val="3"/>
          <c:tx>
            <c:strRef>
              <c:f>combined!$F$1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combined!$A$2:$B$15</c:f>
              <c:multiLvlStrCache>
                <c:ptCount val="14"/>
                <c:lvl>
                  <c:pt idx="0">
                    <c:v>F</c:v>
                  </c:pt>
                  <c:pt idx="1">
                    <c:v>Q</c:v>
                  </c:pt>
                  <c:pt idx="2">
                    <c:v>S</c:v>
                  </c:pt>
                  <c:pt idx="3">
                    <c:v>F</c:v>
                  </c:pt>
                  <c:pt idx="4">
                    <c:v>Q</c:v>
                  </c:pt>
                  <c:pt idx="5">
                    <c:v>S</c:v>
                  </c:pt>
                  <c:pt idx="6">
                    <c:v>F</c:v>
                  </c:pt>
                  <c:pt idx="7">
                    <c:v>Q</c:v>
                  </c:pt>
                  <c:pt idx="8">
                    <c:v>S</c:v>
                  </c:pt>
                  <c:pt idx="9">
                    <c:v>F</c:v>
                  </c:pt>
                  <c:pt idx="10">
                    <c:v>Q</c:v>
                  </c:pt>
                  <c:pt idx="11">
                    <c:v>S</c:v>
                  </c:pt>
                  <c:pt idx="12">
                    <c:v>Q</c:v>
                  </c:pt>
                  <c:pt idx="13">
                    <c:v>S</c:v>
                  </c:pt>
                </c:lvl>
                <c:lvl>
                  <c:pt idx="0">
                    <c:v>MNIST MLP</c:v>
                  </c:pt>
                  <c:pt idx="3">
                    <c:v>MNIST CNN</c:v>
                  </c:pt>
                  <c:pt idx="6">
                    <c:v>KWS DS CNN</c:v>
                  </c:pt>
                  <c:pt idx="9">
                    <c:v>ECG MLP</c:v>
                  </c:pt>
                  <c:pt idx="12">
                    <c:v>KWS CNN</c:v>
                  </c:pt>
                </c:lvl>
              </c:multiLvlStrCache>
            </c:multiLvlStrRef>
          </c:cat>
          <c:val>
            <c:numRef>
              <c:f>combined!$F$2:$F$15</c:f>
              <c:numCache>
                <c:formatCode>0</c:formatCode>
                <c:ptCount val="14"/>
                <c:pt idx="0">
                  <c:v>640</c:v>
                </c:pt>
                <c:pt idx="1">
                  <c:v>640</c:v>
                </c:pt>
                <c:pt idx="2">
                  <c:v>640</c:v>
                </c:pt>
                <c:pt idx="3">
                  <c:v>640</c:v>
                </c:pt>
                <c:pt idx="4">
                  <c:v>640</c:v>
                </c:pt>
                <c:pt idx="5">
                  <c:v>640</c:v>
                </c:pt>
                <c:pt idx="6">
                  <c:v>640</c:v>
                </c:pt>
                <c:pt idx="7">
                  <c:v>640</c:v>
                </c:pt>
                <c:pt idx="8">
                  <c:v>640</c:v>
                </c:pt>
                <c:pt idx="9">
                  <c:v>640</c:v>
                </c:pt>
                <c:pt idx="10">
                  <c:v>640</c:v>
                </c:pt>
                <c:pt idx="11">
                  <c:v>640</c:v>
                </c:pt>
                <c:pt idx="12">
                  <c:v>640</c:v>
                </c:pt>
                <c:pt idx="13">
                  <c:v>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CB-4AAA-A6C9-CFA8BD7B8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4294656"/>
        <c:axId val="866254032"/>
      </c:lineChart>
      <c:catAx>
        <c:axId val="85429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254032"/>
        <c:crosses val="autoZero"/>
        <c:auto val="1"/>
        <c:lblAlgn val="ctr"/>
        <c:lblOffset val="100"/>
        <c:noMultiLvlLbl val="0"/>
      </c:catAx>
      <c:valAx>
        <c:axId val="8662540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000"/>
                  <a:t>Inference Time </a:t>
                </a:r>
              </a:p>
              <a:p>
                <a:pPr>
                  <a:defRPr sz="2000"/>
                </a:pPr>
                <a:r>
                  <a:rPr lang="en-CA" sz="2000"/>
                  <a:t>(in millions of cycles) – Log</a:t>
                </a:r>
                <a:r>
                  <a:rPr lang="en-CA" sz="2000" baseline="0"/>
                  <a:t> </a:t>
                </a:r>
                <a:r>
                  <a:rPr lang="en-CA" sz="2000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294656"/>
        <c:crosses val="autoZero"/>
        <c:crossBetween val="between"/>
      </c:valAx>
      <c:valAx>
        <c:axId val="8662535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000"/>
                  <a:t>Memory Used 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295136"/>
        <c:crosses val="max"/>
        <c:crossBetween val="between"/>
      </c:valAx>
      <c:catAx>
        <c:axId val="854295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66253536"/>
        <c:crosses val="autoZero"/>
        <c:auto val="1"/>
        <c:lblAlgn val="ctr"/>
        <c:lblOffset val="100"/>
        <c:noMultiLvlLbl val="0"/>
      </c:catAx>
      <c:spPr>
        <a:noFill/>
        <a:ln w="9525">
          <a:solidFill>
            <a:sysClr val="windowText" lastClr="000000"/>
          </a:solidFill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0.14245318160439691"/>
          <c:y val="4.1683070304376305E-2"/>
          <c:w val="0.75377074971500413"/>
          <c:h val="0.12357110121751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200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0.76612</cdr:x>
      <cdr:y>0.3819</cdr:y>
    </cdr:from>
    <cdr:to>
      <cdr:x>0.77687</cdr:x>
      <cdr:y>0.4218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546BAC57-855F-E4AC-1C8A-94D73423E05A}"/>
            </a:ext>
          </a:extLst>
        </cdr:cNvPr>
        <cdr:cNvSpPr/>
      </cdr:nvSpPr>
      <cdr:spPr>
        <a:xfrm xmlns:a="http://schemas.openxmlformats.org/drawingml/2006/main">
          <a:off x="6641082" y="1438616"/>
          <a:ext cx="93134" cy="15028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0.79337</cdr:x>
      <cdr:y>0.38802</cdr:y>
    </cdr:from>
    <cdr:to>
      <cdr:x>0.80533</cdr:x>
      <cdr:y>0.42792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16B16F99-6701-8CCE-CCE8-6C73AFA76C00}"/>
            </a:ext>
          </a:extLst>
        </cdr:cNvPr>
        <cdr:cNvSpPr/>
      </cdr:nvSpPr>
      <cdr:spPr>
        <a:xfrm xmlns:a="http://schemas.openxmlformats.org/drawingml/2006/main">
          <a:off x="6877251" y="1461657"/>
          <a:ext cx="103717" cy="15028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0.8082</cdr:x>
      <cdr:y>0.45804</cdr:y>
    </cdr:from>
    <cdr:to>
      <cdr:x>0.848</cdr:x>
      <cdr:y>0.56818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137798C-CB2B-FA1B-7D70-09AAB0811120}"/>
            </a:ext>
          </a:extLst>
        </cdr:cNvPr>
        <cdr:cNvSpPr/>
      </cdr:nvSpPr>
      <cdr:spPr>
        <a:xfrm xmlns:a="http://schemas.openxmlformats.org/drawingml/2006/main">
          <a:off x="7005837" y="1725425"/>
          <a:ext cx="345017" cy="41486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0.77804</cdr:x>
      <cdr:y>0.37804</cdr:y>
    </cdr:from>
    <cdr:to>
      <cdr:x>0.79123</cdr:x>
      <cdr:y>0.43684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E715CA6E-CD06-C94C-AAB0-2FB1A0D5A898}"/>
            </a:ext>
          </a:extLst>
        </cdr:cNvPr>
        <cdr:cNvSpPr/>
      </cdr:nvSpPr>
      <cdr:spPr>
        <a:xfrm xmlns:a="http://schemas.openxmlformats.org/drawingml/2006/main">
          <a:off x="6744429" y="1424053"/>
          <a:ext cx="114300" cy="221512"/>
        </a:xfrm>
        <a:prstGeom xmlns:a="http://schemas.openxmlformats.org/drawingml/2006/main" prst="rect">
          <a:avLst/>
        </a:prstGeom>
        <a:ln xmlns:a="http://schemas.openxmlformats.org/drawingml/2006/main" w="28575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0.77347</cdr:x>
      <cdr:y>0.35139</cdr:y>
    </cdr:from>
    <cdr:to>
      <cdr:x>0.79508</cdr:x>
      <cdr:y>0.37583</cdr:y>
    </cdr:to>
    <cdr:sp macro="" textlink="">
      <cdr:nvSpPr>
        <cdr:cNvPr id="10" name="Rectangle 9">
          <a:extLst xmlns:a="http://schemas.openxmlformats.org/drawingml/2006/main">
            <a:ext uri="{FF2B5EF4-FFF2-40B4-BE49-F238E27FC236}">
              <a16:creationId xmlns:a16="http://schemas.microsoft.com/office/drawing/2014/main" id="{EDBA107F-8D3F-7E53-0798-BB64A79FCDBA}"/>
            </a:ext>
          </a:extLst>
        </cdr:cNvPr>
        <cdr:cNvSpPr/>
      </cdr:nvSpPr>
      <cdr:spPr>
        <a:xfrm xmlns:a="http://schemas.openxmlformats.org/drawingml/2006/main">
          <a:off x="6704741" y="1323673"/>
          <a:ext cx="187325" cy="9207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0.77707</cdr:x>
      <cdr:y>0.37636</cdr:y>
    </cdr:from>
    <cdr:to>
      <cdr:x>0.77707</cdr:x>
      <cdr:y>0.43985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5252169B-4DFD-A0D0-BD81-33EE59865A84}"/>
            </a:ext>
          </a:extLst>
        </cdr:cNvPr>
        <cdr:cNvCxnSpPr/>
      </cdr:nvCxnSpPr>
      <cdr:spPr>
        <a:xfrm xmlns:a="http://schemas.openxmlformats.org/drawingml/2006/main">
          <a:off x="6735962" y="1417724"/>
          <a:ext cx="0" cy="23918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0.79227</cdr:x>
      <cdr:y>0.37699</cdr:y>
    </cdr:from>
    <cdr:to>
      <cdr:x>0.79227</cdr:x>
      <cdr:y>0.44048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B0BD52C5-9D32-6EFB-E5C3-E85337B6E036}"/>
            </a:ext>
          </a:extLst>
        </cdr:cNvPr>
        <cdr:cNvCxnSpPr/>
      </cdr:nvCxnSpPr>
      <cdr:spPr>
        <a:xfrm xmlns:a="http://schemas.openxmlformats.org/drawingml/2006/main">
          <a:off x="6867724" y="1420096"/>
          <a:ext cx="0" cy="239184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F805E-76DD-4E37-929D-7D385E082923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83512-30D9-4A37-88C9-B881F7C16B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19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I think saying something else here would be nice. And then save this for the ‘benchmarks’ slide. </a:t>
            </a:r>
          </a:p>
          <a:p>
            <a:r>
              <a:rPr lang="en-CA"/>
              <a:t>NEJ: I am not sure this is where I would start – I think you can lead with the research problem and then talk about the motivation behind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83512-30D9-4A37-88C9-B881F7C16BC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02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NEJ: Focus on the limitations as they apply to IoT devices – these aren’t bad features of DL frameworks but just don’t work as well on a resource constrained IoT</a:t>
            </a:r>
          </a:p>
          <a:p>
            <a:r>
              <a:rPr lang="en-CA"/>
              <a:t>‘</a:t>
            </a:r>
          </a:p>
          <a:p>
            <a:r>
              <a:rPr lang="en-CA"/>
              <a:t>I feel like a list would be better here. So you can add a point for each? </a:t>
            </a:r>
          </a:p>
          <a:p>
            <a:r>
              <a:rPr lang="en-CA"/>
              <a:t>Interpreted languages: add high overhead of resource constrained platforms</a:t>
            </a:r>
          </a:p>
          <a:p>
            <a:r>
              <a:rPr lang="en-CA"/>
              <a:t>Extensive libraries: 1. adds space overhead and 2. are typically platform dependent</a:t>
            </a:r>
          </a:p>
          <a:p>
            <a:r>
              <a:rPr lang="en-CA"/>
              <a:t>Dynamic memory allocation: </a:t>
            </a:r>
          </a:p>
          <a:p>
            <a:r>
              <a:rPr lang="en-CA"/>
              <a:t>   1. On CPU based systems, out of memory becomes a runtime error. With static allocation, we can identify memory space issues at compile time. </a:t>
            </a:r>
          </a:p>
          <a:p>
            <a:r>
              <a:rPr lang="en-CA"/>
              <a:t>   2. HLS tools do not support dynamic memory allocation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83512-30D9-4A37-88C9-B881F7C16BC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93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NEJ: Maybe animate a box around the GENN column to highlight that this is your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83512-30D9-4A37-88C9-B881F7C16BC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28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NEJ: Consider putting this as the first slide after the title.  I think with such a short talk, we should just get right to “what is the problem we are trying to solve”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83512-30D9-4A37-88C9-B881F7C16BC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91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This slide is really packed. And it is the main slide about this work. So it might be better to split it into 2 slides at least.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83512-30D9-4A37-88C9-B881F7C16BC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86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I think it would be fine to just list the different datasets and benchmarks. I don’t think adding the accuracy is very useful. </a:t>
            </a:r>
          </a:p>
          <a:p>
            <a:endParaRPr lang="en-CA"/>
          </a:p>
          <a:p>
            <a:r>
              <a:rPr lang="en-CA"/>
              <a:t>Also, starting the Y-axis at 75 is quite misleading. HAR CNN looks really bad but its still &gt;80%.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83512-30D9-4A37-88C9-B881F7C16BC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24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NEJ: I’m not sure if you have time for two results slides in an 8 min talk.  Perhaps just focus on the second results in case you are having trouble explaining this slide, you can just cut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83512-30D9-4A37-88C9-B881F7C16BC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72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NEJ: Maybe combine next steps with some conclusions – use this opportunity to remind the audience what GENN is for.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83512-30D9-4A37-88C9-B881F7C16BC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14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48A8-1211-19B1-F1C5-2EEF858A2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48AF6-504F-8297-8B6E-E3B492CE4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FCF1-B475-4EC9-EDA4-09A8976E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F1D3-D219-4117-7176-7F4FED20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9EAB-3508-5C08-A176-9B93C570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2EEA-DE5A-2F3E-8C8F-27050AC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54253-16B6-DF6C-9FC4-C6A3E7A3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713E-8FFA-5ABA-4949-251AB176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EA0A-FADA-871D-82E3-F9C388F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A01A-2027-C5BC-2684-5792F1B6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4FBA6-FDFE-9DBD-6443-5B8978920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3FEF-6DB2-D407-57BD-846ED97C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6EC5-71C3-B6DF-A7F2-D561F84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0577-0126-16D5-2855-8AAC4C06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EE020-E66C-7348-1802-2E92C219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9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3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3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06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3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5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5D7D-3BAE-4780-28A8-82C648BE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365126"/>
            <a:ext cx="11515725" cy="95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2ECB-AD46-829B-5216-7761FFA3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76375"/>
            <a:ext cx="11515725" cy="4700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E48F-D482-58BC-875C-A0DF4732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899" y="6356350"/>
            <a:ext cx="2743200" cy="365125"/>
          </a:xfrm>
        </p:spPr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724F-FA7F-60C6-AFF8-3B921A40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8BAB-6964-7D2B-6862-139EFBDC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49" y="6356350"/>
            <a:ext cx="2743200" cy="365125"/>
          </a:xfrm>
        </p:spPr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377AF6-72A7-D434-4017-D24B61AF1402}"/>
              </a:ext>
            </a:extLst>
          </p:cNvPr>
          <p:cNvCxnSpPr/>
          <p:nvPr userDrawn="1"/>
        </p:nvCxnSpPr>
        <p:spPr>
          <a:xfrm>
            <a:off x="342899" y="1400176"/>
            <a:ext cx="115252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66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6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06E6-CB03-5868-4833-879B228D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0136-F965-41EC-B66A-489CB053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1258-34C0-3084-9E0A-A3CA2A21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803F-388E-BB40-5887-8ABBF15E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2CAB-72B1-C6D9-BF54-1731A9C3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4F0C-3E82-348A-F59F-E10EDE94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BB6D-D1DB-E85C-6251-F7E17E89D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8549-5139-E643-FB97-CDFA11056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FF69B-41F2-F785-E704-CE601ACA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04A6-5275-6FDD-374F-B34C1E45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C800-0F02-CCD0-D967-15C70F09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1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9293-7536-CE86-D121-9CF80040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8A2C-38D8-548C-66E5-8BC83570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B41F3-EBA6-B5E3-EC72-8BC69716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39DC6-4453-8EAE-E495-C52E909ED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B2B53-02C2-9E99-EFFB-376DACF8A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6369-BB02-5EFB-EB86-A8FB6B06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68319-5DB0-CA31-DD16-4984BD18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39E28-4486-91DB-3C14-BC97522C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1D05-4568-DC9F-8812-B3E1D83B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CA680-2EFE-12F4-8447-EEFA0761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62F52-0DF0-D163-C7D6-590F6194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CD1E-7C9A-AE22-C4F3-114F353E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5027D-32D8-040F-0BD5-F5202F66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1CA9D-F14D-8BF8-3CFB-8562406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98DDF-4BCA-AED1-3C8A-E51D01A6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8AC4-C714-22B9-74D5-CFDB1295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7814-CFB1-ED6B-0739-896F46BA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4E67-FA21-2ADF-FA65-FA57D0BF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F8A87-5F26-15E9-DF74-7222271C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F2D8B-C297-7D45-A97C-C5476E4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67101-345A-B65D-C30B-228535E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8FF6-8760-E244-13C5-EE6B143A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8843A-B7A4-D668-CBCE-EC0FFD437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D757-71CA-CDD6-8053-2139C1DEC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590C-5BEF-2E93-7E03-BB4ABB9B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56870-72A7-FCDD-0947-3BBC1B5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B1238-5FC9-2E53-B3CD-07357403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76E96-8DAC-D2A8-23FD-4F9208D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A7E5-009A-D77B-B48D-1E5516627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A909-2877-5596-BAD5-4D27B8974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D2CD-C084-998E-4B12-EB3B80B6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8D27-A3BB-B8FB-ECF0-0F1AED37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pic>
        <p:nvPicPr>
          <p:cNvPr id="1026" name="Picture 2" descr="A green battery symbol on a circuit board&#10;&#10;Description automatically generated">
            <a:extLst>
              <a:ext uri="{FF2B5EF4-FFF2-40B4-BE49-F238E27FC236}">
                <a16:creationId xmlns:a16="http://schemas.microsoft.com/office/drawing/2014/main" id="{BD14BB9B-A148-4412-B358-42158D391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" t="1223" r="669" b="1317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E8F7A-1464-2912-5D3D-99D5FC75A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587798"/>
            <a:ext cx="9698115" cy="2581369"/>
          </a:xfrm>
        </p:spPr>
        <p:txBody>
          <a:bodyPr anchor="t">
            <a:normAutofit fontScale="90000"/>
          </a:bodyPr>
          <a:lstStyle/>
          <a:p>
            <a:r>
              <a:rPr lang="en-US" sz="4900">
                <a:latin typeface="Aptos Display" panose="020B0004020202020204" pitchFamily="34" charset="0"/>
              </a:rPr>
              <a:t>GENN: Enable Flexible and Efficient AI For Resource-Constrained Platforms</a:t>
            </a:r>
            <a:br>
              <a:rPr lang="en-US"/>
            </a:b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5214E-F120-5B97-4944-BB40BAD36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14203"/>
            <a:ext cx="5248941" cy="1001803"/>
          </a:xfrm>
        </p:spPr>
        <p:txBody>
          <a:bodyPr>
            <a:normAutofit fontScale="92500" lnSpcReduction="20000"/>
          </a:bodyPr>
          <a:lstStyle/>
          <a:p>
            <a:r>
              <a:rPr lang="en-CA" sz="2600"/>
              <a:t>Yan Zhu, Kaija Mikes, Karthik </a:t>
            </a:r>
          </a:p>
          <a:p>
            <a:r>
              <a:rPr lang="en-CA" sz="2600"/>
              <a:t>Ganesan, Natalie Enright Jerger</a:t>
            </a:r>
            <a:endParaRPr lang="en-CA" sz="240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erms of Use - Open UToronto">
            <a:extLst>
              <a:ext uri="{FF2B5EF4-FFF2-40B4-BE49-F238E27FC236}">
                <a16:creationId xmlns:a16="http://schemas.microsoft.com/office/drawing/2014/main" id="{891AB3C3-27D8-1B54-3118-00AD0D64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25" y="4398428"/>
            <a:ext cx="4241289" cy="152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0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BC85-F353-CE12-F808-01D07A91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30" y="365125"/>
            <a:ext cx="10276369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Next Steps &amp; Potential Values</a:t>
            </a:r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6F4D7-6118-F96F-F1F8-E675A2F60A9E}"/>
              </a:ext>
            </a:extLst>
          </p:cNvPr>
          <p:cNvSpPr/>
          <p:nvPr/>
        </p:nvSpPr>
        <p:spPr>
          <a:xfrm>
            <a:off x="1077433" y="1701321"/>
            <a:ext cx="9820939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Compare the inference time and memory usage of GENN benchmark to the experiment results of the prior works.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C0A4BE-4F42-A146-498C-59FA5C6655DB}"/>
              </a:ext>
            </a:extLst>
          </p:cNvPr>
          <p:cNvSpPr/>
          <p:nvPr/>
        </p:nvSpPr>
        <p:spPr>
          <a:xfrm>
            <a:off x="1077432" y="3200401"/>
            <a:ext cx="9820939" cy="1208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/>
              <a:t>Support the quantized sparse model conversion.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9B7B49-9DB1-29EF-17E3-8076D8E6A749}"/>
              </a:ext>
            </a:extLst>
          </p:cNvPr>
          <p:cNvSpPr/>
          <p:nvPr/>
        </p:nvSpPr>
        <p:spPr>
          <a:xfrm>
            <a:off x="1077431" y="4618266"/>
            <a:ext cx="9820939" cy="111630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Enrich GENN converter’s features to further improve its usability.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1D405-1C69-FA74-0589-F1EA6C201E02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9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1010627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018D-5669-C413-8CF5-1B4FD5359655}"/>
              </a:ext>
            </a:extLst>
          </p:cNvPr>
          <p:cNvSpPr txBox="1">
            <a:spLocks/>
          </p:cNvSpPr>
          <p:nvPr/>
        </p:nvSpPr>
        <p:spPr>
          <a:xfrm>
            <a:off x="3858056" y="3777538"/>
            <a:ext cx="4475888" cy="92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rgbClr val="002060"/>
                </a:solidFill>
                <a:latin typeface="Aptos Display" panose="020B0004020202020204" pitchFamily="34" charset="0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E7843-4E3C-F8F0-2D65-3E18E02CBB8B}"/>
              </a:ext>
            </a:extLst>
          </p:cNvPr>
          <p:cNvSpPr txBox="1">
            <a:spLocks/>
          </p:cNvSpPr>
          <p:nvPr/>
        </p:nvSpPr>
        <p:spPr>
          <a:xfrm>
            <a:off x="1609917" y="5567471"/>
            <a:ext cx="9165794" cy="1476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100">
                <a:solidFill>
                  <a:srgbClr val="002060"/>
                </a:solidFill>
                <a:latin typeface="Arial Nova" panose="020F0502020204030204" pitchFamily="34" charset="0"/>
              </a:rPr>
              <a:t>This research was undertaken, in part,</a:t>
            </a:r>
          </a:p>
          <a:p>
            <a:pPr marL="0" indent="0" algn="ctr">
              <a:buNone/>
            </a:pPr>
            <a:r>
              <a:rPr lang="en-US" sz="5100">
                <a:solidFill>
                  <a:srgbClr val="002060"/>
                </a:solidFill>
                <a:latin typeface="Arial Nova" panose="020F0502020204030204" pitchFamily="34" charset="0"/>
              </a:rPr>
              <a:t> thanks to funding from the Canada Research Chairs Program.</a:t>
            </a:r>
            <a:endParaRPr lang="en-US"/>
          </a:p>
        </p:txBody>
      </p:sp>
      <p:pic>
        <p:nvPicPr>
          <p:cNvPr id="4" name="Picture 3" descr="A red and black pixelated house&#10;&#10;Description automatically generated">
            <a:extLst>
              <a:ext uri="{FF2B5EF4-FFF2-40B4-BE49-F238E27FC236}">
                <a16:creationId xmlns:a16="http://schemas.microsoft.com/office/drawing/2014/main" id="{A004BE39-EFB7-2E6D-72A0-CBB808BF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" y="94284"/>
            <a:ext cx="1501030" cy="1324438"/>
          </a:xfrm>
          <a:prstGeom prst="rect">
            <a:avLst/>
          </a:prstGeom>
        </p:spPr>
      </p:pic>
      <p:pic>
        <p:nvPicPr>
          <p:cNvPr id="2050" name="Picture 2" descr="University of Toronto - Wikipedia">
            <a:extLst>
              <a:ext uri="{FF2B5EF4-FFF2-40B4-BE49-F238E27FC236}">
                <a16:creationId xmlns:a16="http://schemas.microsoft.com/office/drawing/2014/main" id="{7E307039-B8BB-F37C-4E8B-C67DF2A03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697" y="48125"/>
            <a:ext cx="1316297" cy="131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EEEC23-A78F-060F-63E2-15764339C24F}"/>
              </a:ext>
            </a:extLst>
          </p:cNvPr>
          <p:cNvSpPr txBox="1">
            <a:spLocks/>
          </p:cNvSpPr>
          <p:nvPr/>
        </p:nvSpPr>
        <p:spPr>
          <a:xfrm>
            <a:off x="339634" y="2229724"/>
            <a:ext cx="11706360" cy="1512957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>
                <a:solidFill>
                  <a:srgbClr val="002060"/>
                </a:solidFill>
                <a:latin typeface="Aptos Display" panose="020B0004020202020204" pitchFamily="34" charset="0"/>
              </a:rPr>
              <a:t>GENN: Enable Flexible and Efficient AI For Resource-Constrained Platforms</a:t>
            </a:r>
            <a:endParaRPr lang="en-CA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6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BC85-F353-CE12-F808-01D07A91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AI on Resource-Constrained Platform</a:t>
            </a:r>
            <a:endParaRPr lang="en-CA"/>
          </a:p>
        </p:txBody>
      </p:sp>
      <p:pic>
        <p:nvPicPr>
          <p:cNvPr id="3078" name="Picture 6" descr="Sound Wave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2CB6A514-DF29-12F7-F93B-9DD3D0CD5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6" b="20556"/>
          <a:stretch/>
        </p:blipFill>
        <p:spPr bwMode="auto">
          <a:xfrm>
            <a:off x="5674379" y="2674406"/>
            <a:ext cx="3302520" cy="19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DF] Evaluation of a skeleton-based method for human activity recognition  on a large-scale RGB-D dataset | Semantic Scholar">
            <a:extLst>
              <a:ext uri="{FF2B5EF4-FFF2-40B4-BE49-F238E27FC236}">
                <a16:creationId xmlns:a16="http://schemas.microsoft.com/office/drawing/2014/main" id="{5E30057A-D942-5DDE-426E-E6C8CFEBF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85" b="16667"/>
          <a:stretch/>
        </p:blipFill>
        <p:spPr bwMode="auto">
          <a:xfrm>
            <a:off x="690876" y="2389799"/>
            <a:ext cx="2093503" cy="25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D6C1F1-5B26-DFD1-B4A8-417235142CD2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  <a:endParaRPr lang="en-CA" sz="2800"/>
          </a:p>
        </p:txBody>
      </p:sp>
      <p:pic>
        <p:nvPicPr>
          <p:cNvPr id="3086" name="Picture 14" descr="Virtual care options open to Pictou County residents without a doctor |  SaltWire">
            <a:extLst>
              <a:ext uri="{FF2B5EF4-FFF2-40B4-BE49-F238E27FC236}">
                <a16:creationId xmlns:a16="http://schemas.microsoft.com/office/drawing/2014/main" id="{835F826D-7543-7582-0E06-FA21DE2F8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04"/>
          <a:stretch/>
        </p:blipFill>
        <p:spPr bwMode="auto">
          <a:xfrm>
            <a:off x="3235210" y="2548379"/>
            <a:ext cx="2379257" cy="21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nist | TensorFlow Datasets">
            <a:extLst>
              <a:ext uri="{FF2B5EF4-FFF2-40B4-BE49-F238E27FC236}">
                <a16:creationId xmlns:a16="http://schemas.microsoft.com/office/drawing/2014/main" id="{21A94C9B-AB06-F904-CBC9-01274958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23" y="2312313"/>
            <a:ext cx="2669001" cy="26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AF5CEC-EC18-0755-3583-83719E14AAEA}"/>
              </a:ext>
            </a:extLst>
          </p:cNvPr>
          <p:cNvSpPr txBox="1"/>
          <p:nvPr/>
        </p:nvSpPr>
        <p:spPr>
          <a:xfrm>
            <a:off x="568412" y="4981314"/>
            <a:ext cx="2001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Posture Detection</a:t>
            </a:r>
            <a:endParaRPr lang="en-CA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62FB1-D7E6-7259-D164-10A2AF8691B2}"/>
              </a:ext>
            </a:extLst>
          </p:cNvPr>
          <p:cNvSpPr txBox="1"/>
          <p:nvPr/>
        </p:nvSpPr>
        <p:spPr>
          <a:xfrm>
            <a:off x="3423941" y="4945379"/>
            <a:ext cx="2001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Health Monitoring</a:t>
            </a:r>
            <a:endParaRPr lang="en-CA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820C4-55D1-CC4B-FA2F-502D5FE268B5}"/>
              </a:ext>
            </a:extLst>
          </p:cNvPr>
          <p:cNvSpPr txBox="1"/>
          <p:nvPr/>
        </p:nvSpPr>
        <p:spPr>
          <a:xfrm>
            <a:off x="6491417" y="4981313"/>
            <a:ext cx="2151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Signal Classification</a:t>
            </a:r>
            <a:endParaRPr lang="en-CA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07479-BC0E-163E-2C7E-DA50A3BF5D06}"/>
              </a:ext>
            </a:extLst>
          </p:cNvPr>
          <p:cNvSpPr txBox="1"/>
          <p:nvPr/>
        </p:nvSpPr>
        <p:spPr>
          <a:xfrm>
            <a:off x="9165726" y="4981313"/>
            <a:ext cx="2457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Image Classification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278794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EDDD2C-445E-2483-E7F2-6D184D9241AC}"/>
              </a:ext>
            </a:extLst>
          </p:cNvPr>
          <p:cNvSpPr/>
          <p:nvPr/>
        </p:nvSpPr>
        <p:spPr>
          <a:xfrm>
            <a:off x="1160748" y="2201414"/>
            <a:ext cx="2360801" cy="1302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 Nova Cond" panose="020B0506020202020204" pitchFamily="34" charset="0"/>
              </a:rPr>
              <a:t>I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Cond" panose="020B0506020202020204" pitchFamily="34" charset="0"/>
              </a:rPr>
              <a:t>nterpreted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Cond" panose="020B0506020202020204" pitchFamily="34" charset="0"/>
              </a:rPr>
              <a:t> </a:t>
            </a:r>
            <a:r>
              <a:rPr lang="en-US" sz="3200">
                <a:solidFill>
                  <a:prstClr val="black"/>
                </a:solidFill>
                <a:latin typeface="Arial Nova Cond" panose="020B0506020202020204" pitchFamily="34" charset="0"/>
              </a:rPr>
              <a:t>L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Cond" panose="020B0506020202020204" pitchFamily="34" charset="0"/>
              </a:rPr>
              <a:t>anguages</a:t>
            </a:r>
            <a:endParaRPr lang="en-US" sz="9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310B88-1A0D-C8EF-7702-2A677AA6031B}"/>
              </a:ext>
            </a:extLst>
          </p:cNvPr>
          <p:cNvSpPr/>
          <p:nvPr/>
        </p:nvSpPr>
        <p:spPr>
          <a:xfrm>
            <a:off x="7654272" y="4018112"/>
            <a:ext cx="1987331" cy="11519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Arial Nova Cond" panose="020B0506020202020204" pitchFamily="34" charset="0"/>
              </a:rPr>
              <a:t>Extensive Libraries</a:t>
            </a:r>
            <a:endParaRPr lang="en-CA" sz="16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E6A695-C0EA-7EDD-34AD-53E0AA093EB9}"/>
              </a:ext>
            </a:extLst>
          </p:cNvPr>
          <p:cNvSpPr/>
          <p:nvPr/>
        </p:nvSpPr>
        <p:spPr>
          <a:xfrm>
            <a:off x="2550397" y="4235251"/>
            <a:ext cx="3302387" cy="13023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 Nova Cond" panose="020B0506020202020204" pitchFamily="34" charset="0"/>
              </a:rPr>
              <a:t>Dynamic Memory Allocation</a:t>
            </a:r>
            <a:endParaRPr lang="en-US" sz="9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2D09F8-FC4C-2A5A-308A-3E4D15D2777E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</a:t>
            </a:r>
            <a:endParaRPr lang="en-CA" sz="2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655077-EA10-27C6-FDEF-DB4BD0CF26AC}"/>
              </a:ext>
            </a:extLst>
          </p:cNvPr>
          <p:cNvSpPr txBox="1">
            <a:spLocks/>
          </p:cNvSpPr>
          <p:nvPr/>
        </p:nvSpPr>
        <p:spPr>
          <a:xfrm>
            <a:off x="250210" y="276216"/>
            <a:ext cx="11912712" cy="958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Motivation I: Limitations of Dominant Deep Learning Frameworks for Low-Performance Devices</a:t>
            </a:r>
            <a:endParaRPr lang="en-US">
              <a:cs typeface="Calibri Ligh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DDA02B-D98A-69B0-DEE5-F4226A138081}"/>
              </a:ext>
            </a:extLst>
          </p:cNvPr>
          <p:cNvSpPr/>
          <p:nvPr/>
        </p:nvSpPr>
        <p:spPr>
          <a:xfrm>
            <a:off x="4201591" y="2041318"/>
            <a:ext cx="3788815" cy="20388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rial Nova Cond" panose="020B0506020202020204" pitchFamily="34" charset="0"/>
              </a:rPr>
              <a:t>PyTorch, TensorFlow</a:t>
            </a:r>
            <a:endParaRPr lang="en-CA" sz="40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BEC6E2-5CE5-49C2-A5B8-A44754B08C2D}"/>
              </a:ext>
            </a:extLst>
          </p:cNvPr>
          <p:cNvSpPr/>
          <p:nvPr/>
        </p:nvSpPr>
        <p:spPr>
          <a:xfrm>
            <a:off x="8462102" y="2059888"/>
            <a:ext cx="2787889" cy="11519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Arial Nova Cond" panose="020B0506020202020204" pitchFamily="34" charset="0"/>
              </a:rPr>
              <a:t>Platform Dependencies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14613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512FFF-75FC-20D6-D4DB-003B77AF5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35616"/>
              </p:ext>
            </p:extLst>
          </p:nvPr>
        </p:nvGraphicFramePr>
        <p:xfrm>
          <a:off x="756530" y="1490237"/>
          <a:ext cx="10678937" cy="4632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98345">
                  <a:extLst>
                    <a:ext uri="{9D8B030D-6E8A-4147-A177-3AD203B41FA5}">
                      <a16:colId xmlns:a16="http://schemas.microsoft.com/office/drawing/2014/main" val="4075585760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2818112216"/>
                    </a:ext>
                  </a:extLst>
                </a:gridCol>
                <a:gridCol w="1695196">
                  <a:extLst>
                    <a:ext uri="{9D8B030D-6E8A-4147-A177-3AD203B41FA5}">
                      <a16:colId xmlns:a16="http://schemas.microsoft.com/office/drawing/2014/main" val="1177680829"/>
                    </a:ext>
                  </a:extLst>
                </a:gridCol>
                <a:gridCol w="1868689">
                  <a:extLst>
                    <a:ext uri="{9D8B030D-6E8A-4147-A177-3AD203B41FA5}">
                      <a16:colId xmlns:a16="http://schemas.microsoft.com/office/drawing/2014/main" val="2755986397"/>
                    </a:ext>
                  </a:extLst>
                </a:gridCol>
                <a:gridCol w="2457279">
                  <a:extLst>
                    <a:ext uri="{9D8B030D-6E8A-4147-A177-3AD203B41FA5}">
                      <a16:colId xmlns:a16="http://schemas.microsoft.com/office/drawing/2014/main" val="3712756365"/>
                    </a:ext>
                  </a:extLst>
                </a:gridCol>
              </a:tblGrid>
              <a:tr h="884682">
                <a:tc>
                  <a:txBody>
                    <a:bodyPr/>
                    <a:lstStyle/>
                    <a:p>
                      <a:pPr algn="ctr"/>
                      <a:endParaRPr lang="en-CA" sz="2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GENN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800" b="1"/>
                        <a:t>(Our Work)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CMSIS-NN</a:t>
                      </a:r>
                      <a:endParaRPr lang="en-CA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uTensor</a:t>
                      </a:r>
                      <a:endParaRPr lang="en-CA" sz="2800" b="1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TensorFlow </a:t>
                      </a:r>
                    </a:p>
                    <a:p>
                      <a:pPr algn="ctr"/>
                      <a:r>
                        <a:rPr lang="en-US" sz="2800" b="1"/>
                        <a:t>Lite Micro</a:t>
                      </a:r>
                      <a:endParaRPr lang="en-CA" sz="2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899836"/>
                  </a:ext>
                </a:extLst>
              </a:tr>
              <a:tr h="1079602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Platform Requirement</a:t>
                      </a:r>
                      <a:endParaRPr lang="en-CA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None</a:t>
                      </a:r>
                      <a:endParaRPr lang="en-CA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ARM Cortex-M Processor</a:t>
                      </a:r>
                      <a:endParaRPr lang="en-CA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Mbed OS</a:t>
                      </a:r>
                      <a:endParaRPr lang="en-CA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Dynamic Memory Allocation</a:t>
                      </a:r>
                      <a:endParaRPr lang="en-CA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369648"/>
                  </a:ext>
                </a:extLst>
              </a:tr>
              <a:tr h="599301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Auto Generation</a:t>
                      </a:r>
                      <a:endParaRPr lang="en-CA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sym typeface="Wingdings" panose="05000000000000000000" pitchFamily="2" charset="2"/>
                        </a:rPr>
                        <a:t></a:t>
                      </a:r>
                      <a:endParaRPr lang="en-CA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26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600">
                          <a:sym typeface="Wingdings" panose="05000000000000000000" pitchFamily="2" charset="2"/>
                        </a:rPr>
                        <a:t></a:t>
                      </a:r>
                      <a:endParaRPr lang="en-CA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sym typeface="Wingdings" panose="05000000000000000000" pitchFamily="2" charset="2"/>
                        </a:rPr>
                        <a:t></a:t>
                      </a:r>
                      <a:endParaRPr lang="en-CA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sym typeface="Wingdings" panose="05000000000000000000" pitchFamily="2" charset="2"/>
                        </a:rPr>
                        <a:t></a:t>
                      </a:r>
                      <a:endParaRPr lang="en-CA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15203"/>
                  </a:ext>
                </a:extLst>
              </a:tr>
              <a:tr h="485148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DL Framework</a:t>
                      </a:r>
                      <a:endParaRPr lang="en-CA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PyTorch</a:t>
                      </a:r>
                      <a:endParaRPr lang="en-CA" sz="28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None</a:t>
                      </a:r>
                      <a:endParaRPr lang="en-CA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TensorFlow</a:t>
                      </a:r>
                      <a:endParaRPr lang="en-CA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TensorFlow</a:t>
                      </a:r>
                      <a:endParaRPr lang="en-CA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90606"/>
                  </a:ext>
                </a:extLst>
              </a:tr>
              <a:tr h="485148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Usability</a:t>
                      </a:r>
                      <a:endParaRPr lang="en-CA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Easy</a:t>
                      </a:r>
                      <a:endParaRPr lang="en-CA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Very Hard</a:t>
                      </a:r>
                      <a:endParaRPr lang="en-CA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Medium</a:t>
                      </a:r>
                      <a:endParaRPr lang="en-CA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Hard</a:t>
                      </a:r>
                      <a:endParaRPr lang="en-CA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315874"/>
                  </a:ext>
                </a:extLst>
              </a:tr>
              <a:tr h="599301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Sparsity</a:t>
                      </a:r>
                      <a:endParaRPr lang="en-CA" sz="2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sym typeface="Wingdings" panose="05000000000000000000" pitchFamily="2" charset="2"/>
                        </a:rPr>
                        <a:t></a:t>
                      </a:r>
                      <a:endParaRPr lang="en-CA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sym typeface="Wingdings" panose="05000000000000000000" pitchFamily="2" charset="2"/>
                        </a:rPr>
                        <a:t></a:t>
                      </a:r>
                      <a:endParaRPr lang="en-CA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26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600">
                          <a:sym typeface="Wingdings" panose="05000000000000000000" pitchFamily="2" charset="2"/>
                        </a:rPr>
                        <a:t></a:t>
                      </a:r>
                      <a:endParaRPr lang="en-CA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26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600">
                          <a:sym typeface="Wingdings" panose="05000000000000000000" pitchFamily="2" charset="2"/>
                        </a:rPr>
                        <a:t></a:t>
                      </a:r>
                      <a:endParaRPr lang="en-CA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3215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D13913-B096-9723-95D4-28A7CD5E47FC}"/>
              </a:ext>
            </a:extLst>
          </p:cNvPr>
          <p:cNvSpPr/>
          <p:nvPr/>
        </p:nvSpPr>
        <p:spPr>
          <a:xfrm>
            <a:off x="2179241" y="6178027"/>
            <a:ext cx="8121065" cy="59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73" tIns="32337" rIns="64673" bIns="32337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>
                <a:solidFill>
                  <a:srgbClr val="000000"/>
                </a:solidFill>
                <a:cs typeface="Calibri"/>
              </a:rPr>
              <a:t>Comparison of GENN and prior works.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55D6D-A503-EA2C-1E3E-B5605B3F76F8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3</a:t>
            </a:r>
            <a:endParaRPr lang="en-CA" sz="2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282DAA-9CBD-83A6-0318-22BBB3DDF974}"/>
              </a:ext>
            </a:extLst>
          </p:cNvPr>
          <p:cNvSpPr txBox="1">
            <a:spLocks/>
          </p:cNvSpPr>
          <p:nvPr/>
        </p:nvSpPr>
        <p:spPr>
          <a:xfrm>
            <a:off x="342899" y="365126"/>
            <a:ext cx="11515725" cy="95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Motivation II: Drawbacks of Prior Works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02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4A682B-A237-4EAA-C351-500827DBCDCF}"/>
              </a:ext>
            </a:extLst>
          </p:cNvPr>
          <p:cNvGrpSpPr/>
          <p:nvPr/>
        </p:nvGrpSpPr>
        <p:grpSpPr>
          <a:xfrm>
            <a:off x="800101" y="1847378"/>
            <a:ext cx="10553696" cy="3163245"/>
            <a:chOff x="774700" y="2119955"/>
            <a:chExt cx="10553696" cy="3163245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2890834C-901E-2F92-4029-04F9F39AFDED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2246954"/>
              <a:ext cx="10337796" cy="3036246"/>
            </a:xfrm>
            <a:prstGeom prst="rect">
              <a:avLst/>
            </a:prstGeom>
          </p:spPr>
          <p:txBody>
            <a:bodyPr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4800" b="1">
                  <a:solidFill>
                    <a:srgbClr val="002060"/>
                  </a:solidFill>
                </a:rPr>
                <a:t>Research Goal</a:t>
              </a:r>
              <a:r>
                <a:rPr lang="en-US" sz="4400" b="1">
                  <a:solidFill>
                    <a:srgbClr val="002060"/>
                  </a:solidFill>
                </a:rPr>
                <a:t>:</a:t>
              </a:r>
              <a:r>
                <a:rPr lang="en-US" sz="3600">
                  <a:solidFill>
                    <a:srgbClr val="002060"/>
                  </a:solidFill>
                </a:rPr>
                <a:t> </a:t>
              </a:r>
              <a:r>
                <a:rPr lang="en-US" sz="4400">
                  <a:solidFill>
                    <a:srgbClr val="002060"/>
                  </a:solidFill>
                </a:rPr>
                <a:t>Develop a more portable and flexible PyTorch conversion tool that can better 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4400">
                  <a:solidFill>
                    <a:srgbClr val="002060"/>
                  </a:solidFill>
                </a:rPr>
                <a:t>serve AI research on low-performance platforms.</a:t>
              </a:r>
              <a:endParaRPr lang="en-CA" sz="3600">
                <a:solidFill>
                  <a:srgbClr val="002060"/>
                </a:solidFill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5DE02A-C6FC-2EA5-CB12-768B5F8CB363}"/>
                </a:ext>
              </a:extLst>
            </p:cNvPr>
            <p:cNvCxnSpPr/>
            <p:nvPr/>
          </p:nvCxnSpPr>
          <p:spPr>
            <a:xfrm flipV="1">
              <a:off x="812800" y="2119955"/>
              <a:ext cx="0" cy="10287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5D4CB0D-2E60-60D5-DBB2-D0B3C8A85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9500" y="2895600"/>
              <a:ext cx="0" cy="18669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6BE9408-CEB5-B7E5-A490-FBF05E807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" y="2145355"/>
              <a:ext cx="38227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2772F7-4A3C-F105-C0C3-75272976F96A}"/>
                </a:ext>
              </a:extLst>
            </p:cNvPr>
            <p:cNvCxnSpPr>
              <a:cxnSpLocks/>
            </p:cNvCxnSpPr>
            <p:nvPr/>
          </p:nvCxnSpPr>
          <p:spPr>
            <a:xfrm>
              <a:off x="6273800" y="4762500"/>
              <a:ext cx="5003800" cy="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6B464C-18DD-75B5-D4F7-27C9FEB2A959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4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414726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BC85-F353-CE12-F808-01D07A91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Proposed Solution: GENN</a:t>
            </a:r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5CD683-CCA9-23EB-05DF-4F2D0BD3F45F}"/>
              </a:ext>
            </a:extLst>
          </p:cNvPr>
          <p:cNvSpPr txBox="1"/>
          <p:nvPr/>
        </p:nvSpPr>
        <p:spPr>
          <a:xfrm>
            <a:off x="937243" y="5290253"/>
            <a:ext cx="104165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i="1">
                <a:latin typeface="Aptos Display" panose="020B0004020202020204" pitchFamily="34" charset="0"/>
              </a:rPr>
              <a:t>No external library dependencies, OS constraints, or dynamic memory allocation requirements.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i="1">
                <a:latin typeface="Aptos Display" panose="020B0004020202020204" pitchFamily="34" charset="0"/>
              </a:rPr>
              <a:t>Quantization operations require zero floating-point operations.</a:t>
            </a:r>
            <a:endParaRPr lang="en-CA" sz="2600" i="1">
              <a:latin typeface="Aptos Display" panose="020B0004020202020204" pitchFamily="34" charset="0"/>
            </a:endParaRPr>
          </a:p>
        </p:txBody>
      </p:sp>
      <p:pic>
        <p:nvPicPr>
          <p:cNvPr id="5" name="Graphic 23" descr="Badge 3 with solid fill">
            <a:extLst>
              <a:ext uri="{FF2B5EF4-FFF2-40B4-BE49-F238E27FC236}">
                <a16:creationId xmlns:a16="http://schemas.microsoft.com/office/drawing/2014/main" id="{4659D13E-EF87-B1FC-1BD6-9606B31C4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2459" y="1511120"/>
            <a:ext cx="472203" cy="435291"/>
          </a:xfrm>
          <a:prstGeom prst="rect">
            <a:avLst/>
          </a:prstGeom>
        </p:spPr>
      </p:pic>
      <p:pic>
        <p:nvPicPr>
          <p:cNvPr id="6" name="Graphic 2" descr="Table outline">
            <a:extLst>
              <a:ext uri="{FF2B5EF4-FFF2-40B4-BE49-F238E27FC236}">
                <a16:creationId xmlns:a16="http://schemas.microsoft.com/office/drawing/2014/main" id="{E4AF4360-0BEB-049B-6295-7E127F433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4967" y="3285080"/>
            <a:ext cx="1064076" cy="103917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AB228F2B-9546-264A-462F-248FC02B8AA4}"/>
              </a:ext>
            </a:extLst>
          </p:cNvPr>
          <p:cNvSpPr txBox="1"/>
          <p:nvPr/>
        </p:nvSpPr>
        <p:spPr>
          <a:xfrm>
            <a:off x="1191171" y="1739469"/>
            <a:ext cx="2081542" cy="407506"/>
          </a:xfrm>
          <a:prstGeom prst="rect">
            <a:avLst/>
          </a:prstGeom>
          <a:noFill/>
        </p:spPr>
        <p:txBody>
          <a:bodyPr rot="0" spcFirstLastPara="0" vert="horz" wrap="square" lIns="64673" tIns="32337" rIns="64673" bIns="32337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b="1">
                <a:latin typeface="Calibri"/>
                <a:cs typeface="Calibri"/>
              </a:rPr>
              <a:t>PyTorch Model</a:t>
            </a:r>
            <a:endParaRPr lang="en-GB" sz="2200" b="1">
              <a:latin typeface="Calibri"/>
              <a:cs typeface="Times New Roman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464470D2-9EDF-C70E-75E8-80E2D1556C4C}"/>
              </a:ext>
            </a:extLst>
          </p:cNvPr>
          <p:cNvSpPr txBox="1"/>
          <p:nvPr/>
        </p:nvSpPr>
        <p:spPr>
          <a:xfrm>
            <a:off x="1191894" y="3128445"/>
            <a:ext cx="1961796" cy="407506"/>
          </a:xfrm>
          <a:prstGeom prst="rect">
            <a:avLst/>
          </a:prstGeom>
          <a:noFill/>
        </p:spPr>
        <p:txBody>
          <a:bodyPr rot="0" spcFirstLastPara="0" vert="horz" wrap="square" lIns="64673" tIns="32337" rIns="64673" bIns="32337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b="1">
                <a:latin typeface="Calibri"/>
                <a:cs typeface="Calibri"/>
              </a:rPr>
              <a:t>Input Dataset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0B5E6-D5BB-56BE-7B03-59913A77B8B4}"/>
              </a:ext>
            </a:extLst>
          </p:cNvPr>
          <p:cNvGrpSpPr/>
          <p:nvPr/>
        </p:nvGrpSpPr>
        <p:grpSpPr>
          <a:xfrm>
            <a:off x="9074950" y="2816596"/>
            <a:ext cx="719776" cy="652805"/>
            <a:chOff x="10041578" y="3833117"/>
            <a:chExt cx="914400" cy="914400"/>
          </a:xfrm>
        </p:grpSpPr>
        <p:pic>
          <p:nvPicPr>
            <p:cNvPr id="55" name="Graphic 35" descr="Paper with solid fill">
              <a:extLst>
                <a:ext uri="{FF2B5EF4-FFF2-40B4-BE49-F238E27FC236}">
                  <a16:creationId xmlns:a16="http://schemas.microsoft.com/office/drawing/2014/main" id="{4932C648-7BD9-52A1-1D14-94F44666B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41578" y="3833117"/>
              <a:ext cx="914400" cy="914400"/>
            </a:xfrm>
            <a:prstGeom prst="rect">
              <a:avLst/>
            </a:prstGeom>
          </p:spPr>
        </p:pic>
        <p:sp>
          <p:nvSpPr>
            <p:cNvPr id="56" name="TextBox 36">
              <a:extLst>
                <a:ext uri="{FF2B5EF4-FFF2-40B4-BE49-F238E27FC236}">
                  <a16:creationId xmlns:a16="http://schemas.microsoft.com/office/drawing/2014/main" id="{14A63425-A170-C4E3-D959-61CE8CF20648}"/>
                </a:ext>
              </a:extLst>
            </p:cNvPr>
            <p:cNvSpPr txBox="1"/>
            <p:nvPr/>
          </p:nvSpPr>
          <p:spPr>
            <a:xfrm>
              <a:off x="10246409" y="4029971"/>
              <a:ext cx="470425" cy="570804"/>
            </a:xfrm>
            <a:prstGeom prst="rect">
              <a:avLst/>
            </a:prstGeom>
            <a:noFill/>
          </p:spPr>
          <p:txBody>
            <a:bodyPr rot="0" spcFirstLastPara="0" vert="horz" wrap="square" lIns="64673" tIns="32337" rIns="64673" bIns="32337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2400" b="1">
                  <a:cs typeface="Calibri"/>
                </a:rPr>
                <a:t>.c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E4D68-3F0B-2156-6DB5-FB6991101AE9}"/>
              </a:ext>
            </a:extLst>
          </p:cNvPr>
          <p:cNvGrpSpPr/>
          <p:nvPr/>
        </p:nvGrpSpPr>
        <p:grpSpPr>
          <a:xfrm>
            <a:off x="9087583" y="3497632"/>
            <a:ext cx="719776" cy="652805"/>
            <a:chOff x="10041578" y="3263865"/>
            <a:chExt cx="914400" cy="914400"/>
          </a:xfrm>
        </p:grpSpPr>
        <p:pic>
          <p:nvPicPr>
            <p:cNvPr id="53" name="Graphic 33" descr="Paper with solid fill">
              <a:extLst>
                <a:ext uri="{FF2B5EF4-FFF2-40B4-BE49-F238E27FC236}">
                  <a16:creationId xmlns:a16="http://schemas.microsoft.com/office/drawing/2014/main" id="{3B0D8A99-309C-2422-E8D0-7FEC0DDEA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41578" y="3263865"/>
              <a:ext cx="914400" cy="914400"/>
            </a:xfrm>
            <a:prstGeom prst="rect">
              <a:avLst/>
            </a:prstGeom>
          </p:spPr>
        </p:pic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id="{291E3BF2-1E6B-B63A-F761-2E0582F0371E}"/>
                </a:ext>
              </a:extLst>
            </p:cNvPr>
            <p:cNvSpPr txBox="1"/>
            <p:nvPr/>
          </p:nvSpPr>
          <p:spPr>
            <a:xfrm>
              <a:off x="10243894" y="3410578"/>
              <a:ext cx="549252" cy="570804"/>
            </a:xfrm>
            <a:prstGeom prst="rect">
              <a:avLst/>
            </a:prstGeom>
            <a:noFill/>
          </p:spPr>
          <p:txBody>
            <a:bodyPr rot="0" spcFirstLastPara="0" vert="horz" wrap="square" lIns="64673" tIns="32337" rIns="64673" bIns="32337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2400" b="1">
                  <a:cs typeface="Calibri"/>
                </a:rPr>
                <a:t>.h</a:t>
              </a:r>
              <a:endParaRPr lang="en-GB" sz="2400" b="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7C296-E6F9-35A8-B106-A0E90D8858A0}"/>
              </a:ext>
            </a:extLst>
          </p:cNvPr>
          <p:cNvGrpSpPr/>
          <p:nvPr/>
        </p:nvGrpSpPr>
        <p:grpSpPr>
          <a:xfrm>
            <a:off x="9633398" y="2816596"/>
            <a:ext cx="719776" cy="652805"/>
            <a:chOff x="10041578" y="3833117"/>
            <a:chExt cx="914400" cy="914400"/>
          </a:xfrm>
        </p:grpSpPr>
        <p:pic>
          <p:nvPicPr>
            <p:cNvPr id="51" name="Graphic 31" descr="Paper with solid fill">
              <a:extLst>
                <a:ext uri="{FF2B5EF4-FFF2-40B4-BE49-F238E27FC236}">
                  <a16:creationId xmlns:a16="http://schemas.microsoft.com/office/drawing/2014/main" id="{C5EC62B6-DE3E-A82E-AFAB-3F17F7A7C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41578" y="3833117"/>
              <a:ext cx="914400" cy="914400"/>
            </a:xfrm>
            <a:prstGeom prst="rect">
              <a:avLst/>
            </a:prstGeom>
          </p:spPr>
        </p:pic>
        <p:sp>
          <p:nvSpPr>
            <p:cNvPr id="52" name="TextBox 32">
              <a:extLst>
                <a:ext uri="{FF2B5EF4-FFF2-40B4-BE49-F238E27FC236}">
                  <a16:creationId xmlns:a16="http://schemas.microsoft.com/office/drawing/2014/main" id="{44A54050-303A-6D18-4FA2-D8617C9E55EF}"/>
                </a:ext>
              </a:extLst>
            </p:cNvPr>
            <p:cNvSpPr txBox="1"/>
            <p:nvPr/>
          </p:nvSpPr>
          <p:spPr>
            <a:xfrm>
              <a:off x="10217307" y="4055051"/>
              <a:ext cx="527574" cy="570804"/>
            </a:xfrm>
            <a:prstGeom prst="rect">
              <a:avLst/>
            </a:prstGeom>
            <a:noFill/>
          </p:spPr>
          <p:txBody>
            <a:bodyPr rot="0" spcFirstLastPara="0" vert="horz" wrap="square" lIns="64673" tIns="32337" rIns="64673" bIns="32337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2400" b="1">
                  <a:cs typeface="Calibri"/>
                </a:rPr>
                <a:t>.h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C60782-47A7-A233-1AA4-C04DDD4335EE}"/>
              </a:ext>
            </a:extLst>
          </p:cNvPr>
          <p:cNvGrpSpPr/>
          <p:nvPr/>
        </p:nvGrpSpPr>
        <p:grpSpPr>
          <a:xfrm>
            <a:off x="10191845" y="2816596"/>
            <a:ext cx="719776" cy="652805"/>
            <a:chOff x="10041578" y="3833117"/>
            <a:chExt cx="914400" cy="914400"/>
          </a:xfrm>
        </p:grpSpPr>
        <p:pic>
          <p:nvPicPr>
            <p:cNvPr id="49" name="Graphic 29" descr="Paper with solid fill">
              <a:extLst>
                <a:ext uri="{FF2B5EF4-FFF2-40B4-BE49-F238E27FC236}">
                  <a16:creationId xmlns:a16="http://schemas.microsoft.com/office/drawing/2014/main" id="{9368DC2F-ED86-D7EA-F5C1-FE690A4B3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41578" y="3833117"/>
              <a:ext cx="914400" cy="914400"/>
            </a:xfrm>
            <a:prstGeom prst="rect">
              <a:avLst/>
            </a:prstGeom>
          </p:spPr>
        </p:pic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id="{F6BCDB56-C995-6213-B7E9-E16C2B7A1C43}"/>
                </a:ext>
              </a:extLst>
            </p:cNvPr>
            <p:cNvSpPr txBox="1"/>
            <p:nvPr/>
          </p:nvSpPr>
          <p:spPr>
            <a:xfrm>
              <a:off x="10219606" y="4062277"/>
              <a:ext cx="549253" cy="570804"/>
            </a:xfrm>
            <a:prstGeom prst="rect">
              <a:avLst/>
            </a:prstGeom>
            <a:noFill/>
          </p:spPr>
          <p:txBody>
            <a:bodyPr rot="0" spcFirstLastPara="0" vert="horz" wrap="square" lIns="64673" tIns="32337" rIns="64673" bIns="32337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2400" b="1">
                  <a:cs typeface="Calibri"/>
                </a:rPr>
                <a:t>.h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9D72F20-851F-4CB8-2894-3CE40BBDD04D}"/>
              </a:ext>
            </a:extLst>
          </p:cNvPr>
          <p:cNvSpPr txBox="1"/>
          <p:nvPr/>
        </p:nvSpPr>
        <p:spPr>
          <a:xfrm>
            <a:off x="9771724" y="3624683"/>
            <a:ext cx="1492435" cy="407506"/>
          </a:xfrm>
          <a:prstGeom prst="rect">
            <a:avLst/>
          </a:prstGeom>
          <a:noFill/>
        </p:spPr>
        <p:txBody>
          <a:bodyPr rot="0" spcFirstLastPara="0" vert="horz" wrap="square" lIns="64673" tIns="32337" rIns="64673" bIns="32337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latin typeface="Calibri"/>
                <a:cs typeface="Calibri"/>
              </a:rPr>
              <a:t>C Dataset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7E65C1B-7A7A-2B22-AEB3-F063832F2C4A}"/>
              </a:ext>
            </a:extLst>
          </p:cNvPr>
          <p:cNvSpPr txBox="1"/>
          <p:nvPr/>
        </p:nvSpPr>
        <p:spPr>
          <a:xfrm>
            <a:off x="8771937" y="1634548"/>
            <a:ext cx="2391932" cy="638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673" tIns="32337" rIns="64673" bIns="32337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Calibri"/>
                <a:cs typeface="Calibri"/>
              </a:rPr>
              <a:t>Pre-defined DNN Functions in C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D198AB-B233-FA1E-37F8-395B272D30F8}"/>
              </a:ext>
            </a:extLst>
          </p:cNvPr>
          <p:cNvSpPr/>
          <p:nvPr/>
        </p:nvSpPr>
        <p:spPr>
          <a:xfrm>
            <a:off x="8701140" y="1590450"/>
            <a:ext cx="2533528" cy="7332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73"/>
          </a:p>
        </p:txBody>
      </p:sp>
      <p:pic>
        <p:nvPicPr>
          <p:cNvPr id="23" name="Graphic 24" descr="Badge 1 with solid fill">
            <a:extLst>
              <a:ext uri="{FF2B5EF4-FFF2-40B4-BE49-F238E27FC236}">
                <a16:creationId xmlns:a16="http://schemas.microsoft.com/office/drawing/2014/main" id="{F2806868-7619-73B9-4210-C47BAF76C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268" y="1648124"/>
            <a:ext cx="504175" cy="4572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F6B4DF-57E6-D552-5AF5-D62ACCD85986}"/>
              </a:ext>
            </a:extLst>
          </p:cNvPr>
          <p:cNvSpPr/>
          <p:nvPr/>
        </p:nvSpPr>
        <p:spPr>
          <a:xfrm>
            <a:off x="8611008" y="4174983"/>
            <a:ext cx="2920205" cy="10391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4673" tIns="32337" rIns="64673" bIns="3233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chemeClr val="tx1"/>
                </a:solidFill>
                <a:cs typeface="Calibri"/>
              </a:rPr>
              <a:t>Standalone C Models; </a:t>
            </a:r>
          </a:p>
          <a:p>
            <a:pPr algn="ctr"/>
            <a:r>
              <a:rPr lang="en-US" sz="2000" b="1">
                <a:solidFill>
                  <a:schemeClr val="tx1"/>
                </a:solidFill>
                <a:cs typeface="Calibri"/>
              </a:rPr>
              <a:t>Efficient on resource-constrained platforms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B9107-D3DD-DD0F-86D6-6F4B16D2176D}"/>
              </a:ext>
            </a:extLst>
          </p:cNvPr>
          <p:cNvSpPr/>
          <p:nvPr/>
        </p:nvSpPr>
        <p:spPr>
          <a:xfrm>
            <a:off x="673721" y="4203986"/>
            <a:ext cx="2781575" cy="8229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73" tIns="32337" rIns="64673" bIns="32337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rgbClr val="000000"/>
                </a:solidFill>
                <a:cs typeface="Calibri"/>
              </a:rPr>
              <a:t>Efficient on high-performance devices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EDB64B-325C-F16B-3D7F-11BDDDD528D0}"/>
              </a:ext>
            </a:extLst>
          </p:cNvPr>
          <p:cNvCxnSpPr>
            <a:cxnSpLocks/>
          </p:cNvCxnSpPr>
          <p:nvPr/>
        </p:nvCxnSpPr>
        <p:spPr>
          <a:xfrm>
            <a:off x="9962405" y="2384968"/>
            <a:ext cx="0" cy="4211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A377D7-5BA2-C5A0-3F55-CC5FF72FA012}"/>
              </a:ext>
            </a:extLst>
          </p:cNvPr>
          <p:cNvGrpSpPr/>
          <p:nvPr/>
        </p:nvGrpSpPr>
        <p:grpSpPr>
          <a:xfrm>
            <a:off x="1566602" y="2132706"/>
            <a:ext cx="1122441" cy="890212"/>
            <a:chOff x="16476717" y="6979418"/>
            <a:chExt cx="1720127" cy="13852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9C9F270-729D-6B6D-CCC7-9066403E4552}"/>
                </a:ext>
              </a:extLst>
            </p:cNvPr>
            <p:cNvGrpSpPr/>
            <p:nvPr/>
          </p:nvGrpSpPr>
          <p:grpSpPr>
            <a:xfrm>
              <a:off x="16476717" y="7153472"/>
              <a:ext cx="1416445" cy="1037164"/>
              <a:chOff x="1497823" y="3198916"/>
              <a:chExt cx="1295793" cy="102695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BD431DB-AB27-296F-FEFA-059A0DA5FE1B}"/>
                  </a:ext>
                </a:extLst>
              </p:cNvPr>
              <p:cNvSpPr/>
              <p:nvPr/>
            </p:nvSpPr>
            <p:spPr>
              <a:xfrm>
                <a:off x="1497823" y="3793772"/>
                <a:ext cx="325482" cy="34470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273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4F1CD67-CB31-35C7-5DBC-DC8A82A5E1BF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1812532" y="3198916"/>
                <a:ext cx="340082" cy="2000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4D63342-DCEA-EE25-E8EE-6717AA45AECD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1826162" y="3706881"/>
                <a:ext cx="321553" cy="2970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686A658-F10E-CEA5-A6D1-D23B5644602C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V="1">
                <a:off x="2474728" y="3828754"/>
                <a:ext cx="318888" cy="389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0F35D78-B6EF-C9C9-F184-0571BC6C444C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2486093" y="3200804"/>
                <a:ext cx="307523" cy="3842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37FE252-72EA-4FCB-1D85-7EFEF2175D07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2473461" y="3706881"/>
                <a:ext cx="272489" cy="56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E728262-2079-FD12-E4A0-1CE38D752513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1820193" y="3448062"/>
                <a:ext cx="327522" cy="2588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9295DC2-5577-4B8D-C680-A4CFD8BE157B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1815671" y="4038759"/>
                <a:ext cx="337601" cy="1871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DAB6C5C-EDAD-B191-7DE0-6B144262A3E1}"/>
                  </a:ext>
                </a:extLst>
              </p:cNvPr>
              <p:cNvCxnSpPr>
                <a:cxnSpLocks/>
                <a:stCxn id="39" idx="6"/>
              </p:cNvCxnSpPr>
              <p:nvPr/>
            </p:nvCxnSpPr>
            <p:spPr>
              <a:xfrm flipV="1">
                <a:off x="1823305" y="3289537"/>
                <a:ext cx="351824" cy="676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5E66DD4-1CE2-1116-620D-5A3D57BA88FC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1836297" y="3493096"/>
                <a:ext cx="364641" cy="6109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161B89-00BE-C1EC-E6C7-DF368911FB14}"/>
                </a:ext>
              </a:extLst>
            </p:cNvPr>
            <p:cNvSpPr/>
            <p:nvPr/>
          </p:nvSpPr>
          <p:spPr>
            <a:xfrm>
              <a:off x="16476918" y="7246886"/>
              <a:ext cx="355788" cy="3481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73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298B35A-208A-2C34-33DE-D651B40F57F8}"/>
                </a:ext>
              </a:extLst>
            </p:cNvPr>
            <p:cNvSpPr/>
            <p:nvPr/>
          </p:nvSpPr>
          <p:spPr>
            <a:xfrm>
              <a:off x="17841056" y="7492430"/>
              <a:ext cx="355788" cy="3481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73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E5218A-0F2D-F4F7-D860-0BF01E8AB5FF}"/>
                </a:ext>
              </a:extLst>
            </p:cNvPr>
            <p:cNvSpPr/>
            <p:nvPr/>
          </p:nvSpPr>
          <p:spPr>
            <a:xfrm>
              <a:off x="17187120" y="7492430"/>
              <a:ext cx="355788" cy="3481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73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814DB9-7B78-7744-FB9B-6619ADC10D02}"/>
                </a:ext>
              </a:extLst>
            </p:cNvPr>
            <p:cNvSpPr/>
            <p:nvPr/>
          </p:nvSpPr>
          <p:spPr>
            <a:xfrm>
              <a:off x="17193194" y="8016579"/>
              <a:ext cx="355788" cy="3481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73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47849DC-CE27-AB13-B013-1A9631DF424F}"/>
                </a:ext>
              </a:extLst>
            </p:cNvPr>
            <p:cNvSpPr/>
            <p:nvPr/>
          </p:nvSpPr>
          <p:spPr>
            <a:xfrm>
              <a:off x="17192475" y="6979418"/>
              <a:ext cx="355788" cy="3481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73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2BA5D-9107-08D9-09B0-BCD24B4EE776}"/>
              </a:ext>
            </a:extLst>
          </p:cNvPr>
          <p:cNvCxnSpPr>
            <a:cxnSpLocks/>
          </p:cNvCxnSpPr>
          <p:nvPr/>
        </p:nvCxnSpPr>
        <p:spPr>
          <a:xfrm>
            <a:off x="7534655" y="3192141"/>
            <a:ext cx="154029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DAFFBD-2D0F-3E1A-F6D7-4C95DBEB26A3}"/>
              </a:ext>
            </a:extLst>
          </p:cNvPr>
          <p:cNvCxnSpPr>
            <a:cxnSpLocks/>
          </p:cNvCxnSpPr>
          <p:nvPr/>
        </p:nvCxnSpPr>
        <p:spPr>
          <a:xfrm>
            <a:off x="7557368" y="3822567"/>
            <a:ext cx="153021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CE42F6-C451-DF5B-68B0-E2A9B0AF8D4A}"/>
              </a:ext>
            </a:extLst>
          </p:cNvPr>
          <p:cNvCxnSpPr>
            <a:cxnSpLocks/>
          </p:cNvCxnSpPr>
          <p:nvPr/>
        </p:nvCxnSpPr>
        <p:spPr>
          <a:xfrm>
            <a:off x="2767044" y="3757594"/>
            <a:ext cx="1838595" cy="194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A54BF6D-AFC3-1DC4-5A7E-09E1E7D3847E}"/>
              </a:ext>
            </a:extLst>
          </p:cNvPr>
          <p:cNvGrpSpPr/>
          <p:nvPr/>
        </p:nvGrpSpPr>
        <p:grpSpPr>
          <a:xfrm>
            <a:off x="4619592" y="1632917"/>
            <a:ext cx="3168684" cy="3313404"/>
            <a:chOff x="4288794" y="1632917"/>
            <a:chExt cx="3168684" cy="3313404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D650812B-ED79-0404-6A9C-946F14CC6495}"/>
                </a:ext>
              </a:extLst>
            </p:cNvPr>
            <p:cNvSpPr txBox="1"/>
            <p:nvPr/>
          </p:nvSpPr>
          <p:spPr>
            <a:xfrm>
              <a:off x="4819885" y="1692031"/>
              <a:ext cx="2406685" cy="403860"/>
            </a:xfrm>
            <a:prstGeom prst="rect">
              <a:avLst/>
            </a:prstGeom>
            <a:noFill/>
          </p:spPr>
          <p:txBody>
            <a:bodyPr rot="0" spcFirstLastPara="0" vert="horz" wrap="square" lIns="64673" tIns="32337" rIns="64673" bIns="32337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200" b="1">
                  <a:solidFill>
                    <a:srgbClr val="0070C0"/>
                  </a:solidFill>
                  <a:latin typeface="Calibri"/>
                  <a:cs typeface="Calibri"/>
                </a:rPr>
                <a:t>GENN Convertor</a:t>
              </a:r>
              <a:endParaRPr lang="en-US" sz="2200" b="1">
                <a:solidFill>
                  <a:srgbClr val="0070C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0A8455-D843-A1B4-DEB0-DAB4E1156757}"/>
                </a:ext>
              </a:extLst>
            </p:cNvPr>
            <p:cNvSpPr/>
            <p:nvPr/>
          </p:nvSpPr>
          <p:spPr>
            <a:xfrm>
              <a:off x="4303835" y="2323692"/>
              <a:ext cx="2900022" cy="173689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73">
                <a:solidFill>
                  <a:srgbClr val="0070C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08FF6A-8A39-2CF3-6D97-6D71CCE569EC}"/>
                </a:ext>
              </a:extLst>
            </p:cNvPr>
            <p:cNvSpPr/>
            <p:nvPr/>
          </p:nvSpPr>
          <p:spPr>
            <a:xfrm>
              <a:off x="4398058" y="2411462"/>
              <a:ext cx="2700719" cy="10995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673" tIns="32337" rIns="64673" bIns="32337"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>
                  <a:latin typeface="Calibri"/>
                  <a:cs typeface="Calibri"/>
                </a:rPr>
                <a:t>DNN layer extraction, Layer-wise parameter and weight collection</a:t>
              </a:r>
              <a:endParaRPr lang="en-GB" sz="3200">
                <a:latin typeface="Calibri"/>
                <a:cs typeface="Calibr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93D79A-A55A-36E8-478C-AE0C597D3678}"/>
                </a:ext>
              </a:extLst>
            </p:cNvPr>
            <p:cNvSpPr/>
            <p:nvPr/>
          </p:nvSpPr>
          <p:spPr>
            <a:xfrm>
              <a:off x="4398062" y="3577581"/>
              <a:ext cx="2700719" cy="3870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673" tIns="32337" rIns="64673" bIns="32337"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>
                  <a:latin typeface="Calibri"/>
                  <a:cs typeface="Calibri"/>
                </a:rPr>
                <a:t>Dataset Conversion</a:t>
              </a:r>
            </a:p>
          </p:txBody>
        </p:sp>
        <p:pic>
          <p:nvPicPr>
            <p:cNvPr id="22" name="Graphic 22" descr="Badge with solid fill">
              <a:extLst>
                <a:ext uri="{FF2B5EF4-FFF2-40B4-BE49-F238E27FC236}">
                  <a16:creationId xmlns:a16="http://schemas.microsoft.com/office/drawing/2014/main" id="{182FF1FB-0556-5F07-748E-BCE07078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20221" y="1632917"/>
              <a:ext cx="517284" cy="460776"/>
            </a:xfrm>
            <a:prstGeom prst="rect">
              <a:avLst/>
            </a:prstGeom>
          </p:spPr>
        </p:pic>
        <p:sp>
          <p:nvSpPr>
            <p:cNvPr id="58" name="TextBox 8">
              <a:extLst>
                <a:ext uri="{FF2B5EF4-FFF2-40B4-BE49-F238E27FC236}">
                  <a16:creationId xmlns:a16="http://schemas.microsoft.com/office/drawing/2014/main" id="{0847BAFC-CFE0-BAAD-6649-0D688A3E2A43}"/>
                </a:ext>
              </a:extLst>
            </p:cNvPr>
            <p:cNvSpPr txBox="1"/>
            <p:nvPr/>
          </p:nvSpPr>
          <p:spPr>
            <a:xfrm>
              <a:off x="4288794" y="4203907"/>
              <a:ext cx="3168684" cy="742414"/>
            </a:xfrm>
            <a:prstGeom prst="rect">
              <a:avLst/>
            </a:prstGeom>
            <a:noFill/>
          </p:spPr>
          <p:txBody>
            <a:bodyPr rot="0" spcFirstLastPara="0" vert="horz" wrap="square" lIns="64673" tIns="32337" rIns="64673" bIns="32337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200" b="1">
                  <a:solidFill>
                    <a:srgbClr val="0070C0"/>
                  </a:solidFill>
                  <a:latin typeface="Calibri"/>
                  <a:cs typeface="Calibri"/>
                </a:rPr>
                <a:t>Support FL32, INT16, and sparse model conversion</a:t>
              </a:r>
              <a:endParaRPr lang="en-US" sz="2200" b="1">
                <a:solidFill>
                  <a:srgbClr val="0070C0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BA48262-858B-F72D-F1B6-EFDF888CB89F}"/>
              </a:ext>
            </a:extLst>
          </p:cNvPr>
          <p:cNvCxnSpPr>
            <a:cxnSpLocks/>
          </p:cNvCxnSpPr>
          <p:nvPr/>
        </p:nvCxnSpPr>
        <p:spPr>
          <a:xfrm>
            <a:off x="2853999" y="2580266"/>
            <a:ext cx="1776671" cy="35704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2C61144-BDFB-0C11-8907-01F01C10D727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5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4064127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BC85-F353-CE12-F808-01D07A91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GENN Benchmark</a:t>
            </a:r>
            <a:endParaRPr lang="en-CA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CA1983-DE4D-2BD2-647B-E8E7181E0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995046"/>
              </p:ext>
            </p:extLst>
          </p:nvPr>
        </p:nvGraphicFramePr>
        <p:xfrm>
          <a:off x="1001395" y="1154906"/>
          <a:ext cx="9641205" cy="426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6E056-17B5-1DE4-5C6C-38AF9EA5DEFF}"/>
              </a:ext>
            </a:extLst>
          </p:cNvPr>
          <p:cNvSpPr txBox="1"/>
          <p:nvPr/>
        </p:nvSpPr>
        <p:spPr>
          <a:xfrm>
            <a:off x="1064243" y="5518853"/>
            <a:ext cx="10416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600" i="1">
                <a:latin typeface="Aptos Display" panose="020B0004020202020204" pitchFamily="34" charset="0"/>
              </a:rPr>
              <a:t>Eight deep learning models that are commonly used for IoT devices.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2600" i="1">
                <a:latin typeface="Aptos Display" panose="020B0004020202020204" pitchFamily="34" charset="0"/>
              </a:rPr>
              <a:t>Generated  by GENN converter and can be used out of the box.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A8745-2A58-662A-078E-6ABD28DD2EA3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6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62258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BC85-F353-CE12-F808-01D07A91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Evaluation  I: Simulation Results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F842-B3AC-2450-3228-C25555A7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619793"/>
            <a:ext cx="11515725" cy="1472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Simulation on the </a:t>
            </a:r>
            <a:r>
              <a:rPr lang="en-US" sz="2400" err="1"/>
              <a:t>Thumbulator</a:t>
            </a:r>
            <a:r>
              <a:rPr lang="en-US" sz="2400"/>
              <a:t> -- a cycle-accurate simulator for the ARM Cortex-M0+ CPU, running at 24 </a:t>
            </a:r>
            <a:r>
              <a:rPr lang="en-US" sz="2400" err="1"/>
              <a:t>MHz.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Significant speedup of quantized models due to the lack of HW support for floating point operations on the Cortex-M0+ CPU.</a:t>
            </a:r>
          </a:p>
          <a:p>
            <a:endParaRPr lang="en-CA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92592-0E7F-B148-E98E-319F5A9D1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801863"/>
              </p:ext>
            </p:extLst>
          </p:nvPr>
        </p:nvGraphicFramePr>
        <p:xfrm>
          <a:off x="1614758" y="3042835"/>
          <a:ext cx="8476433" cy="358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EC70D5-023C-3E7D-968C-60EAC08197EB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7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97877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BC85-F353-CE12-F808-01D07A91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Evaluation II: Real Device Results</a:t>
            </a:r>
            <a:endParaRPr lang="en-CA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F842-B3AC-2450-3228-C25555A7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082" y="1438616"/>
            <a:ext cx="93134" cy="150283"/>
          </a:xfrm>
        </p:spPr>
        <p:txBody>
          <a:bodyPr>
            <a:normAutofit fontScale="25000" lnSpcReduction="20000"/>
          </a:bodyPr>
          <a:lstStyle/>
          <a:p>
            <a:endParaRPr lang="en-US" sz="2400"/>
          </a:p>
          <a:p>
            <a:endParaRPr lang="en-CA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8A7AC-1A80-7E01-3E67-A188AE023FB5}"/>
              </a:ext>
            </a:extLst>
          </p:cNvPr>
          <p:cNvSpPr txBox="1"/>
          <p:nvPr/>
        </p:nvSpPr>
        <p:spPr>
          <a:xfrm>
            <a:off x="11290300" y="5969655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8</a:t>
            </a:r>
            <a:endParaRPr lang="en-CA" sz="2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1782C2-49F2-643F-26E1-7883DB301906}"/>
              </a:ext>
            </a:extLst>
          </p:cNvPr>
          <p:cNvGrpSpPr/>
          <p:nvPr/>
        </p:nvGrpSpPr>
        <p:grpSpPr>
          <a:xfrm>
            <a:off x="1577246" y="2864152"/>
            <a:ext cx="8668441" cy="3766949"/>
            <a:chOff x="1577246" y="2725925"/>
            <a:chExt cx="8668441" cy="3766949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D466F0AA-6840-B296-BE5E-278A07CF31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68047516"/>
                </p:ext>
              </p:extLst>
            </p:nvPr>
          </p:nvGraphicFramePr>
          <p:xfrm>
            <a:off x="1577246" y="2725925"/>
            <a:ext cx="8668441" cy="37669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73F3D7-D846-BBFE-EDD1-9B3D6F696925}"/>
                </a:ext>
              </a:extLst>
            </p:cNvPr>
            <p:cNvSpPr/>
            <p:nvPr/>
          </p:nvSpPr>
          <p:spPr>
            <a:xfrm rot="18915210">
              <a:off x="8297334" y="4618567"/>
              <a:ext cx="156633" cy="15663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ED26B6-DC75-DB54-B048-97C2C51D65AD}"/>
                </a:ext>
              </a:extLst>
            </p:cNvPr>
            <p:cNvSpPr/>
            <p:nvPr/>
          </p:nvSpPr>
          <p:spPr>
            <a:xfrm rot="18915210">
              <a:off x="8727017" y="4161367"/>
              <a:ext cx="156633" cy="15663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5B0D792-3707-F434-C00F-9D7437FF5C9D}"/>
              </a:ext>
            </a:extLst>
          </p:cNvPr>
          <p:cNvSpPr txBox="1"/>
          <p:nvPr/>
        </p:nvSpPr>
        <p:spPr>
          <a:xfrm>
            <a:off x="342899" y="1588899"/>
            <a:ext cx="1151572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/>
              <a:t>Evaluation on the STM32-NUCLEO-F411RE board with a 32-bit ARM Cortex-M4 CPU, 128 KB of RAM and 512 KB of flash memory, 100 </a:t>
            </a:r>
            <a:r>
              <a:rPr lang="en-US" sz="2400" err="1"/>
              <a:t>MHz.</a:t>
            </a:r>
            <a:endParaRPr lang="en-US" sz="240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2400"/>
              <a:t>Quantization and sparsity reduce the memory by 44% and 60%.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01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C2C146FA83D43B6876079796CB95F" ma:contentTypeVersion="12" ma:contentTypeDescription="Create a new document." ma:contentTypeScope="" ma:versionID="3a77b811ce0c2a7bbecf6522c45d33eb">
  <xsd:schema xmlns:xsd="http://www.w3.org/2001/XMLSchema" xmlns:xs="http://www.w3.org/2001/XMLSchema" xmlns:p="http://schemas.microsoft.com/office/2006/metadata/properties" xmlns:ns3="e977bae0-1053-428c-b12b-4cb672f7ff0d" xmlns:ns4="a65491b6-1e5b-42d4-9518-a2fd06c9c82b" targetNamespace="http://schemas.microsoft.com/office/2006/metadata/properties" ma:root="true" ma:fieldsID="60dc8fb15630330fbfcfd02285a17c95" ns3:_="" ns4:_="">
    <xsd:import namespace="e977bae0-1053-428c-b12b-4cb672f7ff0d"/>
    <xsd:import namespace="a65491b6-1e5b-42d4-9518-a2fd06c9c8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7bae0-1053-428c-b12b-4cb672f7f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491b6-1e5b-42d4-9518-a2fd06c9c82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77bae0-1053-428c-b12b-4cb672f7ff0d" xsi:nil="true"/>
  </documentManagement>
</p:properties>
</file>

<file path=customXml/itemProps1.xml><?xml version="1.0" encoding="utf-8"?>
<ds:datastoreItem xmlns:ds="http://schemas.openxmlformats.org/officeDocument/2006/customXml" ds:itemID="{F7C100CA-0C7A-41E2-8BF5-99F1F908BEA1}">
  <ds:schemaRefs>
    <ds:schemaRef ds:uri="a65491b6-1e5b-42d4-9518-a2fd06c9c82b"/>
    <ds:schemaRef ds:uri="e977bae0-1053-428c-b12b-4cb672f7ff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CBBACD-689D-44BE-BB88-7923A34054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4DDC58-62B5-427C-BD70-2D60816AC604}">
  <ds:schemaRefs>
    <ds:schemaRef ds:uri="a65491b6-1e5b-42d4-9518-a2fd06c9c82b"/>
    <ds:schemaRef ds:uri="e977bae0-1053-428c-b12b-4cb672f7ff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PortalVTI</vt:lpstr>
      <vt:lpstr>GENN: Enable Flexible and Efficient AI For Resource-Constrained Platforms </vt:lpstr>
      <vt:lpstr>Why AI on Resource-Constrained Platform</vt:lpstr>
      <vt:lpstr>PowerPoint Presentation</vt:lpstr>
      <vt:lpstr>PowerPoint Presentation</vt:lpstr>
      <vt:lpstr>PowerPoint Presentation</vt:lpstr>
      <vt:lpstr>Proposed Solution: GENN</vt:lpstr>
      <vt:lpstr>GENN Benchmark</vt:lpstr>
      <vt:lpstr>Evaluation  I: Simulation Results</vt:lpstr>
      <vt:lpstr>Evaluation II: Real Device Results</vt:lpstr>
      <vt:lpstr>Next Steps &amp; Potential Values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GENN: Enable Flexible and Efficient AI For Resource-Constrained Platforms </dc:title>
  <dc:creator>Yan Zhu</dc:creator>
  <cp:revision>2</cp:revision>
  <dcterms:created xsi:type="dcterms:W3CDTF">2023-10-31T09:24:14Z</dcterms:created>
  <dcterms:modified xsi:type="dcterms:W3CDTF">2024-08-14T00:12:15Z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0x010100EDEC2C146FA83D43B6876079796CB95F</vt:lpwstr>
  </property>
</Properties>
</file>