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8" r:id="rId13"/>
    <p:sldId id="26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9" autoAdjust="0"/>
    <p:restoredTop sz="94660"/>
  </p:normalViewPr>
  <p:slideViewPr>
    <p:cSldViewPr snapToGrid="0">
      <p:cViewPr varScale="1">
        <p:scale>
          <a:sx n="160" d="100"/>
          <a:sy n="160" d="100"/>
        </p:scale>
        <p:origin x="1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46F0B1-D2FB-447A-9F63-DC993065C00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8F4FADE-9784-4A91-A679-B7CF862015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38AD4C6-5610-4435-A7AA-05A7DA9C23FA}"/>
              </a:ext>
            </a:extLst>
          </p:cNvPr>
          <p:cNvSpPr>
            <a:spLocks noGrp="1"/>
          </p:cNvSpPr>
          <p:nvPr>
            <p:ph type="dt" sz="half" idx="10"/>
          </p:nvPr>
        </p:nvSpPr>
        <p:spPr/>
        <p:txBody>
          <a:bodyPr/>
          <a:lstStyle/>
          <a:p>
            <a:fld id="{4DFE4723-82D7-443A-B0A2-56990D39DBA6}" type="datetimeFigureOut">
              <a:rPr lang="zh-CN" altLang="en-US" smtClean="0"/>
              <a:t>2021/11/30</a:t>
            </a:fld>
            <a:endParaRPr lang="zh-CN" altLang="en-US"/>
          </a:p>
        </p:txBody>
      </p:sp>
      <p:sp>
        <p:nvSpPr>
          <p:cNvPr id="5" name="页脚占位符 4">
            <a:extLst>
              <a:ext uri="{FF2B5EF4-FFF2-40B4-BE49-F238E27FC236}">
                <a16:creationId xmlns:a16="http://schemas.microsoft.com/office/drawing/2014/main" id="{927E124E-DFDD-42AC-BD91-BE8EEE9483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A2D81A-5FA4-46E6-8CEB-55DAAAAAB122}"/>
              </a:ext>
            </a:extLst>
          </p:cNvPr>
          <p:cNvSpPr>
            <a:spLocks noGrp="1"/>
          </p:cNvSpPr>
          <p:nvPr>
            <p:ph type="sldNum" sz="quarter" idx="12"/>
          </p:nvPr>
        </p:nvSpPr>
        <p:spPr/>
        <p:txBody>
          <a:bodyPr/>
          <a:lstStyle/>
          <a:p>
            <a:fld id="{B43E17BC-0724-4066-928D-147246EC32D1}" type="slidenum">
              <a:rPr lang="zh-CN" altLang="en-US" smtClean="0"/>
              <a:t>‹#›</a:t>
            </a:fld>
            <a:endParaRPr lang="zh-CN" altLang="en-US"/>
          </a:p>
        </p:txBody>
      </p:sp>
    </p:spTree>
    <p:extLst>
      <p:ext uri="{BB962C8B-B14F-4D97-AF65-F5344CB8AC3E}">
        <p14:creationId xmlns:p14="http://schemas.microsoft.com/office/powerpoint/2010/main" val="2240651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7A1FF3-A107-4DAB-9743-3E378F065E8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89D8516-F19E-4D36-9E72-4C47EDF531D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0A2E9F-5522-464E-9628-EBAE2B1F3AA4}"/>
              </a:ext>
            </a:extLst>
          </p:cNvPr>
          <p:cNvSpPr>
            <a:spLocks noGrp="1"/>
          </p:cNvSpPr>
          <p:nvPr>
            <p:ph type="dt" sz="half" idx="10"/>
          </p:nvPr>
        </p:nvSpPr>
        <p:spPr/>
        <p:txBody>
          <a:bodyPr/>
          <a:lstStyle/>
          <a:p>
            <a:fld id="{4DFE4723-82D7-443A-B0A2-56990D39DBA6}" type="datetimeFigureOut">
              <a:rPr lang="zh-CN" altLang="en-US" smtClean="0"/>
              <a:t>2021/11/30</a:t>
            </a:fld>
            <a:endParaRPr lang="zh-CN" altLang="en-US"/>
          </a:p>
        </p:txBody>
      </p:sp>
      <p:sp>
        <p:nvSpPr>
          <p:cNvPr id="5" name="页脚占位符 4">
            <a:extLst>
              <a:ext uri="{FF2B5EF4-FFF2-40B4-BE49-F238E27FC236}">
                <a16:creationId xmlns:a16="http://schemas.microsoft.com/office/drawing/2014/main" id="{D379AFE9-2F71-4BC1-94EB-F0A2A57555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4A7026-6724-4590-A1B0-59A0C8359155}"/>
              </a:ext>
            </a:extLst>
          </p:cNvPr>
          <p:cNvSpPr>
            <a:spLocks noGrp="1"/>
          </p:cNvSpPr>
          <p:nvPr>
            <p:ph type="sldNum" sz="quarter" idx="12"/>
          </p:nvPr>
        </p:nvSpPr>
        <p:spPr/>
        <p:txBody>
          <a:bodyPr/>
          <a:lstStyle/>
          <a:p>
            <a:fld id="{B43E17BC-0724-4066-928D-147246EC32D1}" type="slidenum">
              <a:rPr lang="zh-CN" altLang="en-US" smtClean="0"/>
              <a:t>‹#›</a:t>
            </a:fld>
            <a:endParaRPr lang="zh-CN" altLang="en-US"/>
          </a:p>
        </p:txBody>
      </p:sp>
    </p:spTree>
    <p:extLst>
      <p:ext uri="{BB962C8B-B14F-4D97-AF65-F5344CB8AC3E}">
        <p14:creationId xmlns:p14="http://schemas.microsoft.com/office/powerpoint/2010/main" val="1649308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290331D-A625-406E-9F7F-D9411F7B7FA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8D4C255-AA0E-4CBB-A437-4C680A04C2D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3462A1-1255-429F-A8E7-0E5B5DF91BCE}"/>
              </a:ext>
            </a:extLst>
          </p:cNvPr>
          <p:cNvSpPr>
            <a:spLocks noGrp="1"/>
          </p:cNvSpPr>
          <p:nvPr>
            <p:ph type="dt" sz="half" idx="10"/>
          </p:nvPr>
        </p:nvSpPr>
        <p:spPr/>
        <p:txBody>
          <a:bodyPr/>
          <a:lstStyle/>
          <a:p>
            <a:fld id="{4DFE4723-82D7-443A-B0A2-56990D39DBA6}" type="datetimeFigureOut">
              <a:rPr lang="zh-CN" altLang="en-US" smtClean="0"/>
              <a:t>2021/11/30</a:t>
            </a:fld>
            <a:endParaRPr lang="zh-CN" altLang="en-US"/>
          </a:p>
        </p:txBody>
      </p:sp>
      <p:sp>
        <p:nvSpPr>
          <p:cNvPr id="5" name="页脚占位符 4">
            <a:extLst>
              <a:ext uri="{FF2B5EF4-FFF2-40B4-BE49-F238E27FC236}">
                <a16:creationId xmlns:a16="http://schemas.microsoft.com/office/drawing/2014/main" id="{FAF8006B-B8B7-453F-A8A8-B33C5585B7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3072FD-B5B9-4CFE-8D82-ADA9BBC299D7}"/>
              </a:ext>
            </a:extLst>
          </p:cNvPr>
          <p:cNvSpPr>
            <a:spLocks noGrp="1"/>
          </p:cNvSpPr>
          <p:nvPr>
            <p:ph type="sldNum" sz="quarter" idx="12"/>
          </p:nvPr>
        </p:nvSpPr>
        <p:spPr/>
        <p:txBody>
          <a:bodyPr/>
          <a:lstStyle/>
          <a:p>
            <a:fld id="{B43E17BC-0724-4066-928D-147246EC32D1}" type="slidenum">
              <a:rPr lang="zh-CN" altLang="en-US" smtClean="0"/>
              <a:t>‹#›</a:t>
            </a:fld>
            <a:endParaRPr lang="zh-CN" altLang="en-US"/>
          </a:p>
        </p:txBody>
      </p:sp>
    </p:spTree>
    <p:extLst>
      <p:ext uri="{BB962C8B-B14F-4D97-AF65-F5344CB8AC3E}">
        <p14:creationId xmlns:p14="http://schemas.microsoft.com/office/powerpoint/2010/main" val="247751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3C8E6B-8FC9-48C6-A2C9-7E9A2E7662C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C8CE86F-AD07-4912-98A2-31F139D8B0A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00831D9-465E-4947-B2BF-1AECD495D568}"/>
              </a:ext>
            </a:extLst>
          </p:cNvPr>
          <p:cNvSpPr>
            <a:spLocks noGrp="1"/>
          </p:cNvSpPr>
          <p:nvPr>
            <p:ph type="dt" sz="half" idx="10"/>
          </p:nvPr>
        </p:nvSpPr>
        <p:spPr/>
        <p:txBody>
          <a:bodyPr/>
          <a:lstStyle/>
          <a:p>
            <a:fld id="{4DFE4723-82D7-443A-B0A2-56990D39DBA6}" type="datetimeFigureOut">
              <a:rPr lang="zh-CN" altLang="en-US" smtClean="0"/>
              <a:t>2021/11/30</a:t>
            </a:fld>
            <a:endParaRPr lang="zh-CN" altLang="en-US"/>
          </a:p>
        </p:txBody>
      </p:sp>
      <p:sp>
        <p:nvSpPr>
          <p:cNvPr id="5" name="页脚占位符 4">
            <a:extLst>
              <a:ext uri="{FF2B5EF4-FFF2-40B4-BE49-F238E27FC236}">
                <a16:creationId xmlns:a16="http://schemas.microsoft.com/office/drawing/2014/main" id="{763BE46B-DA83-4D93-B4E3-4F34D10484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F57339-A615-4770-9ABC-6E593D844D17}"/>
              </a:ext>
            </a:extLst>
          </p:cNvPr>
          <p:cNvSpPr>
            <a:spLocks noGrp="1"/>
          </p:cNvSpPr>
          <p:nvPr>
            <p:ph type="sldNum" sz="quarter" idx="12"/>
          </p:nvPr>
        </p:nvSpPr>
        <p:spPr/>
        <p:txBody>
          <a:bodyPr/>
          <a:lstStyle/>
          <a:p>
            <a:fld id="{B43E17BC-0724-4066-928D-147246EC32D1}" type="slidenum">
              <a:rPr lang="zh-CN" altLang="en-US" smtClean="0"/>
              <a:t>‹#›</a:t>
            </a:fld>
            <a:endParaRPr lang="zh-CN" altLang="en-US"/>
          </a:p>
        </p:txBody>
      </p:sp>
    </p:spTree>
    <p:extLst>
      <p:ext uri="{BB962C8B-B14F-4D97-AF65-F5344CB8AC3E}">
        <p14:creationId xmlns:p14="http://schemas.microsoft.com/office/powerpoint/2010/main" val="475284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B8A113-B637-44C3-8660-45679C57FF4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00F9E66-D19B-41E1-B429-EF98EAFDC9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F98A3D2-35DB-4230-B070-D321D26D6D41}"/>
              </a:ext>
            </a:extLst>
          </p:cNvPr>
          <p:cNvSpPr>
            <a:spLocks noGrp="1"/>
          </p:cNvSpPr>
          <p:nvPr>
            <p:ph type="dt" sz="half" idx="10"/>
          </p:nvPr>
        </p:nvSpPr>
        <p:spPr/>
        <p:txBody>
          <a:bodyPr/>
          <a:lstStyle/>
          <a:p>
            <a:fld id="{4DFE4723-82D7-443A-B0A2-56990D39DBA6}" type="datetimeFigureOut">
              <a:rPr lang="zh-CN" altLang="en-US" smtClean="0"/>
              <a:t>2021/11/30</a:t>
            </a:fld>
            <a:endParaRPr lang="zh-CN" altLang="en-US"/>
          </a:p>
        </p:txBody>
      </p:sp>
      <p:sp>
        <p:nvSpPr>
          <p:cNvPr id="5" name="页脚占位符 4">
            <a:extLst>
              <a:ext uri="{FF2B5EF4-FFF2-40B4-BE49-F238E27FC236}">
                <a16:creationId xmlns:a16="http://schemas.microsoft.com/office/drawing/2014/main" id="{5FAD3D8B-A3AC-47AC-A694-54546A42EC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D5FED4-D3B9-4DCD-9111-D3D453EEF20F}"/>
              </a:ext>
            </a:extLst>
          </p:cNvPr>
          <p:cNvSpPr>
            <a:spLocks noGrp="1"/>
          </p:cNvSpPr>
          <p:nvPr>
            <p:ph type="sldNum" sz="quarter" idx="12"/>
          </p:nvPr>
        </p:nvSpPr>
        <p:spPr/>
        <p:txBody>
          <a:bodyPr/>
          <a:lstStyle/>
          <a:p>
            <a:fld id="{B43E17BC-0724-4066-928D-147246EC32D1}" type="slidenum">
              <a:rPr lang="zh-CN" altLang="en-US" smtClean="0"/>
              <a:t>‹#›</a:t>
            </a:fld>
            <a:endParaRPr lang="zh-CN" altLang="en-US"/>
          </a:p>
        </p:txBody>
      </p:sp>
    </p:spTree>
    <p:extLst>
      <p:ext uri="{BB962C8B-B14F-4D97-AF65-F5344CB8AC3E}">
        <p14:creationId xmlns:p14="http://schemas.microsoft.com/office/powerpoint/2010/main" val="635135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E53639-348A-4F0E-AD88-214D89E4DD3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1437534-DF27-4AF6-BA95-B1EADE71910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E999108-33EC-418B-8A0B-1B94065BC30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D75CB01-B1C1-43DE-A212-52775048DC7A}"/>
              </a:ext>
            </a:extLst>
          </p:cNvPr>
          <p:cNvSpPr>
            <a:spLocks noGrp="1"/>
          </p:cNvSpPr>
          <p:nvPr>
            <p:ph type="dt" sz="half" idx="10"/>
          </p:nvPr>
        </p:nvSpPr>
        <p:spPr/>
        <p:txBody>
          <a:bodyPr/>
          <a:lstStyle/>
          <a:p>
            <a:fld id="{4DFE4723-82D7-443A-B0A2-56990D39DBA6}" type="datetimeFigureOut">
              <a:rPr lang="zh-CN" altLang="en-US" smtClean="0"/>
              <a:t>2021/11/30</a:t>
            </a:fld>
            <a:endParaRPr lang="zh-CN" altLang="en-US"/>
          </a:p>
        </p:txBody>
      </p:sp>
      <p:sp>
        <p:nvSpPr>
          <p:cNvPr id="6" name="页脚占位符 5">
            <a:extLst>
              <a:ext uri="{FF2B5EF4-FFF2-40B4-BE49-F238E27FC236}">
                <a16:creationId xmlns:a16="http://schemas.microsoft.com/office/drawing/2014/main" id="{85E24CF8-EE65-4AFE-9936-748857AC47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6D91FE-CC15-4DAB-908C-13FAAD4B24AD}"/>
              </a:ext>
            </a:extLst>
          </p:cNvPr>
          <p:cNvSpPr>
            <a:spLocks noGrp="1"/>
          </p:cNvSpPr>
          <p:nvPr>
            <p:ph type="sldNum" sz="quarter" idx="12"/>
          </p:nvPr>
        </p:nvSpPr>
        <p:spPr/>
        <p:txBody>
          <a:bodyPr/>
          <a:lstStyle/>
          <a:p>
            <a:fld id="{B43E17BC-0724-4066-928D-147246EC32D1}" type="slidenum">
              <a:rPr lang="zh-CN" altLang="en-US" smtClean="0"/>
              <a:t>‹#›</a:t>
            </a:fld>
            <a:endParaRPr lang="zh-CN" altLang="en-US"/>
          </a:p>
        </p:txBody>
      </p:sp>
    </p:spTree>
    <p:extLst>
      <p:ext uri="{BB962C8B-B14F-4D97-AF65-F5344CB8AC3E}">
        <p14:creationId xmlns:p14="http://schemas.microsoft.com/office/powerpoint/2010/main" val="3243539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72D623-1246-4C79-9928-393DF3594B1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E4E7256-4071-4205-BB57-FC095A38E1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F5A50DB-A592-4192-8C6D-9855D3410F4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8C683DE-6786-43EB-A3BE-C64140418F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1C40A19-04FB-4B08-96DD-0CE006E3272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97D9563-D72B-434B-BDBD-9829F642326B}"/>
              </a:ext>
            </a:extLst>
          </p:cNvPr>
          <p:cNvSpPr>
            <a:spLocks noGrp="1"/>
          </p:cNvSpPr>
          <p:nvPr>
            <p:ph type="dt" sz="half" idx="10"/>
          </p:nvPr>
        </p:nvSpPr>
        <p:spPr/>
        <p:txBody>
          <a:bodyPr/>
          <a:lstStyle/>
          <a:p>
            <a:fld id="{4DFE4723-82D7-443A-B0A2-56990D39DBA6}" type="datetimeFigureOut">
              <a:rPr lang="zh-CN" altLang="en-US" smtClean="0"/>
              <a:t>2021/11/30</a:t>
            </a:fld>
            <a:endParaRPr lang="zh-CN" altLang="en-US"/>
          </a:p>
        </p:txBody>
      </p:sp>
      <p:sp>
        <p:nvSpPr>
          <p:cNvPr id="8" name="页脚占位符 7">
            <a:extLst>
              <a:ext uri="{FF2B5EF4-FFF2-40B4-BE49-F238E27FC236}">
                <a16:creationId xmlns:a16="http://schemas.microsoft.com/office/drawing/2014/main" id="{24D52718-F8AE-4A60-8324-1A32960F6B1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1C4AEBA-FDB2-46AE-A0CD-02D8D00B3340}"/>
              </a:ext>
            </a:extLst>
          </p:cNvPr>
          <p:cNvSpPr>
            <a:spLocks noGrp="1"/>
          </p:cNvSpPr>
          <p:nvPr>
            <p:ph type="sldNum" sz="quarter" idx="12"/>
          </p:nvPr>
        </p:nvSpPr>
        <p:spPr/>
        <p:txBody>
          <a:bodyPr/>
          <a:lstStyle/>
          <a:p>
            <a:fld id="{B43E17BC-0724-4066-928D-147246EC32D1}" type="slidenum">
              <a:rPr lang="zh-CN" altLang="en-US" smtClean="0"/>
              <a:t>‹#›</a:t>
            </a:fld>
            <a:endParaRPr lang="zh-CN" altLang="en-US"/>
          </a:p>
        </p:txBody>
      </p:sp>
    </p:spTree>
    <p:extLst>
      <p:ext uri="{BB962C8B-B14F-4D97-AF65-F5344CB8AC3E}">
        <p14:creationId xmlns:p14="http://schemas.microsoft.com/office/powerpoint/2010/main" val="245223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11F24-A1C0-4639-BE85-735E8DEF5FF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115E28E-C0A8-477C-B285-E8145659132A}"/>
              </a:ext>
            </a:extLst>
          </p:cNvPr>
          <p:cNvSpPr>
            <a:spLocks noGrp="1"/>
          </p:cNvSpPr>
          <p:nvPr>
            <p:ph type="dt" sz="half" idx="10"/>
          </p:nvPr>
        </p:nvSpPr>
        <p:spPr/>
        <p:txBody>
          <a:bodyPr/>
          <a:lstStyle/>
          <a:p>
            <a:fld id="{4DFE4723-82D7-443A-B0A2-56990D39DBA6}" type="datetimeFigureOut">
              <a:rPr lang="zh-CN" altLang="en-US" smtClean="0"/>
              <a:t>2021/11/30</a:t>
            </a:fld>
            <a:endParaRPr lang="zh-CN" altLang="en-US"/>
          </a:p>
        </p:txBody>
      </p:sp>
      <p:sp>
        <p:nvSpPr>
          <p:cNvPr id="4" name="页脚占位符 3">
            <a:extLst>
              <a:ext uri="{FF2B5EF4-FFF2-40B4-BE49-F238E27FC236}">
                <a16:creationId xmlns:a16="http://schemas.microsoft.com/office/drawing/2014/main" id="{EBA60C35-65D4-4012-85B2-29F2DF6C122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5A9CD17-0B34-499E-B6EE-2C0CAEB49A8F}"/>
              </a:ext>
            </a:extLst>
          </p:cNvPr>
          <p:cNvSpPr>
            <a:spLocks noGrp="1"/>
          </p:cNvSpPr>
          <p:nvPr>
            <p:ph type="sldNum" sz="quarter" idx="12"/>
          </p:nvPr>
        </p:nvSpPr>
        <p:spPr/>
        <p:txBody>
          <a:bodyPr/>
          <a:lstStyle/>
          <a:p>
            <a:fld id="{B43E17BC-0724-4066-928D-147246EC32D1}" type="slidenum">
              <a:rPr lang="zh-CN" altLang="en-US" smtClean="0"/>
              <a:t>‹#›</a:t>
            </a:fld>
            <a:endParaRPr lang="zh-CN" altLang="en-US"/>
          </a:p>
        </p:txBody>
      </p:sp>
    </p:spTree>
    <p:extLst>
      <p:ext uri="{BB962C8B-B14F-4D97-AF65-F5344CB8AC3E}">
        <p14:creationId xmlns:p14="http://schemas.microsoft.com/office/powerpoint/2010/main" val="2421770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B6001E2-3BF4-471F-9589-F895FA35695A}"/>
              </a:ext>
            </a:extLst>
          </p:cNvPr>
          <p:cNvSpPr>
            <a:spLocks noGrp="1"/>
          </p:cNvSpPr>
          <p:nvPr>
            <p:ph type="dt" sz="half" idx="10"/>
          </p:nvPr>
        </p:nvSpPr>
        <p:spPr/>
        <p:txBody>
          <a:bodyPr/>
          <a:lstStyle/>
          <a:p>
            <a:fld id="{4DFE4723-82D7-443A-B0A2-56990D39DBA6}" type="datetimeFigureOut">
              <a:rPr lang="zh-CN" altLang="en-US" smtClean="0"/>
              <a:t>2021/11/30</a:t>
            </a:fld>
            <a:endParaRPr lang="zh-CN" altLang="en-US"/>
          </a:p>
        </p:txBody>
      </p:sp>
      <p:sp>
        <p:nvSpPr>
          <p:cNvPr id="3" name="页脚占位符 2">
            <a:extLst>
              <a:ext uri="{FF2B5EF4-FFF2-40B4-BE49-F238E27FC236}">
                <a16:creationId xmlns:a16="http://schemas.microsoft.com/office/drawing/2014/main" id="{A8D30F97-9EA3-439F-BEB3-49A994BE5F1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5BE71DF-1667-4A00-9BF1-C8C55EF1BA07}"/>
              </a:ext>
            </a:extLst>
          </p:cNvPr>
          <p:cNvSpPr>
            <a:spLocks noGrp="1"/>
          </p:cNvSpPr>
          <p:nvPr>
            <p:ph type="sldNum" sz="quarter" idx="12"/>
          </p:nvPr>
        </p:nvSpPr>
        <p:spPr/>
        <p:txBody>
          <a:bodyPr/>
          <a:lstStyle/>
          <a:p>
            <a:fld id="{B43E17BC-0724-4066-928D-147246EC32D1}" type="slidenum">
              <a:rPr lang="zh-CN" altLang="en-US" smtClean="0"/>
              <a:t>‹#›</a:t>
            </a:fld>
            <a:endParaRPr lang="zh-CN" altLang="en-US"/>
          </a:p>
        </p:txBody>
      </p:sp>
    </p:spTree>
    <p:extLst>
      <p:ext uri="{BB962C8B-B14F-4D97-AF65-F5344CB8AC3E}">
        <p14:creationId xmlns:p14="http://schemas.microsoft.com/office/powerpoint/2010/main" val="848890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69387-3109-49C0-9855-AD766470E47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B7BBFF-E282-4A33-850F-80A1D1F54F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2B5FC80-530E-40EF-A474-9AFE7FB104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904419F-28D5-44F8-847E-13B31685CDEA}"/>
              </a:ext>
            </a:extLst>
          </p:cNvPr>
          <p:cNvSpPr>
            <a:spLocks noGrp="1"/>
          </p:cNvSpPr>
          <p:nvPr>
            <p:ph type="dt" sz="half" idx="10"/>
          </p:nvPr>
        </p:nvSpPr>
        <p:spPr/>
        <p:txBody>
          <a:bodyPr/>
          <a:lstStyle/>
          <a:p>
            <a:fld id="{4DFE4723-82D7-443A-B0A2-56990D39DBA6}" type="datetimeFigureOut">
              <a:rPr lang="zh-CN" altLang="en-US" smtClean="0"/>
              <a:t>2021/11/30</a:t>
            </a:fld>
            <a:endParaRPr lang="zh-CN" altLang="en-US"/>
          </a:p>
        </p:txBody>
      </p:sp>
      <p:sp>
        <p:nvSpPr>
          <p:cNvPr id="6" name="页脚占位符 5">
            <a:extLst>
              <a:ext uri="{FF2B5EF4-FFF2-40B4-BE49-F238E27FC236}">
                <a16:creationId xmlns:a16="http://schemas.microsoft.com/office/drawing/2014/main" id="{64C6F7A2-67C5-4155-9587-78EB41667A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3F9E81-6F51-4976-8D9D-C90F2BB14DE0}"/>
              </a:ext>
            </a:extLst>
          </p:cNvPr>
          <p:cNvSpPr>
            <a:spLocks noGrp="1"/>
          </p:cNvSpPr>
          <p:nvPr>
            <p:ph type="sldNum" sz="quarter" idx="12"/>
          </p:nvPr>
        </p:nvSpPr>
        <p:spPr/>
        <p:txBody>
          <a:bodyPr/>
          <a:lstStyle/>
          <a:p>
            <a:fld id="{B43E17BC-0724-4066-928D-147246EC32D1}" type="slidenum">
              <a:rPr lang="zh-CN" altLang="en-US" smtClean="0"/>
              <a:t>‹#›</a:t>
            </a:fld>
            <a:endParaRPr lang="zh-CN" altLang="en-US"/>
          </a:p>
        </p:txBody>
      </p:sp>
    </p:spTree>
    <p:extLst>
      <p:ext uri="{BB962C8B-B14F-4D97-AF65-F5344CB8AC3E}">
        <p14:creationId xmlns:p14="http://schemas.microsoft.com/office/powerpoint/2010/main" val="3941095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518AA-DE82-43FE-AA73-BA7F14CF5AD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497678D-BAFC-46BF-878B-67B7CDD6F5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AD7AAB6-B3E4-4A72-B52A-9133CB3EF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B512720-1FF0-4314-BE67-01D14D42BE37}"/>
              </a:ext>
            </a:extLst>
          </p:cNvPr>
          <p:cNvSpPr>
            <a:spLocks noGrp="1"/>
          </p:cNvSpPr>
          <p:nvPr>
            <p:ph type="dt" sz="half" idx="10"/>
          </p:nvPr>
        </p:nvSpPr>
        <p:spPr/>
        <p:txBody>
          <a:bodyPr/>
          <a:lstStyle/>
          <a:p>
            <a:fld id="{4DFE4723-82D7-443A-B0A2-56990D39DBA6}" type="datetimeFigureOut">
              <a:rPr lang="zh-CN" altLang="en-US" smtClean="0"/>
              <a:t>2021/11/30</a:t>
            </a:fld>
            <a:endParaRPr lang="zh-CN" altLang="en-US"/>
          </a:p>
        </p:txBody>
      </p:sp>
      <p:sp>
        <p:nvSpPr>
          <p:cNvPr id="6" name="页脚占位符 5">
            <a:extLst>
              <a:ext uri="{FF2B5EF4-FFF2-40B4-BE49-F238E27FC236}">
                <a16:creationId xmlns:a16="http://schemas.microsoft.com/office/drawing/2014/main" id="{3B67308B-6064-4700-967F-E8D075EF2A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6845B1-9DD9-4A98-9000-2692BB5B86E1}"/>
              </a:ext>
            </a:extLst>
          </p:cNvPr>
          <p:cNvSpPr>
            <a:spLocks noGrp="1"/>
          </p:cNvSpPr>
          <p:nvPr>
            <p:ph type="sldNum" sz="quarter" idx="12"/>
          </p:nvPr>
        </p:nvSpPr>
        <p:spPr/>
        <p:txBody>
          <a:bodyPr/>
          <a:lstStyle/>
          <a:p>
            <a:fld id="{B43E17BC-0724-4066-928D-147246EC32D1}" type="slidenum">
              <a:rPr lang="zh-CN" altLang="en-US" smtClean="0"/>
              <a:t>‹#›</a:t>
            </a:fld>
            <a:endParaRPr lang="zh-CN" altLang="en-US"/>
          </a:p>
        </p:txBody>
      </p:sp>
    </p:spTree>
    <p:extLst>
      <p:ext uri="{BB962C8B-B14F-4D97-AF65-F5344CB8AC3E}">
        <p14:creationId xmlns:p14="http://schemas.microsoft.com/office/powerpoint/2010/main" val="999364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30DD809-9DBC-416D-A7AC-2E1F1A8E3F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C81B103-FB37-4DAF-B83F-A77730505F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7CE4EC-E2D3-4114-8A6B-DAADF310DC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FE4723-82D7-443A-B0A2-56990D39DBA6}" type="datetimeFigureOut">
              <a:rPr lang="zh-CN" altLang="en-US" smtClean="0"/>
              <a:t>2021/11/30</a:t>
            </a:fld>
            <a:endParaRPr lang="zh-CN" altLang="en-US"/>
          </a:p>
        </p:txBody>
      </p:sp>
      <p:sp>
        <p:nvSpPr>
          <p:cNvPr id="5" name="页脚占位符 4">
            <a:extLst>
              <a:ext uri="{FF2B5EF4-FFF2-40B4-BE49-F238E27FC236}">
                <a16:creationId xmlns:a16="http://schemas.microsoft.com/office/drawing/2014/main" id="{C8A1F909-C6FA-4649-AB28-EC392D176C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D7AD2E4-6FBB-497A-A314-E98A13B3F3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3E17BC-0724-4066-928D-147246EC32D1}" type="slidenum">
              <a:rPr lang="zh-CN" altLang="en-US" smtClean="0"/>
              <a:t>‹#›</a:t>
            </a:fld>
            <a:endParaRPr lang="zh-CN" altLang="en-US"/>
          </a:p>
        </p:txBody>
      </p:sp>
    </p:spTree>
    <p:extLst>
      <p:ext uri="{BB962C8B-B14F-4D97-AF65-F5344CB8AC3E}">
        <p14:creationId xmlns:p14="http://schemas.microsoft.com/office/powerpoint/2010/main" val="3477702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64F1A9-CD2B-43F4-A173-7AECDB7EAC96}"/>
              </a:ext>
            </a:extLst>
          </p:cNvPr>
          <p:cNvSpPr>
            <a:spLocks noGrp="1"/>
          </p:cNvSpPr>
          <p:nvPr>
            <p:ph type="ctrTitle"/>
          </p:nvPr>
        </p:nvSpPr>
        <p:spPr>
          <a:xfrm>
            <a:off x="0" y="1122363"/>
            <a:ext cx="12192000" cy="2387600"/>
          </a:xfrm>
        </p:spPr>
        <p:txBody>
          <a:bodyPr>
            <a:normAutofit/>
          </a:bodyPr>
          <a:lstStyle/>
          <a:p>
            <a:r>
              <a:rPr lang="zh-CN" altLang="en-US" dirty="0"/>
              <a:t>自动化测试复现</a:t>
            </a:r>
            <a:br>
              <a:rPr lang="en-US" altLang="zh-CN" dirty="0"/>
            </a:br>
            <a:r>
              <a:rPr lang="en-US" altLang="zh-CN" sz="1200" dirty="0"/>
              <a:t> </a:t>
            </a:r>
            <a:br>
              <a:rPr lang="en-US" altLang="zh-CN" dirty="0"/>
            </a:br>
            <a:r>
              <a:rPr lang="en-US" altLang="zh-CN" sz="3100" dirty="0">
                <a:latin typeface="Arial Black" panose="020B0A04020102020204" pitchFamily="34" charset="0"/>
              </a:rPr>
              <a:t>Adversarial Feature Augmentation for Unsupervised Domain Adaptation</a:t>
            </a:r>
            <a:endParaRPr lang="zh-CN" altLang="en-US" sz="3100" dirty="0">
              <a:latin typeface="Arial Black" panose="020B0A04020102020204" pitchFamily="34" charset="0"/>
            </a:endParaRPr>
          </a:p>
        </p:txBody>
      </p:sp>
      <p:sp>
        <p:nvSpPr>
          <p:cNvPr id="3" name="副标题 2">
            <a:extLst>
              <a:ext uri="{FF2B5EF4-FFF2-40B4-BE49-F238E27FC236}">
                <a16:creationId xmlns:a16="http://schemas.microsoft.com/office/drawing/2014/main" id="{B1A56E8A-84D1-49F1-ADCC-7C4B6E667197}"/>
              </a:ext>
            </a:extLst>
          </p:cNvPr>
          <p:cNvSpPr>
            <a:spLocks noGrp="1"/>
          </p:cNvSpPr>
          <p:nvPr>
            <p:ph type="subTitle" idx="1"/>
          </p:nvPr>
        </p:nvSpPr>
        <p:spPr/>
        <p:txBody>
          <a:bodyPr/>
          <a:lstStyle/>
          <a:p>
            <a:r>
              <a:rPr lang="zh-CN" altLang="en-US" dirty="0"/>
              <a:t>祝溢泽 </a:t>
            </a:r>
            <a:r>
              <a:rPr lang="en-US" altLang="zh-CN" dirty="0"/>
              <a:t>218352001</a:t>
            </a:r>
            <a:endParaRPr lang="zh-CN" altLang="en-US" dirty="0"/>
          </a:p>
        </p:txBody>
      </p:sp>
      <p:sp>
        <p:nvSpPr>
          <p:cNvPr id="4" name="文本框 3">
            <a:extLst>
              <a:ext uri="{FF2B5EF4-FFF2-40B4-BE49-F238E27FC236}">
                <a16:creationId xmlns:a16="http://schemas.microsoft.com/office/drawing/2014/main" id="{DD94CB5D-0017-4B81-9AD5-6E05E2AEE102}"/>
              </a:ext>
            </a:extLst>
          </p:cNvPr>
          <p:cNvSpPr txBox="1"/>
          <p:nvPr/>
        </p:nvSpPr>
        <p:spPr>
          <a:xfrm>
            <a:off x="9500050" y="6303696"/>
            <a:ext cx="2629911" cy="369332"/>
          </a:xfrm>
          <a:prstGeom prst="rect">
            <a:avLst/>
          </a:prstGeom>
          <a:noFill/>
        </p:spPr>
        <p:txBody>
          <a:bodyPr wrap="square" rtlCol="0">
            <a:spAutoFit/>
          </a:bodyPr>
          <a:lstStyle/>
          <a:p>
            <a:r>
              <a:rPr lang="en-US" altLang="zh-CN" dirty="0"/>
              <a:t>zhuyize2@163.com</a:t>
            </a:r>
            <a:endParaRPr lang="zh-CN" altLang="en-US" dirty="0"/>
          </a:p>
        </p:txBody>
      </p:sp>
    </p:spTree>
    <p:extLst>
      <p:ext uri="{BB962C8B-B14F-4D97-AF65-F5344CB8AC3E}">
        <p14:creationId xmlns:p14="http://schemas.microsoft.com/office/powerpoint/2010/main" val="3912295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D41DF-1604-4E3E-BCB6-A9E71CBB7089}"/>
              </a:ext>
            </a:extLst>
          </p:cNvPr>
          <p:cNvSpPr>
            <a:spLocks noGrp="1"/>
          </p:cNvSpPr>
          <p:nvPr>
            <p:ph type="title"/>
          </p:nvPr>
        </p:nvSpPr>
        <p:spPr/>
        <p:txBody>
          <a:bodyPr/>
          <a:lstStyle/>
          <a:p>
            <a:r>
              <a:rPr lang="zh-CN" altLang="en-US" dirty="0"/>
              <a:t>论文的创新部分</a:t>
            </a:r>
          </a:p>
        </p:txBody>
      </p:sp>
      <p:sp>
        <p:nvSpPr>
          <p:cNvPr id="3" name="内容占位符 2">
            <a:extLst>
              <a:ext uri="{FF2B5EF4-FFF2-40B4-BE49-F238E27FC236}">
                <a16:creationId xmlns:a16="http://schemas.microsoft.com/office/drawing/2014/main" id="{0664278F-CF06-4B50-9165-020081BD058E}"/>
              </a:ext>
            </a:extLst>
          </p:cNvPr>
          <p:cNvSpPr>
            <a:spLocks noGrp="1"/>
          </p:cNvSpPr>
          <p:nvPr>
            <p:ph idx="1"/>
          </p:nvPr>
        </p:nvSpPr>
        <p:spPr/>
        <p:txBody>
          <a:bodyPr/>
          <a:lstStyle/>
          <a:p>
            <a:r>
              <a:rPr lang="en-US" altLang="zh-CN" dirty="0"/>
              <a:t>1. </a:t>
            </a:r>
            <a:r>
              <a:rPr lang="zh-CN" altLang="en-US" dirty="0"/>
              <a:t>首次使用</a:t>
            </a:r>
            <a:r>
              <a:rPr lang="en-US" altLang="zh-CN" dirty="0"/>
              <a:t>GAN</a:t>
            </a:r>
            <a:r>
              <a:rPr lang="zh-CN" altLang="en-US" dirty="0"/>
              <a:t>进行特征增强，其他大多使用了对原图像的增强。</a:t>
            </a:r>
          </a:p>
          <a:p>
            <a:r>
              <a:rPr lang="en-US" altLang="zh-CN" dirty="0"/>
              <a:t>2. </a:t>
            </a:r>
            <a:r>
              <a:rPr lang="zh-CN" altLang="en-US" dirty="0"/>
              <a:t>将无监督领域自适应与</a:t>
            </a:r>
            <a:r>
              <a:rPr lang="en-US" altLang="zh-CN" dirty="0"/>
              <a:t>GAN</a:t>
            </a:r>
            <a:r>
              <a:rPr lang="zh-CN" altLang="en-US" dirty="0"/>
              <a:t>所增强的数据相结合，训练出一个域不变的特征提取器。</a:t>
            </a:r>
          </a:p>
          <a:p>
            <a:r>
              <a:rPr lang="en-US" altLang="zh-CN" dirty="0"/>
              <a:t>3. </a:t>
            </a:r>
            <a:r>
              <a:rPr lang="zh-CN" altLang="en-US" dirty="0"/>
              <a:t>开创了一种新的增强思路，即增强特征，不增强目标分布图像。在增强特征取得的最终结果比依赖生成目标图像来处理无监督域适应任务的方法表现得更好</a:t>
            </a:r>
          </a:p>
        </p:txBody>
      </p:sp>
    </p:spTree>
    <p:extLst>
      <p:ext uri="{BB962C8B-B14F-4D97-AF65-F5344CB8AC3E}">
        <p14:creationId xmlns:p14="http://schemas.microsoft.com/office/powerpoint/2010/main" val="1590480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B2A43-B841-408C-8199-677A52E25D76}"/>
              </a:ext>
            </a:extLst>
          </p:cNvPr>
          <p:cNvSpPr>
            <a:spLocks noGrp="1"/>
          </p:cNvSpPr>
          <p:nvPr>
            <p:ph type="title"/>
          </p:nvPr>
        </p:nvSpPr>
        <p:spPr/>
        <p:txBody>
          <a:bodyPr/>
          <a:lstStyle/>
          <a:p>
            <a:r>
              <a:rPr lang="zh-CN" altLang="en-US" dirty="0"/>
              <a:t>代码结构</a:t>
            </a:r>
          </a:p>
        </p:txBody>
      </p:sp>
      <p:sp>
        <p:nvSpPr>
          <p:cNvPr id="3" name="内容占位符 2">
            <a:extLst>
              <a:ext uri="{FF2B5EF4-FFF2-40B4-BE49-F238E27FC236}">
                <a16:creationId xmlns:a16="http://schemas.microsoft.com/office/drawing/2014/main" id="{8870B91A-29D5-4845-A967-832A962B5BF8}"/>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991408A5-2CD3-48E0-A392-4F3A66666AF3}"/>
              </a:ext>
            </a:extLst>
          </p:cNvPr>
          <p:cNvPicPr>
            <a:picLocks noChangeAspect="1"/>
          </p:cNvPicPr>
          <p:nvPr/>
        </p:nvPicPr>
        <p:blipFill>
          <a:blip r:embed="rId2"/>
          <a:stretch>
            <a:fillRect/>
          </a:stretch>
        </p:blipFill>
        <p:spPr>
          <a:xfrm>
            <a:off x="953282" y="1802099"/>
            <a:ext cx="10951604" cy="4690776"/>
          </a:xfrm>
          <a:prstGeom prst="rect">
            <a:avLst/>
          </a:prstGeom>
        </p:spPr>
      </p:pic>
    </p:spTree>
    <p:extLst>
      <p:ext uri="{BB962C8B-B14F-4D97-AF65-F5344CB8AC3E}">
        <p14:creationId xmlns:p14="http://schemas.microsoft.com/office/powerpoint/2010/main" val="916410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7DE85-D068-4F9C-8178-24C21711DB15}"/>
              </a:ext>
            </a:extLst>
          </p:cNvPr>
          <p:cNvSpPr>
            <a:spLocks noGrp="1"/>
          </p:cNvSpPr>
          <p:nvPr>
            <p:ph type="title"/>
          </p:nvPr>
        </p:nvSpPr>
        <p:spPr>
          <a:xfrm>
            <a:off x="2885661" y="2981104"/>
            <a:ext cx="6958054" cy="1325563"/>
          </a:xfrm>
        </p:spPr>
        <p:txBody>
          <a:bodyPr>
            <a:normAutofit/>
          </a:bodyPr>
          <a:lstStyle/>
          <a:p>
            <a:r>
              <a:rPr lang="zh-CN" altLang="en-US" sz="7200" dirty="0"/>
              <a:t>代码演示 见视频</a:t>
            </a:r>
          </a:p>
        </p:txBody>
      </p:sp>
    </p:spTree>
    <p:extLst>
      <p:ext uri="{BB962C8B-B14F-4D97-AF65-F5344CB8AC3E}">
        <p14:creationId xmlns:p14="http://schemas.microsoft.com/office/powerpoint/2010/main" val="2414238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FD942A-2573-44CE-8F87-A77B7E23557D}"/>
              </a:ext>
            </a:extLst>
          </p:cNvPr>
          <p:cNvSpPr>
            <a:spLocks noGrp="1"/>
          </p:cNvSpPr>
          <p:nvPr>
            <p:ph type="ctrTitle"/>
          </p:nvPr>
        </p:nvSpPr>
        <p:spPr/>
        <p:txBody>
          <a:bodyPr>
            <a:normAutofit/>
          </a:bodyPr>
          <a:lstStyle/>
          <a:p>
            <a:r>
              <a:rPr lang="en-US" altLang="zh-CN" sz="9600" dirty="0">
                <a:latin typeface="Arial Black" panose="020B0A04020102020204" pitchFamily="34" charset="0"/>
              </a:rPr>
              <a:t>Thanks</a:t>
            </a:r>
            <a:endParaRPr lang="zh-CN" altLang="en-US" sz="9600" dirty="0">
              <a:latin typeface="Arial Black" panose="020B0A04020102020204" pitchFamily="34" charset="0"/>
            </a:endParaRPr>
          </a:p>
        </p:txBody>
      </p:sp>
    </p:spTree>
    <p:extLst>
      <p:ext uri="{BB962C8B-B14F-4D97-AF65-F5344CB8AC3E}">
        <p14:creationId xmlns:p14="http://schemas.microsoft.com/office/powerpoint/2010/main" val="2281141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F4918C-C395-456E-8DB3-5D27E60437D6}"/>
              </a:ext>
            </a:extLst>
          </p:cNvPr>
          <p:cNvSpPr>
            <a:spLocks noGrp="1"/>
          </p:cNvSpPr>
          <p:nvPr>
            <p:ph type="title"/>
          </p:nvPr>
        </p:nvSpPr>
        <p:spPr/>
        <p:txBody>
          <a:bodyPr/>
          <a:lstStyle/>
          <a:p>
            <a:r>
              <a:rPr lang="zh-CN" altLang="en-US" dirty="0"/>
              <a:t>论文主要内容</a:t>
            </a:r>
          </a:p>
        </p:txBody>
      </p:sp>
      <p:sp>
        <p:nvSpPr>
          <p:cNvPr id="3" name="内容占位符 2">
            <a:extLst>
              <a:ext uri="{FF2B5EF4-FFF2-40B4-BE49-F238E27FC236}">
                <a16:creationId xmlns:a16="http://schemas.microsoft.com/office/drawing/2014/main" id="{01196CA4-2604-47D0-8E6F-7F3080D341AC}"/>
              </a:ext>
            </a:extLst>
          </p:cNvPr>
          <p:cNvSpPr>
            <a:spLocks noGrp="1"/>
          </p:cNvSpPr>
          <p:nvPr>
            <p:ph idx="1"/>
          </p:nvPr>
        </p:nvSpPr>
        <p:spPr/>
        <p:txBody>
          <a:bodyPr/>
          <a:lstStyle/>
          <a:p>
            <a:r>
              <a:rPr lang="en-US" altLang="zh-CN" dirty="0"/>
              <a:t>1. </a:t>
            </a:r>
            <a:r>
              <a:rPr lang="zh-CN" altLang="en-US" dirty="0"/>
              <a:t>使用 </a:t>
            </a:r>
            <a:r>
              <a:rPr lang="en-US" altLang="zh-CN" dirty="0"/>
              <a:t>GAN</a:t>
            </a:r>
            <a:r>
              <a:rPr lang="zh-CN" altLang="en-US" dirty="0"/>
              <a:t>对数据的特征空间进行增强，而不是对数据本身进行增强，为训练域不变特征提取器提供训练数据。</a:t>
            </a:r>
          </a:p>
          <a:p>
            <a:r>
              <a:rPr lang="en-US" altLang="zh-CN" dirty="0"/>
              <a:t>2. </a:t>
            </a:r>
            <a:r>
              <a:rPr lang="zh-CN" altLang="en-US" dirty="0"/>
              <a:t>无监督领域自适应</a:t>
            </a:r>
            <a:r>
              <a:rPr lang="en-US" altLang="zh-CN" dirty="0"/>
              <a:t>(Unsupervised Domain Adaptation)</a:t>
            </a:r>
            <a:r>
              <a:rPr lang="zh-CN" altLang="en-US" dirty="0"/>
              <a:t>，训练一个域不变</a:t>
            </a:r>
            <a:r>
              <a:rPr lang="en-US" altLang="zh-CN" dirty="0"/>
              <a:t>(domain-invariant) </a:t>
            </a:r>
            <a:r>
              <a:rPr lang="zh-CN" altLang="en-US" dirty="0"/>
              <a:t>的特征提取器，其可以在对未给出</a:t>
            </a:r>
            <a:r>
              <a:rPr lang="en-US" altLang="zh-CN" dirty="0"/>
              <a:t>label</a:t>
            </a:r>
            <a:r>
              <a:rPr lang="zh-CN" altLang="en-US" dirty="0"/>
              <a:t>的目标数据集工作，为对目标域分类提供基础。</a:t>
            </a:r>
          </a:p>
          <a:p>
            <a:r>
              <a:rPr lang="en-US" altLang="zh-CN" dirty="0"/>
              <a:t>3. </a:t>
            </a:r>
            <a:r>
              <a:rPr lang="zh-CN" altLang="en-US" dirty="0"/>
              <a:t>训练结果通过对未给出</a:t>
            </a:r>
            <a:r>
              <a:rPr lang="en-US" altLang="zh-CN" dirty="0"/>
              <a:t>label</a:t>
            </a:r>
            <a:r>
              <a:rPr lang="zh-CN" altLang="en-US" dirty="0"/>
              <a:t>的目标数据集分类的准确性进行体现。</a:t>
            </a:r>
          </a:p>
        </p:txBody>
      </p:sp>
    </p:spTree>
    <p:extLst>
      <p:ext uri="{BB962C8B-B14F-4D97-AF65-F5344CB8AC3E}">
        <p14:creationId xmlns:p14="http://schemas.microsoft.com/office/powerpoint/2010/main" val="2746768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060D4-EC45-4548-8CB7-24D3414C0DDC}"/>
              </a:ext>
            </a:extLst>
          </p:cNvPr>
          <p:cNvSpPr>
            <a:spLocks noGrp="1"/>
          </p:cNvSpPr>
          <p:nvPr>
            <p:ph type="title"/>
          </p:nvPr>
        </p:nvSpPr>
        <p:spPr/>
        <p:txBody>
          <a:bodyPr/>
          <a:lstStyle/>
          <a:p>
            <a:r>
              <a:rPr lang="zh-CN" altLang="en-US" dirty="0"/>
              <a:t>论文内容概括</a:t>
            </a:r>
          </a:p>
        </p:txBody>
      </p:sp>
      <p:sp>
        <p:nvSpPr>
          <p:cNvPr id="3" name="内容占位符 2">
            <a:extLst>
              <a:ext uri="{FF2B5EF4-FFF2-40B4-BE49-F238E27FC236}">
                <a16:creationId xmlns:a16="http://schemas.microsoft.com/office/drawing/2014/main" id="{B808A2CA-1D04-4EC2-BD69-F71A44299CED}"/>
              </a:ext>
            </a:extLst>
          </p:cNvPr>
          <p:cNvSpPr>
            <a:spLocks noGrp="1"/>
          </p:cNvSpPr>
          <p:nvPr>
            <p:ph idx="1"/>
          </p:nvPr>
        </p:nvSpPr>
        <p:spPr/>
        <p:txBody>
          <a:bodyPr/>
          <a:lstStyle/>
          <a:p>
            <a:pPr marL="0" indent="0">
              <a:buNone/>
            </a:pPr>
            <a:r>
              <a:rPr lang="zh-CN" altLang="en-US" dirty="0"/>
              <a:t>使用极大极小值博弈（</a:t>
            </a:r>
            <a:r>
              <a:rPr lang="en-US" altLang="zh-CN" dirty="0"/>
              <a:t>DI</a:t>
            </a:r>
            <a:r>
              <a:rPr lang="zh-CN" altLang="en-US" dirty="0"/>
              <a:t>）强制模型的域不变特性，并且使用特征增强为其提供更多数据，增强模型</a:t>
            </a:r>
          </a:p>
        </p:txBody>
      </p:sp>
    </p:spTree>
    <p:extLst>
      <p:ext uri="{BB962C8B-B14F-4D97-AF65-F5344CB8AC3E}">
        <p14:creationId xmlns:p14="http://schemas.microsoft.com/office/powerpoint/2010/main" val="88978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243D2-E7D9-46CA-9946-F07E2D6ABC5F}"/>
              </a:ext>
            </a:extLst>
          </p:cNvPr>
          <p:cNvSpPr>
            <a:spLocks noGrp="1"/>
          </p:cNvSpPr>
          <p:nvPr>
            <p:ph type="title"/>
          </p:nvPr>
        </p:nvSpPr>
        <p:spPr/>
        <p:txBody>
          <a:bodyPr/>
          <a:lstStyle/>
          <a:p>
            <a:r>
              <a:rPr lang="zh-CN" altLang="en-US" dirty="0"/>
              <a:t>模型结构</a:t>
            </a:r>
          </a:p>
        </p:txBody>
      </p:sp>
      <p:pic>
        <p:nvPicPr>
          <p:cNvPr id="5" name="内容占位符 4">
            <a:extLst>
              <a:ext uri="{FF2B5EF4-FFF2-40B4-BE49-F238E27FC236}">
                <a16:creationId xmlns:a16="http://schemas.microsoft.com/office/drawing/2014/main" id="{23FCDB2B-B4F3-4287-B9E9-30EA038563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25945"/>
            <a:ext cx="10515600" cy="3950698"/>
          </a:xfrm>
        </p:spPr>
      </p:pic>
    </p:spTree>
    <p:extLst>
      <p:ext uri="{BB962C8B-B14F-4D97-AF65-F5344CB8AC3E}">
        <p14:creationId xmlns:p14="http://schemas.microsoft.com/office/powerpoint/2010/main" val="4112225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B62A90-BC3E-4090-891F-8487119BFDAD}"/>
              </a:ext>
            </a:extLst>
          </p:cNvPr>
          <p:cNvSpPr>
            <a:spLocks noGrp="1"/>
          </p:cNvSpPr>
          <p:nvPr>
            <p:ph type="title"/>
          </p:nvPr>
        </p:nvSpPr>
        <p:spPr/>
        <p:txBody>
          <a:bodyPr/>
          <a:lstStyle/>
          <a:p>
            <a:r>
              <a:rPr lang="en-US" altLang="zh-CN" dirty="0"/>
              <a:t>Step 0</a:t>
            </a:r>
            <a:endParaRPr lang="zh-CN" altLang="en-US" dirty="0"/>
          </a:p>
        </p:txBody>
      </p:sp>
      <p:pic>
        <p:nvPicPr>
          <p:cNvPr id="5" name="内容占位符 4">
            <a:extLst>
              <a:ext uri="{FF2B5EF4-FFF2-40B4-BE49-F238E27FC236}">
                <a16:creationId xmlns:a16="http://schemas.microsoft.com/office/drawing/2014/main" id="{86FF7C78-8A6E-4988-87C5-96A686BD54A2}"/>
              </a:ext>
            </a:extLst>
          </p:cNvPr>
          <p:cNvPicPr>
            <a:picLocks noGrp="1" noChangeAspect="1"/>
          </p:cNvPicPr>
          <p:nvPr>
            <p:ph idx="1"/>
          </p:nvPr>
        </p:nvPicPr>
        <p:blipFill>
          <a:blip r:embed="rId2"/>
          <a:stretch>
            <a:fillRect/>
          </a:stretch>
        </p:blipFill>
        <p:spPr>
          <a:xfrm>
            <a:off x="620067" y="1690688"/>
            <a:ext cx="5270733" cy="4351338"/>
          </a:xfrm>
        </p:spPr>
      </p:pic>
      <p:sp>
        <p:nvSpPr>
          <p:cNvPr id="3" name="文本框 2">
            <a:extLst>
              <a:ext uri="{FF2B5EF4-FFF2-40B4-BE49-F238E27FC236}">
                <a16:creationId xmlns:a16="http://schemas.microsoft.com/office/drawing/2014/main" id="{2C91D23F-351E-4276-ABC9-B7C318668475}"/>
              </a:ext>
            </a:extLst>
          </p:cNvPr>
          <p:cNvSpPr txBox="1"/>
          <p:nvPr/>
        </p:nvSpPr>
        <p:spPr>
          <a:xfrm>
            <a:off x="6441260" y="3004555"/>
            <a:ext cx="5008970" cy="1938992"/>
          </a:xfrm>
          <a:prstGeom prst="rect">
            <a:avLst/>
          </a:prstGeom>
          <a:noFill/>
        </p:spPr>
        <p:txBody>
          <a:bodyPr wrap="square" rtlCol="0">
            <a:spAutoFit/>
          </a:bodyPr>
          <a:lstStyle/>
          <a:p>
            <a:r>
              <a:rPr lang="en-US" altLang="zh-CN" sz="2400" dirty="0"/>
              <a:t>1.</a:t>
            </a:r>
            <a:r>
              <a:rPr lang="zh-CN" altLang="en-US" sz="2400" dirty="0"/>
              <a:t> 利用有标签的源域数据，训练特征提取器</a:t>
            </a:r>
            <a:r>
              <a:rPr lang="en-US" altLang="zh-CN" sz="2400" dirty="0"/>
              <a:t>Es </a:t>
            </a:r>
            <a:r>
              <a:rPr lang="zh-CN" altLang="en-US" sz="2400" dirty="0"/>
              <a:t>和一个分类器</a:t>
            </a:r>
            <a:r>
              <a:rPr lang="en-US" altLang="zh-CN" sz="2400" dirty="0"/>
              <a:t>C</a:t>
            </a:r>
          </a:p>
          <a:p>
            <a:r>
              <a:rPr lang="en-US" altLang="zh-CN" sz="2400" dirty="0"/>
              <a:t>2. Es</a:t>
            </a:r>
            <a:r>
              <a:rPr lang="zh-CN" altLang="en-US" sz="2400" dirty="0"/>
              <a:t>为一个参考的特征空间</a:t>
            </a:r>
          </a:p>
          <a:p>
            <a:r>
              <a:rPr lang="en-US" altLang="zh-CN" sz="2400" dirty="0"/>
              <a:t>3.</a:t>
            </a:r>
            <a:r>
              <a:rPr lang="zh-CN" altLang="en-US" sz="2400" dirty="0"/>
              <a:t>  </a:t>
            </a:r>
            <a:r>
              <a:rPr lang="en-US" altLang="zh-CN" sz="2400" dirty="0"/>
              <a:t>C</a:t>
            </a:r>
            <a:r>
              <a:rPr lang="zh-CN" altLang="en-US" sz="2400" dirty="0"/>
              <a:t>为一个表现良好的参考分类器，用于</a:t>
            </a:r>
            <a:r>
              <a:rPr lang="en-US" altLang="zh-CN" sz="2400" dirty="0"/>
              <a:t>Step2</a:t>
            </a:r>
            <a:endParaRPr lang="zh-CN" altLang="en-US" sz="2400" dirty="0"/>
          </a:p>
        </p:txBody>
      </p:sp>
    </p:spTree>
    <p:extLst>
      <p:ext uri="{BB962C8B-B14F-4D97-AF65-F5344CB8AC3E}">
        <p14:creationId xmlns:p14="http://schemas.microsoft.com/office/powerpoint/2010/main" val="1583643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30AC3-4E05-4ED8-A2DE-3EF225182A74}"/>
              </a:ext>
            </a:extLst>
          </p:cNvPr>
          <p:cNvSpPr>
            <a:spLocks noGrp="1"/>
          </p:cNvSpPr>
          <p:nvPr>
            <p:ph type="title"/>
          </p:nvPr>
        </p:nvSpPr>
        <p:spPr/>
        <p:txBody>
          <a:bodyPr/>
          <a:lstStyle/>
          <a:p>
            <a:r>
              <a:rPr lang="en-US" altLang="zh-CN" dirty="0"/>
              <a:t>Step 1</a:t>
            </a:r>
            <a:endParaRPr lang="zh-CN" altLang="en-US" dirty="0"/>
          </a:p>
        </p:txBody>
      </p:sp>
      <p:pic>
        <p:nvPicPr>
          <p:cNvPr id="5" name="内容占位符 4">
            <a:extLst>
              <a:ext uri="{FF2B5EF4-FFF2-40B4-BE49-F238E27FC236}">
                <a16:creationId xmlns:a16="http://schemas.microsoft.com/office/drawing/2014/main" id="{4FFE9F88-A83C-4791-889B-EFA385A1F4B5}"/>
              </a:ext>
            </a:extLst>
          </p:cNvPr>
          <p:cNvPicPr>
            <a:picLocks noGrp="1" noChangeAspect="1"/>
          </p:cNvPicPr>
          <p:nvPr>
            <p:ph idx="1"/>
          </p:nvPr>
        </p:nvPicPr>
        <p:blipFill>
          <a:blip r:embed="rId2"/>
          <a:stretch>
            <a:fillRect/>
          </a:stretch>
        </p:blipFill>
        <p:spPr>
          <a:xfrm>
            <a:off x="735585" y="1514475"/>
            <a:ext cx="5653529" cy="4351338"/>
          </a:xfrm>
        </p:spPr>
      </p:pic>
      <p:sp>
        <p:nvSpPr>
          <p:cNvPr id="3" name="文本框 2">
            <a:extLst>
              <a:ext uri="{FF2B5EF4-FFF2-40B4-BE49-F238E27FC236}">
                <a16:creationId xmlns:a16="http://schemas.microsoft.com/office/drawing/2014/main" id="{1A32BF5B-DD8C-4BD6-971B-B7F5063511D3}"/>
              </a:ext>
            </a:extLst>
          </p:cNvPr>
          <p:cNvSpPr txBox="1"/>
          <p:nvPr/>
        </p:nvSpPr>
        <p:spPr>
          <a:xfrm>
            <a:off x="6527599" y="2767288"/>
            <a:ext cx="3374379" cy="2031325"/>
          </a:xfrm>
          <a:prstGeom prst="rect">
            <a:avLst/>
          </a:prstGeom>
          <a:noFill/>
        </p:spPr>
        <p:txBody>
          <a:bodyPr wrap="square" rtlCol="0">
            <a:spAutoFit/>
          </a:bodyPr>
          <a:lstStyle/>
          <a:p>
            <a:r>
              <a:rPr lang="en-US" altLang="zh-CN" dirty="0"/>
              <a:t>1. </a:t>
            </a:r>
            <a:r>
              <a:rPr lang="zh-CN" altLang="en-US" dirty="0"/>
              <a:t>使用</a:t>
            </a:r>
            <a:r>
              <a:rPr lang="en-US" altLang="zh-CN" dirty="0"/>
              <a:t>Es</a:t>
            </a:r>
            <a:r>
              <a:rPr lang="zh-CN" altLang="en-US" dirty="0"/>
              <a:t>提取出的特征，通过</a:t>
            </a:r>
            <a:r>
              <a:rPr lang="en-US" altLang="zh-CN" dirty="0"/>
              <a:t>GAN(</a:t>
            </a:r>
            <a:r>
              <a:rPr lang="zh-CN" altLang="en-US" dirty="0"/>
              <a:t>采用</a:t>
            </a:r>
            <a:r>
              <a:rPr lang="en-US" altLang="zh-CN" dirty="0"/>
              <a:t>CGAN</a:t>
            </a:r>
            <a:r>
              <a:rPr lang="zh-CN" altLang="en-US" dirty="0"/>
              <a:t>框架</a:t>
            </a:r>
            <a:r>
              <a:rPr lang="en-US" altLang="zh-CN" dirty="0"/>
              <a:t>)</a:t>
            </a:r>
            <a:r>
              <a:rPr lang="zh-CN" altLang="en-US" dirty="0"/>
              <a:t>，训练</a:t>
            </a:r>
            <a:r>
              <a:rPr lang="en-US" altLang="zh-CN" dirty="0"/>
              <a:t>S</a:t>
            </a:r>
            <a:r>
              <a:rPr lang="zh-CN" altLang="en-US" dirty="0"/>
              <a:t>和</a:t>
            </a:r>
            <a:r>
              <a:rPr lang="en-US" altLang="zh-CN" dirty="0"/>
              <a:t>D1</a:t>
            </a:r>
          </a:p>
          <a:p>
            <a:r>
              <a:rPr lang="en-US" altLang="zh-CN" dirty="0"/>
              <a:t>2. S</a:t>
            </a:r>
            <a:r>
              <a:rPr lang="zh-CN" altLang="en-US" dirty="0"/>
              <a:t>的作用为特征增强，为</a:t>
            </a:r>
            <a:r>
              <a:rPr lang="en-US" altLang="zh-CN" dirty="0"/>
              <a:t>Step 2</a:t>
            </a:r>
            <a:r>
              <a:rPr lang="zh-CN" altLang="en-US" dirty="0"/>
              <a:t>提供特征数据</a:t>
            </a:r>
          </a:p>
          <a:p>
            <a:r>
              <a:rPr lang="en-US" altLang="zh-CN" dirty="0"/>
              <a:t>3. D1</a:t>
            </a:r>
            <a:r>
              <a:rPr lang="zh-CN" altLang="en-US" dirty="0"/>
              <a:t>的作用为区分特征由</a:t>
            </a:r>
            <a:r>
              <a:rPr lang="en-US" altLang="zh-CN" dirty="0"/>
              <a:t>S</a:t>
            </a:r>
            <a:r>
              <a:rPr lang="zh-CN" altLang="en-US" dirty="0"/>
              <a:t>产生还是由源域数据通过</a:t>
            </a:r>
            <a:r>
              <a:rPr lang="en-US" altLang="zh-CN" dirty="0"/>
              <a:t>Es</a:t>
            </a:r>
            <a:r>
              <a:rPr lang="zh-CN" altLang="en-US" dirty="0"/>
              <a:t>提取而来</a:t>
            </a:r>
          </a:p>
        </p:txBody>
      </p:sp>
      <p:pic>
        <p:nvPicPr>
          <p:cNvPr id="6" name="图片 5">
            <a:extLst>
              <a:ext uri="{FF2B5EF4-FFF2-40B4-BE49-F238E27FC236}">
                <a16:creationId xmlns:a16="http://schemas.microsoft.com/office/drawing/2014/main" id="{6038C9EA-4ADE-459F-910F-3011DC0935FC}"/>
              </a:ext>
            </a:extLst>
          </p:cNvPr>
          <p:cNvPicPr>
            <a:picLocks noChangeAspect="1"/>
          </p:cNvPicPr>
          <p:nvPr/>
        </p:nvPicPr>
        <p:blipFill>
          <a:blip r:embed="rId3"/>
          <a:stretch>
            <a:fillRect/>
          </a:stretch>
        </p:blipFill>
        <p:spPr>
          <a:xfrm>
            <a:off x="9939381" y="3545235"/>
            <a:ext cx="1791900" cy="692811"/>
          </a:xfrm>
          <a:prstGeom prst="rect">
            <a:avLst/>
          </a:prstGeom>
        </p:spPr>
      </p:pic>
    </p:spTree>
    <p:extLst>
      <p:ext uri="{BB962C8B-B14F-4D97-AF65-F5344CB8AC3E}">
        <p14:creationId xmlns:p14="http://schemas.microsoft.com/office/powerpoint/2010/main" val="418333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2AEA8-55CF-4A51-B836-0B69CE714352}"/>
              </a:ext>
            </a:extLst>
          </p:cNvPr>
          <p:cNvSpPr>
            <a:spLocks noGrp="1"/>
          </p:cNvSpPr>
          <p:nvPr>
            <p:ph type="title"/>
          </p:nvPr>
        </p:nvSpPr>
        <p:spPr/>
        <p:txBody>
          <a:bodyPr/>
          <a:lstStyle/>
          <a:p>
            <a:r>
              <a:rPr lang="en-US" altLang="zh-CN" dirty="0"/>
              <a:t>Step 2</a:t>
            </a:r>
            <a:endParaRPr lang="zh-CN" altLang="en-US" dirty="0"/>
          </a:p>
        </p:txBody>
      </p:sp>
      <p:pic>
        <p:nvPicPr>
          <p:cNvPr id="5" name="内容占位符 4">
            <a:extLst>
              <a:ext uri="{FF2B5EF4-FFF2-40B4-BE49-F238E27FC236}">
                <a16:creationId xmlns:a16="http://schemas.microsoft.com/office/drawing/2014/main" id="{CEE5D4C5-B5B9-46F9-8C43-BC1B04D29920}"/>
              </a:ext>
            </a:extLst>
          </p:cNvPr>
          <p:cNvPicPr>
            <a:picLocks noGrp="1" noChangeAspect="1"/>
          </p:cNvPicPr>
          <p:nvPr>
            <p:ph idx="1"/>
          </p:nvPr>
        </p:nvPicPr>
        <p:blipFill>
          <a:blip r:embed="rId2"/>
          <a:stretch>
            <a:fillRect/>
          </a:stretch>
        </p:blipFill>
        <p:spPr>
          <a:xfrm>
            <a:off x="669890" y="1927225"/>
            <a:ext cx="6623120" cy="4351338"/>
          </a:xfrm>
        </p:spPr>
      </p:pic>
      <p:sp>
        <p:nvSpPr>
          <p:cNvPr id="3" name="文本框 2">
            <a:extLst>
              <a:ext uri="{FF2B5EF4-FFF2-40B4-BE49-F238E27FC236}">
                <a16:creationId xmlns:a16="http://schemas.microsoft.com/office/drawing/2014/main" id="{0AAEDAE9-96DB-4604-A946-B9976118CCE9}"/>
              </a:ext>
            </a:extLst>
          </p:cNvPr>
          <p:cNvSpPr txBox="1"/>
          <p:nvPr/>
        </p:nvSpPr>
        <p:spPr>
          <a:xfrm>
            <a:off x="7532384" y="2399147"/>
            <a:ext cx="3609047" cy="2862322"/>
          </a:xfrm>
          <a:prstGeom prst="rect">
            <a:avLst/>
          </a:prstGeom>
          <a:noFill/>
        </p:spPr>
        <p:txBody>
          <a:bodyPr wrap="square" rtlCol="0">
            <a:spAutoFit/>
          </a:bodyPr>
          <a:lstStyle/>
          <a:p>
            <a:r>
              <a:rPr lang="en-US" altLang="zh-CN" dirty="0"/>
              <a:t>1.</a:t>
            </a:r>
            <a:r>
              <a:rPr lang="zh-CN" altLang="en-US" dirty="0"/>
              <a:t> 使用</a:t>
            </a:r>
            <a:r>
              <a:rPr lang="en-US" altLang="zh-CN" dirty="0"/>
              <a:t>S</a:t>
            </a:r>
            <a:r>
              <a:rPr lang="zh-CN" altLang="en-US" dirty="0"/>
              <a:t>生成的特征和源域以及目标域的图片，通过</a:t>
            </a:r>
            <a:r>
              <a:rPr lang="en-US" altLang="zh-CN" dirty="0"/>
              <a:t>GAN</a:t>
            </a:r>
            <a:r>
              <a:rPr lang="zh-CN" altLang="en-US" dirty="0"/>
              <a:t>，训练</a:t>
            </a:r>
            <a:r>
              <a:rPr lang="en-US" altLang="zh-CN" dirty="0"/>
              <a:t>EI</a:t>
            </a:r>
            <a:r>
              <a:rPr lang="zh-CN" altLang="en-US" dirty="0"/>
              <a:t>和 </a:t>
            </a:r>
            <a:r>
              <a:rPr lang="en-US" altLang="zh-CN" dirty="0"/>
              <a:t>D2</a:t>
            </a:r>
          </a:p>
          <a:p>
            <a:r>
              <a:rPr lang="en-US" altLang="zh-CN" dirty="0"/>
              <a:t>2. EI</a:t>
            </a:r>
            <a:r>
              <a:rPr lang="zh-CN" altLang="en-US" dirty="0"/>
              <a:t>为一个具有域不变特性的鲁棒性更好的特征提取器，其将源域和目标域图片中提取的特征和特征生成器生成的特征对齐，并使用</a:t>
            </a:r>
            <a:r>
              <a:rPr lang="en-US" altLang="zh-CN" dirty="0"/>
              <a:t>S</a:t>
            </a:r>
            <a:r>
              <a:rPr lang="zh-CN" altLang="en-US" dirty="0"/>
              <a:t>进一步增强效果</a:t>
            </a:r>
          </a:p>
          <a:p>
            <a:r>
              <a:rPr lang="en-US" altLang="zh-CN" dirty="0"/>
              <a:t>3.</a:t>
            </a:r>
            <a:r>
              <a:rPr lang="zh-CN" altLang="en-US" dirty="0"/>
              <a:t>最后将与</a:t>
            </a:r>
            <a:r>
              <a:rPr lang="en-US" altLang="zh-CN" dirty="0"/>
              <a:t>EI</a:t>
            </a:r>
            <a:r>
              <a:rPr lang="zh-CN" altLang="en-US" dirty="0"/>
              <a:t>和</a:t>
            </a:r>
            <a:r>
              <a:rPr lang="en-US" altLang="zh-CN" dirty="0"/>
              <a:t>Step 0 </a:t>
            </a:r>
            <a:r>
              <a:rPr lang="zh-CN" altLang="en-US" dirty="0"/>
              <a:t>中的分类器</a:t>
            </a:r>
            <a:r>
              <a:rPr lang="en-US" altLang="zh-CN" dirty="0"/>
              <a:t>C</a:t>
            </a:r>
            <a:r>
              <a:rPr lang="zh-CN" altLang="en-US" dirty="0"/>
              <a:t>结合，达到给目标域分类的目的</a:t>
            </a:r>
          </a:p>
        </p:txBody>
      </p:sp>
      <p:pic>
        <p:nvPicPr>
          <p:cNvPr id="6" name="图片 5">
            <a:extLst>
              <a:ext uri="{FF2B5EF4-FFF2-40B4-BE49-F238E27FC236}">
                <a16:creationId xmlns:a16="http://schemas.microsoft.com/office/drawing/2014/main" id="{42AB32CA-B6C7-410E-9431-1594A3F17764}"/>
              </a:ext>
            </a:extLst>
          </p:cNvPr>
          <p:cNvPicPr>
            <a:picLocks noChangeAspect="1"/>
          </p:cNvPicPr>
          <p:nvPr/>
        </p:nvPicPr>
        <p:blipFill>
          <a:blip r:embed="rId3"/>
          <a:stretch>
            <a:fillRect/>
          </a:stretch>
        </p:blipFill>
        <p:spPr>
          <a:xfrm>
            <a:off x="7829487" y="5374433"/>
            <a:ext cx="3014839" cy="1006042"/>
          </a:xfrm>
          <a:prstGeom prst="rect">
            <a:avLst/>
          </a:prstGeom>
        </p:spPr>
      </p:pic>
    </p:spTree>
    <p:extLst>
      <p:ext uri="{BB962C8B-B14F-4D97-AF65-F5344CB8AC3E}">
        <p14:creationId xmlns:p14="http://schemas.microsoft.com/office/powerpoint/2010/main" val="318437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A0AFA0-3EF3-4E34-9503-2FD9ECD254F2}"/>
              </a:ext>
            </a:extLst>
          </p:cNvPr>
          <p:cNvSpPr>
            <a:spLocks noGrp="1"/>
          </p:cNvSpPr>
          <p:nvPr>
            <p:ph type="title"/>
          </p:nvPr>
        </p:nvSpPr>
        <p:spPr/>
        <p:txBody>
          <a:bodyPr/>
          <a:lstStyle/>
          <a:p>
            <a:r>
              <a:rPr lang="zh-CN" altLang="en-US" dirty="0"/>
              <a:t>取得成果</a:t>
            </a:r>
          </a:p>
        </p:txBody>
      </p:sp>
      <p:pic>
        <p:nvPicPr>
          <p:cNvPr id="5" name="内容占位符 4">
            <a:extLst>
              <a:ext uri="{FF2B5EF4-FFF2-40B4-BE49-F238E27FC236}">
                <a16:creationId xmlns:a16="http://schemas.microsoft.com/office/drawing/2014/main" id="{A051927E-D2DD-40A4-9043-B100E4AE0F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8824" y="1825625"/>
            <a:ext cx="6474352" cy="4351338"/>
          </a:xfrm>
        </p:spPr>
      </p:pic>
    </p:spTree>
    <p:extLst>
      <p:ext uri="{BB962C8B-B14F-4D97-AF65-F5344CB8AC3E}">
        <p14:creationId xmlns:p14="http://schemas.microsoft.com/office/powerpoint/2010/main" val="1014147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F6D11-0B4B-4FE5-80D8-4779A989490D}"/>
              </a:ext>
            </a:extLst>
          </p:cNvPr>
          <p:cNvSpPr>
            <a:spLocks noGrp="1"/>
          </p:cNvSpPr>
          <p:nvPr>
            <p:ph type="title"/>
          </p:nvPr>
        </p:nvSpPr>
        <p:spPr/>
        <p:txBody>
          <a:bodyPr/>
          <a:lstStyle/>
          <a:p>
            <a:r>
              <a:rPr lang="zh-CN" altLang="en-US" dirty="0"/>
              <a:t>取得成果</a:t>
            </a:r>
          </a:p>
        </p:txBody>
      </p:sp>
      <p:pic>
        <p:nvPicPr>
          <p:cNvPr id="7" name="内容占位符 6">
            <a:extLst>
              <a:ext uri="{FF2B5EF4-FFF2-40B4-BE49-F238E27FC236}">
                <a16:creationId xmlns:a16="http://schemas.microsoft.com/office/drawing/2014/main" id="{503420F9-5D22-4767-A2B0-868142447F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0626" y="1825625"/>
            <a:ext cx="9350747" cy="4351338"/>
          </a:xfrm>
        </p:spPr>
      </p:pic>
    </p:spTree>
    <p:extLst>
      <p:ext uri="{BB962C8B-B14F-4D97-AF65-F5344CB8AC3E}">
        <p14:creationId xmlns:p14="http://schemas.microsoft.com/office/powerpoint/2010/main" val="4912632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TotalTime>
  <Words>450</Words>
  <Application>Microsoft Office PowerPoint</Application>
  <PresentationFormat>宽屏</PresentationFormat>
  <Paragraphs>31</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等线 Light</vt:lpstr>
      <vt:lpstr>Arial</vt:lpstr>
      <vt:lpstr>Arial Black</vt:lpstr>
      <vt:lpstr>Office 主题​​</vt:lpstr>
      <vt:lpstr>自动化测试复现   Adversarial Feature Augmentation for Unsupervised Domain Adaptation</vt:lpstr>
      <vt:lpstr>论文主要内容</vt:lpstr>
      <vt:lpstr>论文内容概括</vt:lpstr>
      <vt:lpstr>模型结构</vt:lpstr>
      <vt:lpstr>Step 0</vt:lpstr>
      <vt:lpstr>Step 1</vt:lpstr>
      <vt:lpstr>Step 2</vt:lpstr>
      <vt:lpstr>取得成果</vt:lpstr>
      <vt:lpstr>取得成果</vt:lpstr>
      <vt:lpstr>论文的创新部分</vt:lpstr>
      <vt:lpstr>代码结构</vt:lpstr>
      <vt:lpstr>代码演示 见视频</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自动化测试复现   Adversarial Feature Augmentation for Unsupervised Domain Adaptation</dc:title>
  <dc:creator>祝 溢泽</dc:creator>
  <cp:lastModifiedBy>祝 溢泽</cp:lastModifiedBy>
  <cp:revision>6</cp:revision>
  <dcterms:created xsi:type="dcterms:W3CDTF">2021-11-29T13:48:10Z</dcterms:created>
  <dcterms:modified xsi:type="dcterms:W3CDTF">2021-11-30T10:24:41Z</dcterms:modified>
</cp:coreProperties>
</file>