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75" r:id="rId6"/>
    <p:sldId id="259" r:id="rId7"/>
    <p:sldId id="260" r:id="rId8"/>
    <p:sldId id="261" r:id="rId9"/>
    <p:sldId id="270" r:id="rId10"/>
    <p:sldId id="262" r:id="rId11"/>
    <p:sldId id="263" r:id="rId12"/>
    <p:sldId id="264" r:id="rId13"/>
    <p:sldId id="265" r:id="rId14"/>
    <p:sldId id="266" r:id="rId15"/>
    <p:sldId id="283" r:id="rId16"/>
    <p:sldId id="267" r:id="rId17"/>
    <p:sldId id="268" r:id="rId18"/>
    <p:sldId id="269" r:id="rId19"/>
    <p:sldId id="271" r:id="rId20"/>
    <p:sldId id="276" r:id="rId21"/>
    <p:sldId id="279" r:id="rId22"/>
    <p:sldId id="278" r:id="rId23"/>
    <p:sldId id="277" r:id="rId24"/>
    <p:sldId id="280" r:id="rId25"/>
    <p:sldId id="273"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2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C886A79-7C8B-426A-B2AE-21FA8D548FD6}" type="datetimeFigureOut">
              <a:rPr lang="zh-CN" altLang="en-US" smtClean="0"/>
              <a:t>2024/10/28</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376623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C886A79-7C8B-426A-B2AE-21FA8D548FD6}"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33937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C886A79-7C8B-426A-B2AE-21FA8D548FD6}" type="datetimeFigureOut">
              <a:rPr lang="zh-CN" altLang="en-US" smtClean="0"/>
              <a:t>2024/10/28</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264751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C886A79-7C8B-426A-B2AE-21FA8D548FD6}"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185272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C886A79-7C8B-426A-B2AE-21FA8D548FD6}"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217465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C886A79-7C8B-426A-B2AE-21FA8D548FD6}" type="datetimeFigureOut">
              <a:rPr lang="zh-CN" altLang="en-US" smtClean="0"/>
              <a:t>2024/10/28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144721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C886A79-7C8B-426A-B2AE-21FA8D548FD6}" type="datetimeFigureOut">
              <a:rPr lang="zh-CN" altLang="en-US" smtClean="0"/>
              <a:t>2024/10/28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367756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C886A79-7C8B-426A-B2AE-21FA8D548FD6}" type="datetimeFigureOut">
              <a:rPr lang="zh-CN" altLang="en-US" smtClean="0"/>
              <a:t>2024/10/28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177392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6A79-7C8B-426A-B2AE-21FA8D548FD6}" type="datetimeFigureOut">
              <a:rPr lang="zh-CN" altLang="en-US" smtClean="0"/>
              <a:t>2024/10/28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214631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C886A79-7C8B-426A-B2AE-21FA8D548FD6}" type="datetimeFigureOut">
              <a:rPr lang="zh-CN" altLang="en-US" smtClean="0"/>
              <a:t>2024/10/28</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32164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C886A79-7C8B-426A-B2AE-21FA8D548FD6}" type="datetimeFigureOut">
              <a:rPr lang="zh-CN" altLang="en-US" smtClean="0"/>
              <a:t>2024/10/28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400ACA-3E53-4DBF-BDA7-BFB772A2265F}" type="slidenum">
              <a:rPr lang="zh-CN" altLang="en-US" smtClean="0"/>
              <a:t>‹#›</a:t>
            </a:fld>
            <a:endParaRPr lang="zh-CN" altLang="en-US"/>
          </a:p>
        </p:txBody>
      </p:sp>
    </p:spTree>
    <p:extLst>
      <p:ext uri="{BB962C8B-B14F-4D97-AF65-F5344CB8AC3E}">
        <p14:creationId xmlns:p14="http://schemas.microsoft.com/office/powerpoint/2010/main" val="210023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C886A79-7C8B-426A-B2AE-21FA8D548FD6}" type="datetimeFigureOut">
              <a:rPr lang="zh-CN" altLang="en-US" smtClean="0"/>
              <a:t>2024/10/28</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E400ACA-3E53-4DBF-BDA7-BFB772A2265F}" type="slidenum">
              <a:rPr lang="zh-CN" altLang="en-US" smtClean="0"/>
              <a:t>‹#›</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61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c.nowcoder.com/" TargetMode="External"/><Relationship Id="rId2" Type="http://schemas.openxmlformats.org/officeDocument/2006/relationships/hyperlink" Target="https://codeforces.com/" TargetMode="External"/><Relationship Id="rId1" Type="http://schemas.openxmlformats.org/officeDocument/2006/relationships/slideLayout" Target="../slideLayouts/slideLayout2.xml"/><Relationship Id="rId6" Type="http://schemas.openxmlformats.org/officeDocument/2006/relationships/hyperlink" Target="https://leetcode.cn/problemset/" TargetMode="External"/><Relationship Id="rId5" Type="http://schemas.openxmlformats.org/officeDocument/2006/relationships/hyperlink" Target="https://www.luogu.com.cn/" TargetMode="External"/><Relationship Id="rId4" Type="http://schemas.openxmlformats.org/officeDocument/2006/relationships/hyperlink" Target="https://www.lanqiao.cn/problems"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blog.csdn.net/VariatioZbw/article/details/12515543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lanqiao.cn/problems/2928/learning/?page=1&amp;first_category_id=1&amp;name=%E5%88%86%E7%B3%96%E6%9E%9C" TargetMode="External"/><Relationship Id="rId2" Type="http://schemas.openxmlformats.org/officeDocument/2006/relationships/hyperlink" Target="https://www.lanqiao.cn/problems/532/learning/" TargetMode="External"/><Relationship Id="rId1" Type="http://schemas.openxmlformats.org/officeDocument/2006/relationships/slideLayout" Target="../slideLayouts/slideLayout2.xml"/><Relationship Id="rId5" Type="http://schemas.openxmlformats.org/officeDocument/2006/relationships/hyperlink" Target="https://www.lanqiao.cn/problems/531/learning" TargetMode="External"/><Relationship Id="rId4" Type="http://schemas.openxmlformats.org/officeDocument/2006/relationships/hyperlink" Target="https://www.lanqiao.cn/problems/17035/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C9A29-327E-54C9-721F-73B56D92EBE6}"/>
              </a:ext>
            </a:extLst>
          </p:cNvPr>
          <p:cNvSpPr>
            <a:spLocks noGrp="1"/>
          </p:cNvSpPr>
          <p:nvPr>
            <p:ph type="ctrTitle"/>
          </p:nvPr>
        </p:nvSpPr>
        <p:spPr>
          <a:xfrm>
            <a:off x="2716958" y="1639199"/>
            <a:ext cx="6758083" cy="1087710"/>
          </a:xfrm>
        </p:spPr>
        <p:txBody>
          <a:bodyPr>
            <a:normAutofit fontScale="90000"/>
          </a:bodyPr>
          <a:lstStyle/>
          <a:p>
            <a:r>
              <a:rPr lang="zh-CN" altLang="en-US" sz="5400" dirty="0"/>
              <a:t>蓝桥杯算法赛先导课</a:t>
            </a:r>
            <a:br>
              <a:rPr lang="en-US" altLang="zh-CN" dirty="0"/>
            </a:br>
            <a:r>
              <a:rPr lang="zh-CN" altLang="en-US" sz="1400" dirty="0"/>
              <a:t>学会程序与算法，走遍天下都不怕</a:t>
            </a:r>
            <a:endParaRPr lang="zh-CN" altLang="en-US" dirty="0"/>
          </a:p>
        </p:txBody>
      </p:sp>
      <p:sp>
        <p:nvSpPr>
          <p:cNvPr id="3" name="副标题 2">
            <a:extLst>
              <a:ext uri="{FF2B5EF4-FFF2-40B4-BE49-F238E27FC236}">
                <a16:creationId xmlns:a16="http://schemas.microsoft.com/office/drawing/2014/main" id="{A17D9AE2-0FBA-BB96-B2FE-CFE091645A60}"/>
              </a:ext>
            </a:extLst>
          </p:cNvPr>
          <p:cNvSpPr>
            <a:spLocks noGrp="1"/>
          </p:cNvSpPr>
          <p:nvPr>
            <p:ph type="subTitle" idx="1"/>
          </p:nvPr>
        </p:nvSpPr>
        <p:spPr>
          <a:xfrm>
            <a:off x="1677408" y="3602038"/>
            <a:ext cx="8990591" cy="1569469"/>
          </a:xfrm>
        </p:spPr>
        <p:txBody>
          <a:bodyPr/>
          <a:lstStyle/>
          <a:p>
            <a:r>
              <a:rPr lang="zh-CN" altLang="en-US" dirty="0">
                <a:solidFill>
                  <a:srgbClr val="FF0000"/>
                </a:solidFill>
              </a:rPr>
              <a:t>主讲人：青浩洋</a:t>
            </a:r>
            <a:endParaRPr lang="en-US" altLang="zh-CN" dirty="0">
              <a:solidFill>
                <a:srgbClr val="FF0000"/>
              </a:solidFill>
            </a:endParaRPr>
          </a:p>
          <a:p>
            <a:r>
              <a:rPr lang="en-US" altLang="zh-CN" dirty="0">
                <a:solidFill>
                  <a:srgbClr val="FF0000"/>
                </a:solidFill>
              </a:rPr>
              <a:t>2024-10-28</a:t>
            </a:r>
          </a:p>
          <a:p>
            <a:r>
              <a:rPr lang="zh-CN" altLang="en-US" dirty="0">
                <a:solidFill>
                  <a:srgbClr val="FF0000"/>
                </a:solidFill>
              </a:rPr>
              <a:t>天津中德应用技术大学开源鸿蒙社</a:t>
            </a:r>
          </a:p>
        </p:txBody>
      </p:sp>
    </p:spTree>
    <p:extLst>
      <p:ext uri="{BB962C8B-B14F-4D97-AF65-F5344CB8AC3E}">
        <p14:creationId xmlns:p14="http://schemas.microsoft.com/office/powerpoint/2010/main" val="301747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24B50-6B9E-FA6A-86DB-3FBC175916F5}"/>
              </a:ext>
            </a:extLst>
          </p:cNvPr>
          <p:cNvSpPr>
            <a:spLocks noGrp="1"/>
          </p:cNvSpPr>
          <p:nvPr>
            <p:ph type="title"/>
          </p:nvPr>
        </p:nvSpPr>
        <p:spPr/>
        <p:txBody>
          <a:bodyPr/>
          <a:lstStyle/>
          <a:p>
            <a:r>
              <a:rPr lang="zh-CN" altLang="en-US" b="0" i="0" dirty="0">
                <a:effectLst/>
                <a:latin typeface="Inter"/>
              </a:rPr>
              <a:t>程序设计题</a:t>
            </a:r>
            <a:endParaRPr lang="zh-CN" altLang="en-US" dirty="0"/>
          </a:p>
        </p:txBody>
      </p:sp>
      <p:sp>
        <p:nvSpPr>
          <p:cNvPr id="3" name="内容占位符 2">
            <a:extLst>
              <a:ext uri="{FF2B5EF4-FFF2-40B4-BE49-F238E27FC236}">
                <a16:creationId xmlns:a16="http://schemas.microsoft.com/office/drawing/2014/main" id="{59DB3A83-2CC1-4964-E5A1-3E56B91052C5}"/>
              </a:ext>
            </a:extLst>
          </p:cNvPr>
          <p:cNvSpPr>
            <a:spLocks noGrp="1"/>
          </p:cNvSpPr>
          <p:nvPr>
            <p:ph idx="1"/>
          </p:nvPr>
        </p:nvSpPr>
        <p:spPr/>
        <p:txBody>
          <a:bodyPr/>
          <a:lstStyle/>
          <a:p>
            <a:r>
              <a:rPr lang="en-US" altLang="zh-CN" b="0" i="0" dirty="0">
                <a:effectLst/>
                <a:latin typeface="Inter"/>
              </a:rPr>
              <a:t>2023 </a:t>
            </a:r>
            <a:r>
              <a:rPr lang="zh-CN" altLang="en-US" b="0" i="0" dirty="0">
                <a:effectLst/>
                <a:latin typeface="Inter"/>
              </a:rPr>
              <a:t>年之前有 </a:t>
            </a:r>
            <a:r>
              <a:rPr lang="en-US" altLang="zh-CN" b="0" i="0" dirty="0">
                <a:effectLst/>
                <a:latin typeface="Inter"/>
              </a:rPr>
              <a:t>8 </a:t>
            </a:r>
            <a:r>
              <a:rPr lang="zh-CN" altLang="en-US" b="0" i="0" dirty="0">
                <a:effectLst/>
                <a:latin typeface="Inter"/>
              </a:rPr>
              <a:t>题，分值分别为 </a:t>
            </a:r>
            <a:r>
              <a:rPr lang="en-US" altLang="zh-CN" b="0" i="0" dirty="0">
                <a:effectLst/>
                <a:latin typeface="Inter"/>
              </a:rPr>
              <a:t>10</a:t>
            </a:r>
            <a:r>
              <a:rPr lang="zh-CN" altLang="en-US" b="0" i="0" dirty="0">
                <a:effectLst/>
                <a:latin typeface="Inter"/>
              </a:rPr>
              <a:t>、</a:t>
            </a:r>
            <a:r>
              <a:rPr lang="en-US" altLang="zh-CN" b="0" i="0" dirty="0">
                <a:effectLst/>
                <a:latin typeface="Inter"/>
              </a:rPr>
              <a:t>10</a:t>
            </a:r>
            <a:r>
              <a:rPr lang="zh-CN" altLang="en-US" b="0" i="0" dirty="0">
                <a:effectLst/>
                <a:latin typeface="Inter"/>
              </a:rPr>
              <a:t>、</a:t>
            </a:r>
            <a:r>
              <a:rPr lang="en-US" altLang="zh-CN" b="0" i="0" dirty="0">
                <a:effectLst/>
                <a:latin typeface="Inter"/>
              </a:rPr>
              <a:t>15</a:t>
            </a:r>
            <a:r>
              <a:rPr lang="zh-CN" altLang="en-US" b="0" i="0" dirty="0">
                <a:effectLst/>
                <a:latin typeface="Inter"/>
              </a:rPr>
              <a:t>、</a:t>
            </a:r>
            <a:r>
              <a:rPr lang="en-US" altLang="zh-CN" b="0" i="0" dirty="0">
                <a:effectLst/>
                <a:latin typeface="Inter"/>
              </a:rPr>
              <a:t>15</a:t>
            </a:r>
            <a:r>
              <a:rPr lang="zh-CN" altLang="en-US" b="0" i="0" dirty="0">
                <a:effectLst/>
                <a:latin typeface="Inter"/>
              </a:rPr>
              <a:t>、</a:t>
            </a:r>
            <a:r>
              <a:rPr lang="en-US" altLang="zh-CN" b="0" i="0" dirty="0">
                <a:effectLst/>
                <a:latin typeface="Inter"/>
              </a:rPr>
              <a:t>20</a:t>
            </a:r>
            <a:r>
              <a:rPr lang="zh-CN" altLang="en-US" b="0" i="0" dirty="0">
                <a:effectLst/>
                <a:latin typeface="Inter"/>
              </a:rPr>
              <a:t>、</a:t>
            </a:r>
            <a:r>
              <a:rPr lang="en-US" altLang="zh-CN" b="0" i="0" dirty="0">
                <a:effectLst/>
                <a:latin typeface="Inter"/>
              </a:rPr>
              <a:t>20</a:t>
            </a:r>
            <a:r>
              <a:rPr lang="zh-CN" altLang="en-US" b="0" i="0" dirty="0">
                <a:effectLst/>
                <a:latin typeface="Inter"/>
              </a:rPr>
              <a:t>、</a:t>
            </a:r>
            <a:r>
              <a:rPr lang="en-US" altLang="zh-CN" b="0" i="0" dirty="0">
                <a:effectLst/>
                <a:latin typeface="Inter"/>
              </a:rPr>
              <a:t>25</a:t>
            </a:r>
            <a:r>
              <a:rPr lang="zh-CN" altLang="en-US" b="0" i="0" dirty="0">
                <a:effectLst/>
                <a:latin typeface="Inter"/>
              </a:rPr>
              <a:t>、</a:t>
            </a:r>
            <a:r>
              <a:rPr lang="en-US" altLang="zh-CN" b="0" i="0" dirty="0">
                <a:effectLst/>
                <a:latin typeface="Inter"/>
              </a:rPr>
              <a:t>25</a:t>
            </a:r>
            <a:r>
              <a:rPr lang="zh-CN" altLang="en-US" b="0" i="0" dirty="0">
                <a:effectLst/>
                <a:latin typeface="Inter"/>
              </a:rPr>
              <a:t>，总分 </a:t>
            </a:r>
            <a:r>
              <a:rPr lang="en-US" altLang="zh-CN" b="0" i="0" dirty="0">
                <a:effectLst/>
                <a:latin typeface="Inter"/>
              </a:rPr>
              <a:t>140</a:t>
            </a:r>
            <a:r>
              <a:rPr lang="zh-CN" altLang="en-US" b="0" i="0" dirty="0">
                <a:effectLst/>
                <a:latin typeface="Inter"/>
              </a:rPr>
              <a:t>。</a:t>
            </a:r>
            <a:endParaRPr lang="en-US" altLang="zh-CN" b="0" i="0" dirty="0">
              <a:effectLst/>
              <a:latin typeface="Inter"/>
            </a:endParaRPr>
          </a:p>
          <a:p>
            <a:endParaRPr lang="en-US" altLang="zh-CN" dirty="0">
              <a:latin typeface="Inter"/>
            </a:endParaRPr>
          </a:p>
          <a:p>
            <a:r>
              <a:rPr lang="en-US" altLang="zh-CN" b="0" i="0" dirty="0">
                <a:effectLst/>
                <a:latin typeface="Inter"/>
              </a:rPr>
              <a:t>2024 </a:t>
            </a:r>
            <a:r>
              <a:rPr lang="zh-CN" altLang="en-US" b="0" i="0" dirty="0">
                <a:effectLst/>
                <a:latin typeface="Inter"/>
              </a:rPr>
              <a:t>年有 </a:t>
            </a:r>
            <a:r>
              <a:rPr lang="en-US" altLang="zh-CN" dirty="0">
                <a:latin typeface="Inter"/>
              </a:rPr>
              <a:t>5</a:t>
            </a:r>
            <a:r>
              <a:rPr lang="en-US" altLang="zh-CN" b="0" i="0" dirty="0">
                <a:effectLst/>
                <a:latin typeface="Inter"/>
              </a:rPr>
              <a:t> </a:t>
            </a:r>
            <a:r>
              <a:rPr lang="zh-CN" altLang="en-US" b="0" i="0" dirty="0">
                <a:effectLst/>
                <a:latin typeface="Inter"/>
              </a:rPr>
              <a:t>题，分值分别为 </a:t>
            </a:r>
            <a:r>
              <a:rPr lang="en-US" altLang="zh-CN" b="0" i="0" dirty="0">
                <a:effectLst/>
                <a:latin typeface="Inter"/>
              </a:rPr>
              <a:t>10</a:t>
            </a:r>
            <a:r>
              <a:rPr lang="zh-CN" altLang="en-US" b="0" i="0" dirty="0">
                <a:effectLst/>
                <a:latin typeface="Inter"/>
              </a:rPr>
              <a:t>、</a:t>
            </a:r>
            <a:r>
              <a:rPr lang="en-US" altLang="zh-CN" b="0" i="0" dirty="0">
                <a:effectLst/>
                <a:latin typeface="Inter"/>
              </a:rPr>
              <a:t>15</a:t>
            </a:r>
            <a:r>
              <a:rPr lang="zh-CN" altLang="en-US" b="0" i="0" dirty="0">
                <a:effectLst/>
                <a:latin typeface="Inter"/>
              </a:rPr>
              <a:t>、</a:t>
            </a:r>
            <a:r>
              <a:rPr lang="en-US" altLang="zh-CN" b="0" i="0" dirty="0">
                <a:effectLst/>
                <a:latin typeface="Inter"/>
              </a:rPr>
              <a:t>15</a:t>
            </a:r>
            <a:r>
              <a:rPr lang="zh-CN" altLang="en-US" b="0" i="0" dirty="0">
                <a:effectLst/>
                <a:latin typeface="Inter"/>
              </a:rPr>
              <a:t>、</a:t>
            </a:r>
            <a:r>
              <a:rPr lang="en-US" altLang="zh-CN" b="0" i="0" dirty="0">
                <a:effectLst/>
                <a:latin typeface="Inter"/>
              </a:rPr>
              <a:t>20</a:t>
            </a:r>
            <a:r>
              <a:rPr lang="zh-CN" altLang="en-US" b="0" i="0" dirty="0">
                <a:effectLst/>
                <a:latin typeface="Inter"/>
              </a:rPr>
              <a:t>、</a:t>
            </a:r>
            <a:r>
              <a:rPr lang="en-US" altLang="zh-CN" b="0" i="0" dirty="0">
                <a:effectLst/>
                <a:latin typeface="Inter"/>
              </a:rPr>
              <a:t>20</a:t>
            </a:r>
            <a:r>
              <a:rPr lang="zh-CN" altLang="en-US" b="0" i="0" dirty="0">
                <a:effectLst/>
                <a:latin typeface="Inter"/>
              </a:rPr>
              <a:t>，总分 </a:t>
            </a:r>
            <a:r>
              <a:rPr lang="en-US" altLang="zh-CN" b="0" i="0" dirty="0">
                <a:effectLst/>
                <a:latin typeface="Inter"/>
              </a:rPr>
              <a:t>90</a:t>
            </a:r>
            <a:r>
              <a:rPr lang="zh-CN" altLang="en-US" b="0" i="0" dirty="0">
                <a:effectLst/>
                <a:latin typeface="Inter"/>
              </a:rPr>
              <a:t>。每道题有时间限制、空间限制。</a:t>
            </a:r>
            <a:endParaRPr lang="zh-CN" altLang="en-US" dirty="0"/>
          </a:p>
        </p:txBody>
      </p:sp>
    </p:spTree>
    <p:extLst>
      <p:ext uri="{BB962C8B-B14F-4D97-AF65-F5344CB8AC3E}">
        <p14:creationId xmlns:p14="http://schemas.microsoft.com/office/powerpoint/2010/main" val="273651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F241B-F07D-28CD-5DEA-F60ABB41E8E4}"/>
              </a:ext>
            </a:extLst>
          </p:cNvPr>
          <p:cNvSpPr>
            <a:spLocks noGrp="1"/>
          </p:cNvSpPr>
          <p:nvPr>
            <p:ph type="title"/>
          </p:nvPr>
        </p:nvSpPr>
        <p:spPr/>
        <p:txBody>
          <a:bodyPr/>
          <a:lstStyle/>
          <a:p>
            <a:r>
              <a:rPr lang="zh-CN" altLang="en-US" dirty="0"/>
              <a:t>大学</a:t>
            </a:r>
            <a:r>
              <a:rPr lang="en-US" altLang="zh-CN" dirty="0"/>
              <a:t>B</a:t>
            </a:r>
            <a:r>
              <a:rPr lang="zh-CN" altLang="en-US" dirty="0"/>
              <a:t>组考纲</a:t>
            </a:r>
          </a:p>
        </p:txBody>
      </p:sp>
      <p:sp>
        <p:nvSpPr>
          <p:cNvPr id="3" name="内容占位符 2">
            <a:extLst>
              <a:ext uri="{FF2B5EF4-FFF2-40B4-BE49-F238E27FC236}">
                <a16:creationId xmlns:a16="http://schemas.microsoft.com/office/drawing/2014/main" id="{E79696E6-18EF-32AB-D46F-1DAA836BF43A}"/>
              </a:ext>
            </a:extLst>
          </p:cNvPr>
          <p:cNvSpPr>
            <a:spLocks noGrp="1"/>
          </p:cNvSpPr>
          <p:nvPr>
            <p:ph idx="1"/>
          </p:nvPr>
        </p:nvSpPr>
        <p:spPr/>
        <p:txBody>
          <a:bodyPr>
            <a:normAutofit lnSpcReduction="10000"/>
          </a:bodyPr>
          <a:lstStyle/>
          <a:p>
            <a:r>
              <a:rPr lang="zh-CN" altLang="en-US" b="0" i="0" dirty="0">
                <a:solidFill>
                  <a:srgbClr val="222222"/>
                </a:solidFill>
                <a:effectLst/>
                <a:latin typeface="Inter"/>
              </a:rPr>
              <a:t>枚举；贪心；模拟；前缀和；二分；高精度；</a:t>
            </a:r>
          </a:p>
          <a:p>
            <a:pPr algn="l">
              <a:buFont typeface="Arial" panose="020B0604020202020204" pitchFamily="34" charset="0"/>
              <a:buChar char="•"/>
            </a:pPr>
            <a:r>
              <a:rPr lang="zh-CN" altLang="en-US" b="0" i="0" dirty="0">
                <a:solidFill>
                  <a:srgbClr val="222222"/>
                </a:solidFill>
                <a:effectLst/>
                <a:latin typeface="Inter"/>
              </a:rPr>
              <a:t>排序：冒泡排序、选择排序、插入排序；</a:t>
            </a:r>
            <a:r>
              <a:rPr lang="zh-CN" altLang="en-US" b="0" i="0" dirty="0">
                <a:effectLst/>
                <a:latin typeface="Inter"/>
              </a:rPr>
              <a:t>归并排序、快速排序、桶排序、堆排序、基数排序；</a:t>
            </a:r>
            <a:endParaRPr lang="zh-CN" altLang="en-US" b="0" i="0" dirty="0">
              <a:solidFill>
                <a:srgbClr val="222222"/>
              </a:solidFill>
              <a:effectLst/>
              <a:latin typeface="Inter"/>
            </a:endParaRPr>
          </a:p>
          <a:p>
            <a:pPr algn="l">
              <a:buFont typeface="Arial" panose="020B0604020202020204" pitchFamily="34" charset="0"/>
              <a:buChar char="•"/>
            </a:pPr>
            <a:r>
              <a:rPr lang="zh-CN" altLang="en-US" b="0" i="0" dirty="0">
                <a:solidFill>
                  <a:srgbClr val="222222"/>
                </a:solidFill>
                <a:effectLst/>
                <a:latin typeface="Inter"/>
              </a:rPr>
              <a:t>搜索：</a:t>
            </a:r>
            <a:r>
              <a:rPr lang="en-US" altLang="zh-CN" b="0" i="0" dirty="0">
                <a:solidFill>
                  <a:srgbClr val="222222"/>
                </a:solidFill>
                <a:effectLst/>
                <a:latin typeface="Inter"/>
              </a:rPr>
              <a:t>BFS</a:t>
            </a:r>
            <a:r>
              <a:rPr lang="zh-CN" altLang="en-US" b="0" i="0" dirty="0">
                <a:solidFill>
                  <a:srgbClr val="222222"/>
                </a:solidFill>
                <a:effectLst/>
                <a:latin typeface="Inter"/>
              </a:rPr>
              <a:t>、</a:t>
            </a:r>
            <a:r>
              <a:rPr lang="en-US" altLang="zh-CN" b="0" i="0" dirty="0">
                <a:solidFill>
                  <a:srgbClr val="222222"/>
                </a:solidFill>
                <a:effectLst/>
                <a:latin typeface="Inter"/>
              </a:rPr>
              <a:t>DFS</a:t>
            </a:r>
            <a:r>
              <a:rPr lang="zh-CN" altLang="en-US" b="0" i="0" dirty="0">
                <a:solidFill>
                  <a:srgbClr val="222222"/>
                </a:solidFill>
                <a:effectLst/>
                <a:latin typeface="Inter"/>
              </a:rPr>
              <a:t>；</a:t>
            </a:r>
            <a:r>
              <a:rPr lang="zh-CN" altLang="en-US" b="0" i="0" dirty="0">
                <a:effectLst/>
                <a:latin typeface="Inter"/>
              </a:rPr>
              <a:t>剪枝、双向 </a:t>
            </a:r>
            <a:r>
              <a:rPr lang="en-US" altLang="zh-CN" b="0" i="0" dirty="0">
                <a:effectLst/>
                <a:latin typeface="Inter"/>
              </a:rPr>
              <a:t>BFS</a:t>
            </a:r>
            <a:r>
              <a:rPr lang="zh-CN" altLang="en-US" b="0" i="0" dirty="0">
                <a:effectLst/>
                <a:latin typeface="Inter"/>
              </a:rPr>
              <a:t>、记忆化搜索、迭代加深搜索、启发式搜索；</a:t>
            </a:r>
            <a:endParaRPr lang="zh-CN" altLang="en-US" b="0" i="0" dirty="0">
              <a:solidFill>
                <a:srgbClr val="222222"/>
              </a:solidFill>
              <a:effectLst/>
              <a:latin typeface="Inter"/>
            </a:endParaRPr>
          </a:p>
          <a:p>
            <a:pPr algn="l">
              <a:buFont typeface="Arial" panose="020B0604020202020204" pitchFamily="34" charset="0"/>
              <a:buChar char="•"/>
            </a:pPr>
            <a:r>
              <a:rPr lang="en-US" altLang="zh-CN" b="0" i="0" dirty="0">
                <a:solidFill>
                  <a:srgbClr val="222222"/>
                </a:solidFill>
                <a:effectLst/>
                <a:latin typeface="Inter"/>
              </a:rPr>
              <a:t>DP</a:t>
            </a:r>
            <a:r>
              <a:rPr lang="zh-CN" altLang="en-US" b="0" i="0" dirty="0">
                <a:solidFill>
                  <a:srgbClr val="222222"/>
                </a:solidFill>
                <a:effectLst/>
                <a:latin typeface="Inter"/>
              </a:rPr>
              <a:t>：普通一维问题；</a:t>
            </a:r>
            <a:r>
              <a:rPr lang="zh-CN" altLang="en-US" b="0" i="0" dirty="0">
                <a:effectLst/>
                <a:latin typeface="Inter"/>
              </a:rPr>
              <a:t>背包 </a:t>
            </a:r>
            <a:r>
              <a:rPr lang="en-US" altLang="zh-CN" b="0" i="0" dirty="0">
                <a:effectLst/>
                <a:latin typeface="Inter"/>
              </a:rPr>
              <a:t>DP</a:t>
            </a:r>
            <a:r>
              <a:rPr lang="zh-CN" altLang="en-US" b="0" i="0" dirty="0">
                <a:effectLst/>
                <a:latin typeface="Inter"/>
              </a:rPr>
              <a:t>、树形 </a:t>
            </a:r>
            <a:r>
              <a:rPr lang="en-US" altLang="zh-CN" b="0" i="0" dirty="0">
                <a:effectLst/>
                <a:latin typeface="Inter"/>
              </a:rPr>
              <a:t>DP</a:t>
            </a:r>
            <a:r>
              <a:rPr lang="zh-CN" altLang="en-US" b="0" i="0" dirty="0">
                <a:effectLst/>
                <a:latin typeface="Inter"/>
              </a:rPr>
              <a:t>、状压 </a:t>
            </a:r>
            <a:r>
              <a:rPr lang="en-US" altLang="zh-CN" b="0" i="0" dirty="0">
                <a:effectLst/>
                <a:latin typeface="Inter"/>
              </a:rPr>
              <a:t>DP</a:t>
            </a:r>
            <a:r>
              <a:rPr lang="zh-CN" altLang="en-US" b="0" i="0" dirty="0">
                <a:effectLst/>
                <a:latin typeface="Inter"/>
              </a:rPr>
              <a:t>、数位 </a:t>
            </a:r>
            <a:r>
              <a:rPr lang="en-US" altLang="zh-CN" b="0" i="0" dirty="0">
                <a:effectLst/>
                <a:latin typeface="Inter"/>
              </a:rPr>
              <a:t>DP</a:t>
            </a:r>
            <a:r>
              <a:rPr lang="zh-CN" altLang="en-US" b="0" i="0" dirty="0">
                <a:effectLst/>
                <a:latin typeface="Inter"/>
              </a:rPr>
              <a:t>、</a:t>
            </a:r>
            <a:r>
              <a:rPr lang="en-US" altLang="zh-CN" b="0" i="0" dirty="0">
                <a:effectLst/>
                <a:latin typeface="Inter"/>
              </a:rPr>
              <a:t>DP </a:t>
            </a:r>
            <a:r>
              <a:rPr lang="zh-CN" altLang="en-US" b="0" i="0" dirty="0">
                <a:effectLst/>
                <a:latin typeface="Inter"/>
              </a:rPr>
              <a:t>的常见优化；</a:t>
            </a:r>
            <a:endParaRPr lang="zh-CN" altLang="en-US" b="0" i="0" dirty="0">
              <a:solidFill>
                <a:srgbClr val="222222"/>
              </a:solidFill>
              <a:effectLst/>
              <a:latin typeface="Inter"/>
            </a:endParaRPr>
          </a:p>
          <a:p>
            <a:pPr algn="l">
              <a:buFont typeface="Arial" panose="020B0604020202020204" pitchFamily="34" charset="0"/>
              <a:buChar char="•"/>
            </a:pPr>
            <a:r>
              <a:rPr lang="zh-CN" altLang="en-US" b="0" i="0" dirty="0">
                <a:solidFill>
                  <a:srgbClr val="222222"/>
                </a:solidFill>
                <a:effectLst/>
                <a:latin typeface="Inter"/>
              </a:rPr>
              <a:t>图论：</a:t>
            </a:r>
            <a:r>
              <a:rPr lang="zh-CN" altLang="en-US" b="0" i="0" dirty="0">
                <a:effectLst/>
                <a:latin typeface="Inter"/>
              </a:rPr>
              <a:t>欧拉回路、最小生成树、单源最短路及差分约束系统、拓扑排序、二分图匹配、图的连通性问题（割点、桥、强连通分量）、</a:t>
            </a:r>
            <a:r>
              <a:rPr lang="en-US" altLang="zh-CN" b="0" i="0" dirty="0">
                <a:effectLst/>
                <a:latin typeface="Inter"/>
              </a:rPr>
              <a:t>DFS </a:t>
            </a:r>
            <a:r>
              <a:rPr lang="zh-CN" altLang="en-US" b="0" i="0" dirty="0">
                <a:effectLst/>
                <a:latin typeface="Inter"/>
              </a:rPr>
              <a:t>序、最近共同祖先</a:t>
            </a:r>
            <a:endParaRPr lang="zh-CN" altLang="en-US" b="0" i="0" dirty="0">
              <a:solidFill>
                <a:srgbClr val="222222"/>
              </a:solidFill>
              <a:effectLst/>
              <a:latin typeface="Inter"/>
            </a:endParaRPr>
          </a:p>
          <a:p>
            <a:pPr algn="l">
              <a:buFont typeface="Arial" panose="020B0604020202020204" pitchFamily="34" charset="0"/>
              <a:buChar char="•"/>
            </a:pPr>
            <a:r>
              <a:rPr lang="zh-CN" altLang="en-US" b="0" i="0" dirty="0">
                <a:solidFill>
                  <a:srgbClr val="222222"/>
                </a:solidFill>
                <a:effectLst/>
                <a:latin typeface="Inter"/>
              </a:rPr>
              <a:t>数据结构：栈、队列、链表、二叉树；</a:t>
            </a:r>
            <a:r>
              <a:rPr lang="zh-CN" altLang="en-US" b="0" i="0" dirty="0">
                <a:effectLst/>
                <a:latin typeface="Inter"/>
              </a:rPr>
              <a:t> </a:t>
            </a:r>
            <a:r>
              <a:rPr lang="en-US" altLang="zh-CN" b="0" i="0" dirty="0">
                <a:effectLst/>
                <a:latin typeface="Inter"/>
              </a:rPr>
              <a:t>ST </a:t>
            </a:r>
            <a:r>
              <a:rPr lang="zh-CN" altLang="en-US" b="0" i="0" dirty="0">
                <a:effectLst/>
                <a:latin typeface="Inter"/>
              </a:rPr>
              <a:t>表、堆、树状数组、线段树、</a:t>
            </a:r>
            <a:r>
              <a:rPr lang="en-US" altLang="zh-CN" b="0" i="0" dirty="0" err="1">
                <a:effectLst/>
                <a:latin typeface="Inter"/>
              </a:rPr>
              <a:t>Trie</a:t>
            </a:r>
            <a:r>
              <a:rPr lang="en-US" altLang="zh-CN" b="0" i="0" dirty="0">
                <a:effectLst/>
                <a:latin typeface="Inter"/>
              </a:rPr>
              <a:t> </a:t>
            </a:r>
            <a:r>
              <a:rPr lang="zh-CN" altLang="en-US" b="0" i="0" dirty="0">
                <a:effectLst/>
                <a:latin typeface="Inter"/>
              </a:rPr>
              <a:t>树、并查集、平衡树；</a:t>
            </a:r>
            <a:endParaRPr lang="zh-CN" altLang="en-US" b="0" i="0" dirty="0">
              <a:solidFill>
                <a:srgbClr val="222222"/>
              </a:solidFill>
              <a:effectLst/>
              <a:latin typeface="Inter"/>
            </a:endParaRPr>
          </a:p>
          <a:p>
            <a:pPr algn="l">
              <a:buFont typeface="Arial" panose="020B0604020202020204" pitchFamily="34" charset="0"/>
              <a:buChar char="•"/>
            </a:pPr>
            <a:r>
              <a:rPr lang="zh-CN" altLang="en-US" b="0" i="0" dirty="0">
                <a:solidFill>
                  <a:srgbClr val="222222"/>
                </a:solidFill>
                <a:effectLst/>
                <a:latin typeface="Inter"/>
              </a:rPr>
              <a:t>数学。计算几何（基础计算和基本位置关系判定）；概率论；博弈论，</a:t>
            </a:r>
            <a:r>
              <a:rPr lang="zh-CN" altLang="en-US" b="0" i="0" dirty="0">
                <a:effectLst/>
                <a:latin typeface="Inter"/>
              </a:rPr>
              <a:t>排列组合、二项式定理、容斥原理、模意义下的逆元、矩阵运算、高斯消元；</a:t>
            </a:r>
            <a:endParaRPr lang="en-US" altLang="zh-CN" b="0" i="0" dirty="0">
              <a:solidFill>
                <a:srgbClr val="222222"/>
              </a:solidFill>
              <a:effectLst/>
              <a:latin typeface="Inter"/>
            </a:endParaRPr>
          </a:p>
          <a:p>
            <a:r>
              <a:rPr lang="zh-CN" altLang="en-US" b="0" i="0" dirty="0">
                <a:solidFill>
                  <a:srgbClr val="222222"/>
                </a:solidFill>
                <a:effectLst/>
                <a:latin typeface="Inter"/>
              </a:rPr>
              <a:t>字符串：哈希、</a:t>
            </a:r>
            <a:r>
              <a:rPr lang="en-US" altLang="zh-CN" b="0" i="0" dirty="0" err="1">
                <a:solidFill>
                  <a:srgbClr val="222222"/>
                </a:solidFill>
                <a:effectLst/>
                <a:latin typeface="Inter"/>
              </a:rPr>
              <a:t>kmp</a:t>
            </a:r>
            <a:r>
              <a:rPr lang="zh-CN" altLang="en-US" b="0" i="0" dirty="0">
                <a:solidFill>
                  <a:srgbClr val="222222"/>
                </a:solidFill>
                <a:effectLst/>
                <a:latin typeface="Inter"/>
              </a:rPr>
              <a:t>、</a:t>
            </a:r>
            <a:r>
              <a:rPr lang="en-US" altLang="zh-CN" b="0" i="0" dirty="0" err="1">
                <a:solidFill>
                  <a:srgbClr val="222222"/>
                </a:solidFill>
                <a:effectLst/>
                <a:latin typeface="Inter"/>
              </a:rPr>
              <a:t>manacher</a:t>
            </a:r>
            <a:r>
              <a:rPr lang="zh-CN" altLang="en-US" b="0" i="0" dirty="0">
                <a:solidFill>
                  <a:srgbClr val="222222"/>
                </a:solidFill>
                <a:effectLst/>
                <a:latin typeface="Inter"/>
              </a:rPr>
              <a:t>；</a:t>
            </a:r>
          </a:p>
          <a:p>
            <a:pPr algn="l">
              <a:buFont typeface="Arial" panose="020B0604020202020204" pitchFamily="34" charset="0"/>
              <a:buChar char="•"/>
            </a:pPr>
            <a:endParaRPr lang="zh-CN" altLang="en-US" b="0" i="0" dirty="0">
              <a:solidFill>
                <a:srgbClr val="222222"/>
              </a:solidFill>
              <a:effectLst/>
              <a:latin typeface="Inter"/>
            </a:endParaRPr>
          </a:p>
        </p:txBody>
      </p:sp>
    </p:spTree>
    <p:extLst>
      <p:ext uri="{BB962C8B-B14F-4D97-AF65-F5344CB8AC3E}">
        <p14:creationId xmlns:p14="http://schemas.microsoft.com/office/powerpoint/2010/main" val="63834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B37A3-C46C-001A-F243-D83019C49E8F}"/>
              </a:ext>
            </a:extLst>
          </p:cNvPr>
          <p:cNvSpPr>
            <a:spLocks noGrp="1"/>
          </p:cNvSpPr>
          <p:nvPr>
            <p:ph type="title"/>
          </p:nvPr>
        </p:nvSpPr>
        <p:spPr/>
        <p:txBody>
          <a:bodyPr/>
          <a:lstStyle/>
          <a:p>
            <a:r>
              <a:rPr lang="zh-CN" altLang="en-US" dirty="0"/>
              <a:t>学习计划安排</a:t>
            </a:r>
          </a:p>
        </p:txBody>
      </p:sp>
      <p:sp>
        <p:nvSpPr>
          <p:cNvPr id="3" name="内容占位符 2">
            <a:extLst>
              <a:ext uri="{FF2B5EF4-FFF2-40B4-BE49-F238E27FC236}">
                <a16:creationId xmlns:a16="http://schemas.microsoft.com/office/drawing/2014/main" id="{97F5A911-4C29-F61B-B939-651280562783}"/>
              </a:ext>
            </a:extLst>
          </p:cNvPr>
          <p:cNvSpPr>
            <a:spLocks noGrp="1"/>
          </p:cNvSpPr>
          <p:nvPr>
            <p:ph idx="1"/>
          </p:nvPr>
        </p:nvSpPr>
        <p:spPr/>
        <p:txBody>
          <a:bodyPr>
            <a:normAutofit/>
          </a:bodyPr>
          <a:lstStyle/>
          <a:p>
            <a:r>
              <a:rPr lang="zh-CN" altLang="en-US" b="0" i="0" dirty="0">
                <a:effectLst/>
                <a:latin typeface="Inter"/>
              </a:rPr>
              <a:t>大一：入门、初级阶段。</a:t>
            </a:r>
            <a:endParaRPr lang="en-US" altLang="zh-CN" b="0" i="0" dirty="0">
              <a:effectLst/>
              <a:latin typeface="Inter"/>
            </a:endParaRPr>
          </a:p>
          <a:p>
            <a:br>
              <a:rPr lang="zh-CN" altLang="en-US" dirty="0"/>
            </a:br>
            <a:r>
              <a:rPr lang="zh-CN" altLang="en-US" b="0" i="0" dirty="0">
                <a:effectLst/>
                <a:latin typeface="Inter"/>
              </a:rPr>
              <a:t>大一上：熟悉语言，最好从 </a:t>
            </a:r>
            <a:r>
              <a:rPr lang="en-US" altLang="zh-CN" b="0" i="0" dirty="0">
                <a:effectLst/>
                <a:latin typeface="Inter"/>
              </a:rPr>
              <a:t>C/C++ </a:t>
            </a:r>
            <a:r>
              <a:rPr lang="zh-CN" altLang="en-US" b="0" i="0" dirty="0">
                <a:effectLst/>
                <a:latin typeface="Inter"/>
              </a:rPr>
              <a:t>开始。做一些简单的中文题并开始准备蓝桥杯。进一步熟悉编程语言、学习如何在 </a:t>
            </a:r>
            <a:r>
              <a:rPr lang="en-US" altLang="zh-CN" b="0" i="0" dirty="0">
                <a:effectLst/>
                <a:latin typeface="Inter"/>
              </a:rPr>
              <a:t>OJ </a:t>
            </a:r>
            <a:r>
              <a:rPr lang="zh-CN" altLang="en-US" b="0" i="0" dirty="0">
                <a:effectLst/>
                <a:latin typeface="Inter"/>
              </a:rPr>
              <a:t>上做题、掌握输入输出的用法、积累代码量。</a:t>
            </a:r>
            <a:endParaRPr lang="en-US" altLang="zh-CN" b="0" i="0" dirty="0">
              <a:effectLst/>
              <a:latin typeface="Inter"/>
            </a:endParaRPr>
          </a:p>
          <a:p>
            <a:br>
              <a:rPr lang="zh-CN" altLang="en-US" dirty="0"/>
            </a:br>
            <a:r>
              <a:rPr lang="zh-CN" altLang="en-US" b="0" i="0" dirty="0">
                <a:effectLst/>
                <a:latin typeface="Inter"/>
              </a:rPr>
              <a:t>大一上下学期：做一些入门题，例如搜索、数学、贪心、简单动态规划等。</a:t>
            </a:r>
            <a:endParaRPr lang="en-US" altLang="zh-CN" b="0" i="0" dirty="0">
              <a:effectLst/>
              <a:latin typeface="Inter"/>
            </a:endParaRPr>
          </a:p>
          <a:p>
            <a:br>
              <a:rPr lang="zh-CN" altLang="en-US" dirty="0"/>
            </a:br>
            <a:r>
              <a:rPr lang="zh-CN" altLang="en-US" b="0" i="0" dirty="0">
                <a:effectLst/>
                <a:latin typeface="Inter"/>
              </a:rPr>
              <a:t>大一下：第一次参加蓝桥杯。</a:t>
            </a:r>
            <a:endParaRPr lang="en-US" altLang="zh-CN" b="0" i="0" dirty="0">
              <a:effectLst/>
              <a:latin typeface="Inter"/>
            </a:endParaRPr>
          </a:p>
          <a:p>
            <a:br>
              <a:rPr lang="zh-CN" altLang="en-US" dirty="0"/>
            </a:br>
            <a:r>
              <a:rPr lang="zh-CN" altLang="en-US" b="0" i="0" dirty="0">
                <a:effectLst/>
                <a:latin typeface="Inter"/>
              </a:rPr>
              <a:t>大一暑假：自主学习数据结构、深入掌握 </a:t>
            </a:r>
            <a:r>
              <a:rPr lang="en-US" altLang="zh-CN" b="0" i="0" dirty="0">
                <a:effectLst/>
                <a:latin typeface="Inter"/>
              </a:rPr>
              <a:t>STL</a:t>
            </a:r>
            <a:r>
              <a:rPr lang="zh-CN" altLang="en-US" b="0" i="0" dirty="0">
                <a:effectLst/>
                <a:latin typeface="Inter"/>
              </a:rPr>
              <a:t>、各种专题入门</a:t>
            </a:r>
            <a:endParaRPr lang="zh-CN" altLang="en-US" dirty="0"/>
          </a:p>
        </p:txBody>
      </p:sp>
    </p:spTree>
    <p:extLst>
      <p:ext uri="{BB962C8B-B14F-4D97-AF65-F5344CB8AC3E}">
        <p14:creationId xmlns:p14="http://schemas.microsoft.com/office/powerpoint/2010/main" val="52309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C2875-D3EC-2EB8-58DD-A686F217C392}"/>
              </a:ext>
            </a:extLst>
          </p:cNvPr>
          <p:cNvSpPr>
            <a:spLocks noGrp="1"/>
          </p:cNvSpPr>
          <p:nvPr>
            <p:ph type="title"/>
          </p:nvPr>
        </p:nvSpPr>
        <p:spPr/>
        <p:txBody>
          <a:bodyPr/>
          <a:lstStyle/>
          <a:p>
            <a:r>
              <a:rPr lang="zh-CN" altLang="en-US" dirty="0"/>
              <a:t>大二竞赛安排</a:t>
            </a:r>
            <a:r>
              <a:rPr lang="en-US" altLang="zh-CN" sz="1800" dirty="0"/>
              <a:t>(</a:t>
            </a:r>
            <a:r>
              <a:rPr lang="zh-CN" altLang="en-US" sz="1800" dirty="0"/>
              <a:t>有项目方向，对算法无感可忽略）</a:t>
            </a:r>
          </a:p>
        </p:txBody>
      </p:sp>
      <p:sp>
        <p:nvSpPr>
          <p:cNvPr id="3" name="内容占位符 2">
            <a:extLst>
              <a:ext uri="{FF2B5EF4-FFF2-40B4-BE49-F238E27FC236}">
                <a16:creationId xmlns:a16="http://schemas.microsoft.com/office/drawing/2014/main" id="{BF5B21A5-7027-79FF-2EED-1CBEFE73A866}"/>
              </a:ext>
            </a:extLst>
          </p:cNvPr>
          <p:cNvSpPr>
            <a:spLocks noGrp="1"/>
          </p:cNvSpPr>
          <p:nvPr>
            <p:ph idx="1"/>
          </p:nvPr>
        </p:nvSpPr>
        <p:spPr/>
        <p:txBody>
          <a:bodyPr/>
          <a:lstStyle/>
          <a:p>
            <a:pPr marL="0" indent="0">
              <a:buNone/>
            </a:pPr>
            <a:br>
              <a:rPr lang="zh-CN" altLang="en-US" dirty="0"/>
            </a:br>
            <a:r>
              <a:rPr lang="zh-CN" altLang="en-US" b="0" i="0" dirty="0">
                <a:effectLst/>
                <a:latin typeface="Inter"/>
              </a:rPr>
              <a:t>大二上：深入各类专题学习，并制定一年的计划，牢固掌握各种算法知识点。参加 </a:t>
            </a:r>
            <a:r>
              <a:rPr lang="en-US" altLang="zh-CN" dirty="0">
                <a:latin typeface="Inter"/>
              </a:rPr>
              <a:t>X</a:t>
            </a:r>
            <a:r>
              <a:rPr lang="en-US" altLang="zh-CN" b="0" i="0" dirty="0">
                <a:effectLst/>
                <a:latin typeface="Inter"/>
              </a:rPr>
              <a:t>CPC </a:t>
            </a:r>
            <a:r>
              <a:rPr lang="zh-CN" altLang="en-US" b="0" i="0" dirty="0">
                <a:effectLst/>
                <a:latin typeface="Inter"/>
              </a:rPr>
              <a:t>区域赛。</a:t>
            </a:r>
            <a:endParaRPr lang="en-US" altLang="zh-CN" b="0" i="0" dirty="0">
              <a:effectLst/>
              <a:latin typeface="Inter"/>
            </a:endParaRPr>
          </a:p>
          <a:p>
            <a:br>
              <a:rPr lang="zh-CN" altLang="en-US" dirty="0"/>
            </a:br>
            <a:r>
              <a:rPr lang="zh-CN" altLang="en-US" b="0" i="0" dirty="0">
                <a:effectLst/>
                <a:latin typeface="Inter"/>
              </a:rPr>
              <a:t>大二下：第二次参加蓝桥杯。最好得省一等奖并进入国赛。</a:t>
            </a:r>
            <a:endParaRPr lang="en-US" altLang="zh-CN" b="0" i="0" dirty="0">
              <a:effectLst/>
              <a:latin typeface="Inter"/>
            </a:endParaRPr>
          </a:p>
          <a:p>
            <a:br>
              <a:rPr lang="zh-CN" altLang="en-US" dirty="0"/>
            </a:br>
            <a:r>
              <a:rPr lang="zh-CN" altLang="en-US" b="0" i="0" dirty="0">
                <a:effectLst/>
                <a:latin typeface="Inter"/>
              </a:rPr>
              <a:t>大二暑假：组队参加网络赛和模拟赛。</a:t>
            </a:r>
            <a:endParaRPr lang="zh-CN" altLang="en-US" dirty="0"/>
          </a:p>
        </p:txBody>
      </p:sp>
    </p:spTree>
    <p:extLst>
      <p:ext uri="{BB962C8B-B14F-4D97-AF65-F5344CB8AC3E}">
        <p14:creationId xmlns:p14="http://schemas.microsoft.com/office/powerpoint/2010/main" val="267204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5069B-8BDF-083A-BA37-A10100BA068E}"/>
              </a:ext>
            </a:extLst>
          </p:cNvPr>
          <p:cNvSpPr>
            <a:spLocks noGrp="1"/>
          </p:cNvSpPr>
          <p:nvPr>
            <p:ph type="title"/>
          </p:nvPr>
        </p:nvSpPr>
        <p:spPr/>
        <p:txBody>
          <a:bodyPr/>
          <a:lstStyle/>
          <a:p>
            <a:r>
              <a:rPr lang="zh-CN" altLang="en-US" dirty="0"/>
              <a:t>大三大四安排  </a:t>
            </a:r>
            <a:r>
              <a:rPr lang="zh-CN" altLang="en-US" sz="1600" dirty="0"/>
              <a:t>建议主攻项目开发，可以抽时间做算法）</a:t>
            </a:r>
          </a:p>
        </p:txBody>
      </p:sp>
      <p:sp>
        <p:nvSpPr>
          <p:cNvPr id="3" name="内容占位符 2">
            <a:extLst>
              <a:ext uri="{FF2B5EF4-FFF2-40B4-BE49-F238E27FC236}">
                <a16:creationId xmlns:a16="http://schemas.microsoft.com/office/drawing/2014/main" id="{23C1A1AE-B75A-04C1-222A-C49068066804}"/>
              </a:ext>
            </a:extLst>
          </p:cNvPr>
          <p:cNvSpPr>
            <a:spLocks noGrp="1"/>
          </p:cNvSpPr>
          <p:nvPr>
            <p:ph idx="1"/>
          </p:nvPr>
        </p:nvSpPr>
        <p:spPr/>
        <p:txBody>
          <a:bodyPr/>
          <a:lstStyle/>
          <a:p>
            <a:r>
              <a:rPr lang="zh-CN" altLang="en-US" b="0" i="0" dirty="0">
                <a:effectLst/>
                <a:latin typeface="Inter"/>
              </a:rPr>
              <a:t>大三上：参加 </a:t>
            </a:r>
            <a:r>
              <a:rPr lang="en-US" altLang="zh-CN" b="0" i="0" dirty="0">
                <a:effectLst/>
                <a:latin typeface="Inter"/>
              </a:rPr>
              <a:t>ICPC </a:t>
            </a:r>
            <a:r>
              <a:rPr lang="zh-CN" altLang="en-US" b="0" i="0" dirty="0">
                <a:effectLst/>
                <a:latin typeface="Inter"/>
              </a:rPr>
              <a:t>并获奖。</a:t>
            </a:r>
            <a:endParaRPr lang="en-US" altLang="zh-CN" b="0" i="0" dirty="0">
              <a:effectLst/>
              <a:latin typeface="Inter"/>
            </a:endParaRPr>
          </a:p>
          <a:p>
            <a:br>
              <a:rPr lang="zh-CN" altLang="en-US" dirty="0"/>
            </a:br>
            <a:r>
              <a:rPr lang="zh-CN" altLang="en-US" b="0" i="0" dirty="0">
                <a:effectLst/>
                <a:latin typeface="Inter"/>
              </a:rPr>
              <a:t>大三、大四：开始难题、综合题的学习，成为 “编码大师”，得蓝桥杯国赛一等奖和 </a:t>
            </a:r>
            <a:r>
              <a:rPr lang="en-US" altLang="zh-CN" b="0" i="0" dirty="0">
                <a:effectLst/>
                <a:latin typeface="Inter"/>
              </a:rPr>
              <a:t>ICPC</a:t>
            </a:r>
            <a:r>
              <a:rPr lang="zh-CN" altLang="en-US" b="0" i="0" dirty="0">
                <a:effectLst/>
                <a:latin typeface="Inter"/>
              </a:rPr>
              <a:t>、</a:t>
            </a:r>
            <a:r>
              <a:rPr lang="en-US" altLang="zh-CN" b="0" i="0" dirty="0">
                <a:effectLst/>
                <a:latin typeface="Inter"/>
              </a:rPr>
              <a:t>CCPC </a:t>
            </a:r>
            <a:r>
              <a:rPr lang="zh-CN" altLang="en-US" b="0" i="0" dirty="0">
                <a:effectLst/>
                <a:latin typeface="Inter"/>
              </a:rPr>
              <a:t>的金牌、银牌。</a:t>
            </a:r>
            <a:endParaRPr lang="zh-CN" altLang="en-US" dirty="0"/>
          </a:p>
        </p:txBody>
      </p:sp>
    </p:spTree>
    <p:extLst>
      <p:ext uri="{BB962C8B-B14F-4D97-AF65-F5344CB8AC3E}">
        <p14:creationId xmlns:p14="http://schemas.microsoft.com/office/powerpoint/2010/main" val="7196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07A4F-158E-1593-DB56-D72FF3A4CFF9}"/>
              </a:ext>
            </a:extLst>
          </p:cNvPr>
          <p:cNvSpPr>
            <a:spLocks noGrp="1"/>
          </p:cNvSpPr>
          <p:nvPr>
            <p:ph type="title"/>
          </p:nvPr>
        </p:nvSpPr>
        <p:spPr/>
        <p:txBody>
          <a:bodyPr/>
          <a:lstStyle/>
          <a:p>
            <a:r>
              <a:rPr lang="zh-CN" altLang="en-US" dirty="0"/>
              <a:t>万能头</a:t>
            </a:r>
          </a:p>
        </p:txBody>
      </p:sp>
      <p:sp>
        <p:nvSpPr>
          <p:cNvPr id="3" name="内容占位符 2">
            <a:extLst>
              <a:ext uri="{FF2B5EF4-FFF2-40B4-BE49-F238E27FC236}">
                <a16:creationId xmlns:a16="http://schemas.microsoft.com/office/drawing/2014/main" id="{D500E8C2-E80B-495D-C545-CA756303F272}"/>
              </a:ext>
            </a:extLst>
          </p:cNvPr>
          <p:cNvSpPr>
            <a:spLocks noGrp="1"/>
          </p:cNvSpPr>
          <p:nvPr>
            <p:ph idx="1"/>
          </p:nvPr>
        </p:nvSpPr>
        <p:spPr/>
        <p:txBody>
          <a:bodyPr/>
          <a:lstStyle/>
          <a:p>
            <a:r>
              <a:rPr lang="zh-CN" altLang="en-US" dirty="0"/>
              <a:t>算法竞赛可以使用万能头文件</a:t>
            </a:r>
            <a:r>
              <a:rPr lang="en-US" altLang="zh-CN" dirty="0"/>
              <a:t>#include&lt;bits/stdc++.h&gt;</a:t>
            </a:r>
          </a:p>
          <a:p>
            <a:endParaRPr lang="en-US" altLang="zh-CN" dirty="0"/>
          </a:p>
          <a:p>
            <a:r>
              <a:rPr lang="en-US" altLang="zh-CN" dirty="0"/>
              <a:t>DEVC++</a:t>
            </a:r>
            <a:r>
              <a:rPr lang="zh-CN" altLang="en-US" dirty="0"/>
              <a:t>自带万能头文件 </a:t>
            </a:r>
            <a:r>
              <a:rPr lang="en-US" altLang="zh-CN" dirty="0"/>
              <a:t>VS</a:t>
            </a:r>
            <a:r>
              <a:rPr lang="zh-CN" altLang="en-US" dirty="0"/>
              <a:t>需要自己装，不自带</a:t>
            </a:r>
            <a:endParaRPr lang="en-US" altLang="zh-CN" dirty="0"/>
          </a:p>
        </p:txBody>
      </p:sp>
    </p:spTree>
    <p:extLst>
      <p:ext uri="{BB962C8B-B14F-4D97-AF65-F5344CB8AC3E}">
        <p14:creationId xmlns:p14="http://schemas.microsoft.com/office/powerpoint/2010/main" val="105968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F3CD4-8F59-4750-742E-1D8AB4412C70}"/>
              </a:ext>
            </a:extLst>
          </p:cNvPr>
          <p:cNvSpPr>
            <a:spLocks noGrp="1"/>
          </p:cNvSpPr>
          <p:nvPr>
            <p:ph type="title"/>
          </p:nvPr>
        </p:nvSpPr>
        <p:spPr/>
        <p:txBody>
          <a:bodyPr/>
          <a:lstStyle/>
          <a:p>
            <a:r>
              <a:rPr lang="zh-CN" altLang="en-US" dirty="0"/>
              <a:t>输入输出</a:t>
            </a:r>
          </a:p>
        </p:txBody>
      </p:sp>
      <p:sp>
        <p:nvSpPr>
          <p:cNvPr id="3" name="内容占位符 2">
            <a:extLst>
              <a:ext uri="{FF2B5EF4-FFF2-40B4-BE49-F238E27FC236}">
                <a16:creationId xmlns:a16="http://schemas.microsoft.com/office/drawing/2014/main" id="{DE605C8D-5D35-8F42-98C4-817855529E2E}"/>
              </a:ext>
            </a:extLst>
          </p:cNvPr>
          <p:cNvSpPr>
            <a:spLocks noGrp="1"/>
          </p:cNvSpPr>
          <p:nvPr>
            <p:ph idx="1"/>
          </p:nvPr>
        </p:nvSpPr>
        <p:spPr/>
        <p:txBody>
          <a:bodyPr/>
          <a:lstStyle/>
          <a:p>
            <a:r>
              <a:rPr lang="en-US" altLang="zh-CN" b="0" i="0" dirty="0" err="1">
                <a:effectLst/>
                <a:latin typeface="Inter"/>
              </a:rPr>
              <a:t>scanf</a:t>
            </a:r>
            <a:r>
              <a:rPr lang="zh-CN" altLang="en-US" b="0" i="0" dirty="0">
                <a:effectLst/>
                <a:latin typeface="Inter"/>
              </a:rPr>
              <a:t>、</a:t>
            </a:r>
            <a:r>
              <a:rPr lang="en-US" altLang="zh-CN" b="0" i="0" dirty="0" err="1">
                <a:effectLst/>
                <a:latin typeface="Inter"/>
              </a:rPr>
              <a:t>printf</a:t>
            </a:r>
            <a:r>
              <a:rPr lang="en-US" altLang="zh-CN" b="0" i="0" dirty="0">
                <a:effectLst/>
                <a:latin typeface="Inter"/>
              </a:rPr>
              <a:t> </a:t>
            </a:r>
            <a:r>
              <a:rPr lang="zh-CN" altLang="en-US" b="0" i="0" dirty="0">
                <a:effectLst/>
                <a:latin typeface="Inter"/>
              </a:rPr>
              <a:t>需要使用格式符号 </a:t>
            </a:r>
            <a:r>
              <a:rPr lang="en-US" altLang="zh-CN" b="0" i="0" dirty="0">
                <a:effectLst/>
                <a:latin typeface="Inter"/>
              </a:rPr>
              <a:t>% d</a:t>
            </a:r>
            <a:r>
              <a:rPr lang="zh-CN" altLang="en-US" b="0" i="0" dirty="0">
                <a:effectLst/>
                <a:latin typeface="Inter"/>
              </a:rPr>
              <a:t>、</a:t>
            </a:r>
            <a:r>
              <a:rPr lang="en-US" altLang="zh-CN" b="0" i="0" dirty="0">
                <a:effectLst/>
                <a:latin typeface="Inter"/>
              </a:rPr>
              <a:t>% f</a:t>
            </a:r>
            <a:r>
              <a:rPr lang="zh-CN" altLang="en-US" b="0" i="0" dirty="0">
                <a:effectLst/>
                <a:latin typeface="Inter"/>
              </a:rPr>
              <a:t>、</a:t>
            </a:r>
            <a:r>
              <a:rPr lang="en-US" altLang="zh-CN" b="0" i="0" dirty="0">
                <a:effectLst/>
                <a:latin typeface="Inter"/>
              </a:rPr>
              <a:t>% c </a:t>
            </a:r>
            <a:r>
              <a:rPr lang="zh-CN" altLang="en-US" b="0" i="0" dirty="0">
                <a:effectLst/>
                <a:latin typeface="Inter"/>
              </a:rPr>
              <a:t>等，用起来不如 </a:t>
            </a:r>
            <a:r>
              <a:rPr lang="en-US" altLang="zh-CN" b="0" i="0" dirty="0" err="1">
                <a:effectLst/>
                <a:latin typeface="Inter"/>
              </a:rPr>
              <a:t>cin</a:t>
            </a:r>
            <a:r>
              <a:rPr lang="zh-CN" altLang="en-US" b="0" i="0" dirty="0">
                <a:effectLst/>
                <a:latin typeface="Inter"/>
              </a:rPr>
              <a:t>、</a:t>
            </a:r>
            <a:r>
              <a:rPr lang="en-US" altLang="zh-CN" b="0" i="0" dirty="0" err="1">
                <a:effectLst/>
                <a:latin typeface="Inter"/>
              </a:rPr>
              <a:t>cout</a:t>
            </a:r>
            <a:r>
              <a:rPr lang="en-US" altLang="zh-CN" b="0" i="0" dirty="0">
                <a:effectLst/>
                <a:latin typeface="Inter"/>
              </a:rPr>
              <a:t> </a:t>
            </a:r>
            <a:r>
              <a:rPr lang="zh-CN" altLang="en-US" b="0" i="0" dirty="0">
                <a:effectLst/>
                <a:latin typeface="Inter"/>
              </a:rPr>
              <a:t>简便，所以大多数情况下选用 </a:t>
            </a:r>
            <a:r>
              <a:rPr lang="en-US" altLang="zh-CN" b="0" i="0" dirty="0" err="1">
                <a:effectLst/>
                <a:latin typeface="Inter"/>
              </a:rPr>
              <a:t>cin</a:t>
            </a:r>
            <a:r>
              <a:rPr lang="en-US" altLang="zh-CN" b="0" i="0" dirty="0">
                <a:effectLst/>
                <a:latin typeface="Inter"/>
              </a:rPr>
              <a:t>/</a:t>
            </a:r>
            <a:r>
              <a:rPr lang="en-US" altLang="zh-CN" b="0" i="0" dirty="0" err="1">
                <a:effectLst/>
                <a:latin typeface="Inter"/>
              </a:rPr>
              <a:t>cout</a:t>
            </a:r>
            <a:r>
              <a:rPr lang="zh-CN" altLang="en-US" b="0" i="0" dirty="0">
                <a:effectLst/>
                <a:latin typeface="Inter"/>
              </a:rPr>
              <a:t>。</a:t>
            </a:r>
            <a:endParaRPr lang="en-US" altLang="zh-CN" b="0" i="0" dirty="0">
              <a:effectLst/>
              <a:latin typeface="Inter"/>
            </a:endParaRPr>
          </a:p>
          <a:p>
            <a:br>
              <a:rPr lang="en-US" altLang="zh-CN" dirty="0"/>
            </a:br>
            <a:r>
              <a:rPr lang="en-US" altLang="zh-CN" b="0" i="0" dirty="0" err="1">
                <a:effectLst/>
                <a:latin typeface="Inter"/>
              </a:rPr>
              <a:t>cout</a:t>
            </a:r>
            <a:r>
              <a:rPr lang="en-US" altLang="zh-CN" b="0" i="0" dirty="0">
                <a:effectLst/>
                <a:latin typeface="Inter"/>
              </a:rPr>
              <a:t> </a:t>
            </a:r>
            <a:r>
              <a:rPr lang="zh-CN" altLang="en-US" b="0" i="0" dirty="0">
                <a:effectLst/>
                <a:latin typeface="Inter"/>
              </a:rPr>
              <a:t>在控制小数位输出时很麻烦，不如用 </a:t>
            </a:r>
            <a:r>
              <a:rPr lang="en-US" altLang="zh-CN" b="0" i="0" dirty="0" err="1">
                <a:effectLst/>
                <a:latin typeface="Inter"/>
              </a:rPr>
              <a:t>printf</a:t>
            </a:r>
            <a:r>
              <a:rPr lang="en-US" altLang="zh-CN" b="0" i="0" dirty="0">
                <a:effectLst/>
                <a:latin typeface="Inter"/>
              </a:rPr>
              <a:t> </a:t>
            </a:r>
            <a:r>
              <a:rPr lang="zh-CN" altLang="en-US" b="0" i="0" dirty="0">
                <a:effectLst/>
                <a:latin typeface="Inter"/>
              </a:rPr>
              <a:t>简单。</a:t>
            </a:r>
            <a:endParaRPr lang="en-US" altLang="zh-CN" b="0" i="0" dirty="0">
              <a:effectLst/>
              <a:latin typeface="Inter"/>
            </a:endParaRPr>
          </a:p>
          <a:p>
            <a:endParaRPr lang="zh-CN" altLang="en-US" dirty="0"/>
          </a:p>
        </p:txBody>
      </p:sp>
    </p:spTree>
    <p:extLst>
      <p:ext uri="{BB962C8B-B14F-4D97-AF65-F5344CB8AC3E}">
        <p14:creationId xmlns:p14="http://schemas.microsoft.com/office/powerpoint/2010/main" val="123851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BACD4-6F2C-9E2C-EB3C-B6ACA1401F7D}"/>
              </a:ext>
            </a:extLst>
          </p:cNvPr>
          <p:cNvSpPr>
            <a:spLocks noGrp="1"/>
          </p:cNvSpPr>
          <p:nvPr>
            <p:ph type="title"/>
          </p:nvPr>
        </p:nvSpPr>
        <p:spPr/>
        <p:txBody>
          <a:bodyPr/>
          <a:lstStyle/>
          <a:p>
            <a:r>
              <a:rPr lang="zh-CN" altLang="en-US" dirty="0"/>
              <a:t>运行效率</a:t>
            </a:r>
          </a:p>
        </p:txBody>
      </p:sp>
      <p:sp>
        <p:nvSpPr>
          <p:cNvPr id="3" name="内容占位符 2">
            <a:extLst>
              <a:ext uri="{FF2B5EF4-FFF2-40B4-BE49-F238E27FC236}">
                <a16:creationId xmlns:a16="http://schemas.microsoft.com/office/drawing/2014/main" id="{182B439F-6411-421A-35A8-F12C1A4929C9}"/>
              </a:ext>
            </a:extLst>
          </p:cNvPr>
          <p:cNvSpPr>
            <a:spLocks noGrp="1"/>
          </p:cNvSpPr>
          <p:nvPr>
            <p:ph idx="1"/>
          </p:nvPr>
        </p:nvSpPr>
        <p:spPr/>
        <p:txBody>
          <a:bodyPr/>
          <a:lstStyle/>
          <a:p>
            <a:pPr algn="l">
              <a:buFont typeface="Arial" panose="020B0604020202020204" pitchFamily="34" charset="0"/>
              <a:buChar char="•"/>
            </a:pPr>
            <a:r>
              <a:rPr lang="zh-CN" altLang="en-US" b="0" i="0" dirty="0">
                <a:solidFill>
                  <a:srgbClr val="222222"/>
                </a:solidFill>
                <a:effectLst/>
                <a:latin typeface="Inter"/>
              </a:rPr>
              <a:t>一般情况下，</a:t>
            </a:r>
            <a:r>
              <a:rPr lang="en-US" altLang="zh-CN" b="0" i="0" dirty="0" err="1">
                <a:solidFill>
                  <a:srgbClr val="222222"/>
                </a:solidFill>
                <a:effectLst/>
                <a:latin typeface="Inter"/>
              </a:rPr>
              <a:t>scanf</a:t>
            </a:r>
            <a:r>
              <a:rPr lang="en-US" altLang="zh-CN" b="0" i="0" dirty="0">
                <a:solidFill>
                  <a:srgbClr val="222222"/>
                </a:solidFill>
                <a:effectLst/>
                <a:latin typeface="Inter"/>
              </a:rPr>
              <a:t>/</a:t>
            </a:r>
            <a:r>
              <a:rPr lang="en-US" altLang="zh-CN" b="0" i="0" dirty="0" err="1">
                <a:solidFill>
                  <a:srgbClr val="222222"/>
                </a:solidFill>
                <a:effectLst/>
                <a:latin typeface="Inter"/>
              </a:rPr>
              <a:t>printf</a:t>
            </a:r>
            <a:r>
              <a:rPr lang="en-US" altLang="zh-CN" b="0" i="0" dirty="0">
                <a:solidFill>
                  <a:srgbClr val="222222"/>
                </a:solidFill>
                <a:effectLst/>
                <a:latin typeface="Inter"/>
              </a:rPr>
              <a:t> </a:t>
            </a:r>
            <a:r>
              <a:rPr lang="zh-CN" altLang="en-US" b="0" i="0" dirty="0">
                <a:solidFill>
                  <a:srgbClr val="222222"/>
                </a:solidFill>
                <a:effectLst/>
                <a:latin typeface="Inter"/>
              </a:rPr>
              <a:t>比 </a:t>
            </a:r>
            <a:r>
              <a:rPr lang="en-US" altLang="zh-CN" b="0" i="0" dirty="0" err="1">
                <a:solidFill>
                  <a:srgbClr val="222222"/>
                </a:solidFill>
                <a:effectLst/>
                <a:latin typeface="Inter"/>
              </a:rPr>
              <a:t>cin</a:t>
            </a:r>
            <a:r>
              <a:rPr lang="en-US" altLang="zh-CN" b="0" i="0" dirty="0">
                <a:solidFill>
                  <a:srgbClr val="222222"/>
                </a:solidFill>
                <a:effectLst/>
                <a:latin typeface="Inter"/>
              </a:rPr>
              <a:t>/</a:t>
            </a:r>
            <a:r>
              <a:rPr lang="en-US" altLang="zh-CN" b="0" i="0" dirty="0" err="1">
                <a:solidFill>
                  <a:srgbClr val="222222"/>
                </a:solidFill>
                <a:effectLst/>
                <a:latin typeface="Inter"/>
              </a:rPr>
              <a:t>cout</a:t>
            </a:r>
            <a:r>
              <a:rPr lang="en-US" altLang="zh-CN" b="0" i="0" dirty="0">
                <a:solidFill>
                  <a:srgbClr val="222222"/>
                </a:solidFill>
                <a:effectLst/>
                <a:latin typeface="Inter"/>
              </a:rPr>
              <a:t> </a:t>
            </a:r>
            <a:r>
              <a:rPr lang="zh-CN" altLang="en-US" b="0" i="0" dirty="0">
                <a:solidFill>
                  <a:srgbClr val="222222"/>
                </a:solidFill>
                <a:effectLst/>
                <a:latin typeface="Inter"/>
              </a:rPr>
              <a:t>速度快约 </a:t>
            </a:r>
            <a:r>
              <a:rPr lang="en-US" altLang="zh-CN" b="0" i="0" dirty="0">
                <a:solidFill>
                  <a:srgbClr val="222222"/>
                </a:solidFill>
                <a:effectLst/>
                <a:latin typeface="Inter"/>
              </a:rPr>
              <a:t>4 </a:t>
            </a:r>
            <a:r>
              <a:rPr lang="zh-CN" altLang="en-US" b="0" i="0" dirty="0">
                <a:solidFill>
                  <a:srgbClr val="222222"/>
                </a:solidFill>
                <a:effectLst/>
                <a:latin typeface="Inter"/>
              </a:rPr>
              <a:t>倍。</a:t>
            </a:r>
          </a:p>
          <a:p>
            <a:pPr algn="l">
              <a:buFont typeface="Arial" panose="020B0604020202020204" pitchFamily="34" charset="0"/>
              <a:buChar char="•"/>
            </a:pPr>
            <a:r>
              <a:rPr lang="zh-CN" altLang="en-US" b="0" i="0" dirty="0">
                <a:solidFill>
                  <a:srgbClr val="222222"/>
                </a:solidFill>
                <a:effectLst/>
                <a:latin typeface="Inter"/>
              </a:rPr>
              <a:t>输入 </a:t>
            </a:r>
            <a:r>
              <a:rPr lang="en-US" altLang="zh-CN" b="0" i="0" dirty="0">
                <a:solidFill>
                  <a:srgbClr val="222222"/>
                </a:solidFill>
                <a:effectLst/>
                <a:latin typeface="Inter"/>
              </a:rPr>
              <a:t>10</a:t>
            </a:r>
            <a:r>
              <a:rPr lang="zh-CN" altLang="en-US" b="0" i="0" dirty="0">
                <a:solidFill>
                  <a:srgbClr val="222222"/>
                </a:solidFill>
                <a:effectLst/>
                <a:latin typeface="Inter"/>
              </a:rPr>
              <a:t>的 </a:t>
            </a:r>
            <a:r>
              <a:rPr lang="en-US" altLang="zh-CN" b="0" i="0" dirty="0">
                <a:solidFill>
                  <a:srgbClr val="222222"/>
                </a:solidFill>
                <a:effectLst/>
                <a:latin typeface="Inter"/>
              </a:rPr>
              <a:t>4 </a:t>
            </a:r>
            <a:r>
              <a:rPr lang="zh-CN" altLang="en-US" b="0" i="0" dirty="0">
                <a:solidFill>
                  <a:srgbClr val="222222"/>
                </a:solidFill>
                <a:effectLst/>
                <a:latin typeface="Inter"/>
              </a:rPr>
              <a:t>次 方</a:t>
            </a:r>
            <a:r>
              <a:rPr lang="en-US" altLang="zh-CN" b="0" i="0" dirty="0">
                <a:solidFill>
                  <a:srgbClr val="222222"/>
                </a:solidFill>
                <a:effectLst/>
                <a:latin typeface="Inter"/>
              </a:rPr>
              <a:t> </a:t>
            </a:r>
            <a:r>
              <a:rPr lang="zh-CN" altLang="en-US" b="0" i="0" dirty="0">
                <a:solidFill>
                  <a:srgbClr val="222222"/>
                </a:solidFill>
                <a:effectLst/>
                <a:latin typeface="Inter"/>
              </a:rPr>
              <a:t>个数时，</a:t>
            </a:r>
            <a:r>
              <a:rPr lang="en-US" altLang="zh-CN" b="0" i="0" dirty="0" err="1">
                <a:solidFill>
                  <a:srgbClr val="222222"/>
                </a:solidFill>
                <a:effectLst/>
                <a:latin typeface="Inter"/>
              </a:rPr>
              <a:t>scanf</a:t>
            </a:r>
            <a:r>
              <a:rPr lang="en-US" altLang="zh-CN" b="0" i="0" dirty="0">
                <a:solidFill>
                  <a:srgbClr val="222222"/>
                </a:solidFill>
                <a:effectLst/>
                <a:latin typeface="Inter"/>
              </a:rPr>
              <a:t> </a:t>
            </a:r>
            <a:r>
              <a:rPr lang="zh-CN" altLang="en-US" b="0" i="0" dirty="0">
                <a:solidFill>
                  <a:srgbClr val="222222"/>
                </a:solidFill>
                <a:effectLst/>
                <a:latin typeface="Inter"/>
              </a:rPr>
              <a:t>约需 </a:t>
            </a:r>
            <a:r>
              <a:rPr lang="en-US" altLang="zh-CN" b="0" i="0" dirty="0">
                <a:solidFill>
                  <a:srgbClr val="222222"/>
                </a:solidFill>
                <a:effectLst/>
                <a:latin typeface="Inter"/>
              </a:rPr>
              <a:t>0.05s</a:t>
            </a:r>
            <a:r>
              <a:rPr lang="zh-CN" altLang="en-US" b="0" i="0" dirty="0">
                <a:solidFill>
                  <a:srgbClr val="222222"/>
                </a:solidFill>
                <a:effectLst/>
                <a:latin typeface="Inter"/>
              </a:rPr>
              <a:t>，</a:t>
            </a:r>
            <a:r>
              <a:rPr lang="en-US" altLang="zh-CN" b="0" i="0" dirty="0" err="1">
                <a:solidFill>
                  <a:srgbClr val="222222"/>
                </a:solidFill>
                <a:effectLst/>
                <a:latin typeface="Inter"/>
              </a:rPr>
              <a:t>cin</a:t>
            </a:r>
            <a:r>
              <a:rPr lang="en-US" altLang="zh-CN" b="0" i="0" dirty="0">
                <a:solidFill>
                  <a:srgbClr val="222222"/>
                </a:solidFill>
                <a:effectLst/>
                <a:latin typeface="Inter"/>
              </a:rPr>
              <a:t> </a:t>
            </a:r>
            <a:r>
              <a:rPr lang="zh-CN" altLang="en-US" b="0" i="0" dirty="0">
                <a:solidFill>
                  <a:srgbClr val="222222"/>
                </a:solidFill>
                <a:effectLst/>
                <a:latin typeface="Inter"/>
              </a:rPr>
              <a:t>约需 </a:t>
            </a:r>
            <a:r>
              <a:rPr lang="en-US" altLang="zh-CN" b="0" i="0" dirty="0">
                <a:solidFill>
                  <a:srgbClr val="222222"/>
                </a:solidFill>
                <a:effectLst/>
                <a:latin typeface="Inter"/>
              </a:rPr>
              <a:t>0.15s</a:t>
            </a:r>
            <a:r>
              <a:rPr lang="zh-CN" altLang="en-US" b="0" i="0" dirty="0">
                <a:solidFill>
                  <a:srgbClr val="222222"/>
                </a:solidFill>
                <a:effectLst/>
                <a:latin typeface="Inter"/>
              </a:rPr>
              <a:t>。</a:t>
            </a:r>
          </a:p>
          <a:p>
            <a:pPr algn="l">
              <a:buFont typeface="Arial" panose="020B0604020202020204" pitchFamily="34" charset="0"/>
              <a:buChar char="•"/>
            </a:pPr>
            <a:r>
              <a:rPr lang="zh-CN" altLang="en-US" b="0" i="0" dirty="0">
                <a:solidFill>
                  <a:srgbClr val="222222"/>
                </a:solidFill>
                <a:effectLst/>
                <a:latin typeface="Inter"/>
              </a:rPr>
              <a:t>输入 </a:t>
            </a:r>
            <a:r>
              <a:rPr lang="en-US" altLang="zh-CN" b="0" i="0" dirty="0">
                <a:solidFill>
                  <a:srgbClr val="222222"/>
                </a:solidFill>
                <a:effectLst/>
                <a:latin typeface="Inter"/>
              </a:rPr>
              <a:t>10 </a:t>
            </a:r>
            <a:r>
              <a:rPr lang="zh-CN" altLang="en-US" b="0" i="0" dirty="0">
                <a:solidFill>
                  <a:srgbClr val="222222"/>
                </a:solidFill>
                <a:effectLst/>
                <a:latin typeface="Inter"/>
              </a:rPr>
              <a:t>的 </a:t>
            </a:r>
            <a:r>
              <a:rPr lang="en-US" altLang="zh-CN" b="0" i="0" dirty="0">
                <a:solidFill>
                  <a:srgbClr val="222222"/>
                </a:solidFill>
                <a:effectLst/>
                <a:latin typeface="Inter"/>
              </a:rPr>
              <a:t>5 </a:t>
            </a:r>
            <a:r>
              <a:rPr lang="zh-CN" altLang="en-US" b="0" i="0" dirty="0">
                <a:solidFill>
                  <a:srgbClr val="222222"/>
                </a:solidFill>
                <a:effectLst/>
                <a:latin typeface="Inter"/>
              </a:rPr>
              <a:t>次方个数时，</a:t>
            </a:r>
            <a:r>
              <a:rPr lang="en-US" altLang="zh-CN" b="0" i="0" dirty="0" err="1">
                <a:solidFill>
                  <a:srgbClr val="222222"/>
                </a:solidFill>
                <a:effectLst/>
                <a:latin typeface="Inter"/>
              </a:rPr>
              <a:t>scanf</a:t>
            </a:r>
            <a:r>
              <a:rPr lang="en-US" altLang="zh-CN" b="0" i="0" dirty="0">
                <a:solidFill>
                  <a:srgbClr val="222222"/>
                </a:solidFill>
                <a:effectLst/>
                <a:latin typeface="Inter"/>
              </a:rPr>
              <a:t> </a:t>
            </a:r>
            <a:r>
              <a:rPr lang="zh-CN" altLang="en-US" b="0" i="0" dirty="0">
                <a:solidFill>
                  <a:srgbClr val="222222"/>
                </a:solidFill>
                <a:effectLst/>
                <a:latin typeface="Inter"/>
              </a:rPr>
              <a:t>约需 </a:t>
            </a:r>
            <a:r>
              <a:rPr lang="en-US" altLang="zh-CN" b="0" i="0" dirty="0">
                <a:solidFill>
                  <a:srgbClr val="222222"/>
                </a:solidFill>
                <a:effectLst/>
                <a:latin typeface="Inter"/>
              </a:rPr>
              <a:t>0.1s</a:t>
            </a:r>
            <a:r>
              <a:rPr lang="zh-CN" altLang="en-US" b="0" i="0" dirty="0">
                <a:solidFill>
                  <a:srgbClr val="222222"/>
                </a:solidFill>
                <a:effectLst/>
                <a:latin typeface="Inter"/>
              </a:rPr>
              <a:t>，</a:t>
            </a:r>
            <a:r>
              <a:rPr lang="en-US" altLang="zh-CN" b="0" i="0" dirty="0" err="1">
                <a:solidFill>
                  <a:srgbClr val="222222"/>
                </a:solidFill>
                <a:effectLst/>
                <a:latin typeface="Inter"/>
              </a:rPr>
              <a:t>cin</a:t>
            </a:r>
            <a:r>
              <a:rPr lang="en-US" altLang="zh-CN" b="0" i="0" dirty="0">
                <a:solidFill>
                  <a:srgbClr val="222222"/>
                </a:solidFill>
                <a:effectLst/>
                <a:latin typeface="Inter"/>
              </a:rPr>
              <a:t> </a:t>
            </a:r>
            <a:r>
              <a:rPr lang="zh-CN" altLang="en-US" b="0" i="0" dirty="0">
                <a:solidFill>
                  <a:srgbClr val="222222"/>
                </a:solidFill>
                <a:effectLst/>
                <a:latin typeface="Inter"/>
              </a:rPr>
              <a:t>约需 </a:t>
            </a:r>
            <a:r>
              <a:rPr lang="en-US" altLang="zh-CN" b="0" i="0" dirty="0">
                <a:solidFill>
                  <a:srgbClr val="222222"/>
                </a:solidFill>
                <a:effectLst/>
                <a:latin typeface="Inter"/>
              </a:rPr>
              <a:t>0.6s</a:t>
            </a:r>
            <a:r>
              <a:rPr lang="zh-CN" altLang="en-US" b="0" i="0" dirty="0">
                <a:solidFill>
                  <a:srgbClr val="222222"/>
                </a:solidFill>
                <a:effectLst/>
                <a:latin typeface="Inter"/>
              </a:rPr>
              <a:t>。</a:t>
            </a:r>
          </a:p>
          <a:p>
            <a:pPr algn="l">
              <a:buFont typeface="Arial" panose="020B0604020202020204" pitchFamily="34" charset="0"/>
              <a:buChar char="•"/>
            </a:pPr>
            <a:r>
              <a:rPr lang="en-US" altLang="zh-CN" b="0" i="0" dirty="0" err="1">
                <a:solidFill>
                  <a:srgbClr val="222222"/>
                </a:solidFill>
                <a:effectLst/>
                <a:latin typeface="Inter"/>
              </a:rPr>
              <a:t>cout</a:t>
            </a:r>
            <a:r>
              <a:rPr lang="en-US" altLang="zh-CN" b="0" i="0" dirty="0">
                <a:solidFill>
                  <a:srgbClr val="222222"/>
                </a:solidFill>
                <a:effectLst/>
                <a:latin typeface="Inter"/>
              </a:rPr>
              <a:t>&lt;&lt;</a:t>
            </a:r>
            <a:r>
              <a:rPr lang="en-US" altLang="zh-CN" b="0" i="0" dirty="0" err="1">
                <a:solidFill>
                  <a:srgbClr val="222222"/>
                </a:solidFill>
                <a:effectLst/>
                <a:latin typeface="Inter"/>
              </a:rPr>
              <a:t>endl</a:t>
            </a:r>
            <a:r>
              <a:rPr lang="en-US" altLang="zh-CN" b="0" i="0" dirty="0">
                <a:solidFill>
                  <a:srgbClr val="222222"/>
                </a:solidFill>
                <a:effectLst/>
                <a:latin typeface="Inter"/>
              </a:rPr>
              <a:t> </a:t>
            </a:r>
            <a:r>
              <a:rPr lang="zh-CN" altLang="en-US" b="0" i="0" dirty="0">
                <a:solidFill>
                  <a:srgbClr val="222222"/>
                </a:solidFill>
                <a:effectLst/>
                <a:latin typeface="Inter"/>
              </a:rPr>
              <a:t>速度很慢，可改为 </a:t>
            </a:r>
            <a:r>
              <a:rPr lang="en-US" altLang="zh-CN" b="0" i="0" dirty="0" err="1">
                <a:solidFill>
                  <a:srgbClr val="222222"/>
                </a:solidFill>
                <a:effectLst/>
                <a:latin typeface="Inter"/>
              </a:rPr>
              <a:t>cout</a:t>
            </a:r>
            <a:r>
              <a:rPr lang="en-US" altLang="zh-CN" b="0" i="0" dirty="0">
                <a:solidFill>
                  <a:srgbClr val="222222"/>
                </a:solidFill>
                <a:effectLst/>
                <a:latin typeface="Inter"/>
              </a:rPr>
              <a:t>&lt;&lt;\n</a:t>
            </a:r>
            <a:r>
              <a:rPr lang="zh-CN" altLang="en-US" b="0" i="0" dirty="0">
                <a:solidFill>
                  <a:srgbClr val="222222"/>
                </a:solidFill>
                <a:effectLst/>
                <a:latin typeface="Inter"/>
              </a:rPr>
              <a:t>。</a:t>
            </a:r>
          </a:p>
        </p:txBody>
      </p:sp>
    </p:spTree>
    <p:extLst>
      <p:ext uri="{BB962C8B-B14F-4D97-AF65-F5344CB8AC3E}">
        <p14:creationId xmlns:p14="http://schemas.microsoft.com/office/powerpoint/2010/main" val="175608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2CBD6-1308-7820-CB51-D78E2AE91C12}"/>
              </a:ext>
            </a:extLst>
          </p:cNvPr>
          <p:cNvSpPr>
            <a:spLocks noGrp="1"/>
          </p:cNvSpPr>
          <p:nvPr>
            <p:ph type="title"/>
          </p:nvPr>
        </p:nvSpPr>
        <p:spPr/>
        <p:txBody>
          <a:bodyPr/>
          <a:lstStyle/>
          <a:p>
            <a:r>
              <a:rPr lang="zh-CN" altLang="en-US" dirty="0"/>
              <a:t>优化效率</a:t>
            </a:r>
          </a:p>
        </p:txBody>
      </p:sp>
      <p:sp>
        <p:nvSpPr>
          <p:cNvPr id="3" name="内容占位符 2">
            <a:extLst>
              <a:ext uri="{FF2B5EF4-FFF2-40B4-BE49-F238E27FC236}">
                <a16:creationId xmlns:a16="http://schemas.microsoft.com/office/drawing/2014/main" id="{F8BA393B-5B48-888D-044D-6D6D7C0A6C2A}"/>
              </a:ext>
            </a:extLst>
          </p:cNvPr>
          <p:cNvSpPr>
            <a:spLocks noGrp="1"/>
          </p:cNvSpPr>
          <p:nvPr>
            <p:ph idx="1"/>
          </p:nvPr>
        </p:nvSpPr>
        <p:spPr/>
        <p:txBody>
          <a:bodyPr/>
          <a:lstStyle/>
          <a:p>
            <a:r>
              <a:rPr lang="zh-CN" altLang="en-US" b="0" i="0" dirty="0">
                <a:effectLst/>
                <a:latin typeface="Inter"/>
              </a:rPr>
              <a:t>在代码中加入 </a:t>
            </a:r>
            <a:r>
              <a:rPr lang="en-US" altLang="zh-CN" b="0" i="0" dirty="0" err="1">
                <a:effectLst/>
                <a:latin typeface="Inter"/>
              </a:rPr>
              <a:t>ios</a:t>
            </a:r>
            <a:r>
              <a:rPr lang="en-US" altLang="zh-CN" b="0" i="0" dirty="0">
                <a:effectLst/>
                <a:latin typeface="Inter"/>
              </a:rPr>
              <a:t>::</a:t>
            </a:r>
            <a:r>
              <a:rPr lang="en-US" altLang="zh-CN" b="0" i="0" dirty="0" err="1">
                <a:effectLst/>
                <a:latin typeface="Inter"/>
              </a:rPr>
              <a:t>sync_with_stdio</a:t>
            </a:r>
            <a:r>
              <a:rPr lang="en-US" altLang="zh-CN" b="0" i="0" dirty="0">
                <a:effectLst/>
                <a:latin typeface="Inter"/>
              </a:rPr>
              <a:t> (false); // </a:t>
            </a:r>
            <a:r>
              <a:rPr lang="zh-CN" altLang="en-US" b="0" i="0" dirty="0">
                <a:effectLst/>
                <a:latin typeface="Inter"/>
              </a:rPr>
              <a:t>设置为异步</a:t>
            </a:r>
            <a:endParaRPr lang="en-US" altLang="zh-CN" b="0" i="0" dirty="0">
              <a:effectLst/>
              <a:latin typeface="Inter"/>
            </a:endParaRPr>
          </a:p>
          <a:p>
            <a:r>
              <a:rPr lang="zh-CN" altLang="en-US" b="0" i="0" dirty="0">
                <a:effectLst/>
                <a:latin typeface="Inter"/>
              </a:rPr>
              <a:t> 和 </a:t>
            </a:r>
            <a:r>
              <a:rPr lang="en-US" altLang="zh-CN" b="0" i="0" dirty="0" err="1">
                <a:effectLst/>
                <a:latin typeface="Inter"/>
              </a:rPr>
              <a:t>cin.tie</a:t>
            </a:r>
            <a:r>
              <a:rPr lang="en-US" altLang="zh-CN" b="0" i="0" dirty="0">
                <a:effectLst/>
                <a:latin typeface="Inter"/>
              </a:rPr>
              <a:t> (0);</a:t>
            </a:r>
            <a:r>
              <a:rPr lang="en-US" altLang="zh-CN" b="0" i="0" dirty="0" err="1">
                <a:effectLst/>
                <a:latin typeface="Inter"/>
              </a:rPr>
              <a:t>cout.tie</a:t>
            </a:r>
            <a:r>
              <a:rPr lang="en-US" altLang="zh-CN" b="0" i="0" dirty="0">
                <a:effectLst/>
                <a:latin typeface="Inter"/>
              </a:rPr>
              <a:t>(0); // </a:t>
            </a:r>
            <a:r>
              <a:rPr lang="zh-CN" altLang="en-US" b="0" i="0" dirty="0">
                <a:effectLst/>
                <a:latin typeface="Inter"/>
              </a:rPr>
              <a:t>解除 </a:t>
            </a:r>
            <a:r>
              <a:rPr lang="en-US" altLang="zh-CN" b="0" i="0" dirty="0" err="1">
                <a:effectLst/>
                <a:latin typeface="Inter"/>
              </a:rPr>
              <a:t>cin</a:t>
            </a:r>
            <a:r>
              <a:rPr lang="en-US" altLang="zh-CN" b="0" i="0" dirty="0">
                <a:effectLst/>
                <a:latin typeface="Inter"/>
              </a:rPr>
              <a:t> </a:t>
            </a:r>
            <a:r>
              <a:rPr lang="zh-CN" altLang="en-US" b="0" i="0" dirty="0">
                <a:effectLst/>
                <a:latin typeface="Inter"/>
              </a:rPr>
              <a:t>和 </a:t>
            </a:r>
            <a:r>
              <a:rPr lang="en-US" altLang="zh-CN" b="0" i="0" dirty="0" err="1">
                <a:effectLst/>
                <a:latin typeface="Inter"/>
              </a:rPr>
              <a:t>cout</a:t>
            </a:r>
            <a:r>
              <a:rPr lang="en-US" altLang="zh-CN" b="0" i="0" dirty="0">
                <a:effectLst/>
                <a:latin typeface="Inter"/>
              </a:rPr>
              <a:t> </a:t>
            </a:r>
            <a:r>
              <a:rPr lang="zh-CN" altLang="en-US" b="0" i="0" dirty="0">
                <a:effectLst/>
                <a:latin typeface="Inter"/>
              </a:rPr>
              <a:t>的绑定</a:t>
            </a:r>
            <a:endParaRPr lang="en-US" altLang="zh-CN" b="0" i="0" dirty="0">
              <a:effectLst/>
              <a:latin typeface="Inter"/>
            </a:endParaRPr>
          </a:p>
          <a:p>
            <a:r>
              <a:rPr lang="zh-CN" altLang="en-US" b="0" i="0" dirty="0">
                <a:effectLst/>
                <a:latin typeface="Inter"/>
              </a:rPr>
              <a:t> 这两行，可以提升 </a:t>
            </a:r>
            <a:r>
              <a:rPr lang="en-US" altLang="zh-CN" b="0" i="0" dirty="0" err="1">
                <a:effectLst/>
                <a:latin typeface="Inter"/>
              </a:rPr>
              <a:t>cin</a:t>
            </a:r>
            <a:r>
              <a:rPr lang="zh-CN" altLang="en-US" b="0" i="0" dirty="0">
                <a:effectLst/>
                <a:latin typeface="Inter"/>
              </a:rPr>
              <a:t>、</a:t>
            </a:r>
            <a:r>
              <a:rPr lang="en-US" altLang="zh-CN" b="0" i="0" dirty="0" err="1">
                <a:effectLst/>
                <a:latin typeface="Inter"/>
              </a:rPr>
              <a:t>cout</a:t>
            </a:r>
            <a:r>
              <a:rPr lang="en-US" altLang="zh-CN" b="0" i="0" dirty="0">
                <a:effectLst/>
                <a:latin typeface="Inter"/>
              </a:rPr>
              <a:t> </a:t>
            </a:r>
            <a:r>
              <a:rPr lang="zh-CN" altLang="en-US" b="0" i="0" dirty="0">
                <a:effectLst/>
                <a:latin typeface="Inter"/>
              </a:rPr>
              <a:t>的效率。</a:t>
            </a:r>
            <a:endParaRPr lang="en-US" altLang="zh-CN" b="0" i="0" dirty="0">
              <a:effectLst/>
              <a:latin typeface="Inter"/>
            </a:endParaRPr>
          </a:p>
          <a:p>
            <a:r>
              <a:rPr lang="zh-CN" altLang="en-US" b="0" i="0" dirty="0">
                <a:effectLst/>
                <a:latin typeface="Inter"/>
              </a:rPr>
              <a:t>此时 </a:t>
            </a:r>
            <a:r>
              <a:rPr lang="en-US" altLang="zh-CN" b="0" i="0" dirty="0" err="1">
                <a:effectLst/>
                <a:latin typeface="Inter"/>
              </a:rPr>
              <a:t>cin</a:t>
            </a:r>
            <a:r>
              <a:rPr lang="zh-CN" altLang="en-US" b="0" i="0" dirty="0">
                <a:effectLst/>
                <a:latin typeface="Inter"/>
              </a:rPr>
              <a:t>、</a:t>
            </a:r>
            <a:r>
              <a:rPr lang="en-US" altLang="zh-CN" b="0" i="0" dirty="0" err="1">
                <a:effectLst/>
                <a:latin typeface="Inter"/>
              </a:rPr>
              <a:t>cout</a:t>
            </a:r>
            <a:r>
              <a:rPr lang="en-US" altLang="zh-CN" b="0" i="0" dirty="0">
                <a:effectLst/>
                <a:latin typeface="Inter"/>
              </a:rPr>
              <a:t> </a:t>
            </a:r>
            <a:r>
              <a:rPr lang="zh-CN" altLang="en-US" b="0" i="0" dirty="0">
                <a:effectLst/>
                <a:latin typeface="Inter"/>
              </a:rPr>
              <a:t>和 </a:t>
            </a:r>
            <a:r>
              <a:rPr lang="en-US" altLang="zh-CN" b="0" i="0" dirty="0" err="1">
                <a:effectLst/>
                <a:latin typeface="Inter"/>
              </a:rPr>
              <a:t>scanf</a:t>
            </a:r>
            <a:r>
              <a:rPr lang="zh-CN" altLang="en-US" b="0" i="0" dirty="0">
                <a:effectLst/>
                <a:latin typeface="Inter"/>
              </a:rPr>
              <a:t>、</a:t>
            </a:r>
            <a:r>
              <a:rPr lang="en-US" altLang="zh-CN" b="0" i="0" dirty="0" err="1">
                <a:effectLst/>
                <a:latin typeface="Inter"/>
              </a:rPr>
              <a:t>printf</a:t>
            </a:r>
            <a:r>
              <a:rPr lang="en-US" altLang="zh-CN" b="0" i="0" dirty="0">
                <a:effectLst/>
                <a:latin typeface="Inter"/>
              </a:rPr>
              <a:t> </a:t>
            </a:r>
            <a:r>
              <a:rPr lang="zh-CN" altLang="en-US" b="0" i="0" dirty="0">
                <a:effectLst/>
                <a:latin typeface="Inter"/>
              </a:rPr>
              <a:t>一样快，甚至更快。</a:t>
            </a:r>
            <a:endParaRPr lang="zh-CN" altLang="en-US" dirty="0"/>
          </a:p>
        </p:txBody>
      </p:sp>
    </p:spTree>
    <p:extLst>
      <p:ext uri="{BB962C8B-B14F-4D97-AF65-F5344CB8AC3E}">
        <p14:creationId xmlns:p14="http://schemas.microsoft.com/office/powerpoint/2010/main" val="105156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CF45C-917A-AAF2-8CE3-3ADA5D7BE14B}"/>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2CF3B390-3614-593D-BC25-3161E66542B1}"/>
              </a:ext>
            </a:extLst>
          </p:cNvPr>
          <p:cNvPicPr>
            <a:picLocks noGrp="1" noChangeAspect="1"/>
          </p:cNvPicPr>
          <p:nvPr>
            <p:ph idx="1"/>
          </p:nvPr>
        </p:nvPicPr>
        <p:blipFill>
          <a:blip r:embed="rId2"/>
          <a:stretch>
            <a:fillRect/>
          </a:stretch>
        </p:blipFill>
        <p:spPr>
          <a:xfrm>
            <a:off x="74484" y="0"/>
            <a:ext cx="11931571" cy="6309966"/>
          </a:xfrm>
        </p:spPr>
      </p:pic>
    </p:spTree>
    <p:extLst>
      <p:ext uri="{BB962C8B-B14F-4D97-AF65-F5344CB8AC3E}">
        <p14:creationId xmlns:p14="http://schemas.microsoft.com/office/powerpoint/2010/main" val="133779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B097E-5A41-F406-34A9-FDB788DFB4AE}"/>
              </a:ext>
            </a:extLst>
          </p:cNvPr>
          <p:cNvSpPr>
            <a:spLocks noGrp="1"/>
          </p:cNvSpPr>
          <p:nvPr>
            <p:ph type="title"/>
          </p:nvPr>
        </p:nvSpPr>
        <p:spPr/>
        <p:txBody>
          <a:bodyPr/>
          <a:lstStyle/>
          <a:p>
            <a:r>
              <a:rPr lang="zh-CN" altLang="en-US" dirty="0"/>
              <a:t>参赛组别</a:t>
            </a:r>
          </a:p>
        </p:txBody>
      </p:sp>
      <p:sp>
        <p:nvSpPr>
          <p:cNvPr id="3" name="内容占位符 2">
            <a:extLst>
              <a:ext uri="{FF2B5EF4-FFF2-40B4-BE49-F238E27FC236}">
                <a16:creationId xmlns:a16="http://schemas.microsoft.com/office/drawing/2014/main" id="{7CF76777-C9B0-9047-C59B-6A84DC445D70}"/>
              </a:ext>
            </a:extLst>
          </p:cNvPr>
          <p:cNvSpPr>
            <a:spLocks noGrp="1"/>
          </p:cNvSpPr>
          <p:nvPr>
            <p:ph idx="1"/>
          </p:nvPr>
        </p:nvSpPr>
        <p:spPr/>
        <p:txBody>
          <a:bodyPr/>
          <a:lstStyle/>
          <a:p>
            <a:r>
              <a:rPr lang="zh-CN" altLang="en-US" dirty="0"/>
              <a:t>语言：</a:t>
            </a:r>
            <a:r>
              <a:rPr lang="en-US" altLang="zh-CN" dirty="0"/>
              <a:t>C/C++</a:t>
            </a:r>
            <a:r>
              <a:rPr lang="zh-CN" altLang="en-US" dirty="0"/>
              <a:t>，</a:t>
            </a:r>
            <a:r>
              <a:rPr lang="en-US" altLang="zh-CN" dirty="0"/>
              <a:t>JAVA</a:t>
            </a:r>
            <a:r>
              <a:rPr lang="zh-CN" altLang="en-US" dirty="0"/>
              <a:t>，</a:t>
            </a:r>
            <a:r>
              <a:rPr lang="en-US" altLang="zh-CN" dirty="0"/>
              <a:t>Python</a:t>
            </a:r>
          </a:p>
          <a:p>
            <a:r>
              <a:rPr lang="zh-CN" altLang="en-US" dirty="0"/>
              <a:t>院校：研究生组，大学</a:t>
            </a:r>
            <a:r>
              <a:rPr lang="en-US" altLang="zh-CN" dirty="0"/>
              <a:t>A</a:t>
            </a:r>
            <a:r>
              <a:rPr lang="zh-CN" altLang="en-US" dirty="0"/>
              <a:t>组，大学</a:t>
            </a:r>
            <a:r>
              <a:rPr lang="en-US" altLang="zh-CN" dirty="0"/>
              <a:t>B</a:t>
            </a:r>
            <a:r>
              <a:rPr lang="zh-CN" altLang="en-US" dirty="0"/>
              <a:t>组，大学</a:t>
            </a:r>
            <a:r>
              <a:rPr lang="en-US" altLang="zh-CN" dirty="0"/>
              <a:t>C</a:t>
            </a:r>
            <a:r>
              <a:rPr lang="zh-CN" altLang="en-US" dirty="0"/>
              <a:t>组</a:t>
            </a:r>
            <a:endParaRPr lang="en-US" altLang="zh-CN" dirty="0"/>
          </a:p>
        </p:txBody>
      </p:sp>
    </p:spTree>
    <p:extLst>
      <p:ext uri="{BB962C8B-B14F-4D97-AF65-F5344CB8AC3E}">
        <p14:creationId xmlns:p14="http://schemas.microsoft.com/office/powerpoint/2010/main" val="248769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EDB74-510E-DD00-D226-76F1CBB6ACA7}"/>
              </a:ext>
            </a:extLst>
          </p:cNvPr>
          <p:cNvSpPr>
            <a:spLocks noGrp="1"/>
          </p:cNvSpPr>
          <p:nvPr>
            <p:ph type="title"/>
          </p:nvPr>
        </p:nvSpPr>
        <p:spPr>
          <a:xfrm>
            <a:off x="728932" y="570560"/>
            <a:ext cx="2728566" cy="773333"/>
          </a:xfrm>
        </p:spPr>
        <p:txBody>
          <a:bodyPr/>
          <a:lstStyle/>
          <a:p>
            <a:r>
              <a:rPr lang="en-US" altLang="zh-CN" dirty="0"/>
              <a:t>Sort</a:t>
            </a:r>
            <a:r>
              <a:rPr lang="zh-CN" altLang="en-US" dirty="0"/>
              <a:t>排序</a:t>
            </a:r>
          </a:p>
        </p:txBody>
      </p:sp>
      <p:sp>
        <p:nvSpPr>
          <p:cNvPr id="3" name="内容占位符 2">
            <a:extLst>
              <a:ext uri="{FF2B5EF4-FFF2-40B4-BE49-F238E27FC236}">
                <a16:creationId xmlns:a16="http://schemas.microsoft.com/office/drawing/2014/main" id="{FF1EFF4E-A9BD-077B-C730-E2A33055C2F5}"/>
              </a:ext>
            </a:extLst>
          </p:cNvPr>
          <p:cNvSpPr>
            <a:spLocks noGrp="1"/>
          </p:cNvSpPr>
          <p:nvPr>
            <p:ph idx="1"/>
          </p:nvPr>
        </p:nvSpPr>
        <p:spPr>
          <a:xfrm>
            <a:off x="44570" y="1982248"/>
            <a:ext cx="4326148" cy="4351338"/>
          </a:xfrm>
        </p:spPr>
        <p:txBody>
          <a:bodyPr>
            <a:normAutofit lnSpcReduction="10000"/>
          </a:bodyPr>
          <a:lstStyle/>
          <a:p>
            <a:r>
              <a:rPr lang="zh-CN" altLang="en-US" sz="2800" dirty="0">
                <a:solidFill>
                  <a:schemeClr val="dk1"/>
                </a:solidFill>
                <a:latin typeface="幼圆" charset="0"/>
                <a:ea typeface="幼圆" charset="0"/>
                <a:cs typeface="幼圆" charset="0"/>
              </a:rPr>
              <a:t>（默认）对基本类型的数组从小到大排序</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sort(数组名+n</a:t>
            </a:r>
            <a:r>
              <a:rPr lang="en-US" altLang="zh-CN" sz="2800" dirty="0">
                <a:solidFill>
                  <a:schemeClr val="dk1"/>
                </a:solidFill>
                <a:latin typeface="幼圆" charset="0"/>
                <a:ea typeface="幼圆" charset="0"/>
                <a:cs typeface="幼圆" charset="0"/>
              </a:rPr>
              <a:t>1</a:t>
            </a:r>
            <a:r>
              <a:rPr lang="zh-CN" altLang="en-US" sz="2800" dirty="0">
                <a:solidFill>
                  <a:schemeClr val="dk1"/>
                </a:solidFill>
                <a:latin typeface="幼圆" charset="0"/>
                <a:ea typeface="幼圆" charset="0"/>
                <a:cs typeface="幼圆" charset="0"/>
              </a:rPr>
              <a:t>，数组名+n2）</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n1和n2都是int类型的表达式，可以包含变量 如果n1=0,则 + n1可以不写 将数组中下标范围为[n1,n2)的元素从小到大排序。下标为n2的元素不在排序区间内</a:t>
            </a:r>
            <a:endParaRPr lang="zh-CN" altLang="en-US" dirty="0"/>
          </a:p>
        </p:txBody>
      </p:sp>
      <p:pic>
        <p:nvPicPr>
          <p:cNvPr id="4" name="图片 1">
            <a:extLst>
              <a:ext uri="{FF2B5EF4-FFF2-40B4-BE49-F238E27FC236}">
                <a16:creationId xmlns:a16="http://schemas.microsoft.com/office/drawing/2014/main" id="{B9B4EE07-7581-3C84-6576-14B4622C275A}"/>
              </a:ext>
            </a:extLst>
          </p:cNvPr>
          <p:cNvPicPr>
            <a:picLocks noChangeAspect="1"/>
          </p:cNvPicPr>
          <p:nvPr/>
        </p:nvPicPr>
        <p:blipFill>
          <a:blip r:embed="rId2"/>
          <a:stretch>
            <a:fillRect/>
          </a:stretch>
        </p:blipFill>
        <p:spPr>
          <a:xfrm>
            <a:off x="4485736" y="2722021"/>
            <a:ext cx="7514693" cy="3417641"/>
          </a:xfrm>
          <a:prstGeom prst="rect">
            <a:avLst/>
          </a:prstGeom>
          <a:noFill/>
          <a:ln>
            <a:noFill/>
          </a:ln>
        </p:spPr>
      </p:pic>
    </p:spTree>
    <p:extLst>
      <p:ext uri="{BB962C8B-B14F-4D97-AF65-F5344CB8AC3E}">
        <p14:creationId xmlns:p14="http://schemas.microsoft.com/office/powerpoint/2010/main" val="288294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32099-9444-CA9E-60E3-714202280057}"/>
              </a:ext>
            </a:extLst>
          </p:cNvPr>
          <p:cNvSpPr>
            <a:spLocks noGrp="1"/>
          </p:cNvSpPr>
          <p:nvPr>
            <p:ph type="title"/>
          </p:nvPr>
        </p:nvSpPr>
        <p:spPr/>
        <p:txBody>
          <a:bodyPr/>
          <a:lstStyle/>
          <a:p>
            <a:r>
              <a:rPr lang="en-US" altLang="zh-CN" dirty="0"/>
              <a:t>Sort</a:t>
            </a:r>
            <a:r>
              <a:rPr lang="zh-CN" altLang="en-US" dirty="0"/>
              <a:t>降序</a:t>
            </a:r>
          </a:p>
        </p:txBody>
      </p:sp>
      <p:sp>
        <p:nvSpPr>
          <p:cNvPr id="3" name="内容占位符 2">
            <a:extLst>
              <a:ext uri="{FF2B5EF4-FFF2-40B4-BE49-F238E27FC236}">
                <a16:creationId xmlns:a16="http://schemas.microsoft.com/office/drawing/2014/main" id="{AC39AD49-6FFA-9021-47F8-644975370056}"/>
              </a:ext>
            </a:extLst>
          </p:cNvPr>
          <p:cNvSpPr>
            <a:spLocks noGrp="1"/>
          </p:cNvSpPr>
          <p:nvPr>
            <p:ph idx="1"/>
          </p:nvPr>
        </p:nvSpPr>
        <p:spPr/>
        <p:txBody>
          <a:bodyPr/>
          <a:lstStyle/>
          <a:p>
            <a:r>
              <a:rPr lang="zh-CN" altLang="en-US" sz="2800" dirty="0">
                <a:solidFill>
                  <a:schemeClr val="dk1"/>
                </a:solidFill>
                <a:latin typeface="幼圆" charset="0"/>
                <a:ea typeface="幼圆" charset="0"/>
                <a:cs typeface="幼圆" charset="0"/>
              </a:rPr>
              <a:t>对元素类型为T的基本类型数组从大到小排序</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sort(数组名+n1，数组名+n2,greater&lt;T&gt;()）</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当然你也可以手敲一个自定义排序函数替代</a:t>
            </a:r>
            <a:r>
              <a:rPr lang="en-US" altLang="zh-CN" sz="2800" dirty="0">
                <a:solidFill>
                  <a:schemeClr val="dk1"/>
                </a:solidFill>
                <a:latin typeface="幼圆" charset="0"/>
                <a:ea typeface="幼圆" charset="0"/>
                <a:cs typeface="幼圆" charset="0"/>
              </a:rPr>
              <a:t>greater</a:t>
            </a:r>
            <a:endParaRPr lang="zh-CN" altLang="en-US" dirty="0"/>
          </a:p>
        </p:txBody>
      </p:sp>
      <p:pic>
        <p:nvPicPr>
          <p:cNvPr id="4" name="图片 2">
            <a:extLst>
              <a:ext uri="{FF2B5EF4-FFF2-40B4-BE49-F238E27FC236}">
                <a16:creationId xmlns:a16="http://schemas.microsoft.com/office/drawing/2014/main" id="{28BDC38B-2C82-BFBF-1461-591D60FBC07E}"/>
              </a:ext>
            </a:extLst>
          </p:cNvPr>
          <p:cNvPicPr>
            <a:picLocks noChangeAspect="1"/>
          </p:cNvPicPr>
          <p:nvPr/>
        </p:nvPicPr>
        <p:blipFill>
          <a:blip r:embed="rId2"/>
          <a:stretch>
            <a:fillRect/>
          </a:stretch>
        </p:blipFill>
        <p:spPr>
          <a:xfrm>
            <a:off x="449303" y="4315553"/>
            <a:ext cx="11648440" cy="878840"/>
          </a:xfrm>
          <a:prstGeom prst="rect">
            <a:avLst/>
          </a:prstGeom>
          <a:noFill/>
          <a:ln>
            <a:noFill/>
          </a:ln>
        </p:spPr>
      </p:pic>
    </p:spTree>
    <p:extLst>
      <p:ext uri="{BB962C8B-B14F-4D97-AF65-F5344CB8AC3E}">
        <p14:creationId xmlns:p14="http://schemas.microsoft.com/office/powerpoint/2010/main" val="410278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1A16A-97BD-9AC2-1491-AA24DA757573}"/>
              </a:ext>
            </a:extLst>
          </p:cNvPr>
          <p:cNvSpPr>
            <a:spLocks noGrp="1"/>
          </p:cNvSpPr>
          <p:nvPr>
            <p:ph type="title"/>
          </p:nvPr>
        </p:nvSpPr>
        <p:spPr/>
        <p:txBody>
          <a:bodyPr/>
          <a:lstStyle/>
          <a:p>
            <a:r>
              <a:rPr lang="en-US" altLang="zh-CN" dirty="0"/>
              <a:t>Sort</a:t>
            </a:r>
            <a:r>
              <a:rPr lang="zh-CN" altLang="en-US" dirty="0"/>
              <a:t>自定义排序</a:t>
            </a:r>
          </a:p>
        </p:txBody>
      </p:sp>
      <p:sp>
        <p:nvSpPr>
          <p:cNvPr id="3" name="内容占位符 2">
            <a:extLst>
              <a:ext uri="{FF2B5EF4-FFF2-40B4-BE49-F238E27FC236}">
                <a16:creationId xmlns:a16="http://schemas.microsoft.com/office/drawing/2014/main" id="{98405812-E1CC-48BC-D523-4AAF9CDC447E}"/>
              </a:ext>
            </a:extLst>
          </p:cNvPr>
          <p:cNvSpPr>
            <a:spLocks noGrp="1"/>
          </p:cNvSpPr>
          <p:nvPr>
            <p:ph idx="1"/>
          </p:nvPr>
        </p:nvSpPr>
        <p:spPr>
          <a:xfrm>
            <a:off x="786442" y="1690688"/>
            <a:ext cx="10515600" cy="1318577"/>
          </a:xfrm>
        </p:spPr>
        <p:txBody>
          <a:bodyPr>
            <a:normAutofit lnSpcReduction="10000"/>
          </a:bodyPr>
          <a:lstStyle/>
          <a:p>
            <a:r>
              <a:rPr lang="zh-CN" altLang="en-US" sz="2800" dirty="0">
                <a:solidFill>
                  <a:schemeClr val="dk1"/>
                </a:solidFill>
                <a:latin typeface="幼圆" charset="0"/>
                <a:ea typeface="幼圆" charset="0"/>
                <a:cs typeface="幼圆" charset="0"/>
              </a:rPr>
              <a:t>自定义的排序规则，对任何类型T的数组排序</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sort(数组名+n1，数组名+n2,排序规则结构名);</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若返回值为true则num1在前，若为false则num2在前</a:t>
            </a:r>
            <a:endParaRPr lang="zh-CN" altLang="en-US" dirty="0"/>
          </a:p>
        </p:txBody>
      </p:sp>
      <p:pic>
        <p:nvPicPr>
          <p:cNvPr id="4" name="图片 3">
            <a:extLst>
              <a:ext uri="{FF2B5EF4-FFF2-40B4-BE49-F238E27FC236}">
                <a16:creationId xmlns:a16="http://schemas.microsoft.com/office/drawing/2014/main" id="{12603801-7E16-1C99-DA60-DCD21CE67735}"/>
              </a:ext>
            </a:extLst>
          </p:cNvPr>
          <p:cNvPicPr>
            <a:picLocks noChangeAspect="1"/>
          </p:cNvPicPr>
          <p:nvPr/>
        </p:nvPicPr>
        <p:blipFill>
          <a:blip r:embed="rId2"/>
          <a:stretch>
            <a:fillRect/>
          </a:stretch>
        </p:blipFill>
        <p:spPr>
          <a:xfrm>
            <a:off x="554678" y="3009265"/>
            <a:ext cx="10850880" cy="3848735"/>
          </a:xfrm>
          <a:prstGeom prst="rect">
            <a:avLst/>
          </a:prstGeom>
          <a:noFill/>
          <a:ln>
            <a:noFill/>
          </a:ln>
        </p:spPr>
      </p:pic>
    </p:spTree>
    <p:extLst>
      <p:ext uri="{BB962C8B-B14F-4D97-AF65-F5344CB8AC3E}">
        <p14:creationId xmlns:p14="http://schemas.microsoft.com/office/powerpoint/2010/main" val="286375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8754E-36C1-C196-48F5-650CA59A6452}"/>
              </a:ext>
            </a:extLst>
          </p:cNvPr>
          <p:cNvSpPr>
            <a:spLocks noGrp="1"/>
          </p:cNvSpPr>
          <p:nvPr>
            <p:ph type="title"/>
          </p:nvPr>
        </p:nvSpPr>
        <p:spPr>
          <a:xfrm>
            <a:off x="506083" y="1017917"/>
            <a:ext cx="3168770" cy="586615"/>
          </a:xfrm>
        </p:spPr>
        <p:txBody>
          <a:bodyPr/>
          <a:lstStyle/>
          <a:p>
            <a:r>
              <a:rPr lang="en-US" altLang="zh-CN" dirty="0"/>
              <a:t>Sort</a:t>
            </a:r>
            <a:r>
              <a:rPr lang="zh-CN" altLang="en-US" dirty="0"/>
              <a:t>结构体排序</a:t>
            </a:r>
          </a:p>
        </p:txBody>
      </p:sp>
      <p:sp>
        <p:nvSpPr>
          <p:cNvPr id="3" name="内容占位符 2">
            <a:extLst>
              <a:ext uri="{FF2B5EF4-FFF2-40B4-BE49-F238E27FC236}">
                <a16:creationId xmlns:a16="http://schemas.microsoft.com/office/drawing/2014/main" id="{6520FFC7-5B71-98DD-6979-260E738A8A2A}"/>
              </a:ext>
            </a:extLst>
          </p:cNvPr>
          <p:cNvSpPr>
            <a:spLocks noGrp="1"/>
          </p:cNvSpPr>
          <p:nvPr>
            <p:ph idx="1"/>
          </p:nvPr>
        </p:nvSpPr>
        <p:spPr>
          <a:xfrm>
            <a:off x="-47445" y="1888886"/>
            <a:ext cx="4504426" cy="4351338"/>
          </a:xfrm>
        </p:spPr>
        <p:txBody>
          <a:bodyPr>
            <a:normAutofit lnSpcReduction="10000"/>
          </a:bodyPr>
          <a:lstStyle/>
          <a:p>
            <a:r>
              <a:rPr lang="zh-CN" altLang="en-US" sz="2800" dirty="0">
                <a:solidFill>
                  <a:schemeClr val="dk1"/>
                </a:solidFill>
                <a:latin typeface="幼圆" charset="0"/>
                <a:ea typeface="幼圆" charset="0"/>
                <a:cs typeface="幼圆" charset="0"/>
              </a:rPr>
              <a:t>病人登记看病，编写一个程序，将登记的病人按照以下原则排出看病的先后顺序：</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1. 老年人（年龄 &gt;= 60岁）比非老年人优先看病。</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2. 老年人按年龄从大到小的顺序看病，年龄相同的按登记的先后顺序排序。</a:t>
            </a:r>
            <a:br>
              <a:rPr lang="zh-CN" altLang="en-US" sz="2800" dirty="0">
                <a:solidFill>
                  <a:schemeClr val="dk1"/>
                </a:solidFill>
                <a:latin typeface="幼圆" charset="0"/>
                <a:ea typeface="幼圆" charset="0"/>
                <a:cs typeface="幼圆" charset="0"/>
              </a:rPr>
            </a:br>
            <a:r>
              <a:rPr lang="zh-CN" altLang="en-US" sz="2800" dirty="0">
                <a:solidFill>
                  <a:schemeClr val="dk1"/>
                </a:solidFill>
                <a:latin typeface="幼圆" charset="0"/>
                <a:ea typeface="幼圆" charset="0"/>
                <a:cs typeface="幼圆" charset="0"/>
              </a:rPr>
              <a:t>3. 非老年人按登记的先后顺序看病。</a:t>
            </a:r>
            <a:endParaRPr lang="zh-CN" altLang="en-US" dirty="0"/>
          </a:p>
        </p:txBody>
      </p:sp>
      <p:pic>
        <p:nvPicPr>
          <p:cNvPr id="4" name="图片 6">
            <a:extLst>
              <a:ext uri="{FF2B5EF4-FFF2-40B4-BE49-F238E27FC236}">
                <a16:creationId xmlns:a16="http://schemas.microsoft.com/office/drawing/2014/main" id="{74875B75-8570-B088-21D8-6E9A12538180}"/>
              </a:ext>
            </a:extLst>
          </p:cNvPr>
          <p:cNvPicPr>
            <a:picLocks noChangeAspect="1"/>
          </p:cNvPicPr>
          <p:nvPr/>
        </p:nvPicPr>
        <p:blipFill>
          <a:blip r:embed="rId2"/>
          <a:stretch>
            <a:fillRect/>
          </a:stretch>
        </p:blipFill>
        <p:spPr>
          <a:xfrm>
            <a:off x="4549116" y="692343"/>
            <a:ext cx="7740650" cy="5773870"/>
          </a:xfrm>
          <a:prstGeom prst="rect">
            <a:avLst/>
          </a:prstGeom>
          <a:noFill/>
          <a:ln>
            <a:noFill/>
          </a:ln>
        </p:spPr>
      </p:pic>
    </p:spTree>
    <p:extLst>
      <p:ext uri="{BB962C8B-B14F-4D97-AF65-F5344CB8AC3E}">
        <p14:creationId xmlns:p14="http://schemas.microsoft.com/office/powerpoint/2010/main" val="4274871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FFCC0-91C4-6A95-1C2A-5332F3928884}"/>
              </a:ext>
            </a:extLst>
          </p:cNvPr>
          <p:cNvSpPr>
            <a:spLocks noGrp="1"/>
          </p:cNvSpPr>
          <p:nvPr>
            <p:ph type="title"/>
          </p:nvPr>
        </p:nvSpPr>
        <p:spPr/>
        <p:txBody>
          <a:bodyPr/>
          <a:lstStyle/>
          <a:p>
            <a:r>
              <a:rPr lang="zh-CN" altLang="en-US" dirty="0"/>
              <a:t>今日习题</a:t>
            </a:r>
          </a:p>
        </p:txBody>
      </p:sp>
      <p:sp>
        <p:nvSpPr>
          <p:cNvPr id="3" name="内容占位符 2">
            <a:extLst>
              <a:ext uri="{FF2B5EF4-FFF2-40B4-BE49-F238E27FC236}">
                <a16:creationId xmlns:a16="http://schemas.microsoft.com/office/drawing/2014/main" id="{EDABE9DB-6FB4-DAB9-12B7-7EC41BAEEA9E}"/>
              </a:ext>
            </a:extLst>
          </p:cNvPr>
          <p:cNvSpPr>
            <a:spLocks noGrp="1"/>
          </p:cNvSpPr>
          <p:nvPr>
            <p:ph idx="1"/>
          </p:nvPr>
        </p:nvSpPr>
        <p:spPr>
          <a:xfrm>
            <a:off x="838200" y="1690688"/>
            <a:ext cx="10515600" cy="4351338"/>
          </a:xfrm>
        </p:spPr>
        <p:txBody>
          <a:bodyPr/>
          <a:lstStyle/>
          <a:p>
            <a:r>
              <a:rPr lang="en-US" altLang="zh-CN" b="0" dirty="0">
                <a:solidFill>
                  <a:srgbClr val="000000"/>
                </a:solidFill>
                <a:latin typeface="幼圆" charset="0"/>
                <a:ea typeface="幼圆" charset="0"/>
                <a:cs typeface="幼圆" charset="0"/>
              </a:rPr>
              <a:t>Sort</a:t>
            </a:r>
            <a:r>
              <a:rPr lang="zh-CN" altLang="zh-CN" b="0" dirty="0">
                <a:solidFill>
                  <a:srgbClr val="000000"/>
                </a:solidFill>
                <a:latin typeface="幼圆" charset="0"/>
                <a:ea typeface="幼圆" charset="0"/>
                <a:cs typeface="幼圆" charset="0"/>
              </a:rPr>
              <a:t>基础题蓝桥题号</a:t>
            </a:r>
            <a:r>
              <a:rPr lang="en-US" altLang="zh-CN" b="0" dirty="0">
                <a:solidFill>
                  <a:srgbClr val="000000"/>
                </a:solidFill>
                <a:latin typeface="幼圆" charset="0"/>
                <a:ea typeface="幼圆" charset="0"/>
                <a:cs typeface="幼圆" charset="0"/>
              </a:rPr>
              <a:t>3226  </a:t>
            </a:r>
          </a:p>
          <a:p>
            <a:r>
              <a:rPr lang="en-US" altLang="zh-CN" b="0" dirty="0">
                <a:solidFill>
                  <a:srgbClr val="000000"/>
                </a:solidFill>
                <a:latin typeface="幼圆" charset="0"/>
                <a:ea typeface="幼圆" charset="0"/>
                <a:cs typeface="幼圆" charset="0"/>
              </a:rPr>
              <a:t>https://www.lanqiao.cn/problems/3226/learning/ </a:t>
            </a:r>
          </a:p>
          <a:p>
            <a:r>
              <a:rPr lang="en-US" altLang="zh-CN" b="0" dirty="0">
                <a:solidFill>
                  <a:srgbClr val="000000"/>
                </a:solidFill>
                <a:latin typeface="幼圆" charset="0"/>
                <a:ea typeface="幼圆" charset="0"/>
                <a:cs typeface="幼圆" charset="0"/>
              </a:rPr>
              <a:t>Sort</a:t>
            </a:r>
            <a:r>
              <a:rPr lang="zh-CN" altLang="zh-CN" b="0" dirty="0">
                <a:solidFill>
                  <a:srgbClr val="000000"/>
                </a:solidFill>
                <a:latin typeface="幼圆" charset="0"/>
                <a:ea typeface="幼圆" charset="0"/>
                <a:cs typeface="幼圆" charset="0"/>
              </a:rPr>
              <a:t>局部排序蓝桥题号</a:t>
            </a:r>
            <a:r>
              <a:rPr lang="en-US" altLang="zh-CN" b="0" dirty="0">
                <a:solidFill>
                  <a:srgbClr val="000000"/>
                </a:solidFill>
                <a:latin typeface="幼圆" charset="0"/>
                <a:ea typeface="幼圆" charset="0"/>
                <a:cs typeface="幼圆" charset="0"/>
              </a:rPr>
              <a:t>17022  </a:t>
            </a:r>
          </a:p>
          <a:p>
            <a:r>
              <a:rPr lang="en-US" altLang="zh-CN" b="0" u="sng" dirty="0">
                <a:solidFill>
                  <a:srgbClr val="000000"/>
                </a:solidFill>
                <a:latin typeface="幼圆" charset="0"/>
                <a:ea typeface="幼圆" charset="0"/>
                <a:cs typeface="幼圆" charset="0"/>
              </a:rPr>
              <a:t>https://www.lanqiao.cn/problems/17022/learning</a:t>
            </a:r>
          </a:p>
        </p:txBody>
      </p:sp>
    </p:spTree>
    <p:extLst>
      <p:ext uri="{BB962C8B-B14F-4D97-AF65-F5344CB8AC3E}">
        <p14:creationId xmlns:p14="http://schemas.microsoft.com/office/powerpoint/2010/main" val="3046535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87C6F-873F-4CE4-6017-4A58DD660C25}"/>
              </a:ext>
            </a:extLst>
          </p:cNvPr>
          <p:cNvSpPr>
            <a:spLocks noGrp="1"/>
          </p:cNvSpPr>
          <p:nvPr>
            <p:ph type="title"/>
          </p:nvPr>
        </p:nvSpPr>
        <p:spPr/>
        <p:txBody>
          <a:bodyPr/>
          <a:lstStyle/>
          <a:p>
            <a:r>
              <a:rPr lang="zh-CN" altLang="en-US" dirty="0"/>
              <a:t>刷题网站</a:t>
            </a:r>
          </a:p>
        </p:txBody>
      </p:sp>
      <p:sp>
        <p:nvSpPr>
          <p:cNvPr id="3" name="内容占位符 2">
            <a:extLst>
              <a:ext uri="{FF2B5EF4-FFF2-40B4-BE49-F238E27FC236}">
                <a16:creationId xmlns:a16="http://schemas.microsoft.com/office/drawing/2014/main" id="{4D87490A-9DC9-BDAC-6A15-16CDD3A06FAF}"/>
              </a:ext>
            </a:extLst>
          </p:cNvPr>
          <p:cNvSpPr>
            <a:spLocks noGrp="1"/>
          </p:cNvSpPr>
          <p:nvPr>
            <p:ph idx="1"/>
          </p:nvPr>
        </p:nvSpPr>
        <p:spPr/>
        <p:txBody>
          <a:bodyPr/>
          <a:lstStyle/>
          <a:p>
            <a:r>
              <a:rPr lang="en-US" altLang="zh-CN" dirty="0">
                <a:hlinkClick r:id="rId2"/>
              </a:rPr>
              <a:t>https://codeforces.com/</a:t>
            </a:r>
            <a:r>
              <a:rPr lang="en-US" altLang="zh-CN" dirty="0"/>
              <a:t> </a:t>
            </a:r>
            <a:r>
              <a:rPr lang="zh-CN" altLang="en-US" dirty="0"/>
              <a:t>简称</a:t>
            </a:r>
            <a:r>
              <a:rPr lang="en-US" altLang="zh-CN" dirty="0"/>
              <a:t>CF</a:t>
            </a:r>
            <a:r>
              <a:rPr lang="zh-CN" altLang="en-US" dirty="0"/>
              <a:t>，俄罗斯的，全英文，适合练习</a:t>
            </a:r>
            <a:r>
              <a:rPr lang="en-US" altLang="zh-CN" dirty="0"/>
              <a:t>ACM</a:t>
            </a:r>
            <a:r>
              <a:rPr lang="zh-CN" altLang="en-US" dirty="0"/>
              <a:t>赛制竞赛</a:t>
            </a:r>
            <a:endParaRPr lang="en-US" altLang="zh-CN" dirty="0"/>
          </a:p>
          <a:p>
            <a:r>
              <a:rPr lang="en-US" altLang="zh-CN" dirty="0">
                <a:hlinkClick r:id="rId3"/>
              </a:rPr>
              <a:t>https://ac.nowcoder.com/</a:t>
            </a:r>
            <a:r>
              <a:rPr lang="en-US" altLang="zh-CN" dirty="0"/>
              <a:t> </a:t>
            </a:r>
            <a:r>
              <a:rPr lang="zh-CN" altLang="en-US" dirty="0"/>
              <a:t>牛客竞赛，适合日常刷题，有竞赛</a:t>
            </a:r>
            <a:endParaRPr lang="en-US" altLang="zh-CN" dirty="0"/>
          </a:p>
          <a:p>
            <a:r>
              <a:rPr lang="en-US" altLang="zh-CN" dirty="0">
                <a:hlinkClick r:id="rId4"/>
              </a:rPr>
              <a:t>https://www.lanqiao.cn/problems</a:t>
            </a:r>
            <a:r>
              <a:rPr lang="en-US" altLang="zh-CN" dirty="0"/>
              <a:t> </a:t>
            </a:r>
            <a:r>
              <a:rPr lang="zh-CN" altLang="en-US" dirty="0"/>
              <a:t>蓝桥题库，适合日常刷题，有竞赛（均适用）</a:t>
            </a:r>
            <a:endParaRPr lang="en-US" altLang="zh-CN" dirty="0"/>
          </a:p>
          <a:p>
            <a:r>
              <a:rPr lang="en-US" altLang="zh-CN" dirty="0">
                <a:hlinkClick r:id="rId5"/>
              </a:rPr>
              <a:t>https://www.luogu.com.cn/</a:t>
            </a:r>
            <a:r>
              <a:rPr lang="en-US" altLang="zh-CN" dirty="0"/>
              <a:t> </a:t>
            </a:r>
            <a:r>
              <a:rPr lang="zh-CN" altLang="en-US" dirty="0"/>
              <a:t>洛古，适合日常刷题，有竞赛有题单（只推荐</a:t>
            </a:r>
            <a:r>
              <a:rPr lang="en-US" altLang="zh-CN" dirty="0"/>
              <a:t>C++</a:t>
            </a:r>
            <a:r>
              <a:rPr lang="zh-CN" altLang="en-US" dirty="0"/>
              <a:t>选手使用）</a:t>
            </a:r>
            <a:endParaRPr lang="en-US" altLang="zh-CN" dirty="0"/>
          </a:p>
          <a:p>
            <a:r>
              <a:rPr lang="en-US" altLang="zh-CN" dirty="0">
                <a:hlinkClick r:id="rId6"/>
              </a:rPr>
              <a:t>https://leetcode.cn/problemset/</a:t>
            </a:r>
            <a:r>
              <a:rPr lang="zh-CN" altLang="en-US" dirty="0"/>
              <a:t> 力扣，偏工程就业向刷题，建议大三大四找实习前可以使用，算法竞赛不推荐用</a:t>
            </a:r>
            <a:endParaRPr lang="en-US" altLang="zh-CN" dirty="0"/>
          </a:p>
        </p:txBody>
      </p:sp>
    </p:spTree>
    <p:extLst>
      <p:ext uri="{BB962C8B-B14F-4D97-AF65-F5344CB8AC3E}">
        <p14:creationId xmlns:p14="http://schemas.microsoft.com/office/powerpoint/2010/main" val="1768129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0C8056-06B3-19C0-5D35-23BAAD043A24}"/>
              </a:ext>
            </a:extLst>
          </p:cNvPr>
          <p:cNvSpPr>
            <a:spLocks noGrp="1"/>
          </p:cNvSpPr>
          <p:nvPr>
            <p:ph idx="1"/>
          </p:nvPr>
        </p:nvSpPr>
        <p:spPr/>
        <p:txBody>
          <a:bodyPr/>
          <a:lstStyle/>
          <a:p>
            <a:pPr indent="0"/>
            <a:r>
              <a:rPr lang="en-US" altLang="zh-CN" b="0" dirty="0">
                <a:solidFill>
                  <a:schemeClr val="dk1"/>
                </a:solidFill>
                <a:latin typeface="幼圆" charset="0"/>
                <a:ea typeface="幼圆" charset="0"/>
                <a:cs typeface="幼圆" charset="0"/>
              </a:rPr>
              <a:t>Sort</a:t>
            </a:r>
            <a:r>
              <a:rPr lang="zh-CN" altLang="zh-CN" b="0" dirty="0">
                <a:solidFill>
                  <a:schemeClr val="dk1"/>
                </a:solidFill>
                <a:latin typeface="幼圆" charset="0"/>
                <a:ea typeface="幼圆" charset="0"/>
                <a:cs typeface="幼圆" charset="0"/>
              </a:rPr>
              <a:t>更详细的使用请参考</a:t>
            </a:r>
            <a:endParaRPr lang="en-US" altLang="zh-CN" b="0" u="sng" dirty="0">
              <a:solidFill>
                <a:schemeClr val="dk1"/>
              </a:solidFill>
              <a:latin typeface="幼圆" charset="0"/>
              <a:ea typeface="幼圆" charset="0"/>
              <a:cs typeface="幼圆" charset="0"/>
            </a:endParaRPr>
          </a:p>
          <a:p>
            <a:pPr indent="0"/>
            <a:r>
              <a:rPr lang="en-US" altLang="zh-CN" b="0" u="sng" dirty="0">
                <a:solidFill>
                  <a:schemeClr val="dk1"/>
                </a:solidFill>
                <a:latin typeface="幼圆" charset="0"/>
                <a:ea typeface="幼圆" charset="0"/>
                <a:cs typeface="幼圆" charset="0"/>
                <a:hlinkClick r:id="rId2"/>
              </a:rPr>
              <a:t>https://blog.csdn.net/VariatioZbw/article/details/125155432</a:t>
            </a:r>
            <a:endParaRPr lang="en-US" altLang="zh-CN" b="0" dirty="0">
              <a:solidFill>
                <a:schemeClr val="dk1"/>
              </a:solidFill>
              <a:latin typeface="幼圆" charset="0"/>
              <a:ea typeface="幼圆" charset="0"/>
              <a:cs typeface="幼圆" charset="0"/>
            </a:endParaRPr>
          </a:p>
          <a:p>
            <a:pPr indent="0"/>
            <a:r>
              <a:rPr lang="en-US" altLang="zh-CN" b="0" dirty="0">
                <a:solidFill>
                  <a:schemeClr val="dk1"/>
                </a:solidFill>
                <a:latin typeface="幼圆" charset="0"/>
                <a:ea typeface="幼圆" charset="0"/>
                <a:cs typeface="幼圆" charset="0"/>
              </a:rPr>
              <a:t>Sort</a:t>
            </a:r>
            <a:r>
              <a:rPr lang="zh-CN" altLang="zh-CN" b="0" dirty="0">
                <a:solidFill>
                  <a:schemeClr val="dk1"/>
                </a:solidFill>
                <a:latin typeface="幼圆" charset="0"/>
                <a:ea typeface="幼圆" charset="0"/>
                <a:cs typeface="幼圆" charset="0"/>
              </a:rPr>
              <a:t>学习视频</a:t>
            </a:r>
          </a:p>
          <a:p>
            <a:pPr indent="0"/>
            <a:r>
              <a:rPr lang="zh-CN" altLang="zh-CN" b="0" dirty="0">
                <a:solidFill>
                  <a:schemeClr val="dk1"/>
                </a:solidFill>
                <a:latin typeface="幼圆" charset="0"/>
                <a:ea typeface="幼圆" charset="0"/>
                <a:cs typeface="幼圆" charset="0"/>
              </a:rPr>
              <a:t>【排序</a:t>
            </a:r>
            <a:r>
              <a:rPr lang="en-US" altLang="zh-CN" b="0" dirty="0">
                <a:solidFill>
                  <a:schemeClr val="dk1"/>
                </a:solidFill>
                <a:latin typeface="幼圆" charset="0"/>
                <a:ea typeface="幼圆" charset="0"/>
                <a:cs typeface="幼圆" charset="0"/>
              </a:rPr>
              <a:t>-C++</a:t>
            </a:r>
            <a:r>
              <a:rPr lang="zh-CN" altLang="zh-CN" b="0" dirty="0">
                <a:solidFill>
                  <a:schemeClr val="dk1"/>
                </a:solidFill>
                <a:latin typeface="幼圆" charset="0"/>
                <a:ea typeface="幼圆" charset="0"/>
                <a:cs typeface="幼圆" charset="0"/>
              </a:rPr>
              <a:t>排序函数</a:t>
            </a:r>
            <a:r>
              <a:rPr lang="en-US" altLang="zh-CN" b="0" dirty="0">
                <a:solidFill>
                  <a:schemeClr val="dk1"/>
                </a:solidFill>
                <a:latin typeface="幼圆" charset="0"/>
                <a:ea typeface="幼圆" charset="0"/>
                <a:cs typeface="幼圆" charset="0"/>
              </a:rPr>
              <a:t>Sort</a:t>
            </a:r>
            <a:r>
              <a:rPr lang="zh-CN" altLang="zh-CN" b="0" dirty="0">
                <a:solidFill>
                  <a:schemeClr val="dk1"/>
                </a:solidFill>
                <a:latin typeface="幼圆" charset="0"/>
                <a:ea typeface="幼圆" charset="0"/>
                <a:cs typeface="幼圆" charset="0"/>
              </a:rPr>
              <a:t>】</a:t>
            </a:r>
            <a:r>
              <a:rPr lang="en-US" altLang="zh-CN" b="0" dirty="0">
                <a:solidFill>
                  <a:schemeClr val="dk1"/>
                </a:solidFill>
                <a:latin typeface="幼圆" charset="0"/>
                <a:ea typeface="幼圆" charset="0"/>
                <a:cs typeface="幼圆" charset="0"/>
              </a:rPr>
              <a:t>https://www.bilibili.com/video/BV1DF411R7Vk?vd_source=f432bebd4a8309889b28a347dd411b3f</a:t>
            </a:r>
            <a:endParaRPr lang="en-US" altLang="en-US" b="0" dirty="0">
              <a:solidFill>
                <a:schemeClr val="dk1"/>
              </a:solidFill>
              <a:latin typeface="幼圆" charset="0"/>
              <a:ea typeface="幼圆" charset="0"/>
              <a:cs typeface="幼圆" charset="0"/>
            </a:endParaRPr>
          </a:p>
        </p:txBody>
      </p:sp>
    </p:spTree>
    <p:extLst>
      <p:ext uri="{BB962C8B-B14F-4D97-AF65-F5344CB8AC3E}">
        <p14:creationId xmlns:p14="http://schemas.microsoft.com/office/powerpoint/2010/main" val="189063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B154A-35DC-1702-768D-49772D19095F}"/>
              </a:ext>
            </a:extLst>
          </p:cNvPr>
          <p:cNvSpPr>
            <a:spLocks noGrp="1"/>
          </p:cNvSpPr>
          <p:nvPr>
            <p:ph type="title"/>
          </p:nvPr>
        </p:nvSpPr>
        <p:spPr/>
        <p:txBody>
          <a:bodyPr/>
          <a:lstStyle/>
          <a:p>
            <a:r>
              <a:rPr lang="zh-CN" altLang="en-US" dirty="0"/>
              <a:t>课后习题</a:t>
            </a:r>
          </a:p>
        </p:txBody>
      </p:sp>
      <p:sp>
        <p:nvSpPr>
          <p:cNvPr id="3" name="内容占位符 2">
            <a:extLst>
              <a:ext uri="{FF2B5EF4-FFF2-40B4-BE49-F238E27FC236}">
                <a16:creationId xmlns:a16="http://schemas.microsoft.com/office/drawing/2014/main" id="{DDD273D3-6F4F-4907-7258-CAD1C5E84E06}"/>
              </a:ext>
            </a:extLst>
          </p:cNvPr>
          <p:cNvSpPr>
            <a:spLocks noGrp="1"/>
          </p:cNvSpPr>
          <p:nvPr>
            <p:ph idx="1"/>
          </p:nvPr>
        </p:nvSpPr>
        <p:spPr/>
        <p:txBody>
          <a:bodyPr>
            <a:normAutofit fontScale="92500" lnSpcReduction="10000"/>
          </a:bodyPr>
          <a:lstStyle/>
          <a:p>
            <a:r>
              <a:rPr lang="en-US" altLang="zh-CN" b="0" dirty="0">
                <a:solidFill>
                  <a:srgbClr val="000000"/>
                </a:solidFill>
                <a:latin typeface="幼圆" charset="0"/>
                <a:ea typeface="幼圆" charset="0"/>
                <a:cs typeface="幼圆" charset="0"/>
              </a:rPr>
              <a:t>Sort</a:t>
            </a:r>
            <a:r>
              <a:rPr lang="zh-CN" altLang="en-US" b="0" dirty="0">
                <a:solidFill>
                  <a:srgbClr val="000000"/>
                </a:solidFill>
                <a:latin typeface="幼圆" charset="0"/>
                <a:ea typeface="幼圆" charset="0"/>
                <a:cs typeface="幼圆" charset="0"/>
              </a:rPr>
              <a:t>思维基础蓝桥题号</a:t>
            </a:r>
            <a:r>
              <a:rPr lang="en-US" altLang="zh-CN" b="0" dirty="0">
                <a:solidFill>
                  <a:srgbClr val="000000"/>
                </a:solidFill>
                <a:latin typeface="幼圆" charset="0"/>
                <a:ea typeface="幼圆" charset="0"/>
                <a:cs typeface="幼圆" charset="0"/>
              </a:rPr>
              <a:t>532</a:t>
            </a:r>
            <a:r>
              <a:rPr lang="zh-CN" altLang="en-US" b="0" dirty="0">
                <a:solidFill>
                  <a:srgbClr val="000000"/>
                </a:solidFill>
                <a:latin typeface="幼圆" charset="0"/>
                <a:ea typeface="幼圆" charset="0"/>
                <a:cs typeface="幼圆" charset="0"/>
              </a:rPr>
              <a:t>（必会）   </a:t>
            </a:r>
            <a:endParaRPr lang="en-US" altLang="zh-CN" b="0" dirty="0">
              <a:solidFill>
                <a:srgbClr val="000000"/>
              </a:solidFill>
              <a:latin typeface="幼圆" charset="0"/>
              <a:ea typeface="幼圆" charset="0"/>
              <a:cs typeface="幼圆" charset="0"/>
            </a:endParaRPr>
          </a:p>
          <a:p>
            <a:r>
              <a:rPr lang="en-US" altLang="zh-CN" b="0" dirty="0">
                <a:solidFill>
                  <a:srgbClr val="000000"/>
                </a:solidFill>
                <a:latin typeface="幼圆" charset="0"/>
                <a:ea typeface="幼圆" charset="0"/>
                <a:cs typeface="幼圆" charset="0"/>
                <a:hlinkClick r:id="rId2"/>
              </a:rPr>
              <a:t>https://www.lanqiao.cn/problems/532/learning/</a:t>
            </a:r>
            <a:endParaRPr lang="en-US" altLang="zh-CN" b="0" dirty="0">
              <a:solidFill>
                <a:srgbClr val="000000"/>
              </a:solidFill>
              <a:latin typeface="幼圆" charset="0"/>
              <a:ea typeface="幼圆" charset="0"/>
              <a:cs typeface="幼圆" charset="0"/>
            </a:endParaRPr>
          </a:p>
          <a:p>
            <a:r>
              <a:rPr lang="en-US" altLang="zh-CN" b="0" dirty="0">
                <a:solidFill>
                  <a:srgbClr val="000000"/>
                </a:solidFill>
                <a:latin typeface="幼圆" charset="0"/>
                <a:ea typeface="幼圆" charset="0"/>
                <a:cs typeface="幼圆" charset="0"/>
              </a:rPr>
              <a:t>Sort</a:t>
            </a:r>
            <a:r>
              <a:rPr lang="zh-CN" altLang="en-US" b="0" dirty="0">
                <a:solidFill>
                  <a:srgbClr val="000000"/>
                </a:solidFill>
                <a:latin typeface="幼圆" charset="0"/>
                <a:ea typeface="幼圆" charset="0"/>
                <a:cs typeface="幼圆" charset="0"/>
              </a:rPr>
              <a:t>思维基础蓝桥题号</a:t>
            </a:r>
            <a:r>
              <a:rPr lang="en-US" altLang="zh-CN" dirty="0">
                <a:solidFill>
                  <a:srgbClr val="000000"/>
                </a:solidFill>
                <a:latin typeface="幼圆" charset="0"/>
                <a:ea typeface="幼圆" charset="0"/>
                <a:cs typeface="幼圆" charset="0"/>
              </a:rPr>
              <a:t>3199</a:t>
            </a:r>
            <a:r>
              <a:rPr lang="zh-CN" altLang="en-US">
                <a:solidFill>
                  <a:srgbClr val="000000"/>
                </a:solidFill>
                <a:latin typeface="幼圆" charset="0"/>
                <a:ea typeface="幼圆" charset="0"/>
                <a:cs typeface="幼圆" charset="0"/>
              </a:rPr>
              <a:t>（争取会）</a:t>
            </a:r>
            <a:endParaRPr lang="en-US" altLang="zh-CN" b="0" dirty="0">
              <a:solidFill>
                <a:srgbClr val="000000"/>
              </a:solidFill>
              <a:latin typeface="幼圆" charset="0"/>
              <a:ea typeface="幼圆" charset="0"/>
              <a:cs typeface="幼圆" charset="0"/>
            </a:endParaRPr>
          </a:p>
          <a:p>
            <a:r>
              <a:rPr lang="en-US" altLang="zh-CN" b="0" dirty="0">
                <a:solidFill>
                  <a:srgbClr val="000000"/>
                </a:solidFill>
                <a:latin typeface="幼圆" charset="0"/>
                <a:ea typeface="幼圆" charset="0"/>
                <a:cs typeface="幼圆" charset="0"/>
              </a:rPr>
              <a:t>https://www.lanqiao.cn/problems/3199/learning</a:t>
            </a:r>
          </a:p>
          <a:p>
            <a:r>
              <a:rPr lang="en-US" altLang="zh-CN" b="0" dirty="0">
                <a:solidFill>
                  <a:srgbClr val="000000"/>
                </a:solidFill>
                <a:latin typeface="幼圆" charset="0"/>
                <a:ea typeface="幼圆" charset="0"/>
                <a:cs typeface="幼圆" charset="0"/>
              </a:rPr>
              <a:t>Sort</a:t>
            </a:r>
            <a:r>
              <a:rPr lang="zh-CN" altLang="zh-CN" b="0" dirty="0">
                <a:solidFill>
                  <a:srgbClr val="000000"/>
                </a:solidFill>
                <a:latin typeface="幼圆" charset="0"/>
                <a:ea typeface="幼圆" charset="0"/>
                <a:cs typeface="幼圆" charset="0"/>
              </a:rPr>
              <a:t>思维进阶蓝桥题号</a:t>
            </a:r>
            <a:r>
              <a:rPr lang="en-US" altLang="zh-CN" b="0" dirty="0">
                <a:solidFill>
                  <a:srgbClr val="000000"/>
                </a:solidFill>
                <a:latin typeface="幼圆" charset="0"/>
                <a:ea typeface="幼圆" charset="0"/>
                <a:cs typeface="幼圆" charset="0"/>
              </a:rPr>
              <a:t>2928</a:t>
            </a:r>
            <a:r>
              <a:rPr lang="zh-CN" altLang="en-US" b="0" dirty="0">
                <a:solidFill>
                  <a:srgbClr val="000000"/>
                </a:solidFill>
                <a:latin typeface="幼圆" charset="0"/>
                <a:ea typeface="幼圆" charset="0"/>
                <a:cs typeface="幼圆" charset="0"/>
              </a:rPr>
              <a:t>（提高）</a:t>
            </a:r>
            <a:endParaRPr lang="en-US" altLang="zh-CN" b="0" dirty="0">
              <a:solidFill>
                <a:srgbClr val="000000"/>
              </a:solidFill>
              <a:latin typeface="幼圆" charset="0"/>
              <a:ea typeface="幼圆" charset="0"/>
              <a:cs typeface="幼圆" charset="0"/>
            </a:endParaRPr>
          </a:p>
          <a:p>
            <a:r>
              <a:rPr lang="en-US" altLang="zh-CN" b="0" u="sng" dirty="0">
                <a:solidFill>
                  <a:srgbClr val="000000"/>
                </a:solidFill>
                <a:latin typeface="幼圆" charset="0"/>
                <a:ea typeface="幼圆" charset="0"/>
                <a:cs typeface="幼圆" charset="0"/>
                <a:hlinkClick r:id="rId3"/>
              </a:rPr>
              <a:t>https://www.lanqiao.cn/problems/2928/learning/</a:t>
            </a:r>
            <a:endParaRPr lang="en-US" altLang="zh-CN" b="0" dirty="0">
              <a:solidFill>
                <a:srgbClr val="000000"/>
              </a:solidFill>
              <a:latin typeface="幼圆" charset="0"/>
              <a:ea typeface="幼圆" charset="0"/>
              <a:cs typeface="幼圆" charset="0"/>
            </a:endParaRPr>
          </a:p>
          <a:p>
            <a:r>
              <a:rPr lang="en-US" altLang="zh-CN" b="0" dirty="0">
                <a:solidFill>
                  <a:srgbClr val="000000"/>
                </a:solidFill>
                <a:latin typeface="幼圆" charset="0"/>
                <a:ea typeface="幼圆" charset="0"/>
                <a:cs typeface="幼圆" charset="0"/>
              </a:rPr>
              <a:t>Sort</a:t>
            </a:r>
            <a:r>
              <a:rPr lang="zh-CN" altLang="zh-CN" b="0" dirty="0">
                <a:solidFill>
                  <a:srgbClr val="000000"/>
                </a:solidFill>
                <a:latin typeface="幼圆" charset="0"/>
                <a:ea typeface="幼圆" charset="0"/>
                <a:cs typeface="幼圆" charset="0"/>
              </a:rPr>
              <a:t>字典序排序蓝桥题号</a:t>
            </a:r>
            <a:r>
              <a:rPr lang="en-US" altLang="zh-CN" b="0" dirty="0">
                <a:solidFill>
                  <a:srgbClr val="000000"/>
                </a:solidFill>
                <a:latin typeface="幼圆" charset="0"/>
                <a:ea typeface="幼圆" charset="0"/>
                <a:cs typeface="幼圆" charset="0"/>
              </a:rPr>
              <a:t>17035</a:t>
            </a:r>
            <a:r>
              <a:rPr lang="zh-CN" altLang="en-US" b="0" dirty="0">
                <a:solidFill>
                  <a:srgbClr val="000000"/>
                </a:solidFill>
                <a:latin typeface="幼圆" charset="0"/>
                <a:ea typeface="幼圆" charset="0"/>
                <a:cs typeface="幼圆" charset="0"/>
              </a:rPr>
              <a:t>（提高）</a:t>
            </a:r>
            <a:endParaRPr lang="en-US" altLang="zh-CN" b="0" dirty="0">
              <a:solidFill>
                <a:srgbClr val="000000"/>
              </a:solidFill>
              <a:latin typeface="幼圆" charset="0"/>
              <a:ea typeface="幼圆" charset="0"/>
              <a:cs typeface="幼圆" charset="0"/>
            </a:endParaRPr>
          </a:p>
          <a:p>
            <a:r>
              <a:rPr lang="en-US" altLang="zh-CN" b="0" u="sng" dirty="0">
                <a:solidFill>
                  <a:srgbClr val="000000"/>
                </a:solidFill>
                <a:latin typeface="幼圆" charset="0"/>
                <a:ea typeface="幼圆" charset="0"/>
                <a:cs typeface="幼圆" charset="0"/>
                <a:hlinkClick r:id="rId4"/>
              </a:rPr>
              <a:t>https://www.lanqiao.cn/problems/17035/learning/</a:t>
            </a:r>
            <a:endParaRPr lang="en-US" altLang="zh-CN" b="0" u="sng" dirty="0">
              <a:solidFill>
                <a:srgbClr val="000000"/>
              </a:solidFill>
              <a:latin typeface="幼圆" charset="0"/>
              <a:ea typeface="幼圆" charset="0"/>
              <a:cs typeface="幼圆" charset="0"/>
            </a:endParaRPr>
          </a:p>
          <a:p>
            <a:r>
              <a:rPr lang="en-US" altLang="zh-CN" b="0" dirty="0">
                <a:solidFill>
                  <a:srgbClr val="000000"/>
                </a:solidFill>
                <a:latin typeface="幼圆" charset="0"/>
                <a:ea typeface="幼圆" charset="0"/>
                <a:cs typeface="幼圆" charset="0"/>
              </a:rPr>
              <a:t>Sort</a:t>
            </a:r>
            <a:r>
              <a:rPr lang="zh-CN" altLang="zh-CN" b="0" dirty="0">
                <a:solidFill>
                  <a:srgbClr val="000000"/>
                </a:solidFill>
                <a:latin typeface="幼圆" charset="0"/>
                <a:ea typeface="幼圆" charset="0"/>
                <a:cs typeface="幼圆" charset="0"/>
              </a:rPr>
              <a:t>自定义结构体排序蓝桥题号</a:t>
            </a:r>
            <a:r>
              <a:rPr lang="en-US" altLang="zh-CN" b="0" dirty="0">
                <a:solidFill>
                  <a:srgbClr val="000000"/>
                </a:solidFill>
                <a:latin typeface="幼圆" charset="0"/>
                <a:ea typeface="幼圆" charset="0"/>
                <a:cs typeface="幼圆" charset="0"/>
              </a:rPr>
              <a:t>531</a:t>
            </a:r>
            <a:r>
              <a:rPr lang="zh-CN" altLang="en-US" b="0" dirty="0">
                <a:solidFill>
                  <a:srgbClr val="000000"/>
                </a:solidFill>
                <a:latin typeface="幼圆" charset="0"/>
                <a:ea typeface="幼圆" charset="0"/>
                <a:cs typeface="幼圆" charset="0"/>
              </a:rPr>
              <a:t>（尽量掌握，很有用）</a:t>
            </a:r>
            <a:endParaRPr lang="en-US" altLang="zh-CN" b="0" dirty="0">
              <a:solidFill>
                <a:srgbClr val="000000"/>
              </a:solidFill>
              <a:latin typeface="幼圆" charset="0"/>
              <a:ea typeface="幼圆" charset="0"/>
              <a:cs typeface="幼圆" charset="0"/>
            </a:endParaRPr>
          </a:p>
          <a:p>
            <a:r>
              <a:rPr lang="en-US" altLang="zh-CN" b="0" u="sng" dirty="0">
                <a:solidFill>
                  <a:srgbClr val="000000"/>
                </a:solidFill>
                <a:latin typeface="幼圆" charset="0"/>
                <a:ea typeface="幼圆" charset="0"/>
                <a:cs typeface="幼圆" charset="0"/>
                <a:hlinkClick r:id="rId5"/>
              </a:rPr>
              <a:t>https://www.lanqiao.cn/problems/531/learning</a:t>
            </a:r>
            <a:endParaRPr lang="en-US" altLang="zh-CN" b="0" u="sng" dirty="0">
              <a:solidFill>
                <a:srgbClr val="000000"/>
              </a:solidFill>
              <a:latin typeface="幼圆" charset="0"/>
              <a:ea typeface="幼圆" charset="0"/>
              <a:cs typeface="幼圆" charset="0"/>
            </a:endParaRPr>
          </a:p>
          <a:p>
            <a:endParaRPr lang="zh-CN" altLang="en-US" dirty="0"/>
          </a:p>
        </p:txBody>
      </p:sp>
    </p:spTree>
    <p:extLst>
      <p:ext uri="{BB962C8B-B14F-4D97-AF65-F5344CB8AC3E}">
        <p14:creationId xmlns:p14="http://schemas.microsoft.com/office/powerpoint/2010/main" val="210960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0DFC6-C4D7-9D97-F68A-FE5B4FE59498}"/>
              </a:ext>
            </a:extLst>
          </p:cNvPr>
          <p:cNvSpPr>
            <a:spLocks noGrp="1"/>
          </p:cNvSpPr>
          <p:nvPr>
            <p:ph type="title"/>
          </p:nvPr>
        </p:nvSpPr>
        <p:spPr/>
        <p:txBody>
          <a:bodyPr/>
          <a:lstStyle/>
          <a:p>
            <a:r>
              <a:rPr lang="zh-CN" altLang="en-US" dirty="0"/>
              <a:t>赛程</a:t>
            </a:r>
          </a:p>
        </p:txBody>
      </p:sp>
      <p:sp>
        <p:nvSpPr>
          <p:cNvPr id="3" name="内容占位符 2">
            <a:extLst>
              <a:ext uri="{FF2B5EF4-FFF2-40B4-BE49-F238E27FC236}">
                <a16:creationId xmlns:a16="http://schemas.microsoft.com/office/drawing/2014/main" id="{8C0CB95C-7D52-7BE5-41C9-DACF5E004408}"/>
              </a:ext>
            </a:extLst>
          </p:cNvPr>
          <p:cNvSpPr>
            <a:spLocks noGrp="1"/>
          </p:cNvSpPr>
          <p:nvPr>
            <p:ph idx="1"/>
          </p:nvPr>
        </p:nvSpPr>
        <p:spPr/>
        <p:txBody>
          <a:bodyPr/>
          <a:lstStyle/>
          <a:p>
            <a:r>
              <a:rPr lang="zh-CN" altLang="en-US" dirty="0"/>
              <a:t>报名时间：每年</a:t>
            </a:r>
            <a:r>
              <a:rPr lang="en-US" altLang="zh-CN" dirty="0"/>
              <a:t>10</a:t>
            </a:r>
            <a:r>
              <a:rPr lang="zh-CN" altLang="en-US" dirty="0"/>
              <a:t>月</a:t>
            </a:r>
            <a:r>
              <a:rPr lang="en-US" altLang="zh-CN" dirty="0"/>
              <a:t>-12</a:t>
            </a:r>
            <a:r>
              <a:rPr lang="zh-CN" altLang="en-US" dirty="0"/>
              <a:t>月</a:t>
            </a:r>
            <a:endParaRPr lang="en-US" altLang="zh-CN" dirty="0"/>
          </a:p>
          <a:p>
            <a:r>
              <a:rPr lang="zh-CN" altLang="en-US" dirty="0"/>
              <a:t>省赛：</a:t>
            </a:r>
            <a:r>
              <a:rPr lang="en-US" altLang="zh-CN" dirty="0"/>
              <a:t>4</a:t>
            </a:r>
            <a:r>
              <a:rPr lang="zh-CN" altLang="en-US" dirty="0"/>
              <a:t>月份，设置</a:t>
            </a:r>
            <a:r>
              <a:rPr lang="en-US" altLang="zh-CN" dirty="0"/>
              <a:t>1</a:t>
            </a:r>
            <a:r>
              <a:rPr lang="zh-CN" altLang="en-US" dirty="0"/>
              <a:t>，</a:t>
            </a:r>
            <a:r>
              <a:rPr lang="en-US" altLang="zh-CN" dirty="0"/>
              <a:t>2</a:t>
            </a:r>
            <a:r>
              <a:rPr lang="zh-CN" altLang="en-US" dirty="0"/>
              <a:t>，</a:t>
            </a:r>
            <a:r>
              <a:rPr lang="en-US" altLang="zh-CN" dirty="0"/>
              <a:t>3</a:t>
            </a:r>
            <a:r>
              <a:rPr lang="zh-CN" altLang="en-US" dirty="0"/>
              <a:t>等奖，比例</a:t>
            </a:r>
            <a:r>
              <a:rPr lang="en-US" altLang="zh-CN" dirty="0"/>
              <a:t>1</a:t>
            </a:r>
            <a:r>
              <a:rPr lang="zh-CN" altLang="en-US" dirty="0"/>
              <a:t>：</a:t>
            </a:r>
            <a:r>
              <a:rPr lang="en-US" altLang="zh-CN" dirty="0"/>
              <a:t>2</a:t>
            </a:r>
            <a:r>
              <a:rPr lang="zh-CN" altLang="en-US" dirty="0"/>
              <a:t>：</a:t>
            </a:r>
            <a:r>
              <a:rPr lang="en-US" altLang="zh-CN" dirty="0"/>
              <a:t>3</a:t>
            </a:r>
            <a:r>
              <a:rPr lang="zh-CN" altLang="en-US" dirty="0"/>
              <a:t>，部分线上部分线下</a:t>
            </a:r>
            <a:endParaRPr lang="en-US" altLang="zh-CN" dirty="0"/>
          </a:p>
          <a:p>
            <a:r>
              <a:rPr lang="zh-CN" altLang="en-US" dirty="0"/>
              <a:t>决赛：</a:t>
            </a:r>
            <a:r>
              <a:rPr lang="en-US" altLang="zh-CN" dirty="0"/>
              <a:t>6</a:t>
            </a:r>
            <a:r>
              <a:rPr lang="zh-CN" altLang="en-US" dirty="0"/>
              <a:t>月份，线下比赛</a:t>
            </a:r>
            <a:endParaRPr lang="en-US" altLang="zh-CN" dirty="0"/>
          </a:p>
          <a:p>
            <a:endParaRPr lang="en-US" altLang="zh-CN" dirty="0"/>
          </a:p>
          <a:p>
            <a:r>
              <a:rPr lang="zh-CN" altLang="en-US" dirty="0"/>
              <a:t>比赛均为</a:t>
            </a:r>
            <a:r>
              <a:rPr lang="en-US" altLang="zh-CN" dirty="0"/>
              <a:t>4</a:t>
            </a:r>
            <a:r>
              <a:rPr lang="zh-CN" altLang="en-US" dirty="0"/>
              <a:t>小时，所有组同时进行</a:t>
            </a:r>
          </a:p>
        </p:txBody>
      </p:sp>
    </p:spTree>
    <p:extLst>
      <p:ext uri="{BB962C8B-B14F-4D97-AF65-F5344CB8AC3E}">
        <p14:creationId xmlns:p14="http://schemas.microsoft.com/office/powerpoint/2010/main" val="281022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CF55A-3879-F8FB-09AF-B57D5E908249}"/>
              </a:ext>
            </a:extLst>
          </p:cNvPr>
          <p:cNvSpPr>
            <a:spLocks noGrp="1"/>
          </p:cNvSpPr>
          <p:nvPr>
            <p:ph type="title"/>
          </p:nvPr>
        </p:nvSpPr>
        <p:spPr/>
        <p:txBody>
          <a:bodyPr/>
          <a:lstStyle/>
          <a:p>
            <a:r>
              <a:rPr lang="zh-CN" altLang="en-US" dirty="0"/>
              <a:t>算法赛赛制介绍</a:t>
            </a:r>
          </a:p>
        </p:txBody>
      </p:sp>
      <p:sp>
        <p:nvSpPr>
          <p:cNvPr id="3" name="内容占位符 2">
            <a:extLst>
              <a:ext uri="{FF2B5EF4-FFF2-40B4-BE49-F238E27FC236}">
                <a16:creationId xmlns:a16="http://schemas.microsoft.com/office/drawing/2014/main" id="{FE307224-92A8-A8E5-1849-AFF785B95D4D}"/>
              </a:ext>
            </a:extLst>
          </p:cNvPr>
          <p:cNvSpPr>
            <a:spLocks noGrp="1"/>
          </p:cNvSpPr>
          <p:nvPr>
            <p:ph idx="1"/>
          </p:nvPr>
        </p:nvSpPr>
        <p:spPr/>
        <p:txBody>
          <a:bodyPr>
            <a:normAutofit/>
          </a:bodyPr>
          <a:lstStyle/>
          <a:p>
            <a:pPr algn="l"/>
            <a:r>
              <a:rPr lang="en-US" altLang="zh-CN" b="0" i="0" dirty="0">
                <a:effectLst/>
                <a:latin typeface="Fira Sans" panose="020F0502020204030204" pitchFamily="34" charset="0"/>
              </a:rPr>
              <a:t>OI </a:t>
            </a:r>
            <a:r>
              <a:rPr lang="zh-CN" altLang="en-US" b="0" i="0" dirty="0">
                <a:effectLst/>
                <a:latin typeface="Fira Sans" panose="020F0502020204030204" pitchFamily="34" charset="0"/>
              </a:rPr>
              <a:t>赛制（蓝桥杯）</a:t>
            </a:r>
          </a:p>
          <a:p>
            <a:pPr algn="l"/>
            <a:r>
              <a:rPr lang="zh-CN" altLang="en-US" b="0" i="0" dirty="0">
                <a:effectLst/>
                <a:latin typeface="Fira Sans" panose="020F0502020204030204" pitchFamily="34" charset="0"/>
              </a:rPr>
              <a:t>选手仅有一次提交机会。比赛时无法看到评测结果，评分会在赛后公布。每道题都有多个测试点，根据每道题通过的测试点的数量获得相应的分数；每个测试点还可能会有部分分，即使只有部分数据通过也能拿到分数。</a:t>
            </a:r>
          </a:p>
          <a:p>
            <a:pPr algn="l"/>
            <a:r>
              <a:rPr lang="en-US" altLang="zh-CN" b="0" i="0" dirty="0">
                <a:effectLst/>
                <a:latin typeface="Fira Sans" panose="020B0503050000020004" pitchFamily="34" charset="0"/>
              </a:rPr>
              <a:t>IOI </a:t>
            </a:r>
            <a:r>
              <a:rPr lang="zh-CN" altLang="en-US" b="0" i="0" dirty="0">
                <a:effectLst/>
                <a:latin typeface="Fira Sans" panose="020B0503050000020004" pitchFamily="34" charset="0"/>
              </a:rPr>
              <a:t>赛制</a:t>
            </a:r>
          </a:p>
          <a:p>
            <a:pPr algn="l"/>
            <a:r>
              <a:rPr lang="zh-CN" altLang="en-US" b="0" i="0" dirty="0">
                <a:effectLst/>
                <a:latin typeface="Fira Sans" panose="020B0503050000020004" pitchFamily="34" charset="0"/>
              </a:rPr>
              <a:t>选手在比赛时有多次提交机会。比赛实时评测并返回结果，如果提交的结果是错误的，不会有任何惩罚。每道题都有多个测试点，根据每道题通过的测试点的数量获得相应的分数。</a:t>
            </a:r>
          </a:p>
          <a:p>
            <a:pPr algn="l"/>
            <a:r>
              <a:rPr lang="en-US" altLang="zh-CN" b="0" i="0" dirty="0">
                <a:effectLst/>
                <a:latin typeface="Fira Sans" panose="020B0503050000020004" pitchFamily="34" charset="0"/>
              </a:rPr>
              <a:t>APIO</a:t>
            </a:r>
            <a:r>
              <a:rPr lang="zh-CN" altLang="en-US" b="0" i="0" dirty="0">
                <a:effectLst/>
                <a:latin typeface="Fira Sans" panose="020B0503050000020004" pitchFamily="34" charset="0"/>
              </a:rPr>
              <a:t>、</a:t>
            </a:r>
            <a:r>
              <a:rPr lang="en-US" altLang="zh-CN" b="0" i="0" dirty="0">
                <a:effectLst/>
                <a:latin typeface="Fira Sans" panose="020B0503050000020004" pitchFamily="34" charset="0"/>
              </a:rPr>
              <a:t>IOI </a:t>
            </a:r>
            <a:r>
              <a:rPr lang="zh-CN" altLang="en-US" b="0" i="0" dirty="0">
                <a:effectLst/>
                <a:latin typeface="Fira Sans" panose="020B0503050000020004" pitchFamily="34" charset="0"/>
              </a:rPr>
              <a:t>都是 </a:t>
            </a:r>
            <a:r>
              <a:rPr lang="en-US" altLang="zh-CN" b="0" i="0" dirty="0">
                <a:effectLst/>
                <a:latin typeface="Fira Sans" panose="020B0503050000020004" pitchFamily="34" charset="0"/>
              </a:rPr>
              <a:t>IOI </a:t>
            </a:r>
            <a:r>
              <a:rPr lang="zh-CN" altLang="en-US" b="0" i="0" dirty="0">
                <a:effectLst/>
                <a:latin typeface="Fira Sans" panose="020B0503050000020004" pitchFamily="34" charset="0"/>
              </a:rPr>
              <a:t>赛制。目前国内比赛也在逐渐向 </a:t>
            </a:r>
            <a:r>
              <a:rPr lang="en-US" altLang="zh-CN" b="0" i="0" dirty="0">
                <a:effectLst/>
                <a:latin typeface="Fira Sans" panose="020B0503050000020004" pitchFamily="34" charset="0"/>
              </a:rPr>
              <a:t>IOI </a:t>
            </a:r>
            <a:r>
              <a:rPr lang="zh-CN" altLang="en-US" b="0" i="0" dirty="0">
                <a:effectLst/>
                <a:latin typeface="Fira Sans" panose="020B0503050000020004" pitchFamily="34" charset="0"/>
              </a:rPr>
              <a:t>赛制靠拢。</a:t>
            </a:r>
          </a:p>
          <a:p>
            <a:endParaRPr lang="zh-CN" altLang="en-US" dirty="0"/>
          </a:p>
        </p:txBody>
      </p:sp>
    </p:spTree>
    <p:extLst>
      <p:ext uri="{BB962C8B-B14F-4D97-AF65-F5344CB8AC3E}">
        <p14:creationId xmlns:p14="http://schemas.microsoft.com/office/powerpoint/2010/main" val="167441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CF55A-3879-F8FB-09AF-B57D5E908249}"/>
              </a:ext>
            </a:extLst>
          </p:cNvPr>
          <p:cNvSpPr>
            <a:spLocks noGrp="1"/>
          </p:cNvSpPr>
          <p:nvPr>
            <p:ph type="title"/>
          </p:nvPr>
        </p:nvSpPr>
        <p:spPr/>
        <p:txBody>
          <a:bodyPr/>
          <a:lstStyle/>
          <a:p>
            <a:r>
              <a:rPr lang="en-US" altLang="zh-CN" dirty="0"/>
              <a:t>ACM</a:t>
            </a:r>
            <a:r>
              <a:rPr lang="zh-CN" altLang="en-US" dirty="0"/>
              <a:t>赛制</a:t>
            </a:r>
          </a:p>
        </p:txBody>
      </p:sp>
      <p:sp>
        <p:nvSpPr>
          <p:cNvPr id="3" name="内容占位符 2">
            <a:extLst>
              <a:ext uri="{FF2B5EF4-FFF2-40B4-BE49-F238E27FC236}">
                <a16:creationId xmlns:a16="http://schemas.microsoft.com/office/drawing/2014/main" id="{FE307224-92A8-A8E5-1849-AFF785B95D4D}"/>
              </a:ext>
            </a:extLst>
          </p:cNvPr>
          <p:cNvSpPr>
            <a:spLocks noGrp="1"/>
          </p:cNvSpPr>
          <p:nvPr>
            <p:ph idx="1"/>
          </p:nvPr>
        </p:nvSpPr>
        <p:spPr/>
        <p:txBody>
          <a:bodyPr>
            <a:normAutofit/>
          </a:bodyPr>
          <a:lstStyle/>
          <a:p>
            <a:pPr algn="l"/>
            <a:r>
              <a:rPr lang="zh-CN" altLang="en-US" b="0" i="0" dirty="0">
                <a:effectLst/>
                <a:latin typeface="Fira Sans" panose="020B0503050000020004" pitchFamily="34" charset="0"/>
              </a:rPr>
              <a:t>一般是三个人组成一队使用一台机器，在比赛时有多次提交机会。比赛实时评测并返回结果，如果提交的结果错误会有 </a:t>
            </a:r>
            <a:r>
              <a:rPr lang="en-US" altLang="zh-CN" b="0" i="0" dirty="0">
                <a:effectLst/>
                <a:latin typeface="Fira Sans" panose="020B0503050000020004" pitchFamily="34" charset="0"/>
              </a:rPr>
              <a:t>20 </a:t>
            </a:r>
            <a:r>
              <a:rPr lang="zh-CN" altLang="en-US" b="0" i="0" dirty="0">
                <a:effectLst/>
                <a:latin typeface="Fira Sans" panose="020B0503050000020004" pitchFamily="34" charset="0"/>
              </a:rPr>
              <a:t>分钟的罚时，错误次数越多，加罚的时间也越长。每个题目只有在所有数据点全部正确后才能得到分数。比赛排名根据做题数来评判，做题数相同的，根据总用时来评判。总用时是每题用时的和。每题的用时是从比赛开始到做出该题的分钟数与该题的罚时之和。</a:t>
            </a:r>
          </a:p>
          <a:p>
            <a:pPr algn="l"/>
            <a:r>
              <a:rPr lang="zh-CN" altLang="en-US" b="0" i="0" dirty="0">
                <a:effectLst/>
                <a:latin typeface="Fira Sans" panose="020B0503050000020004" pitchFamily="34" charset="0"/>
              </a:rPr>
              <a:t>一些 </a:t>
            </a:r>
            <a:r>
              <a:rPr lang="en-US" altLang="zh-CN" b="0" i="0" dirty="0">
                <a:effectLst/>
                <a:latin typeface="Fira Sans" panose="020B0503050000020004" pitchFamily="34" charset="0"/>
              </a:rPr>
              <a:t>ICPC </a:t>
            </a:r>
            <a:r>
              <a:rPr lang="zh-CN" altLang="en-US" b="0" i="0" dirty="0">
                <a:effectLst/>
                <a:latin typeface="Fira Sans" panose="020B0503050000020004" pitchFamily="34" charset="0"/>
              </a:rPr>
              <a:t>相关赛事中，比赛结束前一小时进行封榜，封榜后的提交和排名将无法被其他选手看见。</a:t>
            </a:r>
          </a:p>
          <a:p>
            <a:pPr algn="l"/>
            <a:r>
              <a:rPr lang="zh-CN" altLang="en-US" b="0" i="0" dirty="0">
                <a:effectLst/>
                <a:latin typeface="Fira Sans" panose="020B0503050000020004" pitchFamily="34" charset="0"/>
              </a:rPr>
              <a:t>在 </a:t>
            </a:r>
            <a:r>
              <a:rPr lang="en-US" altLang="zh-CN" b="0" i="0" dirty="0">
                <a:effectLst/>
                <a:latin typeface="Fira Sans" panose="020B0503050000020004" pitchFamily="34" charset="0"/>
              </a:rPr>
              <a:t>ICPC </a:t>
            </a:r>
            <a:r>
              <a:rPr lang="zh-CN" altLang="en-US" b="0" i="0" dirty="0">
                <a:effectLst/>
                <a:latin typeface="Fira Sans" panose="020B0503050000020004" pitchFamily="34" charset="0"/>
              </a:rPr>
              <a:t>相关赛事中，选手允许带一定量的纸质资料。</a:t>
            </a:r>
          </a:p>
          <a:p>
            <a:pPr algn="l"/>
            <a:r>
              <a:rPr lang="zh-CN" altLang="en-US" b="0" i="0" dirty="0">
                <a:effectLst/>
                <a:latin typeface="Fira Sans" panose="020B0503050000020004" pitchFamily="34" charset="0"/>
              </a:rPr>
              <a:t>除 </a:t>
            </a:r>
            <a:r>
              <a:rPr lang="en-US" altLang="zh-CN" b="0" i="0" dirty="0">
                <a:effectLst/>
                <a:latin typeface="Fira Sans" panose="020B0503050000020004" pitchFamily="34" charset="0"/>
              </a:rPr>
              <a:t>ICPC </a:t>
            </a:r>
            <a:r>
              <a:rPr lang="zh-CN" altLang="en-US" b="0" i="0" dirty="0">
                <a:effectLst/>
                <a:latin typeface="Fira Sans" panose="020B0503050000020004" pitchFamily="34" charset="0"/>
              </a:rPr>
              <a:t>和 </a:t>
            </a:r>
            <a:r>
              <a:rPr lang="en-US" altLang="zh-CN" b="0" i="0" dirty="0">
                <a:effectLst/>
                <a:latin typeface="Fira Sans" panose="020B0503050000020004" pitchFamily="34" charset="0"/>
              </a:rPr>
              <a:t>CCPC </a:t>
            </a:r>
            <a:r>
              <a:rPr lang="zh-CN" altLang="en-US" b="0" i="0" dirty="0">
                <a:effectLst/>
                <a:latin typeface="Fira Sans" panose="020B0503050000020004" pitchFamily="34" charset="0"/>
              </a:rPr>
              <a:t>外，众多比赛也采用该赛制，如 </a:t>
            </a:r>
            <a:r>
              <a:rPr lang="en-US" altLang="zh-CN" b="0" i="0" dirty="0" err="1">
                <a:effectLst/>
                <a:latin typeface="Fira Sans" panose="020B0503050000020004" pitchFamily="34" charset="0"/>
              </a:rPr>
              <a:t>LeetCode</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周赛及全国编程大赛、牛客小白赛练习赛挑战赛等。</a:t>
            </a:r>
          </a:p>
        </p:txBody>
      </p:sp>
    </p:spTree>
    <p:extLst>
      <p:ext uri="{BB962C8B-B14F-4D97-AF65-F5344CB8AC3E}">
        <p14:creationId xmlns:p14="http://schemas.microsoft.com/office/powerpoint/2010/main" val="101779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84422-8AB1-55C8-86A7-F346468A9C67}"/>
              </a:ext>
            </a:extLst>
          </p:cNvPr>
          <p:cNvSpPr>
            <a:spLocks noGrp="1"/>
          </p:cNvSpPr>
          <p:nvPr>
            <p:ph type="title"/>
          </p:nvPr>
        </p:nvSpPr>
        <p:spPr/>
        <p:txBody>
          <a:bodyPr/>
          <a:lstStyle/>
          <a:p>
            <a:r>
              <a:rPr lang="zh-CN" altLang="en-US" dirty="0"/>
              <a:t>竞赛形式</a:t>
            </a:r>
          </a:p>
        </p:txBody>
      </p:sp>
      <p:sp>
        <p:nvSpPr>
          <p:cNvPr id="3" name="内容占位符 2">
            <a:extLst>
              <a:ext uri="{FF2B5EF4-FFF2-40B4-BE49-F238E27FC236}">
                <a16:creationId xmlns:a16="http://schemas.microsoft.com/office/drawing/2014/main" id="{5A5385F2-0850-7746-B8A8-3DF3FED82D75}"/>
              </a:ext>
            </a:extLst>
          </p:cNvPr>
          <p:cNvSpPr>
            <a:spLocks noGrp="1"/>
          </p:cNvSpPr>
          <p:nvPr>
            <p:ph idx="1"/>
          </p:nvPr>
        </p:nvSpPr>
        <p:spPr/>
        <p:txBody>
          <a:bodyPr/>
          <a:lstStyle/>
          <a:p>
            <a:r>
              <a:rPr lang="zh-CN" altLang="en-US" dirty="0"/>
              <a:t>线下封闭，限时</a:t>
            </a:r>
            <a:r>
              <a:rPr lang="en-US" altLang="zh-CN" dirty="0"/>
              <a:t>/</a:t>
            </a:r>
            <a:r>
              <a:rPr lang="zh-CN" altLang="en-US" dirty="0"/>
              <a:t>线上双机位</a:t>
            </a:r>
            <a:r>
              <a:rPr lang="en-US" altLang="zh-CN" dirty="0"/>
              <a:t>+</a:t>
            </a:r>
            <a:r>
              <a:rPr lang="zh-CN" altLang="en-US" dirty="0"/>
              <a:t>录制</a:t>
            </a:r>
            <a:r>
              <a:rPr lang="en-US" altLang="zh-CN" dirty="0"/>
              <a:t>+</a:t>
            </a:r>
            <a:r>
              <a:rPr lang="zh-CN" altLang="en-US" dirty="0"/>
              <a:t>检测</a:t>
            </a:r>
            <a:r>
              <a:rPr lang="en-US" altLang="zh-CN" dirty="0"/>
              <a:t>+</a:t>
            </a:r>
            <a:r>
              <a:rPr lang="zh-CN" altLang="en-US" dirty="0"/>
              <a:t>直播，限时</a:t>
            </a:r>
            <a:endParaRPr lang="en-US" altLang="zh-CN" dirty="0"/>
          </a:p>
          <a:p>
            <a:r>
              <a:rPr lang="zh-CN" altLang="en-US" dirty="0"/>
              <a:t>比赛时不能访问互联网，以及本机外的资源（</a:t>
            </a:r>
            <a:r>
              <a:rPr lang="en-US" altLang="zh-CN" dirty="0"/>
              <a:t>U</a:t>
            </a:r>
            <a:r>
              <a:rPr lang="zh-CN" altLang="en-US" dirty="0"/>
              <a:t>盘）</a:t>
            </a:r>
            <a:endParaRPr lang="en-US" altLang="zh-CN" dirty="0"/>
          </a:p>
          <a:p>
            <a:r>
              <a:rPr lang="zh-CN" altLang="en-US" b="0" i="0" dirty="0">
                <a:solidFill>
                  <a:srgbClr val="222222"/>
                </a:solidFill>
                <a:effectLst/>
                <a:latin typeface="Inter"/>
              </a:rPr>
              <a:t>比赛系统以 “服务器 </a:t>
            </a:r>
            <a:r>
              <a:rPr lang="en-US" altLang="zh-CN" b="0" i="0" dirty="0">
                <a:solidFill>
                  <a:srgbClr val="222222"/>
                </a:solidFill>
                <a:effectLst/>
                <a:latin typeface="Inter"/>
              </a:rPr>
              <a:t>- </a:t>
            </a:r>
            <a:r>
              <a:rPr lang="zh-CN" altLang="en-US" b="0" i="0" dirty="0">
                <a:solidFill>
                  <a:srgbClr val="222222"/>
                </a:solidFill>
                <a:effectLst/>
                <a:latin typeface="Inter"/>
              </a:rPr>
              <a:t>浏览器” 方式发放试题、回收选手答案。选手将答案提交到比赛系统中，超过比赛时间将无法提交。</a:t>
            </a:r>
          </a:p>
          <a:p>
            <a:endParaRPr lang="zh-CN" altLang="en-US" dirty="0"/>
          </a:p>
        </p:txBody>
      </p:sp>
    </p:spTree>
    <p:extLst>
      <p:ext uri="{BB962C8B-B14F-4D97-AF65-F5344CB8AC3E}">
        <p14:creationId xmlns:p14="http://schemas.microsoft.com/office/powerpoint/2010/main" val="377886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6194F-1E4B-6A81-C127-AAFC78403B93}"/>
              </a:ext>
            </a:extLst>
          </p:cNvPr>
          <p:cNvSpPr>
            <a:spLocks noGrp="1"/>
          </p:cNvSpPr>
          <p:nvPr>
            <p:ph type="title"/>
          </p:nvPr>
        </p:nvSpPr>
        <p:spPr/>
        <p:txBody>
          <a:bodyPr/>
          <a:lstStyle/>
          <a:p>
            <a:r>
              <a:rPr lang="zh-CN" altLang="en-US" b="0" i="0" dirty="0">
                <a:effectLst/>
                <a:latin typeface="Inter"/>
              </a:rPr>
              <a:t>试题形式为客观题</a:t>
            </a:r>
            <a:endParaRPr lang="zh-CN" altLang="en-US" dirty="0"/>
          </a:p>
        </p:txBody>
      </p:sp>
      <p:sp>
        <p:nvSpPr>
          <p:cNvPr id="3" name="内容占位符 2">
            <a:extLst>
              <a:ext uri="{FF2B5EF4-FFF2-40B4-BE49-F238E27FC236}">
                <a16:creationId xmlns:a16="http://schemas.microsoft.com/office/drawing/2014/main" id="{CC932F4B-86FA-2664-25DF-C502D2BCF8AC}"/>
              </a:ext>
            </a:extLst>
          </p:cNvPr>
          <p:cNvSpPr>
            <a:spLocks noGrp="1"/>
          </p:cNvSpPr>
          <p:nvPr>
            <p:ph idx="1"/>
          </p:nvPr>
        </p:nvSpPr>
        <p:spPr/>
        <p:txBody>
          <a:bodyPr/>
          <a:lstStyle/>
          <a:p>
            <a:r>
              <a:rPr lang="zh-CN" altLang="en-US" b="1" i="0" dirty="0">
                <a:effectLst/>
                <a:latin typeface="Inter"/>
              </a:rPr>
              <a:t>一、填空</a:t>
            </a:r>
            <a:r>
              <a:rPr lang="zh-CN" altLang="en-US" b="0" i="0" dirty="0">
                <a:effectLst/>
                <a:latin typeface="Inter"/>
              </a:rPr>
              <a:t>。题目描述具有确定解的问题，要求选手对问题的解填空，不要求解题过程和限制解题手段（可使用任何开发语言或工具，甚至手算），只要求填写最终结果，解可以是整数或字符串，可用 </a:t>
            </a:r>
            <a:r>
              <a:rPr lang="en-US" altLang="zh-CN" b="0" i="0" dirty="0">
                <a:effectLst/>
                <a:latin typeface="Inter"/>
              </a:rPr>
              <a:t>ASCII </a:t>
            </a:r>
            <a:r>
              <a:rPr lang="zh-CN" altLang="en-US" b="0" i="0" dirty="0">
                <a:effectLst/>
                <a:latin typeface="Inter"/>
              </a:rPr>
              <a:t>字符表达。</a:t>
            </a:r>
            <a:endParaRPr lang="en-US" altLang="zh-CN" b="0" i="0" dirty="0">
              <a:effectLst/>
              <a:latin typeface="Inter"/>
            </a:endParaRPr>
          </a:p>
          <a:p>
            <a:br>
              <a:rPr lang="zh-CN" altLang="en-US" dirty="0"/>
            </a:br>
            <a:r>
              <a:rPr lang="zh-CN" altLang="en-US" b="1" i="0" dirty="0">
                <a:effectLst/>
                <a:latin typeface="Inter"/>
              </a:rPr>
              <a:t>二、程序设计</a:t>
            </a:r>
            <a:r>
              <a:rPr lang="zh-CN" altLang="en-US" b="0" i="0" dirty="0">
                <a:effectLst/>
                <a:latin typeface="Inter"/>
              </a:rPr>
              <a:t>。题目有明确的问题描述、输入和输出格式及用于解释问题的样例数据。编程大题涉及的问题有明确客观的标准判断结果是否正确并可通过程序评判。选手应根据问题描述编写程序解决问题，评测时选手的程序从标准输入读入数据，并将最终结果输出到标准输出中。</a:t>
            </a:r>
            <a:endParaRPr lang="zh-CN" altLang="en-US" dirty="0"/>
          </a:p>
        </p:txBody>
      </p:sp>
    </p:spTree>
    <p:extLst>
      <p:ext uri="{BB962C8B-B14F-4D97-AF65-F5344CB8AC3E}">
        <p14:creationId xmlns:p14="http://schemas.microsoft.com/office/powerpoint/2010/main" val="95336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B6C52-8F87-6F54-1649-A634CA29DB6C}"/>
              </a:ext>
            </a:extLst>
          </p:cNvPr>
          <p:cNvSpPr>
            <a:spLocks noGrp="1"/>
          </p:cNvSpPr>
          <p:nvPr>
            <p:ph type="title"/>
          </p:nvPr>
        </p:nvSpPr>
        <p:spPr/>
        <p:txBody>
          <a:bodyPr/>
          <a:lstStyle/>
          <a:p>
            <a:r>
              <a:rPr lang="zh-CN" altLang="en-US" b="0" i="0" dirty="0">
                <a:effectLst/>
                <a:latin typeface="Inter"/>
              </a:rPr>
              <a:t>结果填空题</a:t>
            </a:r>
            <a:endParaRPr lang="zh-CN" altLang="en-US" dirty="0"/>
          </a:p>
        </p:txBody>
      </p:sp>
      <p:sp>
        <p:nvSpPr>
          <p:cNvPr id="3" name="内容占位符 2">
            <a:extLst>
              <a:ext uri="{FF2B5EF4-FFF2-40B4-BE49-F238E27FC236}">
                <a16:creationId xmlns:a16="http://schemas.microsoft.com/office/drawing/2014/main" id="{4C12F852-751E-A4E7-ADE4-D1FA405ED8DC}"/>
              </a:ext>
            </a:extLst>
          </p:cNvPr>
          <p:cNvSpPr>
            <a:spLocks noGrp="1"/>
          </p:cNvSpPr>
          <p:nvPr>
            <p:ph idx="1"/>
          </p:nvPr>
        </p:nvSpPr>
        <p:spPr/>
        <p:txBody>
          <a:bodyPr/>
          <a:lstStyle/>
          <a:p>
            <a:pPr algn="l">
              <a:buFont typeface="+mj-lt"/>
              <a:buAutoNum type="arabicPeriod"/>
            </a:pPr>
            <a:r>
              <a:rPr lang="zh-CN" altLang="en-US" b="0" i="0" dirty="0">
                <a:solidFill>
                  <a:srgbClr val="222222"/>
                </a:solidFill>
                <a:effectLst/>
                <a:latin typeface="Inter"/>
              </a:rPr>
              <a:t>共 </a:t>
            </a:r>
            <a:r>
              <a:rPr lang="en-US" altLang="zh-CN" b="0" i="0" dirty="0">
                <a:solidFill>
                  <a:srgbClr val="222222"/>
                </a:solidFill>
                <a:effectLst/>
                <a:latin typeface="Inter"/>
              </a:rPr>
              <a:t>2 </a:t>
            </a:r>
            <a:r>
              <a:rPr lang="zh-CN" altLang="en-US" b="0" i="0" dirty="0">
                <a:solidFill>
                  <a:srgbClr val="222222"/>
                </a:solidFill>
                <a:effectLst/>
                <a:latin typeface="Inter"/>
              </a:rPr>
              <a:t>题，每题 </a:t>
            </a:r>
            <a:r>
              <a:rPr lang="en-US" altLang="zh-CN" b="0" i="0" dirty="0">
                <a:solidFill>
                  <a:srgbClr val="222222"/>
                </a:solidFill>
                <a:effectLst/>
                <a:latin typeface="Inter"/>
              </a:rPr>
              <a:t>5 </a:t>
            </a:r>
            <a:r>
              <a:rPr lang="zh-CN" altLang="en-US" b="0" i="0" dirty="0">
                <a:solidFill>
                  <a:srgbClr val="222222"/>
                </a:solidFill>
                <a:effectLst/>
                <a:latin typeface="Inter"/>
              </a:rPr>
              <a:t>分。填空题分值占比较低，</a:t>
            </a:r>
            <a:r>
              <a:rPr lang="en-US" altLang="zh-CN" b="0" i="0" dirty="0">
                <a:solidFill>
                  <a:srgbClr val="222222"/>
                </a:solidFill>
                <a:effectLst/>
                <a:latin typeface="Inter"/>
              </a:rPr>
              <a:t>2023 </a:t>
            </a:r>
            <a:r>
              <a:rPr lang="zh-CN" altLang="en-US" b="0" i="0" dirty="0">
                <a:solidFill>
                  <a:srgbClr val="222222"/>
                </a:solidFill>
                <a:effectLst/>
                <a:latin typeface="Inter"/>
              </a:rPr>
              <a:t>年占总分 </a:t>
            </a:r>
            <a:r>
              <a:rPr lang="en-US" altLang="zh-CN" b="0" i="0" dirty="0">
                <a:solidFill>
                  <a:srgbClr val="222222"/>
                </a:solidFill>
                <a:effectLst/>
                <a:latin typeface="Inter"/>
              </a:rPr>
              <a:t>150 </a:t>
            </a:r>
            <a:r>
              <a:rPr lang="zh-CN" altLang="en-US" b="0" i="0" dirty="0">
                <a:solidFill>
                  <a:srgbClr val="222222"/>
                </a:solidFill>
                <a:effectLst/>
                <a:latin typeface="Inter"/>
              </a:rPr>
              <a:t>分的 </a:t>
            </a:r>
            <a:r>
              <a:rPr lang="en-US" altLang="zh-CN" b="0" i="0" dirty="0">
                <a:solidFill>
                  <a:srgbClr val="222222"/>
                </a:solidFill>
                <a:effectLst/>
                <a:latin typeface="Inter"/>
              </a:rPr>
              <a:t>10/150</a:t>
            </a:r>
            <a:r>
              <a:rPr lang="zh-CN" altLang="en-US" b="0" i="0" dirty="0">
                <a:solidFill>
                  <a:srgbClr val="222222"/>
                </a:solidFill>
                <a:effectLst/>
                <a:latin typeface="Inter"/>
              </a:rPr>
              <a:t>，</a:t>
            </a:r>
            <a:r>
              <a:rPr lang="en-US" altLang="zh-CN" b="0" i="0" dirty="0">
                <a:solidFill>
                  <a:srgbClr val="222222"/>
                </a:solidFill>
                <a:effectLst/>
                <a:latin typeface="Inter"/>
              </a:rPr>
              <a:t>2024 </a:t>
            </a:r>
            <a:r>
              <a:rPr lang="zh-CN" altLang="en-US" b="0" i="0" dirty="0">
                <a:solidFill>
                  <a:srgbClr val="222222"/>
                </a:solidFill>
                <a:effectLst/>
                <a:latin typeface="Inter"/>
              </a:rPr>
              <a:t>年占总分 </a:t>
            </a:r>
            <a:r>
              <a:rPr lang="en-US" altLang="zh-CN" b="0" i="0" dirty="0">
                <a:solidFill>
                  <a:srgbClr val="222222"/>
                </a:solidFill>
                <a:effectLst/>
                <a:latin typeface="Inter"/>
              </a:rPr>
              <a:t>100 </a:t>
            </a:r>
            <a:r>
              <a:rPr lang="zh-CN" altLang="en-US" b="0" i="0" dirty="0">
                <a:solidFill>
                  <a:srgbClr val="222222"/>
                </a:solidFill>
                <a:effectLst/>
                <a:latin typeface="Inter"/>
              </a:rPr>
              <a:t>分的 </a:t>
            </a:r>
            <a:r>
              <a:rPr lang="en-US" altLang="zh-CN" b="0" i="0" dirty="0">
                <a:solidFill>
                  <a:srgbClr val="222222"/>
                </a:solidFill>
                <a:effectLst/>
                <a:latin typeface="Inter"/>
              </a:rPr>
              <a:t>10/100</a:t>
            </a:r>
            <a:r>
              <a:rPr lang="zh-CN" altLang="en-US" b="0" i="0" dirty="0">
                <a:solidFill>
                  <a:srgbClr val="222222"/>
                </a:solidFill>
                <a:effectLst/>
                <a:latin typeface="Inter"/>
              </a:rPr>
              <a:t>。</a:t>
            </a:r>
            <a:endParaRPr lang="en-US" altLang="zh-CN" b="0" i="0" dirty="0">
              <a:solidFill>
                <a:srgbClr val="222222"/>
              </a:solidFill>
              <a:effectLst/>
              <a:latin typeface="Inter"/>
            </a:endParaRPr>
          </a:p>
          <a:p>
            <a:pPr algn="l">
              <a:buFont typeface="+mj-lt"/>
              <a:buAutoNum type="arabicPeriod"/>
            </a:pPr>
            <a:endParaRPr lang="zh-CN" altLang="en-US" b="0" i="0" dirty="0">
              <a:solidFill>
                <a:srgbClr val="222222"/>
              </a:solidFill>
              <a:effectLst/>
              <a:latin typeface="Inter"/>
            </a:endParaRPr>
          </a:p>
          <a:p>
            <a:pPr algn="l">
              <a:buFont typeface="+mj-lt"/>
              <a:buAutoNum type="arabicPeriod"/>
            </a:pPr>
            <a:r>
              <a:rPr lang="en-US" altLang="zh-CN" b="0" i="0" dirty="0">
                <a:solidFill>
                  <a:srgbClr val="222222"/>
                </a:solidFill>
                <a:effectLst/>
                <a:latin typeface="Inter"/>
              </a:rPr>
              <a:t>2023 </a:t>
            </a:r>
            <a:r>
              <a:rPr lang="zh-CN" altLang="en-US" b="0" i="0" dirty="0">
                <a:solidFill>
                  <a:srgbClr val="222222"/>
                </a:solidFill>
                <a:effectLst/>
                <a:latin typeface="Inter"/>
              </a:rPr>
              <a:t>年第十四届省赛，绝大部分填空题需要编程求解，仅靠手算不够。</a:t>
            </a:r>
            <a:r>
              <a:rPr lang="en-US" altLang="zh-CN" b="0" i="0" dirty="0">
                <a:solidFill>
                  <a:srgbClr val="222222"/>
                </a:solidFill>
                <a:effectLst/>
                <a:latin typeface="Inter"/>
              </a:rPr>
              <a:t>2024 </a:t>
            </a:r>
            <a:r>
              <a:rPr lang="zh-CN" altLang="en-US" b="0" i="0" dirty="0">
                <a:solidFill>
                  <a:srgbClr val="222222"/>
                </a:solidFill>
                <a:effectLst/>
                <a:latin typeface="Inter"/>
              </a:rPr>
              <a:t>年第十五届省赛，填空题比上一年简单一点。填空题难度一般比较简单，有时很难。</a:t>
            </a:r>
          </a:p>
          <a:p>
            <a:endParaRPr lang="zh-CN" altLang="en-US" dirty="0"/>
          </a:p>
        </p:txBody>
      </p:sp>
    </p:spTree>
    <p:extLst>
      <p:ext uri="{BB962C8B-B14F-4D97-AF65-F5344CB8AC3E}">
        <p14:creationId xmlns:p14="http://schemas.microsoft.com/office/powerpoint/2010/main" val="373637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F8533-9EC1-9BBC-8138-14DFCEB01768}"/>
              </a:ext>
            </a:extLst>
          </p:cNvPr>
          <p:cNvSpPr>
            <a:spLocks noGrp="1"/>
          </p:cNvSpPr>
          <p:nvPr>
            <p:ph type="title"/>
          </p:nvPr>
        </p:nvSpPr>
        <p:spPr/>
        <p:txBody>
          <a:bodyPr/>
          <a:lstStyle/>
          <a:p>
            <a:r>
              <a:rPr lang="zh-CN" altLang="en-US" dirty="0"/>
              <a:t>比赛要求开发环境</a:t>
            </a:r>
          </a:p>
        </p:txBody>
      </p:sp>
      <p:sp>
        <p:nvSpPr>
          <p:cNvPr id="3" name="内容占位符 2">
            <a:extLst>
              <a:ext uri="{FF2B5EF4-FFF2-40B4-BE49-F238E27FC236}">
                <a16:creationId xmlns:a16="http://schemas.microsoft.com/office/drawing/2014/main" id="{1DC0D533-5CE8-6DC0-F8EF-C366E6CADE33}"/>
              </a:ext>
            </a:extLst>
          </p:cNvPr>
          <p:cNvSpPr>
            <a:spLocks noGrp="1"/>
          </p:cNvSpPr>
          <p:nvPr>
            <p:ph idx="1"/>
          </p:nvPr>
        </p:nvSpPr>
        <p:spPr/>
        <p:txBody>
          <a:bodyPr/>
          <a:lstStyle/>
          <a:p>
            <a:r>
              <a:rPr lang="en-US" altLang="zh-CN" dirty="0"/>
              <a:t>C/C++</a:t>
            </a:r>
            <a:r>
              <a:rPr lang="zh-CN" altLang="en-US" dirty="0"/>
              <a:t>开发环境：</a:t>
            </a:r>
            <a:r>
              <a:rPr lang="en-US" altLang="zh-CN" dirty="0"/>
              <a:t>Dev-</a:t>
            </a:r>
            <a:r>
              <a:rPr lang="en-US" altLang="zh-CN" dirty="0" err="1"/>
              <a:t>cpp</a:t>
            </a:r>
            <a:r>
              <a:rPr lang="en-US" altLang="zh-CN" dirty="0"/>
              <a:t> 5.11</a:t>
            </a:r>
            <a:r>
              <a:rPr lang="zh-CN" altLang="en-US" dirty="0"/>
              <a:t>、</a:t>
            </a:r>
            <a:r>
              <a:rPr lang="en-US" altLang="zh-CN" dirty="0"/>
              <a:t>C/C++ API </a:t>
            </a:r>
            <a:r>
              <a:rPr lang="zh-CN" altLang="en-US" dirty="0"/>
              <a:t>帮助文档</a:t>
            </a:r>
            <a:endParaRPr lang="en-US" altLang="zh-CN" dirty="0"/>
          </a:p>
          <a:p>
            <a:endParaRPr lang="en-US" altLang="zh-CN" dirty="0"/>
          </a:p>
          <a:p>
            <a:r>
              <a:rPr lang="zh-CN" altLang="en-US" dirty="0"/>
              <a:t> </a:t>
            </a:r>
            <a:r>
              <a:rPr lang="en-US" altLang="zh-CN" dirty="0"/>
              <a:t>Java </a:t>
            </a:r>
            <a:r>
              <a:rPr lang="zh-CN" altLang="en-US" dirty="0"/>
              <a:t>开发环境：</a:t>
            </a:r>
            <a:r>
              <a:rPr lang="en-US" altLang="zh-CN" dirty="0"/>
              <a:t>JDK 1.8</a:t>
            </a:r>
            <a:r>
              <a:rPr lang="zh-CN" altLang="en-US" dirty="0"/>
              <a:t>、</a:t>
            </a:r>
            <a:r>
              <a:rPr lang="en-US" altLang="zh-CN" dirty="0"/>
              <a:t>Eclipse-java-2020-06</a:t>
            </a:r>
            <a:r>
              <a:rPr lang="zh-CN" altLang="en-US" dirty="0"/>
              <a:t>、</a:t>
            </a:r>
            <a:r>
              <a:rPr lang="en-US" altLang="zh-CN" dirty="0"/>
              <a:t>API </a:t>
            </a:r>
            <a:r>
              <a:rPr lang="zh-CN" altLang="en-US" dirty="0"/>
              <a:t>帮助文档</a:t>
            </a:r>
            <a:endParaRPr lang="en-US" altLang="zh-CN" dirty="0"/>
          </a:p>
          <a:p>
            <a:endParaRPr lang="en-US" altLang="zh-CN" dirty="0"/>
          </a:p>
          <a:p>
            <a:r>
              <a:rPr lang="en-US" altLang="zh-CN" dirty="0"/>
              <a:t>Python </a:t>
            </a:r>
            <a:r>
              <a:rPr lang="zh-CN" altLang="en-US" dirty="0"/>
              <a:t>开发环境：</a:t>
            </a:r>
            <a:r>
              <a:rPr lang="en-US" altLang="zh-CN" dirty="0"/>
              <a:t>Python 3.8.6</a:t>
            </a:r>
            <a:r>
              <a:rPr lang="zh-CN" altLang="en-US" dirty="0"/>
              <a:t>、</a:t>
            </a:r>
            <a:r>
              <a:rPr lang="en-US" altLang="zh-CN" dirty="0"/>
              <a:t>IDLE</a:t>
            </a:r>
            <a:r>
              <a:rPr lang="zh-CN" altLang="en-US" dirty="0"/>
              <a:t>（</a:t>
            </a:r>
            <a:r>
              <a:rPr lang="en-US" altLang="zh-CN" dirty="0"/>
              <a:t>Python </a:t>
            </a:r>
            <a:r>
              <a:rPr lang="zh-CN" altLang="en-US" dirty="0"/>
              <a:t>自带编辑器）</a:t>
            </a:r>
          </a:p>
        </p:txBody>
      </p:sp>
    </p:spTree>
    <p:extLst>
      <p:ext uri="{BB962C8B-B14F-4D97-AF65-F5344CB8AC3E}">
        <p14:creationId xmlns:p14="http://schemas.microsoft.com/office/powerpoint/2010/main" val="2522678991"/>
      </p:ext>
    </p:extLst>
  </p:cSld>
  <p:clrMapOvr>
    <a:masterClrMapping/>
  </p:clrMapOvr>
</p:sld>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TM03457464[[fn=红利]]</Template>
  <TotalTime>257</TotalTime>
  <Words>2170</Words>
  <Application>Microsoft Office PowerPoint</Application>
  <PresentationFormat>宽屏</PresentationFormat>
  <Paragraphs>118</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Inter</vt:lpstr>
      <vt:lpstr>幼圆</vt:lpstr>
      <vt:lpstr>Arial</vt:lpstr>
      <vt:lpstr>Fira Sans</vt:lpstr>
      <vt:lpstr>Gill Sans MT</vt:lpstr>
      <vt:lpstr>Wingdings 2</vt:lpstr>
      <vt:lpstr>红利</vt:lpstr>
      <vt:lpstr>蓝桥杯算法赛先导课 学会程序与算法，走遍天下都不怕</vt:lpstr>
      <vt:lpstr>参赛组别</vt:lpstr>
      <vt:lpstr>赛程</vt:lpstr>
      <vt:lpstr>算法赛赛制介绍</vt:lpstr>
      <vt:lpstr>ACM赛制</vt:lpstr>
      <vt:lpstr>竞赛形式</vt:lpstr>
      <vt:lpstr>试题形式为客观题</vt:lpstr>
      <vt:lpstr>结果填空题</vt:lpstr>
      <vt:lpstr>比赛要求开发环境</vt:lpstr>
      <vt:lpstr>程序设计题</vt:lpstr>
      <vt:lpstr>大学B组考纲</vt:lpstr>
      <vt:lpstr>学习计划安排</vt:lpstr>
      <vt:lpstr>大二竞赛安排(有项目方向，对算法无感可忽略）</vt:lpstr>
      <vt:lpstr>大三大四安排  建议主攻项目开发，可以抽时间做算法）</vt:lpstr>
      <vt:lpstr>万能头</vt:lpstr>
      <vt:lpstr>输入输出</vt:lpstr>
      <vt:lpstr>运行效率</vt:lpstr>
      <vt:lpstr>优化效率</vt:lpstr>
      <vt:lpstr>PowerPoint 演示文稿</vt:lpstr>
      <vt:lpstr>Sort排序</vt:lpstr>
      <vt:lpstr>Sort降序</vt:lpstr>
      <vt:lpstr>Sort自定义排序</vt:lpstr>
      <vt:lpstr>Sort结构体排序</vt:lpstr>
      <vt:lpstr>今日习题</vt:lpstr>
      <vt:lpstr>刷题网站</vt:lpstr>
      <vt:lpstr>PowerPoint 演示文稿</vt:lpstr>
      <vt:lpstr>课后习题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Qing TouHou</dc:creator>
  <cp:lastModifiedBy>Qing TouHou</cp:lastModifiedBy>
  <cp:revision>43</cp:revision>
  <dcterms:created xsi:type="dcterms:W3CDTF">2024-10-25T06:32:12Z</dcterms:created>
  <dcterms:modified xsi:type="dcterms:W3CDTF">2024-10-28T12:08:52Z</dcterms:modified>
</cp:coreProperties>
</file>