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8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5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58EB4-F43A-DAC9-6976-5BC2311FE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FC23AC-8585-3D8C-D592-BEB2F19B5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C8D99D-7AFB-D228-82A2-435BE89CC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07BF-7385-4E2A-BBF7-7330120418AB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652A54-30D8-C58C-B6D1-167D8DD93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A54107-3BC6-1890-D53F-BFD35418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B97A-B9F4-40A6-8BB1-8343B652B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086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563E1-1C66-3B04-754E-31AB4F9D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B4ECBA-1F7B-B4B4-1A45-930F46311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CA5CE5-7FFC-4DEC-BBB8-3C023CCA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07BF-7385-4E2A-BBF7-7330120418AB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EE515-4EFE-8440-40F4-C79152240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EB8E9A-BF85-8EAC-E354-2F60D14E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B97A-B9F4-40A6-8BB1-8343B652B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46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0DD91E-0D06-0E24-F211-703148C0A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52C3BA-B168-4F03-AFBA-C89A2DFB5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D7168A-4A05-E350-235C-144BEFDE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07BF-7385-4E2A-BBF7-7330120418AB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19A8CB-6815-624B-3A8A-A2C41361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84BBDF-59DF-45E7-1DD0-4196F642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B97A-B9F4-40A6-8BB1-8343B652B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12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DA4C8-3B7C-493E-71AA-C7BA3B8B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4EFA3F-10DD-D92F-0D08-012D25696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984213-2F2A-3E49-2FB9-24D1E9E2B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07BF-7385-4E2A-BBF7-7330120418AB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63FB7B-2399-CDA1-A13D-0F0E4DB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BAB21A-F6FB-FFAC-D64E-0CDF16B7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B97A-B9F4-40A6-8BB1-8343B652B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56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A2FA3-AB41-D1F0-28BD-325951887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2C3821-54E3-477D-0114-6E631EBA2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D70BBC-7A4A-1596-9319-14C2A1619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07BF-7385-4E2A-BBF7-7330120418AB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834E49-7FC5-C5BA-A67B-F987AD5A7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25C112-F1E6-2626-4204-B993A5122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B97A-B9F4-40A6-8BB1-8343B652B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44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F615D-4B0B-8D12-F914-243058A4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8FC7D4-DEFF-1560-C0E1-4DF3D7734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A55CE9-898E-DB95-8202-B1A07DA80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63997B-B137-E7B1-A5AD-48E6A8DA9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07BF-7385-4E2A-BBF7-7330120418AB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052A40-8A4A-331F-7919-A55B9D1C8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9F3249-14B4-15D8-4725-455B425B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B97A-B9F4-40A6-8BB1-8343B652B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22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F3A0A-D70D-B3F1-74D7-AA6956A27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83A240-9399-E188-1261-C4ABE5CB4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E99955-20CC-7CBC-51FA-D01B358AA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A3321D-8CA9-5C5B-C363-5371F7D94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E0F724-65D4-8FDD-F8D8-C4C3C08D7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88F7F3-9F5B-3A2F-2D13-B2FE6F81F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07BF-7385-4E2A-BBF7-7330120418AB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D29DBC-C07D-1645-7AF9-A0500456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5505DD-42C8-98DD-3E6C-4FBBFD5F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B97A-B9F4-40A6-8BB1-8343B652B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48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174E5-7AA9-8BE2-5F30-619C9EDD4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9D90E0-839E-DA8F-F3B2-7682D8014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07BF-7385-4E2A-BBF7-7330120418AB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E6A582-CA62-2153-55C7-EDA36A29B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0DDEA4-9CB2-D939-179D-4E6A643D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B97A-B9F4-40A6-8BB1-8343B652B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29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A3497F-F591-2848-31F3-605C807C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07BF-7385-4E2A-BBF7-7330120418AB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443725-3E9B-9E96-B10B-99BD634C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602BBD-F0E5-3286-7A54-9024ECAE8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B97A-B9F4-40A6-8BB1-8343B652B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70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3F7B8-1B70-5056-0A0B-D68ADEF98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49E41F-8EA4-ED30-91A5-890B0085A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92D5B6-A984-5B0F-7A7F-B321C31F3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E4253A-8C06-AA09-B017-BBBE455D8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07BF-7385-4E2A-BBF7-7330120418AB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381671-C441-1F3C-6D8E-6F502B487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AF7AF-1725-C6C6-B615-D27A6F86C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B97A-B9F4-40A6-8BB1-8343B652B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35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409BE-6472-237D-E745-C05BD9683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953247-7D21-421B-861F-7215FC888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E21709-1244-67B9-4A7D-1FDF14CF6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B39B64-17BE-F722-184B-A3230295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07BF-7385-4E2A-BBF7-7330120418AB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A6255F-FEAA-33AC-13C1-7D79B638D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46167E-D621-C928-00D3-0C4607556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B97A-B9F4-40A6-8BB1-8343B652B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20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AB3DF1-6F99-6FBA-6839-3140F4482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0728BD-775D-361C-AC8D-311CA1C4B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FEFC6-F65F-B20B-B04F-2F2FDEB8E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C07BF-7385-4E2A-BBF7-7330120418AB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23AACA-DD0D-0D51-9514-91D802DDC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FAA7E1-C335-C369-9315-953429A66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FB97A-B9F4-40A6-8BB1-8343B652B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14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anqiao.cn/problems/1534/learning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anqiao.cn/problems/3412/learn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anqiao.cn/problems/3412/learn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FFC1B-0D9D-640F-A1D6-85290A21CF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蓝桥杯算法基础集训之</a:t>
            </a:r>
            <a:br>
              <a:rPr lang="en-US" altLang="zh-CN" dirty="0"/>
            </a:br>
            <a:r>
              <a:rPr lang="zh-CN" altLang="en-US" dirty="0">
                <a:effectLst/>
              </a:rPr>
              <a:t>双指针，递归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D05081-DB4C-1AA4-111D-FBB5AF94D3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2024-11-29</a:t>
            </a:r>
          </a:p>
          <a:p>
            <a:r>
              <a:rPr lang="zh-CN" altLang="en-US" dirty="0"/>
              <a:t>开源鸿蒙社</a:t>
            </a:r>
            <a:endParaRPr lang="en-US" altLang="zh-CN" dirty="0"/>
          </a:p>
          <a:p>
            <a:r>
              <a:rPr lang="zh-CN" altLang="en-US" dirty="0"/>
              <a:t>青浩洋</a:t>
            </a:r>
          </a:p>
        </p:txBody>
      </p:sp>
    </p:spTree>
    <p:extLst>
      <p:ext uri="{BB962C8B-B14F-4D97-AF65-F5344CB8AC3E}">
        <p14:creationId xmlns:p14="http://schemas.microsoft.com/office/powerpoint/2010/main" val="874957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044A9-5814-7C2B-0785-99A6020A3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123975" cy="1024071"/>
          </a:xfrm>
        </p:spPr>
        <p:txBody>
          <a:bodyPr/>
          <a:lstStyle/>
          <a:p>
            <a:r>
              <a:rPr lang="zh-CN" altLang="en-US" dirty="0"/>
              <a:t>递归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EADF26-5B7B-62C9-8667-4258A4BF9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26865"/>
            <a:ext cx="9144000" cy="3938226"/>
          </a:xfrm>
        </p:spPr>
        <p:txBody>
          <a:bodyPr>
            <a:noAutofit/>
          </a:bodyPr>
          <a:lstStyle/>
          <a:p>
            <a:pPr algn="l"/>
            <a:r>
              <a:rPr lang="zh-CN" altLang="en-US" sz="2000" b="0" i="0" dirty="0">
                <a:effectLst/>
                <a:latin typeface="Inter"/>
              </a:rPr>
              <a:t>概念：递归是指函数直接或间接调用自身的过程。</a:t>
            </a:r>
          </a:p>
          <a:p>
            <a:pPr algn="l"/>
            <a:br>
              <a:rPr lang="zh-CN" altLang="en-US" sz="2000" dirty="0"/>
            </a:br>
            <a:r>
              <a:rPr lang="zh-CN" altLang="en-US" sz="2000" b="0" i="0" dirty="0">
                <a:effectLst/>
                <a:latin typeface="Inter"/>
              </a:rPr>
              <a:t>解释递归的两个关键要素：</a:t>
            </a:r>
            <a:br>
              <a:rPr lang="zh-CN" altLang="en-US" sz="2000" b="0" i="0" dirty="0">
                <a:effectLst/>
                <a:latin typeface="Inter"/>
              </a:rPr>
            </a:br>
            <a:r>
              <a:rPr lang="zh-CN" altLang="en-US" sz="2000" b="0" i="0" dirty="0">
                <a:effectLst/>
                <a:latin typeface="Inter"/>
              </a:rPr>
              <a:t>基本情况（递归终止条件）：递归函数中的一个条件，当满足该条件时，递归终止，避免无限递归。可以理解为直接解决极小规模问题的方法。</a:t>
            </a:r>
            <a:br>
              <a:rPr lang="zh-CN" altLang="en-US" sz="2000" b="0" i="0" dirty="0">
                <a:effectLst/>
                <a:latin typeface="Inter"/>
              </a:rPr>
            </a:br>
            <a:r>
              <a:rPr lang="zh-CN" altLang="en-US" sz="2000" b="0" i="0" dirty="0">
                <a:effectLst/>
                <a:latin typeface="Inter"/>
              </a:rPr>
              <a:t>递归表达式（递归调用）：递归函数中的语句，用于解决规模更小的子问题，再将子问题的答案合并成为当前问题的答案。</a:t>
            </a:r>
          </a:p>
        </p:txBody>
      </p:sp>
    </p:spTree>
    <p:extLst>
      <p:ext uri="{BB962C8B-B14F-4D97-AF65-F5344CB8AC3E}">
        <p14:creationId xmlns:p14="http://schemas.microsoft.com/office/powerpoint/2010/main" val="648212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17B5D-959C-EAAE-8F04-7646FF830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B76D2-B590-36FA-63D7-0E1D7BD66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123975" cy="1024071"/>
          </a:xfrm>
        </p:spPr>
        <p:txBody>
          <a:bodyPr/>
          <a:lstStyle/>
          <a:p>
            <a:r>
              <a:rPr lang="zh-CN" altLang="en-US" dirty="0"/>
              <a:t>递归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5242BE-2F32-8FAB-CD1C-E3DE48318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26865"/>
            <a:ext cx="9144000" cy="393822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b="0" i="0" dirty="0">
                <a:effectLst/>
                <a:latin typeface="Inter"/>
              </a:rPr>
              <a:t>实现过程：</a:t>
            </a:r>
          </a:p>
          <a:p>
            <a:pPr algn="l"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b="0" i="0" dirty="0">
                <a:solidFill>
                  <a:srgbClr val="222222"/>
                </a:solidFill>
                <a:effectLst/>
                <a:latin typeface="Inter"/>
              </a:rPr>
              <a:t>将大问题分解为规模更小的子问题。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b="0" i="0" dirty="0">
                <a:solidFill>
                  <a:srgbClr val="222222"/>
                </a:solidFill>
                <a:effectLst/>
                <a:latin typeface="Inter"/>
              </a:rPr>
              <a:t>使用递归调用解决每个子问题。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b="0" i="0" dirty="0">
                <a:solidFill>
                  <a:srgbClr val="222222"/>
                </a:solidFill>
                <a:effectLst/>
                <a:latin typeface="Inter"/>
              </a:rPr>
              <a:t>通过递归终止条件来结束递归。</a:t>
            </a:r>
          </a:p>
          <a:p>
            <a:pPr algn="l"/>
            <a:br>
              <a:rPr lang="zh-CN" altLang="en-US" sz="1600" dirty="0"/>
            </a:br>
            <a:r>
              <a:rPr lang="zh-CN" altLang="en-US" sz="1600" b="0" i="0" dirty="0">
                <a:effectLst/>
                <a:latin typeface="Inter"/>
              </a:rPr>
              <a:t>设计时需注意的细节：</a:t>
            </a:r>
          </a:p>
          <a:p>
            <a:pPr algn="l">
              <a:buFont typeface="+mj-lt"/>
              <a:buAutoNum type="arabicPeriod"/>
            </a:pPr>
            <a:r>
              <a:rPr lang="zh-CN" altLang="en-US" sz="1600" b="0" i="0" dirty="0">
                <a:solidFill>
                  <a:srgbClr val="222222"/>
                </a:solidFill>
                <a:effectLst/>
                <a:latin typeface="Inter"/>
              </a:rPr>
              <a:t>确保递归一定能到递归出口，避免无限递归，这可能导致 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Inter"/>
              </a:rPr>
              <a:t>TLE</a:t>
            </a:r>
            <a:r>
              <a:rPr lang="zh-CN" altLang="en-US" sz="1600" b="0" i="0" dirty="0">
                <a:solidFill>
                  <a:srgbClr val="222222"/>
                </a:solidFill>
                <a:effectLst/>
                <a:latin typeface="Inter"/>
              </a:rPr>
              <a:t>（超时）、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Inter"/>
              </a:rPr>
              <a:t>MLE</a:t>
            </a:r>
            <a:r>
              <a:rPr lang="zh-CN" altLang="en-US" sz="1600" b="0" i="0" dirty="0">
                <a:solidFill>
                  <a:srgbClr val="222222"/>
                </a:solidFill>
                <a:effectLst/>
                <a:latin typeface="Inter"/>
              </a:rPr>
              <a:t>（超内存）或 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Inter"/>
              </a:rPr>
              <a:t>RE</a:t>
            </a:r>
            <a:r>
              <a:rPr lang="zh-CN" altLang="en-US" sz="1600" b="0" i="0" dirty="0">
                <a:solidFill>
                  <a:srgbClr val="222222"/>
                </a:solidFill>
                <a:effectLst/>
                <a:latin typeface="Inter"/>
              </a:rPr>
              <a:t>（运行错误）。</a:t>
            </a: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zh-CN" altLang="en-US" sz="1600" b="0" i="0" dirty="0">
                <a:solidFill>
                  <a:srgbClr val="222222"/>
                </a:solidFill>
                <a:effectLst/>
                <a:latin typeface="Inter"/>
              </a:rPr>
              <a:t>考虑边界条件，有时候递归出口不止一个。</a:t>
            </a: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zh-CN" altLang="en-US" sz="1600" b="0" i="0" dirty="0">
                <a:solidFill>
                  <a:srgbClr val="222222"/>
                </a:solidFill>
                <a:effectLst/>
                <a:latin typeface="Inter"/>
              </a:rPr>
              <a:t>避免不必要的重复计算，尽可能优化递归函数的性能（例如使用记忆化）。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064607-3D24-4EF6-ADFB-5AF1C71D1A9C}"/>
              </a:ext>
            </a:extLst>
          </p:cNvPr>
          <p:cNvSpPr txBox="1"/>
          <p:nvPr/>
        </p:nvSpPr>
        <p:spPr>
          <a:xfrm>
            <a:off x="5890662" y="512035"/>
            <a:ext cx="61794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练习：</a:t>
            </a:r>
            <a:r>
              <a:rPr lang="en-US" altLang="zh-CN" dirty="0">
                <a:hlinkClick r:id="rId2"/>
              </a:rPr>
              <a:t>https://www.lanqiao.cn/problems/1534/learning/</a:t>
            </a:r>
            <a:endParaRPr lang="en-US" altLang="zh-CN" dirty="0"/>
          </a:p>
          <a:p>
            <a:r>
              <a:rPr lang="zh-CN" altLang="en-US" dirty="0"/>
              <a:t>例题：</a:t>
            </a:r>
            <a:r>
              <a:rPr lang="en-US" altLang="zh-CN" dirty="0"/>
              <a:t> https://www.lanqiao.cn/problems/18373/learning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760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1FAC4-E8F2-D7EF-8738-3CCF373E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双指针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04D990-6F6A-9078-2780-B286152395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2108" y="1886260"/>
            <a:ext cx="10401692" cy="43888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zh-CN" altLang="en-US" b="0" i="0" dirty="0">
                <a:effectLst/>
                <a:latin typeface="Inter"/>
              </a:rPr>
              <a:t>双指针算法是一种常用的算法技巧，它通常用于在数组或字符串中进行快速查找、匹配、排序或移动操作。</a:t>
            </a:r>
          </a:p>
          <a:p>
            <a:pPr algn="l"/>
            <a:r>
              <a:rPr lang="zh-CN" altLang="en-US" b="0" i="0" dirty="0">
                <a:effectLst/>
                <a:latin typeface="Inter"/>
              </a:rPr>
              <a:t>双指针并非真的用指针实现，一般用两个变量来表示下标（在后面都用指针来表示）。双指针算法使用两个指针在数据结构上进行迭代，并根据问题的要求移动这些指针。</a:t>
            </a:r>
          </a:p>
          <a:p>
            <a:pPr algn="l"/>
            <a:r>
              <a:rPr lang="zh-CN" altLang="en-US" b="0" i="0" dirty="0">
                <a:effectLst/>
                <a:latin typeface="Inter"/>
              </a:rPr>
              <a:t>双指针往往也和单调性、排序联系在一起，在数组的区间问题上，暴力法的时间复杂度往往是 </a:t>
            </a:r>
            <a:r>
              <a:rPr lang="en-US" altLang="zh-CN" b="0" i="0" dirty="0">
                <a:effectLst/>
                <a:latin typeface="Inter"/>
              </a:rPr>
              <a:t>O (n^2) </a:t>
            </a:r>
            <a:r>
              <a:rPr lang="zh-CN" altLang="en-US" b="0" i="0" dirty="0">
                <a:effectLst/>
                <a:latin typeface="Inter"/>
              </a:rPr>
              <a:t>的，但双指针利用 “单调性” 可以优化到 </a:t>
            </a:r>
            <a:r>
              <a:rPr lang="en-US" altLang="zh-CN" b="0" i="0" dirty="0">
                <a:effectLst/>
                <a:latin typeface="Inter"/>
              </a:rPr>
              <a:t>O (n)</a:t>
            </a:r>
            <a:r>
              <a:rPr lang="zh-CN" altLang="en-US" b="0" i="0" dirty="0">
                <a:effectLst/>
                <a:latin typeface="Inter"/>
              </a:rPr>
              <a:t>。</a:t>
            </a:r>
          </a:p>
          <a:p>
            <a:pPr algn="l"/>
            <a:r>
              <a:rPr lang="zh-CN" altLang="en-US" b="0" i="0" dirty="0">
                <a:effectLst/>
                <a:latin typeface="Inter"/>
              </a:rPr>
              <a:t>常见的双指针模型有：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对撞指针</a:t>
            </a: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快慢指针</a:t>
            </a:r>
          </a:p>
        </p:txBody>
      </p:sp>
    </p:spTree>
    <p:extLst>
      <p:ext uri="{BB962C8B-B14F-4D97-AF65-F5344CB8AC3E}">
        <p14:creationId xmlns:p14="http://schemas.microsoft.com/office/powerpoint/2010/main" val="2412185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45523-697B-E35F-CCB2-0F400EEFF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504" y="389433"/>
            <a:ext cx="10515600" cy="1325563"/>
          </a:xfrm>
        </p:spPr>
        <p:txBody>
          <a:bodyPr/>
          <a:lstStyle/>
          <a:p>
            <a:r>
              <a:rPr lang="zh-CN" altLang="en-US" dirty="0"/>
              <a:t>对撞指针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5138DA-1D43-4A78-7183-A3374C87B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effectLst/>
                <a:latin typeface="Inter"/>
              </a:rPr>
              <a:t>指的是两个指针 </a:t>
            </a:r>
            <a:r>
              <a:rPr lang="en-US" altLang="zh-CN" b="0" i="0" dirty="0">
                <a:effectLst/>
                <a:latin typeface="Inter"/>
              </a:rPr>
              <a:t>left</a:t>
            </a:r>
            <a:r>
              <a:rPr lang="zh-CN" altLang="en-US" b="0" i="0" dirty="0">
                <a:effectLst/>
                <a:latin typeface="Inter"/>
              </a:rPr>
              <a:t>、</a:t>
            </a:r>
            <a:r>
              <a:rPr lang="en-US" altLang="zh-CN" b="0" i="0" dirty="0">
                <a:effectLst/>
                <a:latin typeface="Inter"/>
              </a:rPr>
              <a:t>right</a:t>
            </a:r>
            <a:r>
              <a:rPr lang="zh-CN" altLang="en-US" b="0" i="0" dirty="0">
                <a:effectLst/>
                <a:latin typeface="Inter"/>
              </a:rPr>
              <a:t>（简写为 </a:t>
            </a:r>
            <a:r>
              <a:rPr lang="en-US" altLang="zh-CN" b="0" i="0" dirty="0" err="1">
                <a:effectLst/>
                <a:latin typeface="Inter"/>
              </a:rPr>
              <a:t>l,r</a:t>
            </a:r>
            <a:r>
              <a:rPr lang="zh-CN" altLang="en-US" b="0" i="0" dirty="0">
                <a:effectLst/>
                <a:latin typeface="Inter"/>
              </a:rPr>
              <a:t>）分别指向序列第一个元素和最后一个元素。</a:t>
            </a:r>
            <a:br>
              <a:rPr lang="zh-CN" altLang="en-US" b="0" i="0" dirty="0">
                <a:effectLst/>
                <a:latin typeface="Inter"/>
              </a:rPr>
            </a:br>
            <a:r>
              <a:rPr lang="zh-CN" altLang="en-US" b="0" i="0" dirty="0">
                <a:effectLst/>
                <a:latin typeface="Inter"/>
              </a:rPr>
              <a:t>然后 </a:t>
            </a:r>
            <a:r>
              <a:rPr lang="en-US" altLang="zh-CN" b="0" i="0" dirty="0">
                <a:effectLst/>
                <a:latin typeface="Inter"/>
              </a:rPr>
              <a:t>l </a:t>
            </a:r>
            <a:r>
              <a:rPr lang="zh-CN" altLang="en-US" b="0" i="0" dirty="0">
                <a:effectLst/>
                <a:latin typeface="Inter"/>
              </a:rPr>
              <a:t>指针不断递增，</a:t>
            </a:r>
            <a:r>
              <a:rPr lang="en-US" altLang="zh-CN" b="0" i="0" dirty="0">
                <a:effectLst/>
                <a:latin typeface="Inter"/>
              </a:rPr>
              <a:t>r </a:t>
            </a:r>
            <a:r>
              <a:rPr lang="zh-CN" altLang="en-US" b="0" i="0" dirty="0">
                <a:effectLst/>
                <a:latin typeface="Inter"/>
              </a:rPr>
              <a:t>不断递减，直到两个指针的值相撞或错开（即 </a:t>
            </a:r>
            <a:r>
              <a:rPr lang="en-US" altLang="zh-CN" b="0" i="0" dirty="0">
                <a:effectLst/>
                <a:latin typeface="Inter"/>
              </a:rPr>
              <a:t>l&gt;=r</a:t>
            </a:r>
            <a:r>
              <a:rPr lang="zh-CN" altLang="en-US" b="0" i="0" dirty="0">
                <a:effectLst/>
                <a:latin typeface="Inter"/>
              </a:rPr>
              <a:t>），或者满足其他要求的特殊条件为止。</a:t>
            </a:r>
          </a:p>
          <a:p>
            <a:pPr algn="l"/>
            <a:r>
              <a:rPr lang="zh-CN" altLang="en-US" b="0" i="0" dirty="0">
                <a:effectLst/>
                <a:latin typeface="Inter"/>
              </a:rPr>
              <a:t>对撞指针一般用来解决有序数组或者字符串问题（常见于区间问题）：</a:t>
            </a:r>
            <a:br>
              <a:rPr lang="zh-CN" altLang="en-US" b="0" i="0" dirty="0">
                <a:effectLst/>
                <a:latin typeface="Inter"/>
              </a:rPr>
            </a:br>
            <a:r>
              <a:rPr lang="zh-CN" altLang="en-US" b="0" i="0" dirty="0">
                <a:effectLst/>
                <a:latin typeface="Inter"/>
              </a:rPr>
              <a:t>查找有序数组中满足某些约束条件的一组元素问题：比如二分查找、数字之和等问题。</a:t>
            </a:r>
            <a:br>
              <a:rPr lang="zh-CN" altLang="en-US" b="0" i="0" dirty="0">
                <a:effectLst/>
                <a:latin typeface="Inter"/>
              </a:rPr>
            </a:br>
            <a:r>
              <a:rPr lang="zh-CN" altLang="en-US" b="0" i="0" dirty="0">
                <a:effectLst/>
                <a:latin typeface="Inter"/>
              </a:rPr>
              <a:t>字符串反转问题：反转字符串、回文数、颠倒二进制等问题。</a:t>
            </a:r>
          </a:p>
        </p:txBody>
      </p:sp>
    </p:spTree>
    <p:extLst>
      <p:ext uri="{BB962C8B-B14F-4D97-AF65-F5344CB8AC3E}">
        <p14:creationId xmlns:p14="http://schemas.microsoft.com/office/powerpoint/2010/main" val="3263329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8BC76-97CA-8FCF-C22C-4117E8638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3A92D-BB48-D632-D33B-6E9FB7934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504" y="389433"/>
            <a:ext cx="10515600" cy="1325563"/>
          </a:xfrm>
        </p:spPr>
        <p:txBody>
          <a:bodyPr/>
          <a:lstStyle/>
          <a:p>
            <a:r>
              <a:rPr lang="zh-CN" altLang="en-US" dirty="0"/>
              <a:t>对撞指针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0734FB-FA4A-D10B-5262-C0D96E51D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b="0" i="0" dirty="0">
                <a:effectLst/>
                <a:latin typeface="Inter"/>
              </a:rPr>
              <a:t>1. </a:t>
            </a:r>
            <a:r>
              <a:rPr lang="zh-CN" altLang="en-US" b="0" i="0" dirty="0">
                <a:effectLst/>
                <a:latin typeface="Inter"/>
              </a:rPr>
              <a:t>使用两个指针 </a:t>
            </a:r>
            <a:r>
              <a:rPr lang="en-US" altLang="zh-CN" b="0" i="0" dirty="0">
                <a:effectLst/>
                <a:latin typeface="Inter"/>
              </a:rPr>
              <a:t>left</a:t>
            </a:r>
            <a:r>
              <a:rPr lang="zh-CN" altLang="en-US" b="0" i="0" dirty="0">
                <a:effectLst/>
                <a:latin typeface="Inter"/>
              </a:rPr>
              <a:t>、</a:t>
            </a:r>
            <a:r>
              <a:rPr lang="en-US" altLang="zh-CN" b="0" i="0" dirty="0">
                <a:effectLst/>
                <a:latin typeface="Inter"/>
              </a:rPr>
              <a:t>right</a:t>
            </a:r>
            <a:r>
              <a:rPr lang="zh-CN" altLang="en-US" b="0" i="0" dirty="0">
                <a:effectLst/>
                <a:latin typeface="Inter"/>
              </a:rPr>
              <a:t>。</a:t>
            </a:r>
            <a:r>
              <a:rPr lang="en-US" altLang="zh-CN" b="0" i="0" dirty="0">
                <a:effectLst/>
                <a:latin typeface="Inter"/>
              </a:rPr>
              <a:t>left </a:t>
            </a:r>
            <a:r>
              <a:rPr lang="zh-CN" altLang="en-US" b="0" i="0" dirty="0">
                <a:effectLst/>
                <a:latin typeface="Inter"/>
              </a:rPr>
              <a:t>指向序列第一个元素，</a:t>
            </a:r>
            <a:endParaRPr lang="en-US" altLang="zh-CN" b="0" i="0" dirty="0">
              <a:effectLst/>
              <a:latin typeface="Inter"/>
            </a:endParaRPr>
          </a:p>
          <a:p>
            <a:pPr algn="l"/>
            <a:r>
              <a:rPr lang="zh-CN" altLang="en-US" b="0" i="0" dirty="0">
                <a:effectLst/>
                <a:latin typeface="Inter"/>
              </a:rPr>
              <a:t>即：</a:t>
            </a:r>
            <a:r>
              <a:rPr lang="en-US" altLang="zh-CN" b="0" i="0" dirty="0">
                <a:effectLst/>
                <a:latin typeface="Inter"/>
              </a:rPr>
              <a:t>left = 1</a:t>
            </a:r>
            <a:r>
              <a:rPr lang="zh-CN" altLang="en-US" b="0" i="0" dirty="0">
                <a:effectLst/>
                <a:latin typeface="Inter"/>
              </a:rPr>
              <a:t>，</a:t>
            </a:r>
            <a:r>
              <a:rPr lang="en-US" altLang="zh-CN" b="0" i="0" dirty="0">
                <a:effectLst/>
                <a:latin typeface="Inter"/>
              </a:rPr>
              <a:t>right </a:t>
            </a:r>
            <a:r>
              <a:rPr lang="zh-CN" altLang="en-US" b="0" i="0" dirty="0">
                <a:effectLst/>
                <a:latin typeface="Inter"/>
              </a:rPr>
              <a:t>指向序列最后一个元素，即：</a:t>
            </a:r>
            <a:r>
              <a:rPr lang="en-US" altLang="zh-CN" b="0" i="0" dirty="0">
                <a:effectLst/>
                <a:latin typeface="Inter"/>
              </a:rPr>
              <a:t>right = n</a:t>
            </a:r>
            <a:r>
              <a:rPr lang="zh-CN" altLang="en-US" b="0" i="0" dirty="0">
                <a:effectLst/>
                <a:latin typeface="Inter"/>
              </a:rPr>
              <a:t>。</a:t>
            </a:r>
            <a:br>
              <a:rPr lang="zh-CN" altLang="en-US" dirty="0"/>
            </a:br>
            <a:r>
              <a:rPr lang="en-US" altLang="zh-CN" b="0" i="0" dirty="0">
                <a:effectLst/>
                <a:latin typeface="Inter"/>
              </a:rPr>
              <a:t>2. </a:t>
            </a:r>
            <a:r>
              <a:rPr lang="zh-CN" altLang="en-US" b="0" i="0" dirty="0">
                <a:effectLst/>
                <a:latin typeface="Inter"/>
              </a:rPr>
              <a:t>在循环体中将左右指针相向移动，当满足一定条件时，将左指针右移，</a:t>
            </a:r>
            <a:r>
              <a:rPr lang="en-US" altLang="zh-CN" b="0" i="0" dirty="0">
                <a:effectLst/>
                <a:latin typeface="Inter"/>
              </a:rPr>
              <a:t>left++</a:t>
            </a:r>
            <a:r>
              <a:rPr lang="zh-CN" altLang="en-US" b="0" i="0" dirty="0">
                <a:effectLst/>
                <a:latin typeface="Inter"/>
              </a:rPr>
              <a:t>。当满足另外一定条件时，将右指针左移，</a:t>
            </a:r>
            <a:r>
              <a:rPr lang="en-US" altLang="zh-CN" b="0" i="0" dirty="0">
                <a:effectLst/>
                <a:latin typeface="Inter"/>
              </a:rPr>
              <a:t>right--</a:t>
            </a:r>
            <a:r>
              <a:rPr lang="zh-CN" altLang="en-US" b="0" i="0" dirty="0">
                <a:effectLst/>
                <a:latin typeface="Inter"/>
              </a:rPr>
              <a:t>。</a:t>
            </a:r>
            <a:br>
              <a:rPr lang="zh-CN" altLang="en-US" dirty="0"/>
            </a:br>
            <a:r>
              <a:rPr lang="en-US" altLang="zh-CN" b="0" i="0" dirty="0">
                <a:effectLst/>
                <a:latin typeface="Inter"/>
              </a:rPr>
              <a:t>3. </a:t>
            </a:r>
            <a:r>
              <a:rPr lang="zh-CN" altLang="en-US" b="0" i="0" dirty="0">
                <a:effectLst/>
                <a:latin typeface="Inter"/>
              </a:rPr>
              <a:t>直到两指针相撞（即 </a:t>
            </a:r>
            <a:r>
              <a:rPr lang="en-US" altLang="zh-CN" b="0" i="0" dirty="0">
                <a:effectLst/>
                <a:latin typeface="Inter"/>
              </a:rPr>
              <a:t>left==right</a:t>
            </a:r>
            <a:r>
              <a:rPr lang="zh-CN" altLang="en-US" b="0" i="0" dirty="0">
                <a:effectLst/>
                <a:latin typeface="Inter"/>
              </a:rPr>
              <a:t>），或者满足其他要求的特殊条件时，跳出循环体。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09041D-5DCD-CEE1-8810-0B5A8137F425}"/>
              </a:ext>
            </a:extLst>
          </p:cNvPr>
          <p:cNvSpPr txBox="1"/>
          <p:nvPr/>
        </p:nvSpPr>
        <p:spPr>
          <a:xfrm>
            <a:off x="5486327" y="681037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例题：</a:t>
            </a:r>
            <a:r>
              <a:rPr lang="en-US" altLang="zh-CN" dirty="0"/>
              <a:t>https://www.lanqiao.cn/problems/1371/learning</a:t>
            </a:r>
          </a:p>
        </p:txBody>
      </p:sp>
    </p:spTree>
    <p:extLst>
      <p:ext uri="{BB962C8B-B14F-4D97-AF65-F5344CB8AC3E}">
        <p14:creationId xmlns:p14="http://schemas.microsoft.com/office/powerpoint/2010/main" val="1777130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CF89C-ECDA-3E4D-EB3B-9542DA557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AA5BF-FFCF-281F-0001-5FD40D1F3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504" y="389433"/>
            <a:ext cx="10515600" cy="1325563"/>
          </a:xfrm>
        </p:spPr>
        <p:txBody>
          <a:bodyPr/>
          <a:lstStyle/>
          <a:p>
            <a:r>
              <a:rPr lang="zh-CN" altLang="en-US" dirty="0"/>
              <a:t>快慢指针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46FE6-1BC3-490B-5980-FFF96CD66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zh-CN" altLang="en-US" b="0" i="0" dirty="0">
                <a:effectLst/>
                <a:latin typeface="Inter"/>
              </a:rPr>
              <a:t>快慢指针一般比对撞指针更难想，也更难写。</a:t>
            </a:r>
          </a:p>
          <a:p>
            <a:pPr algn="l"/>
            <a:br>
              <a:rPr lang="zh-CN" altLang="en-US" dirty="0"/>
            </a:br>
            <a:r>
              <a:rPr lang="zh-CN" altLang="en-US" b="0" i="0" dirty="0">
                <a:effectLst/>
                <a:latin typeface="Inter"/>
              </a:rPr>
              <a:t>指的是两个指针从同一侧开始遍历序列，且移动的步长一个快一个慢。</a:t>
            </a:r>
            <a:br>
              <a:rPr lang="zh-CN" altLang="en-US" b="0" i="0" dirty="0">
                <a:effectLst/>
                <a:latin typeface="Inter"/>
              </a:rPr>
            </a:br>
            <a:r>
              <a:rPr lang="zh-CN" altLang="en-US" b="0" i="0" dirty="0">
                <a:effectLst/>
                <a:latin typeface="Inter"/>
              </a:rPr>
              <a:t>移动快的指针被称为快指针，移动慢的指针被称为慢指针。</a:t>
            </a:r>
          </a:p>
          <a:p>
            <a:pPr algn="l"/>
            <a:br>
              <a:rPr lang="zh-CN" altLang="en-US" dirty="0"/>
            </a:br>
            <a:r>
              <a:rPr lang="zh-CN" altLang="en-US" b="0" i="0" dirty="0">
                <a:effectLst/>
                <a:latin typeface="Inter"/>
              </a:rPr>
              <a:t>为了方便理解，我们设快指针为 </a:t>
            </a:r>
            <a:r>
              <a:rPr lang="en-US" altLang="zh-CN" b="0" i="0" dirty="0">
                <a:effectLst/>
                <a:latin typeface="Inter"/>
              </a:rPr>
              <a:t>r</a:t>
            </a:r>
            <a:r>
              <a:rPr lang="zh-CN" altLang="en-US" b="0" i="0" dirty="0">
                <a:effectLst/>
                <a:latin typeface="Inter"/>
              </a:rPr>
              <a:t>，慢指针为 </a:t>
            </a:r>
            <a:r>
              <a:rPr lang="en-US" altLang="zh-CN" b="0" i="0" dirty="0">
                <a:effectLst/>
                <a:latin typeface="Inter"/>
              </a:rPr>
              <a:t>l</a:t>
            </a:r>
            <a:r>
              <a:rPr lang="zh-CN" altLang="en-US" b="0" i="0" dirty="0">
                <a:effectLst/>
                <a:latin typeface="Inter"/>
              </a:rPr>
              <a:t>，这样慢指针和快指针构成区间 </a:t>
            </a:r>
            <a:r>
              <a:rPr lang="en-US" altLang="zh-CN" b="0" i="0" dirty="0">
                <a:effectLst/>
                <a:latin typeface="Inter"/>
              </a:rPr>
              <a:t>[l, r]</a:t>
            </a:r>
            <a:r>
              <a:rPr lang="zh-CN" altLang="en-US" b="0" i="0" dirty="0">
                <a:effectLst/>
                <a:latin typeface="Inter"/>
              </a:rPr>
              <a:t>。</a:t>
            </a:r>
          </a:p>
          <a:p>
            <a:pPr algn="l"/>
            <a:br>
              <a:rPr lang="zh-CN" altLang="en-US" dirty="0"/>
            </a:br>
            <a:r>
              <a:rPr lang="zh-CN" altLang="en-US" b="0" i="0" dirty="0">
                <a:effectLst/>
                <a:latin typeface="Inter"/>
              </a:rPr>
              <a:t>两个指针以不同速度、不同策略移动，直到快指针移动到数组尾端，或者两指针相交，或者满足其他特殊条件时为止。</a:t>
            </a:r>
          </a:p>
        </p:txBody>
      </p:sp>
    </p:spTree>
    <p:extLst>
      <p:ext uri="{BB962C8B-B14F-4D97-AF65-F5344CB8AC3E}">
        <p14:creationId xmlns:p14="http://schemas.microsoft.com/office/powerpoint/2010/main" val="2521002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65C8C-B0B2-232A-12CE-DB81D7E27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14246-C038-CFEE-147D-ECE88B8CF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504" y="389433"/>
            <a:ext cx="10515600" cy="1325563"/>
          </a:xfrm>
        </p:spPr>
        <p:txBody>
          <a:bodyPr/>
          <a:lstStyle/>
          <a:p>
            <a:r>
              <a:rPr lang="zh-CN" altLang="en-US" dirty="0"/>
              <a:t>快慢指针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2DC4A2-5D93-8D9D-18DF-D8EEA4FC3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0" i="0" dirty="0">
                <a:effectLst/>
                <a:latin typeface="Inter"/>
              </a:rPr>
              <a:t>1. </a:t>
            </a:r>
            <a:r>
              <a:rPr lang="zh-CN" altLang="en-US" b="0" i="0" dirty="0">
                <a:effectLst/>
                <a:latin typeface="Inter"/>
              </a:rPr>
              <a:t>使用两个指针 </a:t>
            </a:r>
            <a:r>
              <a:rPr lang="en-US" altLang="zh-CN" b="0" i="0" dirty="0">
                <a:effectLst/>
                <a:latin typeface="Inter"/>
              </a:rPr>
              <a:t>l</a:t>
            </a:r>
            <a:r>
              <a:rPr lang="zh-CN" altLang="en-US" b="0" i="0" dirty="0">
                <a:effectLst/>
                <a:latin typeface="Inter"/>
              </a:rPr>
              <a:t>、</a:t>
            </a:r>
            <a:r>
              <a:rPr lang="en-US" altLang="zh-CN" b="0" i="0" dirty="0">
                <a:effectLst/>
                <a:latin typeface="Inter"/>
              </a:rPr>
              <a:t>r</a:t>
            </a:r>
            <a:r>
              <a:rPr lang="zh-CN" altLang="en-US" b="0" i="0" dirty="0">
                <a:effectLst/>
                <a:latin typeface="Inter"/>
              </a:rPr>
              <a:t>。</a:t>
            </a:r>
            <a:r>
              <a:rPr lang="en-US" altLang="zh-CN" b="0" i="0" dirty="0">
                <a:effectLst/>
                <a:latin typeface="Inter"/>
              </a:rPr>
              <a:t>l </a:t>
            </a:r>
            <a:r>
              <a:rPr lang="zh-CN" altLang="en-US" b="0" i="0" dirty="0">
                <a:effectLst/>
                <a:latin typeface="Inter"/>
              </a:rPr>
              <a:t>一般指向序列第一个元素，即：</a:t>
            </a:r>
            <a:r>
              <a:rPr lang="en-US" altLang="zh-CN" b="0" i="0" dirty="0">
                <a:effectLst/>
                <a:latin typeface="Inter"/>
              </a:rPr>
              <a:t>l = 1</a:t>
            </a:r>
            <a:r>
              <a:rPr lang="zh-CN" altLang="en-US" b="0" i="0" dirty="0">
                <a:effectLst/>
                <a:latin typeface="Inter"/>
              </a:rPr>
              <a:t>，</a:t>
            </a:r>
            <a:r>
              <a:rPr lang="en-US" altLang="zh-CN" b="0" i="0" dirty="0">
                <a:effectLst/>
                <a:latin typeface="Inter"/>
              </a:rPr>
              <a:t>r </a:t>
            </a:r>
            <a:r>
              <a:rPr lang="zh-CN" altLang="en-US" b="0" i="0" dirty="0">
                <a:effectLst/>
                <a:latin typeface="Inter"/>
              </a:rPr>
              <a:t>一般指向序列第零个元素，即：</a:t>
            </a:r>
            <a:r>
              <a:rPr lang="en-US" altLang="zh-CN" b="0" i="0" dirty="0">
                <a:effectLst/>
                <a:latin typeface="Inter"/>
              </a:rPr>
              <a:t>r = 0</a:t>
            </a:r>
            <a:r>
              <a:rPr lang="zh-CN" altLang="en-US" b="0" i="0" dirty="0">
                <a:effectLst/>
                <a:latin typeface="Inter"/>
              </a:rPr>
              <a:t>。即初始时区间 </a:t>
            </a:r>
            <a:r>
              <a:rPr lang="en-US" altLang="zh-CN" b="0" i="0" dirty="0">
                <a:effectLst/>
                <a:latin typeface="Inter"/>
              </a:rPr>
              <a:t>[l, r] = [1, 0] </a:t>
            </a:r>
            <a:r>
              <a:rPr lang="zh-CN" altLang="en-US" b="0" i="0" dirty="0">
                <a:effectLst/>
                <a:latin typeface="Inter"/>
              </a:rPr>
              <a:t>表示为空区间。</a:t>
            </a:r>
            <a:br>
              <a:rPr lang="zh-CN" altLang="en-US" dirty="0"/>
            </a:br>
            <a:r>
              <a:rPr lang="en-US" altLang="zh-CN" b="0" i="0" dirty="0">
                <a:effectLst/>
                <a:latin typeface="Inter"/>
              </a:rPr>
              <a:t>2. </a:t>
            </a:r>
            <a:r>
              <a:rPr lang="zh-CN" altLang="en-US" b="0" i="0" dirty="0">
                <a:effectLst/>
                <a:latin typeface="Inter"/>
              </a:rPr>
              <a:t>在循环体中将左右指针向右移动。当满足一定条件时，将慢指针右移，即 </a:t>
            </a:r>
            <a:r>
              <a:rPr lang="en-US" altLang="zh-CN" b="0" i="0" dirty="0">
                <a:effectLst/>
                <a:latin typeface="Inter"/>
              </a:rPr>
              <a:t>l++</a:t>
            </a:r>
            <a:r>
              <a:rPr lang="zh-CN" altLang="en-US" b="0" i="0" dirty="0">
                <a:effectLst/>
                <a:latin typeface="Inter"/>
              </a:rPr>
              <a:t>。当满足另外一定条件时（也可能不需要满足条件），将快指针右移，即 </a:t>
            </a:r>
            <a:r>
              <a:rPr lang="en-US" altLang="zh-CN" b="0" i="0" dirty="0">
                <a:effectLst/>
                <a:latin typeface="Inter"/>
              </a:rPr>
              <a:t>r++</a:t>
            </a:r>
            <a:r>
              <a:rPr lang="zh-CN" altLang="en-US" b="0" i="0" dirty="0">
                <a:effectLst/>
                <a:latin typeface="Inter"/>
              </a:rPr>
              <a:t>，保持 </a:t>
            </a:r>
            <a:r>
              <a:rPr lang="en-US" altLang="zh-CN" b="0" i="0" dirty="0">
                <a:effectLst/>
                <a:latin typeface="Inter"/>
              </a:rPr>
              <a:t>[l, r] </a:t>
            </a:r>
            <a:r>
              <a:rPr lang="zh-CN" altLang="en-US" b="0" i="0" dirty="0">
                <a:effectLst/>
                <a:latin typeface="Inter"/>
              </a:rPr>
              <a:t>为合法区间。</a:t>
            </a:r>
            <a:br>
              <a:rPr lang="zh-CN" altLang="en-US" dirty="0"/>
            </a:br>
            <a:r>
              <a:rPr lang="en-US" altLang="zh-CN" b="0" i="0" dirty="0">
                <a:effectLst/>
                <a:latin typeface="Inter"/>
              </a:rPr>
              <a:t>3. </a:t>
            </a:r>
            <a:r>
              <a:rPr lang="zh-CN" altLang="en-US" b="0" i="0" dirty="0">
                <a:effectLst/>
                <a:latin typeface="Inter"/>
              </a:rPr>
              <a:t>到指针移动到数组尾端（即 </a:t>
            </a:r>
            <a:r>
              <a:rPr lang="en-US" altLang="zh-CN" b="0" i="0" dirty="0">
                <a:effectLst/>
                <a:latin typeface="Inter"/>
              </a:rPr>
              <a:t>l == n </a:t>
            </a:r>
            <a:r>
              <a:rPr lang="zh-CN" altLang="en-US" b="0" i="0" dirty="0">
                <a:effectLst/>
                <a:latin typeface="Inter"/>
              </a:rPr>
              <a:t>且 </a:t>
            </a:r>
            <a:r>
              <a:rPr lang="en-US" altLang="zh-CN" b="0" i="0" dirty="0">
                <a:effectLst/>
                <a:latin typeface="Inter"/>
              </a:rPr>
              <a:t>r == n</a:t>
            </a:r>
            <a:r>
              <a:rPr lang="zh-CN" altLang="en-US" b="0" i="0" dirty="0">
                <a:effectLst/>
                <a:latin typeface="Inter"/>
              </a:rPr>
              <a:t>），或者两指针相交，或者满足其他特殊条件时跳出循环体。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8FD4AD-F265-4309-01B2-CD90105F6C18}"/>
              </a:ext>
            </a:extLst>
          </p:cNvPr>
          <p:cNvSpPr txBox="1"/>
          <p:nvPr/>
        </p:nvSpPr>
        <p:spPr>
          <a:xfrm>
            <a:off x="5486327" y="681037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例题：</a:t>
            </a:r>
            <a:r>
              <a:rPr lang="en-US" altLang="zh-CN" dirty="0"/>
              <a:t>https://www.lanqiao.cn/problems/1372/learning</a:t>
            </a:r>
          </a:p>
          <a:p>
            <a:r>
              <a:rPr lang="zh-CN" altLang="en-US" dirty="0"/>
              <a:t>练习：</a:t>
            </a:r>
            <a:r>
              <a:rPr lang="en-US" altLang="zh-CN" dirty="0"/>
              <a:t>https://www.lanqiao.cn/problems/1621/learning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62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944</Words>
  <Application>Microsoft Office PowerPoint</Application>
  <PresentationFormat>宽屏</PresentationFormat>
  <Paragraphs>41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Inter</vt:lpstr>
      <vt:lpstr>等线</vt:lpstr>
      <vt:lpstr>等线 Light</vt:lpstr>
      <vt:lpstr>Arial</vt:lpstr>
      <vt:lpstr>Office 主题​​</vt:lpstr>
      <vt:lpstr>蓝桥杯算法基础集训之 双指针，递归</vt:lpstr>
      <vt:lpstr>递归</vt:lpstr>
      <vt:lpstr>递归</vt:lpstr>
      <vt:lpstr>双指针</vt:lpstr>
      <vt:lpstr>对撞指针</vt:lpstr>
      <vt:lpstr>对撞指针</vt:lpstr>
      <vt:lpstr>快慢指针</vt:lpstr>
      <vt:lpstr>快慢指针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Qing TouHou</dc:creator>
  <cp:lastModifiedBy>Qing TouHou</cp:lastModifiedBy>
  <cp:revision>29</cp:revision>
  <dcterms:created xsi:type="dcterms:W3CDTF">2024-11-21T12:19:37Z</dcterms:created>
  <dcterms:modified xsi:type="dcterms:W3CDTF">2024-11-29T03:26:57Z</dcterms:modified>
</cp:coreProperties>
</file>