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Lora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Lora-bold.fntdata"/><Relationship Id="rId10" Type="http://schemas.openxmlformats.org/officeDocument/2006/relationships/slide" Target="slides/slide5.xml"/><Relationship Id="rId32" Type="http://schemas.openxmlformats.org/officeDocument/2006/relationships/font" Target="fonts/Lora-regular.fntdata"/><Relationship Id="rId13" Type="http://schemas.openxmlformats.org/officeDocument/2006/relationships/slide" Target="slides/slide8.xml"/><Relationship Id="rId35" Type="http://schemas.openxmlformats.org/officeDocument/2006/relationships/font" Target="fonts/Lora-boldItalic.fntdata"/><Relationship Id="rId12" Type="http://schemas.openxmlformats.org/officeDocument/2006/relationships/slide" Target="slides/slide7.xml"/><Relationship Id="rId34" Type="http://schemas.openxmlformats.org/officeDocument/2006/relationships/font" Target="fonts/Lora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236e1bff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4236e1bff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2b53db38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42b53db38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ed8749c9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ed8749c9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ed8749c9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ed8749c9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36ddd624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436ddd624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36ddd624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436ddd624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36ddd624c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436ddd624c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36ddd624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436ddd624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376f5ca6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4376f5ca6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4376f5ca6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4376f5ca6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ed8749c9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ed8749c9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Mention the general outline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Introduction and software used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Cost of running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Machine Learning </a:t>
            </a:r>
            <a:r>
              <a:rPr lang="en-GB"/>
              <a:t>methodology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376f5ca6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4376f5ca6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4376f5ca6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4376f5ca6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436ddd624c_0_1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436ddd624c_0_1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36ddd624c_0_1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436ddd624c_0_1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3ed8749c9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3ed8749c9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3ed8749c9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3ed8749c9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42dd86c6c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42dd86c6c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ed8749c9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ed8749c9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42b53db3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42b53db3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2dd86c6c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2dd86c6c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data is wet lab validated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2b53db38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2b53db38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split protein system between 1-10 and 11 is established.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ed8749c9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ed8749c9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236e1bff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236e1bff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236e1bff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4236e1bff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Lora"/>
              <a:buNone/>
              <a:defRPr sz="12000">
                <a:latin typeface="Lora"/>
                <a:ea typeface="Lora"/>
                <a:cs typeface="Lora"/>
                <a:sym typeface="L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Lora"/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Lora"/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Lora"/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Lora"/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Lora"/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Lora"/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Lora"/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Lora"/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Lora"/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●"/>
              <a:defRPr>
                <a:latin typeface="Lora"/>
                <a:ea typeface="Lora"/>
                <a:cs typeface="Lora"/>
                <a:sym typeface="Lora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○"/>
              <a:defRPr>
                <a:latin typeface="Lora"/>
                <a:ea typeface="Lora"/>
                <a:cs typeface="Lora"/>
                <a:sym typeface="Lora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●"/>
              <a:defRPr>
                <a:latin typeface="Lora"/>
                <a:ea typeface="Lora"/>
                <a:cs typeface="Lora"/>
                <a:sym typeface="Lora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○"/>
              <a:defRPr>
                <a:latin typeface="Lora"/>
                <a:ea typeface="Lora"/>
                <a:cs typeface="Lora"/>
                <a:sym typeface="Lora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■"/>
              <a:defRPr>
                <a:latin typeface="Lora"/>
                <a:ea typeface="Lora"/>
                <a:cs typeface="Lora"/>
                <a:sym typeface="Lora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●"/>
              <a:defRPr>
                <a:latin typeface="Lora"/>
                <a:ea typeface="Lora"/>
                <a:cs typeface="Lora"/>
                <a:sym typeface="Lora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○"/>
              <a:defRPr>
                <a:latin typeface="Lora"/>
                <a:ea typeface="Lora"/>
                <a:cs typeface="Lora"/>
                <a:sym typeface="Lora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■"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Lora"/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Lora"/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Lora"/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Lora"/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Lora"/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Lora"/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Lora"/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Lora"/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Lora"/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  <a:defRPr sz="1200"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■"/>
              <a:defRPr sz="1200"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  <a:defRPr sz="1200"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  <a:defRPr sz="1200"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■"/>
              <a:defRPr sz="1200"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  <a:defRPr sz="1200"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  <a:defRPr sz="1200"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■"/>
              <a:defRPr sz="12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  <a:defRPr sz="1200"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■"/>
              <a:defRPr sz="1200"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  <a:defRPr sz="1200"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  <a:defRPr sz="1200"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■"/>
              <a:defRPr sz="1200"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  <a:defRPr sz="1200"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  <a:defRPr sz="1200"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■"/>
              <a:defRPr sz="12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Lora"/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sz="24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ora"/>
              <a:buNone/>
              <a:defRPr sz="48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zhuyuezx/Pardee-Lab-computation-project-pipelin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i.org/10.6084/m9.figshare.3102154.v1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deepmind/alphafold" TargetMode="External"/><Relationship Id="rId4" Type="http://schemas.openxmlformats.org/officeDocument/2006/relationships/hyperlink" Target="https://colab.research.google.com/drive/1iIIxU8BozvCxpiZCRsPEQ0dnJRdMDv9a#scrollTo=G9KE0HmWCJmK" TargetMode="External"/><Relationship Id="rId5" Type="http://schemas.openxmlformats.org/officeDocument/2006/relationships/hyperlink" Target="https://github.com/zhuyuezx/Pardee-Lab-computation-project-pipeline/tree/main/scores" TargetMode="External"/><Relationship Id="rId6" Type="http://schemas.openxmlformats.org/officeDocument/2006/relationships/image" Target="../media/image19.png"/><Relationship Id="rId7" Type="http://schemas.openxmlformats.org/officeDocument/2006/relationships/image" Target="../media/image10.png"/><Relationship Id="rId8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Computational Project </a:t>
            </a:r>
            <a:endParaRPr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66">
                <a:latin typeface="Lora"/>
                <a:ea typeface="Lora"/>
                <a:cs typeface="Lora"/>
                <a:sym typeface="Lora"/>
              </a:rPr>
              <a:t>End of Summer Presentation</a:t>
            </a:r>
            <a:endParaRPr sz="3266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1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Present</a:t>
            </a:r>
            <a:r>
              <a:rPr lang="en-GB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ers: Anna L., Sah</a:t>
            </a:r>
            <a:r>
              <a:rPr lang="en-GB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il P., Jason Z.</a:t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Supervisors: Pouriya and Andy</a:t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Principal Investigator: Keith Pardee</a:t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550" y="4116850"/>
            <a:ext cx="1866900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&amp; Expense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2687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$1.2 per hour, and $900 per month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80 minutes for full GFP in multimer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15 minutes for GFP11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Output pdb files storing predicted structures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Budget plan and warning </a:t>
            </a:r>
            <a:r>
              <a:rPr lang="en-GB"/>
              <a:t>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Open to computation power increase 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588" y="3081238"/>
            <a:ext cx="3743325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338" y="580962"/>
            <a:ext cx="4319838" cy="19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3873300" cy="9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 Model Construction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7130" y="0"/>
            <a:ext cx="454224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Machine Learning Model Types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429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Variational Autoencoder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Input → Smaller Form → Reconstruction of Input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Why? </a:t>
            </a:r>
            <a:r>
              <a:rPr lang="en-GB"/>
              <a:t>We want to compress our amino acid sequence into a smaller form in a continuous space, and give it a chemical representation </a:t>
            </a:r>
            <a:r>
              <a:rPr i="1" lang="en-GB"/>
              <a:t>(functional similarity might imply chemically similarity)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Gaussian Process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Regression with distributions at each point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Why?</a:t>
            </a:r>
            <a:r>
              <a:rPr lang="en-GB"/>
              <a:t> We want to have some confidence about our choice of mutation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375" y="2978647"/>
            <a:ext cx="2892149" cy="216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23150"/>
            <a:ext cx="4572002" cy="1455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 Level View of the Machine Learning Algorithm</a:t>
            </a:r>
            <a:endParaRPr/>
          </a:p>
        </p:txBody>
      </p:sp>
      <p:sp>
        <p:nvSpPr>
          <p:cNvPr id="144" name="Google Shape;144;p25"/>
          <p:cNvSpPr/>
          <p:nvPr/>
        </p:nvSpPr>
        <p:spPr>
          <a:xfrm>
            <a:off x="3578250" y="1950325"/>
            <a:ext cx="1987500" cy="47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Amino Acid Sequence</a:t>
            </a:r>
            <a:endParaRPr/>
          </a:p>
        </p:txBody>
      </p:sp>
      <p:sp>
        <p:nvSpPr>
          <p:cNvPr id="145" name="Google Shape;145;p25"/>
          <p:cNvSpPr/>
          <p:nvPr/>
        </p:nvSpPr>
        <p:spPr>
          <a:xfrm>
            <a:off x="829725" y="2803113"/>
            <a:ext cx="2469900" cy="33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Chemical Representation</a:t>
            </a:r>
            <a:endParaRPr/>
          </a:p>
        </p:txBody>
      </p:sp>
      <p:sp>
        <p:nvSpPr>
          <p:cNvPr id="146" name="Google Shape;146;p25"/>
          <p:cNvSpPr/>
          <p:nvPr/>
        </p:nvSpPr>
        <p:spPr>
          <a:xfrm>
            <a:off x="3637050" y="2807325"/>
            <a:ext cx="1869900" cy="33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AlphaFold Prediction</a:t>
            </a:r>
            <a:endParaRPr/>
          </a:p>
        </p:txBody>
      </p:sp>
      <p:sp>
        <p:nvSpPr>
          <p:cNvPr id="147" name="Google Shape;147;p25"/>
          <p:cNvSpPr/>
          <p:nvPr/>
        </p:nvSpPr>
        <p:spPr>
          <a:xfrm>
            <a:off x="3854688" y="3360413"/>
            <a:ext cx="1080600" cy="33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PPI Scores</a:t>
            </a:r>
            <a:endParaRPr/>
          </a:p>
        </p:txBody>
      </p:sp>
      <p:cxnSp>
        <p:nvCxnSpPr>
          <p:cNvPr id="148" name="Google Shape;148;p25"/>
          <p:cNvCxnSpPr>
            <a:stCxn id="144" idx="2"/>
            <a:endCxn id="146" idx="0"/>
          </p:cNvCxnSpPr>
          <p:nvPr/>
        </p:nvCxnSpPr>
        <p:spPr>
          <a:xfrm>
            <a:off x="4572000" y="2423725"/>
            <a:ext cx="0" cy="3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5"/>
          <p:cNvCxnSpPr>
            <a:stCxn id="144" idx="1"/>
            <a:endCxn id="145" idx="0"/>
          </p:cNvCxnSpPr>
          <p:nvPr/>
        </p:nvCxnSpPr>
        <p:spPr>
          <a:xfrm flipH="1">
            <a:off x="2064750" y="2187025"/>
            <a:ext cx="1513500" cy="6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5"/>
          <p:cNvCxnSpPr>
            <a:stCxn id="146" idx="2"/>
            <a:endCxn id="147" idx="0"/>
          </p:cNvCxnSpPr>
          <p:nvPr/>
        </p:nvCxnSpPr>
        <p:spPr>
          <a:xfrm flipH="1">
            <a:off x="4395000" y="3142425"/>
            <a:ext cx="177000" cy="2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5"/>
          <p:cNvSpPr/>
          <p:nvPr/>
        </p:nvSpPr>
        <p:spPr>
          <a:xfrm>
            <a:off x="2777550" y="3962413"/>
            <a:ext cx="27882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Continuous Representation</a:t>
            </a:r>
            <a:endParaRPr/>
          </a:p>
        </p:txBody>
      </p:sp>
      <p:cxnSp>
        <p:nvCxnSpPr>
          <p:cNvPr id="152" name="Google Shape;152;p25"/>
          <p:cNvCxnSpPr>
            <a:stCxn id="145" idx="2"/>
            <a:endCxn id="151" idx="0"/>
          </p:cNvCxnSpPr>
          <p:nvPr/>
        </p:nvCxnSpPr>
        <p:spPr>
          <a:xfrm>
            <a:off x="2064675" y="3138213"/>
            <a:ext cx="2106900" cy="82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5"/>
          <p:cNvCxnSpPr>
            <a:stCxn id="147" idx="2"/>
            <a:endCxn id="151" idx="0"/>
          </p:cNvCxnSpPr>
          <p:nvPr/>
        </p:nvCxnSpPr>
        <p:spPr>
          <a:xfrm flipH="1">
            <a:off x="4171788" y="3695513"/>
            <a:ext cx="223200" cy="26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5"/>
          <p:cNvSpPr/>
          <p:nvPr/>
        </p:nvSpPr>
        <p:spPr>
          <a:xfrm>
            <a:off x="6406125" y="3962425"/>
            <a:ext cx="149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GFP Brightness</a:t>
            </a:r>
            <a:endParaRPr/>
          </a:p>
        </p:txBody>
      </p:sp>
      <p:cxnSp>
        <p:nvCxnSpPr>
          <p:cNvPr id="155" name="Google Shape;155;p25"/>
          <p:cNvCxnSpPr>
            <a:stCxn id="151" idx="3"/>
            <a:endCxn id="154" idx="1"/>
          </p:cNvCxnSpPr>
          <p:nvPr/>
        </p:nvCxnSpPr>
        <p:spPr>
          <a:xfrm>
            <a:off x="5565750" y="4163863"/>
            <a:ext cx="84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5"/>
          <p:cNvSpPr/>
          <p:nvPr/>
        </p:nvSpPr>
        <p:spPr>
          <a:xfrm>
            <a:off x="5844375" y="2872475"/>
            <a:ext cx="2469900" cy="33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Global</a:t>
            </a:r>
            <a:r>
              <a:rPr lang="en-GB"/>
              <a:t> Representation</a:t>
            </a:r>
            <a:endParaRPr/>
          </a:p>
        </p:txBody>
      </p:sp>
      <p:cxnSp>
        <p:nvCxnSpPr>
          <p:cNvPr id="157" name="Google Shape;157;p25"/>
          <p:cNvCxnSpPr>
            <a:stCxn id="144" idx="3"/>
            <a:endCxn id="156" idx="0"/>
          </p:cNvCxnSpPr>
          <p:nvPr/>
        </p:nvCxnSpPr>
        <p:spPr>
          <a:xfrm>
            <a:off x="5565750" y="2187025"/>
            <a:ext cx="1513500" cy="6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5"/>
          <p:cNvCxnSpPr>
            <a:stCxn id="156" idx="2"/>
            <a:endCxn id="151" idx="0"/>
          </p:cNvCxnSpPr>
          <p:nvPr/>
        </p:nvCxnSpPr>
        <p:spPr>
          <a:xfrm flipH="1">
            <a:off x="4171725" y="3207575"/>
            <a:ext cx="2907600" cy="7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Chemical Representation/Encoding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75" y="3114475"/>
            <a:ext cx="3999900" cy="17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Each amino acid has various chemical properties, and by having a representation of the amino acid sequence based on the chemical properties, we can determine which other mutations might be functionally similar based on chemical similarities</a:t>
            </a:r>
            <a:endParaRPr/>
          </a:p>
        </p:txBody>
      </p:sp>
      <p:sp>
        <p:nvSpPr>
          <p:cNvPr id="165" name="Google Shape;165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Amino Acid → Chemical Matrix → Compressed Chemical Representation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Each amino acid turns into a vector of chemical properties (forming a matrix)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Matrix of the sequence is then compressed into a vector form (using machine learning)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/>
              <a:t>Using a VAE to make the space continuous, and give chemical representations to amino acid sequences</a:t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1780569" y="1152475"/>
            <a:ext cx="1062300" cy="31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Amino Acid Sequence</a:t>
            </a:r>
            <a:endParaRPr sz="700"/>
          </a:p>
        </p:txBody>
      </p:sp>
      <p:sp>
        <p:nvSpPr>
          <p:cNvPr id="167" name="Google Shape;167;p26"/>
          <p:cNvSpPr/>
          <p:nvPr/>
        </p:nvSpPr>
        <p:spPr>
          <a:xfrm>
            <a:off x="311700" y="1716595"/>
            <a:ext cx="1320000" cy="22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Chemical Representation</a:t>
            </a:r>
            <a:endParaRPr sz="700"/>
          </a:p>
        </p:txBody>
      </p:sp>
      <p:sp>
        <p:nvSpPr>
          <p:cNvPr id="168" name="Google Shape;168;p26"/>
          <p:cNvSpPr/>
          <p:nvPr/>
        </p:nvSpPr>
        <p:spPr>
          <a:xfrm>
            <a:off x="1812001" y="1719375"/>
            <a:ext cx="1125900" cy="22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AlphaFold Prediction</a:t>
            </a:r>
            <a:endParaRPr sz="700"/>
          </a:p>
        </p:txBody>
      </p:sp>
      <p:sp>
        <p:nvSpPr>
          <p:cNvPr id="169" name="Google Shape;169;p26"/>
          <p:cNvSpPr/>
          <p:nvPr/>
        </p:nvSpPr>
        <p:spPr>
          <a:xfrm>
            <a:off x="1928303" y="2085249"/>
            <a:ext cx="577500" cy="22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PPI Scores</a:t>
            </a:r>
            <a:endParaRPr sz="700"/>
          </a:p>
        </p:txBody>
      </p:sp>
      <p:cxnSp>
        <p:nvCxnSpPr>
          <p:cNvPr id="170" name="Google Shape;170;p26"/>
          <p:cNvCxnSpPr>
            <a:stCxn id="166" idx="2"/>
            <a:endCxn id="168" idx="0"/>
          </p:cNvCxnSpPr>
          <p:nvPr/>
        </p:nvCxnSpPr>
        <p:spPr>
          <a:xfrm>
            <a:off x="2311719" y="1465675"/>
            <a:ext cx="63300" cy="25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6"/>
          <p:cNvCxnSpPr>
            <a:stCxn id="166" idx="1"/>
            <a:endCxn id="167" idx="0"/>
          </p:cNvCxnSpPr>
          <p:nvPr/>
        </p:nvCxnSpPr>
        <p:spPr>
          <a:xfrm flipH="1">
            <a:off x="971769" y="1309075"/>
            <a:ext cx="808800" cy="4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6"/>
          <p:cNvCxnSpPr>
            <a:stCxn id="168" idx="2"/>
            <a:endCxn id="169" idx="0"/>
          </p:cNvCxnSpPr>
          <p:nvPr/>
        </p:nvCxnSpPr>
        <p:spPr>
          <a:xfrm flipH="1">
            <a:off x="2217151" y="1941075"/>
            <a:ext cx="157800" cy="1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26"/>
          <p:cNvSpPr/>
          <p:nvPr/>
        </p:nvSpPr>
        <p:spPr>
          <a:xfrm>
            <a:off x="1352658" y="2483473"/>
            <a:ext cx="1490100" cy="26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Final Continuous Representation</a:t>
            </a:r>
            <a:endParaRPr sz="700"/>
          </a:p>
        </p:txBody>
      </p:sp>
      <p:cxnSp>
        <p:nvCxnSpPr>
          <p:cNvPr id="174" name="Google Shape;174;p26"/>
          <p:cNvCxnSpPr>
            <a:stCxn id="167" idx="2"/>
            <a:endCxn id="173" idx="0"/>
          </p:cNvCxnSpPr>
          <p:nvPr/>
        </p:nvCxnSpPr>
        <p:spPr>
          <a:xfrm>
            <a:off x="971700" y="1938295"/>
            <a:ext cx="1125900" cy="54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6"/>
          <p:cNvCxnSpPr>
            <a:stCxn id="169" idx="2"/>
            <a:endCxn id="173" idx="0"/>
          </p:cNvCxnSpPr>
          <p:nvPr/>
        </p:nvCxnSpPr>
        <p:spPr>
          <a:xfrm flipH="1">
            <a:off x="2097653" y="2306949"/>
            <a:ext cx="119400" cy="1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6"/>
          <p:cNvSpPr/>
          <p:nvPr/>
        </p:nvSpPr>
        <p:spPr>
          <a:xfrm>
            <a:off x="3291845" y="2483481"/>
            <a:ext cx="800400" cy="26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GFP Brightness</a:t>
            </a:r>
            <a:endParaRPr sz="700"/>
          </a:p>
        </p:txBody>
      </p:sp>
      <p:cxnSp>
        <p:nvCxnSpPr>
          <p:cNvPr id="177" name="Google Shape;177;p26"/>
          <p:cNvCxnSpPr>
            <a:stCxn id="173" idx="3"/>
            <a:endCxn id="176" idx="1"/>
          </p:cNvCxnSpPr>
          <p:nvPr/>
        </p:nvCxnSpPr>
        <p:spPr>
          <a:xfrm>
            <a:off x="2842758" y="2616673"/>
            <a:ext cx="44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6"/>
          <p:cNvSpPr/>
          <p:nvPr/>
        </p:nvSpPr>
        <p:spPr>
          <a:xfrm>
            <a:off x="2991634" y="1762478"/>
            <a:ext cx="1320000" cy="22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Global Representation</a:t>
            </a:r>
            <a:endParaRPr sz="700"/>
          </a:p>
        </p:txBody>
      </p:sp>
      <p:cxnSp>
        <p:nvCxnSpPr>
          <p:cNvPr id="179" name="Google Shape;179;p26"/>
          <p:cNvCxnSpPr>
            <a:stCxn id="166" idx="3"/>
            <a:endCxn id="178" idx="0"/>
          </p:cNvCxnSpPr>
          <p:nvPr/>
        </p:nvCxnSpPr>
        <p:spPr>
          <a:xfrm>
            <a:off x="2842869" y="1309075"/>
            <a:ext cx="80880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6"/>
          <p:cNvCxnSpPr>
            <a:stCxn id="178" idx="2"/>
            <a:endCxn id="173" idx="0"/>
          </p:cNvCxnSpPr>
          <p:nvPr/>
        </p:nvCxnSpPr>
        <p:spPr>
          <a:xfrm flipH="1">
            <a:off x="2097634" y="1984178"/>
            <a:ext cx="1554000" cy="4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6"/>
          <p:cNvSpPr/>
          <p:nvPr/>
        </p:nvSpPr>
        <p:spPr>
          <a:xfrm rot="-1066989">
            <a:off x="83767" y="1311393"/>
            <a:ext cx="2910464" cy="572758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Chemical Encoding</a:t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75" y="2653150"/>
            <a:ext cx="7808451" cy="237152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/>
          <p:nvPr/>
        </p:nvSpPr>
        <p:spPr>
          <a:xfrm>
            <a:off x="591575" y="1264650"/>
            <a:ext cx="2580300" cy="6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Amino Acid Sequence of GFP11 (</a:t>
            </a:r>
            <a:r>
              <a:rPr lang="en-GB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RDHMVLQEFATAAGIT</a:t>
            </a: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Google Shape;189;p27"/>
          <p:cNvCxnSpPr>
            <a:stCxn id="188" idx="2"/>
          </p:cNvCxnSpPr>
          <p:nvPr/>
        </p:nvCxnSpPr>
        <p:spPr>
          <a:xfrm>
            <a:off x="1881725" y="1900950"/>
            <a:ext cx="11100" cy="7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7"/>
          <p:cNvSpPr/>
          <p:nvPr/>
        </p:nvSpPr>
        <p:spPr>
          <a:xfrm>
            <a:off x="5236875" y="374025"/>
            <a:ext cx="3595500" cy="169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Amino Acid Matrix Representation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 → [174.2, -4.2, 4, 4, 5, 174.11, 174.11, …]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 → [133.1, -2.8, 3, 5, 3, 133.04, 133.04, …]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… → …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" name="Google Shape;191;p27"/>
          <p:cNvCxnSpPr>
            <a:endCxn id="190" idx="2"/>
          </p:cNvCxnSpPr>
          <p:nvPr/>
        </p:nvCxnSpPr>
        <p:spPr>
          <a:xfrm rot="10800000">
            <a:off x="7034625" y="2071425"/>
            <a:ext cx="1500" cy="55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2" name="Google Shape;19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8200" y="4684775"/>
            <a:ext cx="1045811" cy="4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Matrix Compression (using a VAE with 120k+ Parameters)</a:t>
            </a:r>
            <a:endParaRPr/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200" y="4684775"/>
            <a:ext cx="1045811" cy="4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/>
          <p:nvPr/>
        </p:nvSpPr>
        <p:spPr>
          <a:xfrm>
            <a:off x="311700" y="3234350"/>
            <a:ext cx="3595500" cy="169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Amino Acid Matrix Representation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 → [174.2, -4.2, 4, 4, 5, 174.11, 174.11, …]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 → [133.1, -2.8, 3, 5, 3, 133.04, 133.04, …]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… → …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700500" y="1594925"/>
            <a:ext cx="2817900" cy="77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Smaller Vector Form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[x</a:t>
            </a:r>
            <a:r>
              <a:rPr baseline="-25000"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…, </a:t>
            </a: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] 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8"/>
          <p:cNvSpPr/>
          <p:nvPr/>
        </p:nvSpPr>
        <p:spPr>
          <a:xfrm>
            <a:off x="4751300" y="1132475"/>
            <a:ext cx="3595500" cy="169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AA Machine Learning Reconstruction Attempt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 → [178.2, -4.2, 4, 7, 5, 174.11, 179.11, …]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 → [133.9, -2.8, 20, 5, 6, 123.04, 133.04, …]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… → …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p28"/>
          <p:cNvCxnSpPr/>
          <p:nvPr/>
        </p:nvCxnSpPr>
        <p:spPr>
          <a:xfrm flipH="1">
            <a:off x="322650" y="2376525"/>
            <a:ext cx="390300" cy="8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8"/>
          <p:cNvCxnSpPr/>
          <p:nvPr/>
        </p:nvCxnSpPr>
        <p:spPr>
          <a:xfrm>
            <a:off x="3530850" y="2368050"/>
            <a:ext cx="381900" cy="8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8"/>
          <p:cNvCxnSpPr/>
          <p:nvPr/>
        </p:nvCxnSpPr>
        <p:spPr>
          <a:xfrm>
            <a:off x="3530850" y="2368050"/>
            <a:ext cx="1239300" cy="4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8"/>
          <p:cNvCxnSpPr/>
          <p:nvPr/>
        </p:nvCxnSpPr>
        <p:spPr>
          <a:xfrm flipH="1" rot="10800000">
            <a:off x="3530850" y="1137350"/>
            <a:ext cx="123060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8"/>
          <p:cNvCxnSpPr>
            <a:stCxn id="199" idx="0"/>
            <a:endCxn id="200" idx="2"/>
          </p:cNvCxnSpPr>
          <p:nvPr/>
        </p:nvCxnSpPr>
        <p:spPr>
          <a:xfrm rot="10800000">
            <a:off x="2109450" y="2367350"/>
            <a:ext cx="0" cy="86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8"/>
          <p:cNvCxnSpPr>
            <a:stCxn id="200" idx="3"/>
            <a:endCxn id="201" idx="1"/>
          </p:cNvCxnSpPr>
          <p:nvPr/>
        </p:nvCxnSpPr>
        <p:spPr>
          <a:xfrm>
            <a:off x="3518400" y="1981175"/>
            <a:ext cx="123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28"/>
          <p:cNvSpPr txBox="1"/>
          <p:nvPr/>
        </p:nvSpPr>
        <p:spPr>
          <a:xfrm>
            <a:off x="1349525" y="2656650"/>
            <a:ext cx="22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Learned   Transformation</a:t>
            </a:r>
            <a:endParaRPr/>
          </a:p>
        </p:txBody>
      </p:sp>
      <p:sp>
        <p:nvSpPr>
          <p:cNvPr id="209" name="Google Shape;209;p28"/>
          <p:cNvSpPr txBox="1"/>
          <p:nvPr/>
        </p:nvSpPr>
        <p:spPr>
          <a:xfrm>
            <a:off x="3502200" y="1637100"/>
            <a:ext cx="148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Learned Transformation</a:t>
            </a:r>
            <a:endParaRPr/>
          </a:p>
        </p:txBody>
      </p:sp>
      <p:cxnSp>
        <p:nvCxnSpPr>
          <p:cNvPr id="210" name="Google Shape;210;p28"/>
          <p:cNvCxnSpPr>
            <a:endCxn id="211" idx="1"/>
          </p:cNvCxnSpPr>
          <p:nvPr/>
        </p:nvCxnSpPr>
        <p:spPr>
          <a:xfrm>
            <a:off x="3180950" y="2223350"/>
            <a:ext cx="1930200" cy="120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8"/>
          <p:cNvSpPr txBox="1"/>
          <p:nvPr/>
        </p:nvSpPr>
        <p:spPr>
          <a:xfrm>
            <a:off x="5111150" y="3232850"/>
            <a:ext cx="23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Kept for Later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7221" y="3885950"/>
            <a:ext cx="2395226" cy="10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Global Representation</a:t>
            </a:r>
            <a:endParaRPr/>
          </a:p>
        </p:txBody>
      </p:sp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311700" y="3266600"/>
            <a:ext cx="3999900" cy="17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In order to get some more information about our mutated sequence, we can compare it to a large </a:t>
            </a:r>
            <a:r>
              <a:rPr lang="en-GB"/>
              <a:t>database of known protein sequences and look for patterns</a:t>
            </a:r>
            <a:endParaRPr/>
          </a:p>
        </p:txBody>
      </p:sp>
      <p:sp>
        <p:nvSpPr>
          <p:cNvPr id="219" name="Google Shape;219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Amino Acid Sequence → Global Encoding Vector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By comparing it to a lot of other proteins, we can see if our mutated sequence follows “normal” patterns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Such an addition is based on a separate paper that found success in including information found from other proteins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Known patterns </a:t>
            </a:r>
            <a:r>
              <a:rPr lang="en-GB"/>
              <a:t>will have </a:t>
            </a:r>
            <a:r>
              <a:rPr b="1" lang="en-GB"/>
              <a:t>closer representations </a:t>
            </a:r>
            <a:r>
              <a:rPr lang="en-GB"/>
              <a:t>than obscure mutations that aren’t in the global database</a:t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1780569" y="1152475"/>
            <a:ext cx="1062300" cy="31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Amino Acid Sequence</a:t>
            </a:r>
            <a:endParaRPr sz="700"/>
          </a:p>
        </p:txBody>
      </p:sp>
      <p:sp>
        <p:nvSpPr>
          <p:cNvPr id="221" name="Google Shape;221;p29"/>
          <p:cNvSpPr/>
          <p:nvPr/>
        </p:nvSpPr>
        <p:spPr>
          <a:xfrm>
            <a:off x="311700" y="1716595"/>
            <a:ext cx="1320000" cy="22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Chemical Representation</a:t>
            </a:r>
            <a:endParaRPr sz="700"/>
          </a:p>
        </p:txBody>
      </p:sp>
      <p:sp>
        <p:nvSpPr>
          <p:cNvPr id="222" name="Google Shape;222;p29"/>
          <p:cNvSpPr/>
          <p:nvPr/>
        </p:nvSpPr>
        <p:spPr>
          <a:xfrm>
            <a:off x="1812001" y="1719375"/>
            <a:ext cx="1125900" cy="22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AlphaFold Prediction</a:t>
            </a:r>
            <a:endParaRPr sz="700"/>
          </a:p>
        </p:txBody>
      </p:sp>
      <p:sp>
        <p:nvSpPr>
          <p:cNvPr id="223" name="Google Shape;223;p29"/>
          <p:cNvSpPr/>
          <p:nvPr/>
        </p:nvSpPr>
        <p:spPr>
          <a:xfrm>
            <a:off x="1928303" y="2085249"/>
            <a:ext cx="577500" cy="22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PPI Scores</a:t>
            </a:r>
            <a:endParaRPr sz="700"/>
          </a:p>
        </p:txBody>
      </p:sp>
      <p:cxnSp>
        <p:nvCxnSpPr>
          <p:cNvPr id="224" name="Google Shape;224;p29"/>
          <p:cNvCxnSpPr>
            <a:stCxn id="220" idx="2"/>
            <a:endCxn id="222" idx="0"/>
          </p:cNvCxnSpPr>
          <p:nvPr/>
        </p:nvCxnSpPr>
        <p:spPr>
          <a:xfrm>
            <a:off x="2311719" y="1465675"/>
            <a:ext cx="63300" cy="25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9"/>
          <p:cNvCxnSpPr>
            <a:stCxn id="220" idx="1"/>
            <a:endCxn id="221" idx="0"/>
          </p:cNvCxnSpPr>
          <p:nvPr/>
        </p:nvCxnSpPr>
        <p:spPr>
          <a:xfrm flipH="1">
            <a:off x="971769" y="1309075"/>
            <a:ext cx="808800" cy="4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9"/>
          <p:cNvCxnSpPr>
            <a:stCxn id="222" idx="2"/>
            <a:endCxn id="223" idx="0"/>
          </p:cNvCxnSpPr>
          <p:nvPr/>
        </p:nvCxnSpPr>
        <p:spPr>
          <a:xfrm flipH="1">
            <a:off x="2217151" y="1941075"/>
            <a:ext cx="157800" cy="1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29"/>
          <p:cNvSpPr/>
          <p:nvPr/>
        </p:nvSpPr>
        <p:spPr>
          <a:xfrm>
            <a:off x="1352658" y="2483473"/>
            <a:ext cx="1490100" cy="26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Final Continuous Representation</a:t>
            </a:r>
            <a:endParaRPr sz="700"/>
          </a:p>
        </p:txBody>
      </p:sp>
      <p:cxnSp>
        <p:nvCxnSpPr>
          <p:cNvPr id="228" name="Google Shape;228;p29"/>
          <p:cNvCxnSpPr>
            <a:stCxn id="221" idx="2"/>
            <a:endCxn id="227" idx="0"/>
          </p:cNvCxnSpPr>
          <p:nvPr/>
        </p:nvCxnSpPr>
        <p:spPr>
          <a:xfrm>
            <a:off x="971700" y="1938295"/>
            <a:ext cx="1125900" cy="54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9"/>
          <p:cNvCxnSpPr>
            <a:stCxn id="223" idx="2"/>
            <a:endCxn id="227" idx="0"/>
          </p:cNvCxnSpPr>
          <p:nvPr/>
        </p:nvCxnSpPr>
        <p:spPr>
          <a:xfrm flipH="1">
            <a:off x="2097653" y="2306949"/>
            <a:ext cx="119400" cy="1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9"/>
          <p:cNvSpPr/>
          <p:nvPr/>
        </p:nvSpPr>
        <p:spPr>
          <a:xfrm>
            <a:off x="3291845" y="2483481"/>
            <a:ext cx="800400" cy="26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GFP Brightness</a:t>
            </a:r>
            <a:endParaRPr sz="700"/>
          </a:p>
        </p:txBody>
      </p:sp>
      <p:cxnSp>
        <p:nvCxnSpPr>
          <p:cNvPr id="231" name="Google Shape;231;p29"/>
          <p:cNvCxnSpPr>
            <a:stCxn id="227" idx="3"/>
            <a:endCxn id="230" idx="1"/>
          </p:cNvCxnSpPr>
          <p:nvPr/>
        </p:nvCxnSpPr>
        <p:spPr>
          <a:xfrm>
            <a:off x="2842758" y="2616673"/>
            <a:ext cx="44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29"/>
          <p:cNvSpPr/>
          <p:nvPr/>
        </p:nvSpPr>
        <p:spPr>
          <a:xfrm>
            <a:off x="2991634" y="1762478"/>
            <a:ext cx="1320000" cy="22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Global Representation</a:t>
            </a:r>
            <a:endParaRPr sz="700"/>
          </a:p>
        </p:txBody>
      </p:sp>
      <p:cxnSp>
        <p:nvCxnSpPr>
          <p:cNvPr id="233" name="Google Shape;233;p29"/>
          <p:cNvCxnSpPr>
            <a:stCxn id="220" idx="3"/>
            <a:endCxn id="232" idx="0"/>
          </p:cNvCxnSpPr>
          <p:nvPr/>
        </p:nvCxnSpPr>
        <p:spPr>
          <a:xfrm>
            <a:off x="2842869" y="1309075"/>
            <a:ext cx="80880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9"/>
          <p:cNvCxnSpPr>
            <a:stCxn id="232" idx="2"/>
            <a:endCxn id="227" idx="0"/>
          </p:cNvCxnSpPr>
          <p:nvPr/>
        </p:nvCxnSpPr>
        <p:spPr>
          <a:xfrm flipH="1">
            <a:off x="2097634" y="1984178"/>
            <a:ext cx="1554000" cy="4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29"/>
          <p:cNvSpPr/>
          <p:nvPr/>
        </p:nvSpPr>
        <p:spPr>
          <a:xfrm rot="989007">
            <a:off x="1621620" y="1297564"/>
            <a:ext cx="2830425" cy="620502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50" y="1882337"/>
            <a:ext cx="2161376" cy="166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Global Encoding Example</a:t>
            </a:r>
            <a:endParaRPr/>
          </a:p>
        </p:txBody>
      </p:sp>
      <p:sp>
        <p:nvSpPr>
          <p:cNvPr id="242" name="Google Shape;242;p30"/>
          <p:cNvSpPr/>
          <p:nvPr/>
        </p:nvSpPr>
        <p:spPr>
          <a:xfrm>
            <a:off x="19800" y="4105450"/>
            <a:ext cx="2580300" cy="6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Amino Acid Sequence of GFP11 (</a:t>
            </a:r>
            <a:r>
              <a:rPr lang="en-GB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RDHMVLQEFATAAGIT</a:t>
            </a: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3" name="Google Shape;243;p30"/>
          <p:cNvCxnSpPr/>
          <p:nvPr/>
        </p:nvCxnSpPr>
        <p:spPr>
          <a:xfrm flipH="1" rot="10800000">
            <a:off x="17800" y="3263150"/>
            <a:ext cx="1214100" cy="85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30"/>
          <p:cNvCxnSpPr/>
          <p:nvPr/>
        </p:nvCxnSpPr>
        <p:spPr>
          <a:xfrm>
            <a:off x="1225475" y="3269525"/>
            <a:ext cx="1370400" cy="84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30"/>
          <p:cNvSpPr txBox="1"/>
          <p:nvPr/>
        </p:nvSpPr>
        <p:spPr>
          <a:xfrm>
            <a:off x="437050" y="1519700"/>
            <a:ext cx="18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Global Protein Space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0"/>
          <p:cNvSpPr/>
          <p:nvPr/>
        </p:nvSpPr>
        <p:spPr>
          <a:xfrm>
            <a:off x="3079250" y="2015075"/>
            <a:ext cx="2215200" cy="132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Language Machine Learning Model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" name="Google Shape;247;p30"/>
          <p:cNvCxnSpPr>
            <a:stCxn id="248" idx="6"/>
            <a:endCxn id="246" idx="1"/>
          </p:cNvCxnSpPr>
          <p:nvPr/>
        </p:nvCxnSpPr>
        <p:spPr>
          <a:xfrm>
            <a:off x="2364350" y="2675225"/>
            <a:ext cx="71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9" name="Google Shape;24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4975" y="4647950"/>
            <a:ext cx="1139026" cy="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0"/>
          <p:cNvSpPr/>
          <p:nvPr/>
        </p:nvSpPr>
        <p:spPr>
          <a:xfrm>
            <a:off x="6294925" y="2274125"/>
            <a:ext cx="2817900" cy="80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Encoded Representation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[y</a:t>
            </a:r>
            <a:r>
              <a:rPr baseline="-25000"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y</a:t>
            </a:r>
            <a:r>
              <a:rPr baseline="-25000"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…, y</a:t>
            </a:r>
            <a:r>
              <a:rPr baseline="-25000"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] 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1" name="Google Shape;251;p30"/>
          <p:cNvCxnSpPr>
            <a:stCxn id="246" idx="3"/>
            <a:endCxn id="250" idx="1"/>
          </p:cNvCxnSpPr>
          <p:nvPr/>
        </p:nvCxnSpPr>
        <p:spPr>
          <a:xfrm>
            <a:off x="5294450" y="2675225"/>
            <a:ext cx="100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30"/>
          <p:cNvSpPr txBox="1"/>
          <p:nvPr/>
        </p:nvSpPr>
        <p:spPr>
          <a:xfrm>
            <a:off x="3327150" y="3573300"/>
            <a:ext cx="4294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Language models are good at taking letters and their positions and assigning meaning to them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Ex) A model takes in a sentence and learns the sentiment (good/bad) of it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0"/>
          <p:cNvSpPr/>
          <p:nvPr/>
        </p:nvSpPr>
        <p:spPr>
          <a:xfrm>
            <a:off x="59425" y="1773925"/>
            <a:ext cx="314100" cy="33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Protein-Protein Interaction Factors</a:t>
            </a:r>
            <a:endParaRPr/>
          </a:p>
        </p:txBody>
      </p:sp>
      <p:sp>
        <p:nvSpPr>
          <p:cNvPr id="259" name="Google Shape;259;p31"/>
          <p:cNvSpPr txBox="1"/>
          <p:nvPr>
            <p:ph idx="1" type="body"/>
          </p:nvPr>
        </p:nvSpPr>
        <p:spPr>
          <a:xfrm>
            <a:off x="311700" y="3342800"/>
            <a:ext cx="3999900" cy="17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PPI’s try and predict whether or not a protein might bind with another, in this case GFP1-10 with GFP11. Such data has been shown to be a strong predictor of whether a mutated GFP11 might be successful.</a:t>
            </a:r>
            <a:endParaRPr/>
          </a:p>
        </p:txBody>
      </p:sp>
      <p:sp>
        <p:nvSpPr>
          <p:cNvPr id="260" name="Google Shape;260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Amino Acid Sequence → AlphaFold → PPI Software → PPI Scores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The result is a bunch of quantities representing the likelihood of a protein binding to its target: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/>
              <a:t>[z</a:t>
            </a:r>
            <a:r>
              <a:rPr baseline="-25000" lang="en-GB"/>
              <a:t>1</a:t>
            </a:r>
            <a:r>
              <a:rPr lang="en-GB"/>
              <a:t>, z</a:t>
            </a:r>
            <a:r>
              <a:rPr baseline="-25000" lang="en-GB"/>
              <a:t>2</a:t>
            </a:r>
            <a:r>
              <a:rPr lang="en-GB"/>
              <a:t>, …, z</a:t>
            </a:r>
            <a:r>
              <a:rPr baseline="-25000" lang="en-GB"/>
              <a:t>j</a:t>
            </a:r>
            <a:r>
              <a:rPr lang="en-GB"/>
              <a:t>]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1"/>
          <p:cNvSpPr/>
          <p:nvPr/>
        </p:nvSpPr>
        <p:spPr>
          <a:xfrm>
            <a:off x="1780569" y="1152475"/>
            <a:ext cx="1062300" cy="31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Amino Acid Sequence</a:t>
            </a:r>
            <a:endParaRPr sz="700"/>
          </a:p>
        </p:txBody>
      </p:sp>
      <p:sp>
        <p:nvSpPr>
          <p:cNvPr id="262" name="Google Shape;262;p31"/>
          <p:cNvSpPr/>
          <p:nvPr/>
        </p:nvSpPr>
        <p:spPr>
          <a:xfrm>
            <a:off x="311700" y="1716595"/>
            <a:ext cx="1320000" cy="22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Chemical Representation</a:t>
            </a:r>
            <a:endParaRPr sz="700"/>
          </a:p>
        </p:txBody>
      </p:sp>
      <p:sp>
        <p:nvSpPr>
          <p:cNvPr id="263" name="Google Shape;263;p31"/>
          <p:cNvSpPr/>
          <p:nvPr/>
        </p:nvSpPr>
        <p:spPr>
          <a:xfrm>
            <a:off x="1812001" y="1719375"/>
            <a:ext cx="1125900" cy="22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AlphaFold Prediction</a:t>
            </a:r>
            <a:endParaRPr sz="700"/>
          </a:p>
        </p:txBody>
      </p:sp>
      <p:sp>
        <p:nvSpPr>
          <p:cNvPr id="264" name="Google Shape;264;p31"/>
          <p:cNvSpPr/>
          <p:nvPr/>
        </p:nvSpPr>
        <p:spPr>
          <a:xfrm>
            <a:off x="1928303" y="2085249"/>
            <a:ext cx="577500" cy="22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PPI Scores</a:t>
            </a:r>
            <a:endParaRPr sz="700"/>
          </a:p>
        </p:txBody>
      </p:sp>
      <p:cxnSp>
        <p:nvCxnSpPr>
          <p:cNvPr id="265" name="Google Shape;265;p31"/>
          <p:cNvCxnSpPr>
            <a:stCxn id="261" idx="2"/>
            <a:endCxn id="263" idx="0"/>
          </p:cNvCxnSpPr>
          <p:nvPr/>
        </p:nvCxnSpPr>
        <p:spPr>
          <a:xfrm>
            <a:off x="2311719" y="1465675"/>
            <a:ext cx="63300" cy="25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31"/>
          <p:cNvCxnSpPr>
            <a:stCxn id="261" idx="1"/>
            <a:endCxn id="262" idx="0"/>
          </p:cNvCxnSpPr>
          <p:nvPr/>
        </p:nvCxnSpPr>
        <p:spPr>
          <a:xfrm flipH="1">
            <a:off x="971769" y="1309075"/>
            <a:ext cx="808800" cy="4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31"/>
          <p:cNvCxnSpPr>
            <a:stCxn id="263" idx="2"/>
            <a:endCxn id="264" idx="0"/>
          </p:cNvCxnSpPr>
          <p:nvPr/>
        </p:nvCxnSpPr>
        <p:spPr>
          <a:xfrm flipH="1">
            <a:off x="2217151" y="1941075"/>
            <a:ext cx="157800" cy="1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" name="Google Shape;268;p31"/>
          <p:cNvSpPr/>
          <p:nvPr/>
        </p:nvSpPr>
        <p:spPr>
          <a:xfrm>
            <a:off x="1352658" y="2483473"/>
            <a:ext cx="1490100" cy="26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Final Continuous Representation</a:t>
            </a:r>
            <a:endParaRPr sz="700"/>
          </a:p>
        </p:txBody>
      </p:sp>
      <p:cxnSp>
        <p:nvCxnSpPr>
          <p:cNvPr id="269" name="Google Shape;269;p31"/>
          <p:cNvCxnSpPr>
            <a:stCxn id="262" idx="2"/>
            <a:endCxn id="268" idx="0"/>
          </p:cNvCxnSpPr>
          <p:nvPr/>
        </p:nvCxnSpPr>
        <p:spPr>
          <a:xfrm>
            <a:off x="971700" y="1938295"/>
            <a:ext cx="1125900" cy="54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31"/>
          <p:cNvCxnSpPr>
            <a:stCxn id="264" idx="2"/>
            <a:endCxn id="268" idx="0"/>
          </p:cNvCxnSpPr>
          <p:nvPr/>
        </p:nvCxnSpPr>
        <p:spPr>
          <a:xfrm flipH="1">
            <a:off x="2097653" y="2306949"/>
            <a:ext cx="119400" cy="1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31"/>
          <p:cNvSpPr/>
          <p:nvPr/>
        </p:nvSpPr>
        <p:spPr>
          <a:xfrm>
            <a:off x="3291845" y="2483481"/>
            <a:ext cx="800400" cy="26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GFP Brightness</a:t>
            </a:r>
            <a:endParaRPr sz="700"/>
          </a:p>
        </p:txBody>
      </p:sp>
      <p:cxnSp>
        <p:nvCxnSpPr>
          <p:cNvPr id="272" name="Google Shape;272;p31"/>
          <p:cNvCxnSpPr>
            <a:stCxn id="268" idx="3"/>
            <a:endCxn id="271" idx="1"/>
          </p:cNvCxnSpPr>
          <p:nvPr/>
        </p:nvCxnSpPr>
        <p:spPr>
          <a:xfrm>
            <a:off x="2842758" y="2616673"/>
            <a:ext cx="44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31"/>
          <p:cNvSpPr/>
          <p:nvPr/>
        </p:nvSpPr>
        <p:spPr>
          <a:xfrm>
            <a:off x="2991634" y="1762478"/>
            <a:ext cx="1320000" cy="22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Global Representation</a:t>
            </a:r>
            <a:endParaRPr sz="700"/>
          </a:p>
        </p:txBody>
      </p:sp>
      <p:cxnSp>
        <p:nvCxnSpPr>
          <p:cNvPr id="274" name="Google Shape;274;p31"/>
          <p:cNvCxnSpPr>
            <a:stCxn id="261" idx="3"/>
            <a:endCxn id="273" idx="0"/>
          </p:cNvCxnSpPr>
          <p:nvPr/>
        </p:nvCxnSpPr>
        <p:spPr>
          <a:xfrm>
            <a:off x="2842869" y="1309075"/>
            <a:ext cx="80880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31"/>
          <p:cNvCxnSpPr>
            <a:stCxn id="273" idx="2"/>
            <a:endCxn id="268" idx="0"/>
          </p:cNvCxnSpPr>
          <p:nvPr/>
        </p:nvCxnSpPr>
        <p:spPr>
          <a:xfrm flipH="1">
            <a:off x="2097634" y="1984178"/>
            <a:ext cx="1554000" cy="4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31"/>
          <p:cNvSpPr/>
          <p:nvPr/>
        </p:nvSpPr>
        <p:spPr>
          <a:xfrm rot="-5038117">
            <a:off x="1597779" y="1140642"/>
            <a:ext cx="1407592" cy="1232067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Goal of the project</a:t>
            </a:r>
            <a:endParaRPr sz="20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M</a:t>
            </a:r>
            <a:r>
              <a:rPr lang="en-GB" sz="1600"/>
              <a:t>achine Learning guided design &amp; biosimilar peptide prediction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Construct automated pipeline for data processing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Perform computational evolution with completed pipeline (later stages)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chemeClr val="hlink"/>
                </a:solidFill>
                <a:hlinkClick r:id="rId3"/>
              </a:rPr>
              <a:t>GitHub</a:t>
            </a:r>
            <a:r>
              <a:rPr lang="en-GB" sz="2000"/>
              <a:t> repository </a:t>
            </a:r>
            <a:r>
              <a:rPr lang="en-GB" sz="2000"/>
              <a:t>contains</a:t>
            </a:r>
            <a:endParaRPr sz="20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Intermediate &amp; final results produced by pipeline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Program scripts for automation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Prediction Model (remove text)</a:t>
            </a:r>
            <a:endParaRPr/>
          </a:p>
        </p:txBody>
      </p:sp>
      <p:sp>
        <p:nvSpPr>
          <p:cNvPr id="282" name="Google Shape;282;p32"/>
          <p:cNvSpPr txBox="1"/>
          <p:nvPr>
            <p:ph idx="1" type="body"/>
          </p:nvPr>
        </p:nvSpPr>
        <p:spPr>
          <a:xfrm>
            <a:off x="311700" y="3342800"/>
            <a:ext cx="3999900" cy="17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We now combine all three branches of data into one large vector, and try to use all of that information to predict whether a certain mutation of GFP11 will work.</a:t>
            </a:r>
            <a:endParaRPr/>
          </a:p>
        </p:txBody>
      </p:sp>
      <p:sp>
        <p:nvSpPr>
          <p:cNvPr id="283" name="Google Shape;283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Combine Chemical Representation, PPI Scores, and Global Representation</a:t>
            </a:r>
            <a:r>
              <a:rPr lang="en-GB"/>
              <a:t> → Gaussian Process → Predicted Brightness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We have 3 branches of information to give meaning to the GFP11 sequence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 gaussian process will give a confidence interval of brightness of the mutated sequence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/>
              <a:t>This will prevent us from spending wet lab resources on outlandish choices in mutations (which are expected given that we only have 100 wet lab data points)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2"/>
          <p:cNvSpPr/>
          <p:nvPr/>
        </p:nvSpPr>
        <p:spPr>
          <a:xfrm>
            <a:off x="1780569" y="1152475"/>
            <a:ext cx="1062300" cy="31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Amino Acid Sequence</a:t>
            </a:r>
            <a:endParaRPr sz="700"/>
          </a:p>
        </p:txBody>
      </p:sp>
      <p:sp>
        <p:nvSpPr>
          <p:cNvPr id="285" name="Google Shape;285;p32"/>
          <p:cNvSpPr/>
          <p:nvPr/>
        </p:nvSpPr>
        <p:spPr>
          <a:xfrm>
            <a:off x="311700" y="1716595"/>
            <a:ext cx="1320000" cy="22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Chemical Representation</a:t>
            </a:r>
            <a:endParaRPr sz="700"/>
          </a:p>
        </p:txBody>
      </p:sp>
      <p:sp>
        <p:nvSpPr>
          <p:cNvPr id="286" name="Google Shape;286;p32"/>
          <p:cNvSpPr/>
          <p:nvPr/>
        </p:nvSpPr>
        <p:spPr>
          <a:xfrm>
            <a:off x="1812001" y="1719375"/>
            <a:ext cx="1125900" cy="22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AlphaFold Prediction</a:t>
            </a:r>
            <a:endParaRPr sz="700"/>
          </a:p>
        </p:txBody>
      </p:sp>
      <p:sp>
        <p:nvSpPr>
          <p:cNvPr id="287" name="Google Shape;287;p32"/>
          <p:cNvSpPr/>
          <p:nvPr/>
        </p:nvSpPr>
        <p:spPr>
          <a:xfrm>
            <a:off x="1928303" y="2085249"/>
            <a:ext cx="577500" cy="22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PPI Scores</a:t>
            </a:r>
            <a:endParaRPr sz="700"/>
          </a:p>
        </p:txBody>
      </p:sp>
      <p:cxnSp>
        <p:nvCxnSpPr>
          <p:cNvPr id="288" name="Google Shape;288;p32"/>
          <p:cNvCxnSpPr>
            <a:stCxn id="284" idx="2"/>
            <a:endCxn id="286" idx="0"/>
          </p:cNvCxnSpPr>
          <p:nvPr/>
        </p:nvCxnSpPr>
        <p:spPr>
          <a:xfrm>
            <a:off x="2311719" y="1465675"/>
            <a:ext cx="63300" cy="25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32"/>
          <p:cNvCxnSpPr>
            <a:stCxn id="284" idx="1"/>
            <a:endCxn id="285" idx="0"/>
          </p:cNvCxnSpPr>
          <p:nvPr/>
        </p:nvCxnSpPr>
        <p:spPr>
          <a:xfrm flipH="1">
            <a:off x="971769" y="1309075"/>
            <a:ext cx="808800" cy="40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32"/>
          <p:cNvCxnSpPr>
            <a:stCxn id="286" idx="2"/>
            <a:endCxn id="287" idx="0"/>
          </p:cNvCxnSpPr>
          <p:nvPr/>
        </p:nvCxnSpPr>
        <p:spPr>
          <a:xfrm flipH="1">
            <a:off x="2217151" y="1941075"/>
            <a:ext cx="157800" cy="1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32"/>
          <p:cNvSpPr/>
          <p:nvPr/>
        </p:nvSpPr>
        <p:spPr>
          <a:xfrm>
            <a:off x="1352658" y="2483473"/>
            <a:ext cx="1490100" cy="26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Final Continuous Representation</a:t>
            </a:r>
            <a:endParaRPr sz="700"/>
          </a:p>
        </p:txBody>
      </p:sp>
      <p:cxnSp>
        <p:nvCxnSpPr>
          <p:cNvPr id="292" name="Google Shape;292;p32"/>
          <p:cNvCxnSpPr>
            <a:stCxn id="285" idx="2"/>
            <a:endCxn id="291" idx="0"/>
          </p:cNvCxnSpPr>
          <p:nvPr/>
        </p:nvCxnSpPr>
        <p:spPr>
          <a:xfrm>
            <a:off x="971700" y="1938295"/>
            <a:ext cx="1125900" cy="54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32"/>
          <p:cNvCxnSpPr>
            <a:stCxn id="287" idx="2"/>
            <a:endCxn id="291" idx="0"/>
          </p:cNvCxnSpPr>
          <p:nvPr/>
        </p:nvCxnSpPr>
        <p:spPr>
          <a:xfrm flipH="1">
            <a:off x="2097653" y="2306949"/>
            <a:ext cx="119400" cy="1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32"/>
          <p:cNvSpPr/>
          <p:nvPr/>
        </p:nvSpPr>
        <p:spPr>
          <a:xfrm>
            <a:off x="3291845" y="2483481"/>
            <a:ext cx="800400" cy="26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GFP Brightness</a:t>
            </a:r>
            <a:endParaRPr sz="700"/>
          </a:p>
        </p:txBody>
      </p:sp>
      <p:cxnSp>
        <p:nvCxnSpPr>
          <p:cNvPr id="295" name="Google Shape;295;p32"/>
          <p:cNvCxnSpPr>
            <a:stCxn id="291" idx="3"/>
            <a:endCxn id="294" idx="1"/>
          </p:cNvCxnSpPr>
          <p:nvPr/>
        </p:nvCxnSpPr>
        <p:spPr>
          <a:xfrm>
            <a:off x="2842758" y="2616673"/>
            <a:ext cx="44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" name="Google Shape;296;p32"/>
          <p:cNvSpPr/>
          <p:nvPr/>
        </p:nvSpPr>
        <p:spPr>
          <a:xfrm>
            <a:off x="2991634" y="1762478"/>
            <a:ext cx="1320000" cy="22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Global Representation</a:t>
            </a:r>
            <a:endParaRPr sz="700"/>
          </a:p>
        </p:txBody>
      </p:sp>
      <p:cxnSp>
        <p:nvCxnSpPr>
          <p:cNvPr id="297" name="Google Shape;297;p32"/>
          <p:cNvCxnSpPr>
            <a:stCxn id="284" idx="3"/>
            <a:endCxn id="296" idx="0"/>
          </p:cNvCxnSpPr>
          <p:nvPr/>
        </p:nvCxnSpPr>
        <p:spPr>
          <a:xfrm>
            <a:off x="2842869" y="1309075"/>
            <a:ext cx="80880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32"/>
          <p:cNvCxnSpPr>
            <a:stCxn id="296" idx="2"/>
            <a:endCxn id="291" idx="0"/>
          </p:cNvCxnSpPr>
          <p:nvPr/>
        </p:nvCxnSpPr>
        <p:spPr>
          <a:xfrm flipH="1">
            <a:off x="2097634" y="1984178"/>
            <a:ext cx="1554000" cy="4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Google Shape;299;p32"/>
          <p:cNvSpPr/>
          <p:nvPr/>
        </p:nvSpPr>
        <p:spPr>
          <a:xfrm rot="10798328">
            <a:off x="1146435" y="2326443"/>
            <a:ext cx="3083700" cy="628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Prediction Model Example</a:t>
            </a:r>
            <a:endParaRPr/>
          </a:p>
        </p:txBody>
      </p:sp>
      <p:sp>
        <p:nvSpPr>
          <p:cNvPr id="305" name="Google Shape;305;p33"/>
          <p:cNvSpPr/>
          <p:nvPr/>
        </p:nvSpPr>
        <p:spPr>
          <a:xfrm>
            <a:off x="311700" y="2170638"/>
            <a:ext cx="2817900" cy="80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Global </a:t>
            </a: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Encoded Representation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[y</a:t>
            </a:r>
            <a:r>
              <a:rPr baseline="-25000"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y</a:t>
            </a:r>
            <a:r>
              <a:rPr baseline="-25000"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…, y</a:t>
            </a:r>
            <a:r>
              <a:rPr baseline="-25000"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] 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3"/>
          <p:cNvSpPr/>
          <p:nvPr/>
        </p:nvSpPr>
        <p:spPr>
          <a:xfrm>
            <a:off x="311700" y="1279125"/>
            <a:ext cx="2817900" cy="80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Chemically </a:t>
            </a: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Encoded Representation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[x</a:t>
            </a:r>
            <a:r>
              <a:rPr baseline="-25000"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x</a:t>
            </a:r>
            <a:r>
              <a:rPr baseline="-25000"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…, x</a:t>
            </a:r>
            <a:r>
              <a:rPr baseline="-25000"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] 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3"/>
          <p:cNvSpPr/>
          <p:nvPr/>
        </p:nvSpPr>
        <p:spPr>
          <a:xfrm>
            <a:off x="311700" y="3062163"/>
            <a:ext cx="2817900" cy="80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SPServer Data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[z</a:t>
            </a:r>
            <a:r>
              <a:rPr baseline="-25000"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z</a:t>
            </a:r>
            <a:r>
              <a:rPr baseline="-25000"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…, z</a:t>
            </a:r>
            <a:r>
              <a:rPr baseline="-25000"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] 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3"/>
          <p:cNvSpPr/>
          <p:nvPr/>
        </p:nvSpPr>
        <p:spPr>
          <a:xfrm>
            <a:off x="3830775" y="1279125"/>
            <a:ext cx="2959200" cy="80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Combined</a:t>
            </a: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Representation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[x</a:t>
            </a:r>
            <a:r>
              <a:rPr baseline="-25000"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x</a:t>
            </a:r>
            <a:r>
              <a:rPr baseline="-25000"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…, x</a:t>
            </a:r>
            <a:r>
              <a:rPr baseline="-25000"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y</a:t>
            </a:r>
            <a:r>
              <a:rPr baseline="-25000"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y</a:t>
            </a:r>
            <a:r>
              <a:rPr baseline="-25000"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…, y</a:t>
            </a:r>
            <a:r>
              <a:rPr baseline="-25000"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z</a:t>
            </a:r>
            <a:r>
              <a:rPr baseline="-25000"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z</a:t>
            </a:r>
            <a:r>
              <a:rPr baseline="-25000"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…, z</a:t>
            </a:r>
            <a:r>
              <a:rPr baseline="-25000"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9" name="Google Shape;309;p33"/>
          <p:cNvCxnSpPr>
            <a:stCxn id="306" idx="3"/>
            <a:endCxn id="308" idx="1"/>
          </p:cNvCxnSpPr>
          <p:nvPr/>
        </p:nvCxnSpPr>
        <p:spPr>
          <a:xfrm>
            <a:off x="3129600" y="1680225"/>
            <a:ext cx="70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33"/>
          <p:cNvCxnSpPr>
            <a:stCxn id="305" idx="3"/>
            <a:endCxn id="308" idx="1"/>
          </p:cNvCxnSpPr>
          <p:nvPr/>
        </p:nvCxnSpPr>
        <p:spPr>
          <a:xfrm flipH="1" rot="10800000">
            <a:off x="3129600" y="1680138"/>
            <a:ext cx="701100" cy="89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33"/>
          <p:cNvCxnSpPr>
            <a:stCxn id="307" idx="3"/>
            <a:endCxn id="308" idx="1"/>
          </p:cNvCxnSpPr>
          <p:nvPr/>
        </p:nvCxnSpPr>
        <p:spPr>
          <a:xfrm flipH="1" rot="10800000">
            <a:off x="3129600" y="1680363"/>
            <a:ext cx="701100" cy="17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12" name="Google Shape;3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238" y="2342725"/>
            <a:ext cx="3550121" cy="2757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3" name="Google Shape;313;p33"/>
          <p:cNvCxnSpPr>
            <a:stCxn id="308" idx="2"/>
            <a:endCxn id="312" idx="0"/>
          </p:cNvCxnSpPr>
          <p:nvPr/>
        </p:nvCxnSpPr>
        <p:spPr>
          <a:xfrm>
            <a:off x="5310375" y="2081325"/>
            <a:ext cx="163800" cy="2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33"/>
          <p:cNvSpPr/>
          <p:nvPr/>
        </p:nvSpPr>
        <p:spPr>
          <a:xfrm>
            <a:off x="6953850" y="1583250"/>
            <a:ext cx="2128800" cy="58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Expected Brightness and Confidence Interval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3"/>
          <p:cNvSpPr txBox="1"/>
          <p:nvPr/>
        </p:nvSpPr>
        <p:spPr>
          <a:xfrm>
            <a:off x="4912275" y="4654175"/>
            <a:ext cx="35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Gaussian Process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8999" y="4529476"/>
            <a:ext cx="1325001" cy="61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p33"/>
          <p:cNvCxnSpPr>
            <a:stCxn id="312" idx="3"/>
            <a:endCxn id="314" idx="2"/>
          </p:cNvCxnSpPr>
          <p:nvPr/>
        </p:nvCxnSpPr>
        <p:spPr>
          <a:xfrm flipH="1" rot="10800000">
            <a:off x="7249359" y="2170713"/>
            <a:ext cx="768900" cy="15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Choosing Viable Mutations (Method 1)</a:t>
            </a:r>
            <a:endParaRPr/>
          </a:p>
        </p:txBody>
      </p:sp>
      <p:sp>
        <p:nvSpPr>
          <p:cNvPr id="323" name="Google Shape;32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silico directed evolution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arenR"/>
            </a:pPr>
            <a:r>
              <a:rPr lang="en-GB"/>
              <a:t>Generate a list of a couple million of random mutations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GB"/>
              <a:t>Predict the brightness of the mutations using the previously trained model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GB"/>
              <a:t>Keep the successful candidates and mutate them again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GB"/>
              <a:t>Aggregate a list of successful mutations and attempt them in the wetlab</a:t>
            </a:r>
            <a:endParaRPr/>
          </a:p>
        </p:txBody>
      </p:sp>
      <p:pic>
        <p:nvPicPr>
          <p:cNvPr id="324" name="Google Shape;3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171" y="2992138"/>
            <a:ext cx="2539150" cy="19721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4"/>
          <p:cNvSpPr/>
          <p:nvPr/>
        </p:nvSpPr>
        <p:spPr>
          <a:xfrm>
            <a:off x="0" y="3660063"/>
            <a:ext cx="2580300" cy="6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Mutated AA</a:t>
            </a: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Sequences of GFP11 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6" name="Google Shape;326;p34"/>
          <p:cNvCxnSpPr>
            <a:stCxn id="325" idx="3"/>
            <a:endCxn id="324" idx="1"/>
          </p:cNvCxnSpPr>
          <p:nvPr/>
        </p:nvCxnSpPr>
        <p:spPr>
          <a:xfrm>
            <a:off x="2580300" y="3978213"/>
            <a:ext cx="82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34"/>
          <p:cNvCxnSpPr/>
          <p:nvPr/>
        </p:nvCxnSpPr>
        <p:spPr>
          <a:xfrm>
            <a:off x="3403525" y="4405075"/>
            <a:ext cx="2554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34"/>
          <p:cNvSpPr/>
          <p:nvPr/>
        </p:nvSpPr>
        <p:spPr>
          <a:xfrm>
            <a:off x="6563700" y="3660063"/>
            <a:ext cx="2580300" cy="6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Predicted Successful Mutations of GFP11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9" name="Google Shape;329;p34"/>
          <p:cNvCxnSpPr>
            <a:stCxn id="324" idx="3"/>
            <a:endCxn id="328" idx="1"/>
          </p:cNvCxnSpPr>
          <p:nvPr/>
        </p:nvCxnSpPr>
        <p:spPr>
          <a:xfrm>
            <a:off x="5941322" y="3978225"/>
            <a:ext cx="62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Google Shape;330;p34"/>
          <p:cNvSpPr txBox="1"/>
          <p:nvPr/>
        </p:nvSpPr>
        <p:spPr>
          <a:xfrm>
            <a:off x="3403325" y="2992150"/>
            <a:ext cx="35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Gaussian Process with Threshold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Choosing Viable Mutations (Method 2)</a:t>
            </a:r>
            <a:endParaRPr/>
          </a:p>
        </p:txBody>
      </p:sp>
      <p:sp>
        <p:nvSpPr>
          <p:cNvPr id="336" name="Google Shape;33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Published in a paper this year, researchers used a PoSHAP heatmap to outline which amino acids in certain positions might be problematic in the protein’s functionality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Given our lack of data, we can’t simply copy their model as we produce a very sporadic heatmap (as seen below) so we must use our own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We can put our model into PoSHAP, and make mutations based on the PoSHAP heatmap</a:t>
            </a:r>
            <a:endParaRPr/>
          </a:p>
        </p:txBody>
      </p:sp>
      <p:pic>
        <p:nvPicPr>
          <p:cNvPr id="337" name="Google Shape;3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437" y="2942800"/>
            <a:ext cx="2777690" cy="172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925" y="3039775"/>
            <a:ext cx="4404073" cy="1529103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5"/>
          <p:cNvSpPr txBox="1"/>
          <p:nvPr/>
        </p:nvSpPr>
        <p:spPr>
          <a:xfrm>
            <a:off x="1301963" y="4568875"/>
            <a:ext cx="21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Model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5"/>
          <p:cNvSpPr txBox="1"/>
          <p:nvPr/>
        </p:nvSpPr>
        <p:spPr>
          <a:xfrm>
            <a:off x="6595623" y="4703625"/>
            <a:ext cx="177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PoSHAP Heatmap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1" name="Google Shape;341;p35"/>
          <p:cNvCxnSpPr>
            <a:stCxn id="338" idx="3"/>
            <a:endCxn id="337" idx="1"/>
          </p:cNvCxnSpPr>
          <p:nvPr/>
        </p:nvCxnSpPr>
        <p:spPr>
          <a:xfrm>
            <a:off x="4571998" y="3804327"/>
            <a:ext cx="152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Machine Learning Progress</a:t>
            </a:r>
            <a:endParaRPr/>
          </a:p>
        </p:txBody>
      </p:sp>
      <p:sp>
        <p:nvSpPr>
          <p:cNvPr id="347" name="Google Shape;34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chemical encoder is finished (though in need of editing)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SPServer and other PPI information included with the chemical representation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Intermediate analysis between PPI scores and GFP median brightness</a:t>
            </a:r>
            <a:endParaRPr/>
          </a:p>
        </p:txBody>
      </p:sp>
      <p:sp>
        <p:nvSpPr>
          <p:cNvPr id="348" name="Google Shape;348;p36"/>
          <p:cNvSpPr/>
          <p:nvPr/>
        </p:nvSpPr>
        <p:spPr>
          <a:xfrm>
            <a:off x="3578250" y="2636125"/>
            <a:ext cx="1987500" cy="473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Amino Acid Sequence</a:t>
            </a:r>
            <a:endParaRPr/>
          </a:p>
        </p:txBody>
      </p:sp>
      <p:sp>
        <p:nvSpPr>
          <p:cNvPr id="349" name="Google Shape;349;p36"/>
          <p:cNvSpPr/>
          <p:nvPr/>
        </p:nvSpPr>
        <p:spPr>
          <a:xfrm>
            <a:off x="829725" y="3488913"/>
            <a:ext cx="2469900" cy="335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Chemical Representation</a:t>
            </a:r>
            <a:endParaRPr/>
          </a:p>
        </p:txBody>
      </p:sp>
      <p:sp>
        <p:nvSpPr>
          <p:cNvPr id="350" name="Google Shape;350;p36"/>
          <p:cNvSpPr/>
          <p:nvPr/>
        </p:nvSpPr>
        <p:spPr>
          <a:xfrm>
            <a:off x="3637050" y="3493125"/>
            <a:ext cx="1869900" cy="335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AlphaFold Prediction</a:t>
            </a:r>
            <a:endParaRPr/>
          </a:p>
        </p:txBody>
      </p:sp>
      <p:sp>
        <p:nvSpPr>
          <p:cNvPr id="351" name="Google Shape;351;p36"/>
          <p:cNvSpPr/>
          <p:nvPr/>
        </p:nvSpPr>
        <p:spPr>
          <a:xfrm>
            <a:off x="3854688" y="4046213"/>
            <a:ext cx="1080600" cy="335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PPI Scores</a:t>
            </a:r>
            <a:endParaRPr/>
          </a:p>
        </p:txBody>
      </p:sp>
      <p:cxnSp>
        <p:nvCxnSpPr>
          <p:cNvPr id="352" name="Google Shape;352;p36"/>
          <p:cNvCxnSpPr>
            <a:stCxn id="348" idx="2"/>
            <a:endCxn id="350" idx="0"/>
          </p:cNvCxnSpPr>
          <p:nvPr/>
        </p:nvCxnSpPr>
        <p:spPr>
          <a:xfrm>
            <a:off x="4572000" y="3109525"/>
            <a:ext cx="0" cy="383700"/>
          </a:xfrm>
          <a:prstGeom prst="straightConnector1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36"/>
          <p:cNvCxnSpPr>
            <a:stCxn id="348" idx="1"/>
            <a:endCxn id="349" idx="0"/>
          </p:cNvCxnSpPr>
          <p:nvPr/>
        </p:nvCxnSpPr>
        <p:spPr>
          <a:xfrm flipH="1">
            <a:off x="2064750" y="2872825"/>
            <a:ext cx="1513500" cy="6162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36"/>
          <p:cNvCxnSpPr>
            <a:stCxn id="350" idx="2"/>
            <a:endCxn id="351" idx="0"/>
          </p:cNvCxnSpPr>
          <p:nvPr/>
        </p:nvCxnSpPr>
        <p:spPr>
          <a:xfrm flipH="1">
            <a:off x="4395000" y="3828225"/>
            <a:ext cx="177000" cy="2181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" name="Google Shape;355;p36"/>
          <p:cNvSpPr/>
          <p:nvPr/>
        </p:nvSpPr>
        <p:spPr>
          <a:xfrm>
            <a:off x="2777550" y="4648213"/>
            <a:ext cx="27882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Continuous Representation</a:t>
            </a:r>
            <a:endParaRPr/>
          </a:p>
        </p:txBody>
      </p:sp>
      <p:cxnSp>
        <p:nvCxnSpPr>
          <p:cNvPr id="356" name="Google Shape;356;p36"/>
          <p:cNvCxnSpPr>
            <a:stCxn id="349" idx="2"/>
            <a:endCxn id="355" idx="0"/>
          </p:cNvCxnSpPr>
          <p:nvPr/>
        </p:nvCxnSpPr>
        <p:spPr>
          <a:xfrm>
            <a:off x="2064675" y="3824013"/>
            <a:ext cx="2106900" cy="8241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36"/>
          <p:cNvCxnSpPr>
            <a:stCxn id="351" idx="2"/>
            <a:endCxn id="355" idx="0"/>
          </p:cNvCxnSpPr>
          <p:nvPr/>
        </p:nvCxnSpPr>
        <p:spPr>
          <a:xfrm flipH="1">
            <a:off x="4171788" y="4381313"/>
            <a:ext cx="223200" cy="2670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p36"/>
          <p:cNvSpPr/>
          <p:nvPr/>
        </p:nvSpPr>
        <p:spPr>
          <a:xfrm>
            <a:off x="6406125" y="4648225"/>
            <a:ext cx="14979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GFP Brightness</a:t>
            </a:r>
            <a:endParaRPr/>
          </a:p>
        </p:txBody>
      </p:sp>
      <p:cxnSp>
        <p:nvCxnSpPr>
          <p:cNvPr id="359" name="Google Shape;359;p36"/>
          <p:cNvCxnSpPr>
            <a:stCxn id="355" idx="3"/>
            <a:endCxn id="358" idx="1"/>
          </p:cNvCxnSpPr>
          <p:nvPr/>
        </p:nvCxnSpPr>
        <p:spPr>
          <a:xfrm>
            <a:off x="5565750" y="4849663"/>
            <a:ext cx="84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" name="Google Shape;360;p36"/>
          <p:cNvSpPr/>
          <p:nvPr/>
        </p:nvSpPr>
        <p:spPr>
          <a:xfrm>
            <a:off x="5844375" y="3558275"/>
            <a:ext cx="2469900" cy="33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Global Representation</a:t>
            </a:r>
            <a:endParaRPr/>
          </a:p>
        </p:txBody>
      </p:sp>
      <p:cxnSp>
        <p:nvCxnSpPr>
          <p:cNvPr id="361" name="Google Shape;361;p36"/>
          <p:cNvCxnSpPr>
            <a:stCxn id="348" idx="3"/>
            <a:endCxn id="360" idx="0"/>
          </p:cNvCxnSpPr>
          <p:nvPr/>
        </p:nvCxnSpPr>
        <p:spPr>
          <a:xfrm>
            <a:off x="5565750" y="2872825"/>
            <a:ext cx="1513500" cy="6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36"/>
          <p:cNvCxnSpPr>
            <a:stCxn id="360" idx="2"/>
            <a:endCxn id="355" idx="0"/>
          </p:cNvCxnSpPr>
          <p:nvPr/>
        </p:nvCxnSpPr>
        <p:spPr>
          <a:xfrm flipH="1">
            <a:off x="4171725" y="3893375"/>
            <a:ext cx="2907600" cy="7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and Next Steps</a:t>
            </a:r>
            <a:endParaRPr/>
          </a:p>
        </p:txBody>
      </p:sp>
      <p:sp>
        <p:nvSpPr>
          <p:cNvPr id="368" name="Google Shape;368;p37"/>
          <p:cNvSpPr txBox="1"/>
          <p:nvPr>
            <p:ph idx="1" type="body"/>
          </p:nvPr>
        </p:nvSpPr>
        <p:spPr>
          <a:xfrm>
            <a:off x="311700" y="1152475"/>
            <a:ext cx="503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The proposed data processing pipeline and machine learning methods serve as a </a:t>
            </a:r>
            <a:r>
              <a:rPr lang="en-GB"/>
              <a:t>preliminary</a:t>
            </a:r>
            <a:r>
              <a:rPr lang="en-GB"/>
              <a:t> tool for protein </a:t>
            </a:r>
            <a:r>
              <a:rPr lang="en-GB"/>
              <a:t>functionality</a:t>
            </a:r>
            <a:r>
              <a:rPr lang="en-GB"/>
              <a:t> prediction in our lab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Finding alternative mutations based on only 100 wet lab </a:t>
            </a:r>
            <a:r>
              <a:rPr lang="en-GB"/>
              <a:t>data points</a:t>
            </a:r>
            <a:r>
              <a:rPr lang="en-GB"/>
              <a:t> could significantly reduce the time it takes to develop and discovery alternative viable proteins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Next Steps Could Include: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Proceed with wet lab validation for ML outputs of GFP11 sequences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Using another model to help generate more data to increase predictive accuracy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Changing the goal of model to generate alternatives that have significantly more mutations to create very different, yet still useable, proteins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Further expand on other peptides/proteins  e.g. insulin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9" name="Google Shape;3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5099" y="558025"/>
            <a:ext cx="3747525" cy="424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Any questions?</a:t>
            </a:r>
            <a:endParaRPr/>
          </a:p>
        </p:txBody>
      </p:sp>
      <p:sp>
        <p:nvSpPr>
          <p:cNvPr id="375" name="Google Shape;37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Thank you Pouryia, Andy, Keith, Alex, Jennifer, Iwe, and everyone in the lab!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</a:t>
            </a:r>
            <a:r>
              <a:rPr lang="en-GB"/>
              <a:t>infrastructure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355" y="0"/>
            <a:ext cx="454224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5355" y="0"/>
            <a:ext cx="454224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5450" y="3060950"/>
            <a:ext cx="76700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3656700" cy="33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Initial in </a:t>
            </a:r>
            <a:r>
              <a:rPr i="1" lang="en-GB"/>
              <a:t>silico</a:t>
            </a:r>
            <a:r>
              <a:rPr lang="en-GB"/>
              <a:t> sequence data processing flow h</a:t>
            </a:r>
            <a:r>
              <a:rPr lang="en-GB"/>
              <a:t>ighlighted</a:t>
            </a:r>
            <a:r>
              <a:rPr lang="en-GB"/>
              <a:t> in red (used published dataset instead of generated </a:t>
            </a:r>
            <a:r>
              <a:rPr lang="en-GB"/>
              <a:t>mutations</a:t>
            </a:r>
            <a:r>
              <a:rPr lang="en-GB"/>
              <a:t>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‘Feedback loop’ with wet lab validation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7808" l="37249" r="39906" t="0"/>
          <a:stretch/>
        </p:blipFill>
        <p:spPr>
          <a:xfrm>
            <a:off x="4700750" y="2064100"/>
            <a:ext cx="2088875" cy="30793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GFP?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Availability</a:t>
            </a:r>
            <a:r>
              <a:rPr lang="en-GB"/>
              <a:t> of data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109 high brightness sequences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From 44,000 mutations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Easy to verify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Observable f</a:t>
            </a:r>
            <a:r>
              <a:rPr lang="en-GB"/>
              <a:t>luorescence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Indicator can be quantified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Utilize wet lab resources from our lab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Relatively short sequence length (238)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Less time for AlphaFold prediction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Focus on mutations within GFP11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7238" y="128800"/>
            <a:ext cx="2809875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selection and </a:t>
            </a:r>
            <a:r>
              <a:rPr lang="en-GB"/>
              <a:t>interpretation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03375"/>
            <a:ext cx="826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942"/>
              <a:t>Data from Sarkisyan, K., Bolotin, D, </a:t>
            </a:r>
            <a:r>
              <a:rPr i="1" lang="en-GB" sz="1942"/>
              <a:t>et al</a:t>
            </a:r>
            <a:r>
              <a:rPr lang="en-GB" sz="1942"/>
              <a:t>, 2016 on </a:t>
            </a:r>
            <a:r>
              <a:rPr i="1" lang="en-GB" sz="1942"/>
              <a:t>Aequorea victoria</a:t>
            </a:r>
            <a:r>
              <a:rPr lang="en-GB" sz="1942"/>
              <a:t> (avGFP) Green </a:t>
            </a:r>
            <a:r>
              <a:rPr lang="en-GB" sz="1942"/>
              <a:t>Fluorescent</a:t>
            </a:r>
            <a:r>
              <a:rPr lang="en-GB" sz="1942"/>
              <a:t> Protein. Local fitness study of GFP at large scale by random </a:t>
            </a:r>
            <a:r>
              <a:rPr lang="en-GB" sz="1942"/>
              <a:t>mutagenesis</a:t>
            </a:r>
            <a:r>
              <a:rPr lang="en-GB" sz="1942"/>
              <a:t>. </a:t>
            </a:r>
            <a:endParaRPr sz="1942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942"/>
              <a:t>Extracted only mutations that lies on the </a:t>
            </a:r>
            <a:r>
              <a:rPr b="1" lang="en-GB" sz="1942"/>
              <a:t>GFP-11 encoding region</a:t>
            </a:r>
            <a:r>
              <a:rPr lang="en-GB" sz="1942"/>
              <a:t>, single or multiple substitution mutation (over all length </a:t>
            </a:r>
            <a:r>
              <a:rPr lang="en-GB" sz="1942"/>
              <a:t>remains</a:t>
            </a:r>
            <a:r>
              <a:rPr lang="en-GB" sz="1942"/>
              <a:t> the same)</a:t>
            </a:r>
            <a:endParaRPr sz="1942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942"/>
              <a:t>Our final data contains 109 amino acid sequences of GFP mutation with </a:t>
            </a:r>
            <a:r>
              <a:rPr lang="en-GB" sz="1942"/>
              <a:t>log-brightness</a:t>
            </a:r>
            <a:endParaRPr sz="1942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942"/>
              <a:t>Log-brightness value &lt; 3.0: the </a:t>
            </a:r>
            <a:r>
              <a:rPr lang="en-GB" sz="1942"/>
              <a:t>sequence</a:t>
            </a:r>
            <a:r>
              <a:rPr lang="en-GB" sz="1942"/>
              <a:t> </a:t>
            </a:r>
            <a:r>
              <a:rPr lang="en-GB" sz="1942"/>
              <a:t>fluorescent</a:t>
            </a:r>
            <a:r>
              <a:rPr lang="en-GB" sz="1942"/>
              <a:t> 5 times less intense than the </a:t>
            </a:r>
            <a:r>
              <a:rPr lang="en-GB" sz="1942"/>
              <a:t>wild</a:t>
            </a:r>
            <a:r>
              <a:rPr lang="en-GB" sz="1942"/>
              <a:t> type [1]</a:t>
            </a:r>
            <a:endParaRPr sz="1942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1942"/>
              <a:t>Log-brightness value &gt; 3.0</a:t>
            </a:r>
            <a:r>
              <a:rPr lang="en-GB" sz="1942"/>
              <a:t>: considered as fluorescent/ functional for our purpose</a:t>
            </a:r>
            <a:endParaRPr sz="194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D85C6"/>
                </a:solidFill>
              </a:rPr>
              <a:t>Citation:</a:t>
            </a:r>
            <a:endParaRPr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[1] Sarkisyan, K., Bolotin, D., Meer, M. et al. Local fitness landscape of the green fluorescent protein. Nature 533, 397–401 (2016). https://doi.org/10.1038/nature17995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/>
              <a:t>[2] </a:t>
            </a:r>
            <a:r>
              <a:rPr lang="en-GB" sz="1500"/>
              <a:t>Bolotin, Dmitry (2016): Local fitness landscape of the green fluorescent protein. figshare. Dataset. </a:t>
            </a:r>
            <a:r>
              <a:rPr lang="en-GB" sz="1500" u="sng">
                <a:solidFill>
                  <a:schemeClr val="hlink"/>
                </a:solidFill>
                <a:hlinkClick r:id="rId3"/>
              </a:rPr>
              <a:t>https://doi.org/10.6084/m9.figshare.3102154.v1</a:t>
            </a:r>
            <a:endParaRPr sz="15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7226" y="0"/>
            <a:ext cx="2206774" cy="110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focus on GFP11 mutations?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Reduce mutation range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Friendly to wet-lab verification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Reduce AlphaFold runtime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280" y="0"/>
            <a:ext cx="454224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From Structure to Training Data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10150" y="1057900"/>
            <a:ext cx="3798300" cy="38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Alphafold</a:t>
            </a:r>
            <a:r>
              <a:rPr lang="en-GB"/>
              <a:t> multimer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Run on cloud/ server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Structural prediction of GFP1-10 and mutated GFP11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pdb files as output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PyRosetta</a:t>
            </a:r>
            <a:r>
              <a:rPr lang="en-GB"/>
              <a:t>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Run with python code on local machine/ cloud (use student account for free access)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Structural analysis of </a:t>
            </a:r>
            <a:r>
              <a:rPr lang="en-GB"/>
              <a:t>energy</a:t>
            </a:r>
            <a:r>
              <a:rPr lang="en-GB"/>
              <a:t> level, pdb file as input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parameter extraction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u="sng">
                <a:solidFill>
                  <a:schemeClr val="hlink"/>
                </a:solidFill>
                <a:hlinkClick r:id="rId5"/>
              </a:rPr>
              <a:t>SpServer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Run with python code on local machine/ cloud (open source)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Quality analysis of structural fold and protein interaction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parameter extraction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08305" y="0"/>
            <a:ext cx="454224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31475" y="2023500"/>
            <a:ext cx="1012975" cy="3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31473" y="979461"/>
            <a:ext cx="1012976" cy="364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Expand on AlphaFold supported by cloud 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0248"/>
            <a:ext cx="9144003" cy="4603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Related tools and web browser </a:t>
            </a:r>
            <a:r>
              <a:rPr lang="en-GB"/>
              <a:t>available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0248"/>
            <a:ext cx="9144003" cy="4603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