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6" r:id="rId3"/>
    <p:sldId id="535" r:id="rId4"/>
    <p:sldId id="536" r:id="rId5"/>
    <p:sldId id="537" r:id="rId6"/>
    <p:sldId id="455" r:id="rId7"/>
    <p:sldId id="484" r:id="rId8"/>
    <p:sldId id="538" r:id="rId9"/>
    <p:sldId id="540" r:id="rId10"/>
    <p:sldId id="541" r:id="rId11"/>
    <p:sldId id="542" r:id="rId12"/>
    <p:sldId id="543" r:id="rId13"/>
    <p:sldId id="553" r:id="rId14"/>
    <p:sldId id="544" r:id="rId15"/>
    <p:sldId id="545" r:id="rId16"/>
    <p:sldId id="546" r:id="rId17"/>
    <p:sldId id="547" r:id="rId18"/>
    <p:sldId id="548" r:id="rId19"/>
    <p:sldId id="552" r:id="rId20"/>
    <p:sldId id="555" r:id="rId21"/>
    <p:sldId id="554" r:id="rId22"/>
    <p:sldId id="551" r:id="rId23"/>
    <p:sldId id="556" r:id="rId24"/>
    <p:sldId id="557" r:id="rId25"/>
    <p:sldId id="559" r:id="rId26"/>
    <p:sldId id="560" r:id="rId27"/>
    <p:sldId id="561" r:id="rId28"/>
    <p:sldId id="562" r:id="rId29"/>
    <p:sldId id="558" r:id="rId30"/>
    <p:sldId id="483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89" d="100"/>
          <a:sy n="89" d="100"/>
        </p:scale>
        <p:origin x="870" y="90"/>
      </p:cViewPr>
      <p:guideLst>
        <p:guide orient="horz" pos="1620"/>
        <p:guide pos="2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21.png"/><Relationship Id="rId31" Type="http://schemas.openxmlformats.org/officeDocument/2006/relationships/image" Target="../media/image20.png"/><Relationship Id="rId30" Type="http://schemas.openxmlformats.org/officeDocument/2006/relationships/image" Target="../media/image19.png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8.jpeg"/><Relationship Id="rId28" Type="http://schemas.openxmlformats.org/officeDocument/2006/relationships/image" Target="../media/image17.jpeg"/><Relationship Id="rId27" Type="http://schemas.openxmlformats.org/officeDocument/2006/relationships/image" Target="../media/image16.jpeg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jpeg"/><Relationship Id="rId18" Type="http://schemas.openxmlformats.org/officeDocument/2006/relationships/image" Target="../media/image7.jpeg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anose="02020400000000000000" pitchFamily="18" charset="-122"/>
                  <a:ea typeface="Adobe 仿宋 Std R" panose="02020400000000000000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anose="02020400000000000000" pitchFamily="18" charset="-122"/>
                  <a:ea typeface="Adobe 仿宋 Std R" panose="02020400000000000000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anose="02020400000000000000" pitchFamily="18" charset="-122"/>
                <a:ea typeface="Adobe 仿宋 Std R" panose="02020400000000000000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4360" y="2139702"/>
            <a:ext cx="8435280" cy="1368152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数组刷题</a:t>
            </a:r>
            <a:endParaRPr lang="zh-CN" altLang="en-US" sz="6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54360" y="481935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数据结构与算法</a:t>
            </a:r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365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特训营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8041" y="1804571"/>
            <a:ext cx="604867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题解：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本题可以采用两个数组：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1. </a:t>
            </a:r>
            <a:r>
              <a:rPr lang="zh-CN" altLang="en-US" b="1" kern="100" dirty="0">
                <a:latin typeface="Times New Roman" panose="02020603050405020304" pitchFamily="18" charset="0"/>
              </a:rPr>
              <a:t>获奖号码数组：</a:t>
            </a:r>
            <a:r>
              <a:rPr lang="zh-CN" altLang="zh-CN" b="1" kern="100" dirty="0">
                <a:latin typeface="Times New Roman" panose="02020603050405020304" pitchFamily="18" charset="0"/>
              </a:rPr>
              <a:t>布尔数组，将获奖数字</a:t>
            </a:r>
            <a:r>
              <a:rPr lang="en-US" altLang="zh-CN" b="1" kern="100" dirty="0">
                <a:latin typeface="Times New Roman" panose="02020603050405020304" pitchFamily="18" charset="0"/>
              </a:rPr>
              <a:t>m</a:t>
            </a:r>
            <a:r>
              <a:rPr lang="zh-CN" altLang="en-US" b="1" kern="100" dirty="0">
                <a:latin typeface="Times New Roman" panose="02020603050405020304" pitchFamily="18" charset="0"/>
              </a:rPr>
              <a:t>标记为</a:t>
            </a:r>
            <a:r>
              <a:rPr lang="en-US" altLang="zh-CN" b="1" kern="100" dirty="0">
                <a:latin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Times New Roman" panose="02020603050405020304" pitchFamily="18" charset="0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</a:rPr>
              <a:t>f[m]=1</a:t>
            </a:r>
            <a:r>
              <a:rPr lang="zh-CN" altLang="en-US" b="1" kern="100" dirty="0">
                <a:latin typeface="Times New Roman" panose="02020603050405020304" pitchFamily="18" charset="0"/>
              </a:rPr>
              <a:t>，然后判断彩票上的数字有多少个为</a:t>
            </a:r>
            <a:r>
              <a:rPr lang="en-US" altLang="zh-CN" b="1" kern="100" dirty="0">
                <a:latin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Times New Roman" panose="02020603050405020304" pitchFamily="18" charset="0"/>
              </a:rPr>
              <a:t>，如果有</a:t>
            </a:r>
            <a:r>
              <a:rPr lang="en-US" altLang="zh-CN" b="1" kern="100" dirty="0">
                <a:latin typeface="Times New Roman" panose="02020603050405020304" pitchFamily="18" charset="0"/>
              </a:rPr>
              <a:t>5</a:t>
            </a:r>
            <a:r>
              <a:rPr lang="zh-CN" altLang="en-US" b="1" kern="100" dirty="0">
                <a:latin typeface="Times New Roman" panose="02020603050405020304" pitchFamily="18" charset="0"/>
              </a:rPr>
              <a:t>个均为</a:t>
            </a:r>
            <a:r>
              <a:rPr lang="en-US" altLang="zh-CN" b="1" kern="100" dirty="0">
                <a:latin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Times New Roman" panose="02020603050405020304" pitchFamily="18" charset="0"/>
              </a:rPr>
              <a:t>，则</a:t>
            </a:r>
            <a:r>
              <a:rPr lang="en-US" altLang="zh-CN" b="1" kern="100" dirty="0">
                <a:latin typeface="Times New Roman" panose="02020603050405020304" pitchFamily="18" charset="0"/>
              </a:rPr>
              <a:t>p[5]++</a:t>
            </a:r>
            <a:r>
              <a:rPr lang="zh-CN" altLang="en-US" b="1" kern="100" dirty="0">
                <a:latin typeface="Times New Roman" panose="02020603050405020304" pitchFamily="18" charset="0"/>
              </a:rPr>
              <a:t>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2. </a:t>
            </a:r>
            <a:r>
              <a:rPr lang="zh-CN" altLang="zh-CN" b="1" kern="100" dirty="0">
                <a:latin typeface="Times New Roman" panose="02020603050405020304" pitchFamily="18" charset="0"/>
              </a:rPr>
              <a:t>获奖等级统计数组：</a:t>
            </a:r>
            <a:r>
              <a:rPr lang="zh-CN" altLang="zh-CN" b="1" kern="100" dirty="0">
                <a:latin typeface="Times New Roman" panose="02020603050405020304" pitchFamily="18" charset="0"/>
                <a:sym typeface="+mn-ea"/>
              </a:rPr>
              <a:t>将</a:t>
            </a:r>
            <a:r>
              <a:rPr lang="en-US" altLang="zh-CN" b="1" kern="100" dirty="0">
                <a:latin typeface="Times New Roman" panose="02020603050405020304" pitchFamily="18" charset="0"/>
              </a:rPr>
              <a:t>p[]</a:t>
            </a:r>
            <a:r>
              <a:rPr lang="zh-CN" altLang="en-US" b="1" kern="100" dirty="0">
                <a:latin typeface="Times New Roman" panose="02020603050405020304" pitchFamily="18" charset="0"/>
              </a:rPr>
              <a:t>倒序输出即可。</a:t>
            </a:r>
            <a:endParaRPr lang="zh-CN" altLang="en-US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8041" y="1714401"/>
            <a:ext cx="604867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题目描述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设某汉字由N X N的0和1的点阵图案组成，如下图。我们依照以下规则生成压缩码。连续一组数值：从汉字点阵图案的第一行第一个符号开始计算，按书写顺序从上到下，由左到右。第一个数表示连续有几个0，第二个数表示接下来连续有几个1，第三个数再接下来连续有几个0，第四个数接着连续几个1，以此类推。。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8041" y="1714401"/>
            <a:ext cx="604867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题目描述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设某汉字由N X N的0和1的点阵图案组成，如下图。我们依照以下规则生成压缩码。连续一组数值：从汉字点阵图案的第一行第一个符号开始计算，按书写顺序从上到下，由左到右。第一个数表示连续有几个0，第二个数表示接下来连续有几个1，第三个数再接下来连续有几个0，第四个数接着连续几个1，以此类推。。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 descr="【炫彩】避免断更，请加微信501863613 -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635" y="955675"/>
            <a:ext cx="3834765" cy="356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8041" y="1449606"/>
            <a:ext cx="6048672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例如: 以下汉字点阵图案：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0001000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0001000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0001111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0001000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0001000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0001000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1111111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对应的压缩码是： 7 3 1 6 1 6 4 3 1 6 1 6 1 3 7 （第一个数是N ,其余各位表示交替表示0和1 的个数，压缩码保证 N X N=交替的各位数之和）</a:t>
            </a: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8041" y="1804571"/>
            <a:ext cx="6048672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题解：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本题可以采用字符串存储：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1. </a:t>
            </a:r>
            <a:r>
              <a:rPr lang="zh-CN" altLang="en-US" b="1" kern="100" dirty="0">
                <a:latin typeface="Times New Roman" panose="02020603050405020304" pitchFamily="18" charset="0"/>
              </a:rPr>
              <a:t>首先根据第一个读入的字符串的长度获得</a:t>
            </a:r>
            <a:r>
              <a:rPr lang="en-US" altLang="zh-CN" b="1" kern="100" dirty="0">
                <a:latin typeface="Times New Roman" panose="02020603050405020304" pitchFamily="18" charset="0"/>
              </a:rPr>
              <a:t>n</a:t>
            </a:r>
            <a:r>
              <a:rPr lang="zh-CN" altLang="en-US" b="1" kern="100" dirty="0">
                <a:latin typeface="Times New Roman" panose="02020603050405020304" pitchFamily="18" charset="0"/>
              </a:rPr>
              <a:t>，并输出。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2. </a:t>
            </a:r>
            <a:r>
              <a:rPr lang="zh-CN" altLang="zh-CN" b="1" kern="100" dirty="0">
                <a:latin typeface="Times New Roman" panose="02020603050405020304" pitchFamily="18" charset="0"/>
              </a:rPr>
              <a:t>继续读入其他</a:t>
            </a:r>
            <a:r>
              <a:rPr lang="en-US" altLang="zh-CN" b="1" kern="100" dirty="0">
                <a:latin typeface="Times New Roman" panose="02020603050405020304" pitchFamily="18" charset="0"/>
              </a:rPr>
              <a:t>n-1</a:t>
            </a:r>
            <a:r>
              <a:rPr lang="zh-CN" altLang="en-US" b="1" kern="100" dirty="0">
                <a:latin typeface="Times New Roman" panose="02020603050405020304" pitchFamily="18" charset="0"/>
              </a:rPr>
              <a:t>行字符串，并拼接。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如果第一个字符为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，则输出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的个数为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4. </a:t>
            </a:r>
            <a:r>
              <a:rPr lang="zh-CN" altLang="en-US" b="1" kern="100" dirty="0">
                <a:latin typeface="Times New Roman" panose="02020603050405020304" pitchFamily="18" charset="0"/>
              </a:rPr>
              <a:t>统计如果相等，一直累加，如果不等则输出，</a:t>
            </a:r>
            <a:r>
              <a:rPr lang="en-US" altLang="zh-CN" b="1" kern="100" dirty="0">
                <a:latin typeface="Times New Roman" panose="02020603050405020304" pitchFamily="18" charset="0"/>
              </a:rPr>
              <a:t>cnt=1</a:t>
            </a:r>
            <a:r>
              <a:rPr lang="zh-CN" altLang="en-US" b="1" kern="100" dirty="0">
                <a:latin typeface="Times New Roman" panose="02020603050405020304" pitchFamily="18" charset="0"/>
              </a:rPr>
              <a:t>，重新累加。</a:t>
            </a:r>
            <a:endParaRPr lang="zh-CN" altLang="en-US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8041" y="1714401"/>
            <a:ext cx="604867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题目描述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一个大小为N*M的城市遭到了X次轰炸，每次都炸了一个每条边都与边界平行的矩形。在轰炸后，有Y个关键点，指挥官想知道，它们有没有受到过轰炸，如果有，被炸了几次，最后一次是第几轮。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8041" y="1449606"/>
            <a:ext cx="6048672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输入格式：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第一行，四个整数：n、m、x、y。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以下x行，每行四个整数：x1、y1、x2、y2，表示被轰炸的矩形的左上角坐标和右下角坐标（比如1 3 7 10就表示被轰炸的地方是从(1,3)到(7,10)的矩形）。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再以下y行，每行两个整数，表示这个关键点的坐标。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输出格式：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共y行，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每行第一个字符为Y或N，表示是否被轰炸，若为Y，在一个空格后为两个整数，表示被炸了几次和最后一次是第几轮。</a:t>
            </a: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 descr="【炫彩】避免断更，请加微信501863613 -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635" y="955675"/>
            <a:ext cx="3834765" cy="356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1105" y="1664970"/>
            <a:ext cx="647065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题解：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本题可以采用数组存储：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1. </a:t>
            </a:r>
            <a:r>
              <a:rPr lang="zh-CN" altLang="en-US" b="1" kern="100" dirty="0">
                <a:latin typeface="Times New Roman" panose="02020603050405020304" pitchFamily="18" charset="0"/>
              </a:rPr>
              <a:t>用四个数组保存保存轰炸的四角 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2. </a:t>
            </a:r>
            <a:r>
              <a:rPr lang="zh-CN" altLang="en-US" b="1" kern="100" dirty="0">
                <a:latin typeface="Times New Roman" panose="02020603050405020304" pitchFamily="18" charset="0"/>
              </a:rPr>
              <a:t>输入</a:t>
            </a:r>
            <a:r>
              <a:rPr lang="en-US" altLang="zh-CN" b="1" kern="100" dirty="0">
                <a:latin typeface="Times New Roman" panose="02020603050405020304" pitchFamily="18" charset="0"/>
              </a:rPr>
              <a:t>x</a:t>
            </a:r>
            <a:r>
              <a:rPr lang="zh-CN" altLang="en-US" b="1" kern="100" dirty="0">
                <a:latin typeface="Times New Roman" panose="02020603050405020304" pitchFamily="18" charset="0"/>
              </a:rPr>
              <a:t>行轰炸并用数组存储。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</a:rPr>
              <a:t>3. 根据输入区域统计是否被轰炸，最后一次轰炸是第几次。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</a:rPr>
              <a:t>注意：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</a:rPr>
              <a:t>#include&lt;bits/stdc++.h&gt; //如果用此头文件,不能定义y1,y1[] 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</a:rPr>
              <a:t>//#include&lt;iostream&gt;//此头文件可以用y1 </a:t>
            </a:r>
            <a:endParaRPr lang="zh-CN" altLang="en-US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1789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1935" y="1779905"/>
            <a:ext cx="586041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题意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有一天linyorson在Mc开了一个超平坦世界，他把这个世界看成一个n*n的方阵，现在他有m个火把和k个萤石，分别放在x1,y1...xm,ym和o1,p1...ok,pk的位置，问在这个方阵中有几个点会生成怪物？（没有光或没放东西的地方会生成怪物）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1789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AA1T`O$30H6CKR)@3G(M[(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1711325"/>
            <a:ext cx="2174875" cy="2446655"/>
          </a:xfrm>
          <a:prstGeom prst="rect">
            <a:avLst/>
          </a:prstGeom>
        </p:spPr>
      </p:pic>
      <p:pic>
        <p:nvPicPr>
          <p:cNvPr id="5" name="图片 4" descr="G$7DBL@P}}%9@@)9VH42S@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735" y="2570480"/>
            <a:ext cx="1866265" cy="158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51470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705072"/>
            <a:ext cx="7455272" cy="3712271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726157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784384" y="1387590"/>
            <a:ext cx="5667936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数组</a:t>
            </a:r>
            <a:r>
              <a:rPr lang="zh-CN" altLang="zh-CN" dirty="0"/>
              <a:t>是由相同类型的数据元素构成的有限集合。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一维数组可以看作一个线性表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16" y="2573910"/>
            <a:ext cx="661987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1789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6670" y="1449705"/>
            <a:ext cx="6470650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题解：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本题可以采用数组存储，然后统计为</a:t>
            </a:r>
            <a:r>
              <a:rPr lang="en-US" altLang="zh-CN" b="1" kern="100" dirty="0">
                <a:latin typeface="Times New Roman" panose="02020603050405020304" pitchFamily="18" charset="0"/>
              </a:rPr>
              <a:t>0</a:t>
            </a:r>
            <a:r>
              <a:rPr lang="zh-CN" altLang="en-US" b="1" kern="100" dirty="0">
                <a:latin typeface="Times New Roman" panose="02020603050405020304" pitchFamily="18" charset="0"/>
              </a:rPr>
              <a:t>的数量。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1. </a:t>
            </a:r>
            <a:r>
              <a:rPr lang="zh-CN" altLang="en-US" b="1" kern="100" dirty="0">
                <a:latin typeface="Times New Roman" panose="02020603050405020304" pitchFamily="18" charset="0"/>
              </a:rPr>
              <a:t>初始化数组为</a:t>
            </a:r>
            <a:r>
              <a:rPr lang="en-US" altLang="zh-CN" b="1" kern="100" dirty="0">
                <a:latin typeface="Times New Roman" panose="02020603050405020304" pitchFamily="18" charset="0"/>
              </a:rPr>
              <a:t>0</a:t>
            </a:r>
            <a:r>
              <a:rPr lang="zh-CN" altLang="en-US" b="1" kern="100" dirty="0">
                <a:latin typeface="Times New Roman" panose="02020603050405020304" pitchFamily="18" charset="0"/>
              </a:rPr>
              <a:t> 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2. </a:t>
            </a:r>
            <a:r>
              <a:rPr lang="zh-CN" altLang="en-US" b="1" kern="100" dirty="0">
                <a:latin typeface="Times New Roman" panose="02020603050405020304" pitchFamily="18" charset="0"/>
              </a:rPr>
              <a:t>输入</a:t>
            </a:r>
            <a:r>
              <a:rPr lang="en-US" altLang="zh-CN" b="1" kern="100" dirty="0">
                <a:latin typeface="Times New Roman" panose="02020603050405020304" pitchFamily="18" charset="0"/>
              </a:rPr>
              <a:t>m</a:t>
            </a:r>
            <a:r>
              <a:rPr lang="zh-CN" altLang="en-US" b="1" kern="100" dirty="0">
                <a:latin typeface="Times New Roman" panose="02020603050405020304" pitchFamily="18" charset="0"/>
              </a:rPr>
              <a:t>个火把的位置</a:t>
            </a:r>
            <a:r>
              <a:rPr lang="zh-CN" altLang="en-US" b="1" kern="100" dirty="0">
                <a:latin typeface="Times New Roman" panose="02020603050405020304" pitchFamily="18" charset="0"/>
                <a:sym typeface="+mn-ea"/>
              </a:rPr>
              <a:t>，做相应的处理</a:t>
            </a:r>
            <a:r>
              <a:rPr lang="zh-CN" altLang="en-US" b="1" kern="100" dirty="0">
                <a:latin typeface="Times New Roman" panose="02020603050405020304" pitchFamily="18" charset="0"/>
              </a:rPr>
              <a:t>。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</a:rPr>
              <a:t>3. 输入</a:t>
            </a:r>
            <a:r>
              <a:rPr lang="en-US" altLang="zh-CN" b="1" kern="100" dirty="0">
                <a:latin typeface="Times New Roman" panose="02020603050405020304" pitchFamily="18" charset="0"/>
              </a:rPr>
              <a:t>k</a:t>
            </a:r>
            <a:r>
              <a:rPr lang="zh-CN" altLang="en-US" b="1" kern="100" dirty="0">
                <a:latin typeface="Times New Roman" panose="02020603050405020304" pitchFamily="18" charset="0"/>
              </a:rPr>
              <a:t>个萤石的位置</a:t>
            </a:r>
            <a:r>
              <a:rPr lang="zh-CN" altLang="en-US" b="1" kern="100" dirty="0">
                <a:latin typeface="Times New Roman" panose="02020603050405020304" pitchFamily="18" charset="0"/>
                <a:sym typeface="+mn-ea"/>
              </a:rPr>
              <a:t>，做相应的处理</a:t>
            </a:r>
            <a:r>
              <a:rPr lang="zh-CN" altLang="en-US" b="1" kern="100" dirty="0">
                <a:latin typeface="Times New Roman" panose="02020603050405020304" pitchFamily="18" charset="0"/>
              </a:rPr>
              <a:t>。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4.</a:t>
            </a:r>
            <a:r>
              <a:rPr lang="zh-CN" altLang="en-US" b="1" kern="100" dirty="0">
                <a:latin typeface="Times New Roman" panose="02020603050405020304" pitchFamily="18" charset="0"/>
              </a:rPr>
              <a:t>火把处理：上下左右一行标记为</a:t>
            </a:r>
            <a:r>
              <a:rPr lang="en-US" altLang="zh-CN" b="1" kern="100" dirty="0">
                <a:latin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Times New Roman" panose="02020603050405020304" pitchFamily="18" charset="0"/>
              </a:rPr>
              <a:t>，上下（</a:t>
            </a:r>
            <a:r>
              <a:rPr lang="en-US" altLang="zh-CN" b="1" kern="100" dirty="0">
                <a:latin typeface="Times New Roman" panose="02020603050405020304" pitchFamily="18" charset="0"/>
              </a:rPr>
              <a:t>x+-2</a:t>
            </a:r>
            <a:r>
              <a:rPr lang="zh-CN" altLang="en-US" b="1" kern="100" dirty="0">
                <a:latin typeface="Times New Roman" panose="02020603050405020304" pitchFamily="18" charset="0"/>
              </a:rPr>
              <a:t>）</a:t>
            </a:r>
            <a:r>
              <a:rPr lang="zh-CN" altLang="en-US" b="1" kern="100" dirty="0">
                <a:latin typeface="Times New Roman" panose="02020603050405020304" pitchFamily="18" charset="0"/>
                <a:sym typeface="+mn-ea"/>
              </a:rPr>
              <a:t>左右（</a:t>
            </a:r>
            <a:r>
              <a:rPr lang="en-US" altLang="zh-CN" b="1" kern="100" dirty="0">
                <a:latin typeface="Times New Roman" panose="02020603050405020304" pitchFamily="18" charset="0"/>
                <a:sym typeface="+mn-ea"/>
              </a:rPr>
              <a:t>y+-2</a:t>
            </a:r>
            <a:r>
              <a:rPr lang="zh-CN" altLang="en-US" b="1" kern="100" dirty="0">
                <a:latin typeface="Times New Roman" panose="02020603050405020304" pitchFamily="18" charset="0"/>
                <a:sym typeface="+mn-ea"/>
              </a:rPr>
              <a:t>）点标记为</a:t>
            </a:r>
            <a:r>
              <a:rPr lang="en-US" altLang="zh-CN" b="1" kern="100" dirty="0">
                <a:latin typeface="Times New Roman" panose="02020603050405020304" pitchFamily="18" charset="0"/>
                <a:sym typeface="+mn-ea"/>
              </a:rPr>
              <a:t>1</a:t>
            </a:r>
            <a:endParaRPr lang="zh-CN" altLang="en-US" b="1" kern="100" dirty="0">
              <a:latin typeface="Times New Roman" panose="02020603050405020304" pitchFamily="18" charset="0"/>
              <a:sym typeface="+mn-ea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sym typeface="+mn-ea"/>
              </a:rPr>
              <a:t>5.</a:t>
            </a:r>
            <a:r>
              <a:rPr lang="zh-CN" altLang="en-US" b="1" kern="100" dirty="0">
                <a:latin typeface="Times New Roman" panose="02020603050405020304" pitchFamily="18" charset="0"/>
                <a:sym typeface="+mn-ea"/>
              </a:rPr>
              <a:t>萤石处理：上下左右两行标记为</a:t>
            </a:r>
            <a:r>
              <a:rPr lang="en-US" altLang="zh-CN" b="1" kern="100" dirty="0">
                <a:latin typeface="Times New Roman" panose="02020603050405020304" pitchFamily="18" charset="0"/>
                <a:sym typeface="+mn-ea"/>
              </a:rPr>
              <a:t>1</a:t>
            </a:r>
            <a:endParaRPr lang="en-US" altLang="zh-CN" b="1" kern="100" dirty="0">
              <a:latin typeface="Times New Roman" panose="02020603050405020304" pitchFamily="18" charset="0"/>
              <a:sym typeface="+mn-ea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</a:rPr>
              <a:t>注意：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</a:rPr>
              <a:t>#include&lt;bits/stdc++.h&gt; //如果用此头文件,不能定义y1,y1[] 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</a:rPr>
              <a:t>//#include&lt;iostream&gt;//此头文件可以用y1 </a:t>
            </a:r>
            <a:endParaRPr lang="zh-CN" altLang="en-US" b="1" kern="1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 descr="【炫彩】避免断更，请加微信501863613 -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635" y="955675"/>
            <a:ext cx="3834765" cy="356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7252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UVA210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7866" y="1703606"/>
            <a:ext cx="604867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你的任务是模拟n个程序（按输入顺序编号1~n）的并行执行。每个程序包含不超过25条语句。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格式一共是5种：赋值（var=constant），打印（print var），lock，unlock，end，耗时分别为t_1,t_2,t_3,t_4,t_5</a:t>
            </a:r>
            <a:r>
              <a:rPr lang="en-US" altLang="zh-CN" b="1" kern="100" dirty="0">
                <a:latin typeface="Times New Roman" panose="02020603050405020304" pitchFamily="18" charset="0"/>
              </a:rPr>
              <a:t>.</a:t>
            </a:r>
            <a:endParaRPr lang="en-US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https://www.luogu.org/problemnew/show/UVA210</a:t>
            </a: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UVA210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6670" y="1449705"/>
            <a:ext cx="647065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题解：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本题可以采用二维数组存储，队列，双端队列处理</a:t>
            </a:r>
            <a:r>
              <a:rPr lang="zh-CN" altLang="en-US" b="1" kern="100" dirty="0">
                <a:latin typeface="Times New Roman" panose="02020603050405020304" pitchFamily="18" charset="0"/>
              </a:rPr>
              <a:t>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b="1" kern="100" dirty="0">
                <a:latin typeface="Times New Roman" panose="02020603050405020304" pitchFamily="18" charset="0"/>
                <a:sym typeface="+mn-ea"/>
              </a:rPr>
              <a:t>每一个程序存储在一个vector中，因此使用vector数组。</a:t>
            </a:r>
            <a:endParaRPr b="1" kern="100" dirty="0">
              <a:latin typeface="Times New Roman" panose="02020603050405020304" pitchFamily="18" charset="0"/>
              <a:sym typeface="+mn-ea"/>
            </a:endParaRPr>
          </a:p>
          <a:p>
            <a:pPr indent="267970" algn="just">
              <a:spcAft>
                <a:spcPts val="0"/>
              </a:spcAft>
            </a:pPr>
            <a:r>
              <a:rPr b="1" kern="100" dirty="0">
                <a:latin typeface="Times New Roman" panose="02020603050405020304" pitchFamily="18" charset="0"/>
              </a:rPr>
              <a:t>两个队列：等待队列和阻止队列。解锁时，会从阻止队列的头部的程序进入等待队列的头部，因此等待队列需要使用双端队列（支持两端进出操作）。</a:t>
            </a:r>
            <a:endParaRPr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</a:t>
            </a:r>
            <a:endParaRPr lang="zh-CN" altLang="en-US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输入数据第一行是测试用例数，然后空行，然后第一个用例数据，洛谷输入样例不对。</a:t>
            </a:r>
            <a:endParaRPr lang="zh-CN" altLang="en-US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787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UVA210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]R47R1)6RRX04N044QL1WV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1381760"/>
            <a:ext cx="4322445" cy="310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UVA210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5)DGD`19YG4_XJTYR`7`Q{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535" y="2170430"/>
            <a:ext cx="5850255" cy="104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UVA210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BR9EHWDK7)Y}_FD$GJ1RTA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9045" y="1710055"/>
            <a:ext cx="4587875" cy="244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UVA210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L3%7L}7BOEKZ4W~BN[[G[A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1893570"/>
            <a:ext cx="4210050" cy="2229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UVA210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}EAHR%~~8CB0{]4%JN8ZN(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0" y="1708150"/>
            <a:ext cx="4127500" cy="259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UVA210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 descr="82M1H[%O[VY9S)@R)I~9DM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0" y="1819910"/>
            <a:ext cx="4486275" cy="237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/>
          <p:nvPr/>
        </p:nvGrpSpPr>
        <p:grpSpPr bwMode="auto">
          <a:xfrm>
            <a:off x="1005161" y="1033929"/>
            <a:ext cx="6591176" cy="3600400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2542508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022052" y="987574"/>
            <a:ext cx="160573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4813" y="1624573"/>
            <a:ext cx="568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洛谷刷题：</a:t>
            </a:r>
            <a:r>
              <a:rPr lang="en-US" altLang="zh-CN" dirty="0"/>
              <a:t>https://www.luogu.org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457103" y="1993652"/>
            <a:ext cx="613923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89016" y="2152551"/>
            <a:ext cx="6048672" cy="1753235"/>
          </a:xfrm>
          <a:prstGeom prst="rect">
            <a:avLst/>
          </a:prstGeom>
        </p:spPr>
        <p:txBody>
          <a:bodyPr wrap="square">
            <a:spAutoFit/>
          </a:bodyPr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P1138</a:t>
            </a:r>
            <a:endParaRPr lang="en-US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P2550</a:t>
            </a:r>
            <a:endParaRPr lang="en-US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P1320</a:t>
            </a:r>
            <a:endParaRPr lang="en-US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P1830</a:t>
            </a:r>
            <a:endParaRPr lang="en-US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P1789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UVA210</a:t>
            </a: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10328" y="1000631"/>
            <a:ext cx="6891295" cy="3816423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899592" y="1059583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1066" y="1607796"/>
            <a:ext cx="567775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二维数组也可以看作一个线性表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zh-CN" altLang="zh-CN" i="1" dirty="0">
                <a:latin typeface="Times New Roman" panose="02020603050405020304" pitchFamily="18" charset="0"/>
              </a:rPr>
              <a:t>…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</a:rPr>
              <a:t>，只不过每一个数据元素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</a:rPr>
              <a:t>也是一个线性表。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17" y="2519759"/>
            <a:ext cx="4610100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10328" y="1000631"/>
            <a:ext cx="6891295" cy="3816423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899592" y="1059583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8336" y="1552999"/>
            <a:ext cx="6459246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横看成岭侧成峰，二维数组也可以看作一个线性表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zh-CN" altLang="zh-CN" i="1" dirty="0">
                <a:latin typeface="Times New Roman" panose="02020603050405020304" pitchFamily="18" charset="0"/>
              </a:rPr>
              <a:t>…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</a:rPr>
              <a:t>，只不过每一个数据元素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</a:rPr>
              <a:t>也是一个线性表。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2554382"/>
            <a:ext cx="4848225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02162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1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59583"/>
            <a:ext cx="6891295" cy="3528392"/>
            <a:chOff x="3474523" y="2577684"/>
            <a:chExt cx="10798047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4"/>
              <a:ext cx="3445149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899592" y="1123330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动态分配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91" y="2407517"/>
            <a:ext cx="569595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P1138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1871881"/>
            <a:ext cx="6048672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题目描述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现有n个正整数，n≤10000，要求出这n个正整数中的第k个最小整数（相同大小的整数只计算一次），k≤1000，正整数均小于30000。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P1138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1871881"/>
            <a:ext cx="6048672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题解：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本题可以采用先排序，再去重，然后找第</a:t>
            </a:r>
            <a:r>
              <a:rPr lang="en-US" altLang="zh-CN" b="1" kern="100" dirty="0">
                <a:latin typeface="Times New Roman" panose="02020603050405020304" pitchFamily="18" charset="0"/>
              </a:rPr>
              <a:t>k</a:t>
            </a:r>
            <a:r>
              <a:rPr lang="zh-CN" altLang="en-US" b="1" kern="100" dirty="0">
                <a:latin typeface="Times New Roman" panose="02020603050405020304" pitchFamily="18" charset="0"/>
              </a:rPr>
              <a:t>小的元素。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注意：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1. </a:t>
            </a:r>
            <a:r>
              <a:rPr lang="zh-CN" altLang="zh-CN" b="1" kern="100" dirty="0">
                <a:latin typeface="Times New Roman" panose="02020603050405020304" pitchFamily="18" charset="0"/>
              </a:rPr>
              <a:t>去重函数会去除相邻连续的重复元素，不相邻的不会去除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2. </a:t>
            </a:r>
            <a:r>
              <a:rPr lang="zh-CN" altLang="en-US" b="1" kern="100" dirty="0">
                <a:latin typeface="Times New Roman" panose="02020603050405020304" pitchFamily="18" charset="0"/>
              </a:rPr>
              <a:t>去重函数返回去重后的尾指针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3. </a:t>
            </a:r>
            <a:r>
              <a:rPr lang="zh-CN" altLang="en-US" b="1" kern="100" dirty="0">
                <a:latin typeface="Times New Roman" panose="02020603050405020304" pitchFamily="18" charset="0"/>
              </a:rPr>
              <a:t>去重后数组的长度并未改变，如果有必要可以擦除，</a:t>
            </a:r>
            <a:r>
              <a:rPr lang="en-US" altLang="zh-CN" b="1" kern="100" dirty="0">
                <a:latin typeface="Times New Roman" panose="02020603050405020304" pitchFamily="18" charset="0"/>
              </a:rPr>
              <a:t>a</a:t>
            </a:r>
            <a:r>
              <a:rPr lang="zh-CN" altLang="en-US" b="1" kern="100" dirty="0">
                <a:latin typeface="Times New Roman" panose="02020603050405020304" pitchFamily="18" charset="0"/>
              </a:rPr>
              <a:t>.erase(unique(</a:t>
            </a:r>
            <a:r>
              <a:rPr lang="en-US" altLang="zh-CN" b="1" kern="100" dirty="0">
                <a:latin typeface="Times New Roman" panose="02020603050405020304" pitchFamily="18" charset="0"/>
              </a:rPr>
              <a:t>a</a:t>
            </a:r>
            <a:r>
              <a:rPr lang="zh-CN" altLang="en-US" b="1" kern="100" dirty="0">
                <a:latin typeface="Times New Roman" panose="02020603050405020304" pitchFamily="18" charset="0"/>
              </a:rPr>
              <a:t>.begin(), </a:t>
            </a:r>
            <a:r>
              <a:rPr lang="en-US" altLang="zh-CN" b="1" kern="100" dirty="0">
                <a:latin typeface="Times New Roman" panose="02020603050405020304" pitchFamily="18" charset="0"/>
              </a:rPr>
              <a:t>a</a:t>
            </a:r>
            <a:r>
              <a:rPr lang="zh-CN" altLang="en-US" b="1" kern="100" dirty="0">
                <a:latin typeface="Times New Roman" panose="02020603050405020304" pitchFamily="18" charset="0"/>
              </a:rPr>
              <a:t>.end()), </a:t>
            </a:r>
            <a:r>
              <a:rPr lang="en-US" altLang="zh-CN" b="1" kern="100" dirty="0">
                <a:latin typeface="Times New Roman" panose="02020603050405020304" pitchFamily="18" charset="0"/>
              </a:rPr>
              <a:t>a</a:t>
            </a:r>
            <a:r>
              <a:rPr lang="zh-CN" altLang="en-US" b="1" kern="100" dirty="0">
                <a:latin typeface="Times New Roman" panose="02020603050405020304" pitchFamily="18" charset="0"/>
              </a:rPr>
              <a:t>.end())</a:t>
            </a:r>
            <a:endParaRPr lang="zh-CN" altLang="en-US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 descr="【炫彩】避免断更，请加微信501863613 -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635" y="955675"/>
            <a:ext cx="3834765" cy="356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8041" y="1714401"/>
            <a:ext cx="6048672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题目描述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为了丰富人民群众的生活、支持某些社会公益事业，北塔市设置了一项彩票。该彩票的规则是：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(1) 每张彩票上印有 7 个各不相同的号码，且这些号码的取指范围为 1~33。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(2) 每次在兑奖前都会公布一个由七个各不相同的号码构成的中奖号码。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</a:rPr>
              <a:t>(3) 共设置 7 个奖项，特等奖和一等奖至六等奖。兑奖规则如下：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 descr="【炫彩】避免断更，请加微信501863613 -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635" y="955675"/>
            <a:ext cx="3834765" cy="356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587974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022261" y="384895"/>
            <a:ext cx="3021013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数组刷题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2"/>
          <p:cNvGrpSpPr/>
          <p:nvPr/>
        </p:nvGrpSpPr>
        <p:grpSpPr bwMode="auto">
          <a:xfrm>
            <a:off x="933152" y="1038497"/>
            <a:ext cx="6891295" cy="3549475"/>
            <a:chOff x="3474523" y="2577685"/>
            <a:chExt cx="10798047" cy="231469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74523" y="2577685"/>
              <a:ext cx="3445149" cy="25392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950044" y="1059582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P2550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8041" y="1428016"/>
            <a:ext cx="6048672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sym typeface="+mn-ea"/>
              </a:rPr>
              <a:t>特等奖：要求彩票上 7 个号码都出现在中奖号码中。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sym typeface="+mn-ea"/>
              </a:rPr>
              <a:t>一等奖：要求彩票上有 6 个号码出现在中奖号码中。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sym typeface="+mn-ea"/>
              </a:rPr>
              <a:t>二等奖：要求彩票上有 5 个号码出现在中奖号码中。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sym typeface="+mn-ea"/>
              </a:rPr>
              <a:t>三等奖：要求彩票上有 4 个号码出现在中奖号码中。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sym typeface="+mn-ea"/>
              </a:rPr>
              <a:t>四等奖：要求彩票上有 3 个号码出现在中奖号码中。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sym typeface="+mn-ea"/>
              </a:rPr>
              <a:t>五等奖：要求彩票上有 2 个号码出现在中奖号码中。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sym typeface="+mn-ea"/>
              </a:rPr>
              <a:t>六等奖：要求彩票上有 1 个号码出现在中奖号码中。</a:t>
            </a:r>
            <a:endParaRPr lang="zh-CN" altLang="zh-CN" b="1" kern="100" dirty="0">
              <a:latin typeface="Times New Roman" panose="02020603050405020304" pitchFamily="18" charset="0"/>
            </a:endParaRPr>
          </a:p>
          <a:p>
            <a:pPr indent="267970"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sym typeface="+mn-ea"/>
              </a:rPr>
              <a:t>注：兑奖时并不考虑彩票上的号码和中奖号码中的各个号码出现的位置。例如，中奖号码为 23 31 1 14 19 17 18，则彩票 12 8 9 23 1 16 7 由于其中有两个号码(23 和 1)出现在中奖号码中，所以该彩票中了五等奖。</a:t>
            </a:r>
            <a:endParaRPr lang="zh-CN" altLang="zh-CN" b="1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2948</Words>
  <Application>WPS 演示</Application>
  <PresentationFormat>全屏显示(16:9)</PresentationFormat>
  <Paragraphs>293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Adobe 仿宋 Std R</vt:lpstr>
      <vt:lpstr>Aharoni</vt:lpstr>
      <vt:lpstr>Times New Roman</vt:lpstr>
      <vt:lpstr>微软雅黑</vt:lpstr>
      <vt:lpstr>Calibri</vt:lpstr>
      <vt:lpstr>Arial Unicode MS</vt:lpstr>
      <vt:lpstr>仿宋</vt:lpstr>
      <vt:lpstr>DFPLiJinHeiW8-GB5</vt:lpstr>
      <vt:lpstr>等线</vt:lpstr>
      <vt:lpstr>Office 主题​​</vt:lpstr>
      <vt:lpstr>数组刷题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会飞的鱼儿</cp:lastModifiedBy>
  <cp:revision>516</cp:revision>
  <dcterms:created xsi:type="dcterms:W3CDTF">2018-04-19T15:31:00Z</dcterms:created>
  <dcterms:modified xsi:type="dcterms:W3CDTF">2019-01-14T07:24:33Z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