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86" r:id="rId3"/>
    <p:sldId id="478" r:id="rId4"/>
    <p:sldId id="505" r:id="rId5"/>
    <p:sldId id="455" r:id="rId6"/>
    <p:sldId id="480" r:id="rId7"/>
    <p:sldId id="488" r:id="rId8"/>
    <p:sldId id="506" r:id="rId9"/>
    <p:sldId id="489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484" r:id="rId19"/>
    <p:sldId id="515" r:id="rId20"/>
    <p:sldId id="516" r:id="rId21"/>
    <p:sldId id="502" r:id="rId22"/>
    <p:sldId id="517" r:id="rId23"/>
    <p:sldId id="519" r:id="rId24"/>
    <p:sldId id="518" r:id="rId25"/>
    <p:sldId id="520" r:id="rId26"/>
    <p:sldId id="521" r:id="rId27"/>
    <p:sldId id="522" r:id="rId28"/>
    <p:sldId id="524" r:id="rId29"/>
    <p:sldId id="525" r:id="rId30"/>
    <p:sldId id="523" r:id="rId31"/>
    <p:sldId id="526" r:id="rId32"/>
    <p:sldId id="504" r:id="rId33"/>
    <p:sldId id="483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778" autoAdjust="0"/>
  </p:normalViewPr>
  <p:slideViewPr>
    <p:cSldViewPr>
      <p:cViewPr varScale="1">
        <p:scale>
          <a:sx n="89" d="100"/>
          <a:sy n="89" d="100"/>
        </p:scale>
        <p:origin x="870" y="90"/>
      </p:cViewPr>
      <p:guideLst>
        <p:guide orient="horz" pos="157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21.png"/><Relationship Id="rId31" Type="http://schemas.openxmlformats.org/officeDocument/2006/relationships/image" Target="../media/image20.png"/><Relationship Id="rId30" Type="http://schemas.openxmlformats.org/officeDocument/2006/relationships/image" Target="../media/image19.png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18.jpeg"/><Relationship Id="rId28" Type="http://schemas.openxmlformats.org/officeDocument/2006/relationships/image" Target="../media/image17.jpeg"/><Relationship Id="rId27" Type="http://schemas.openxmlformats.org/officeDocument/2006/relationships/image" Target="../media/image16.jpeg"/><Relationship Id="rId26" Type="http://schemas.openxmlformats.org/officeDocument/2006/relationships/image" Target="../media/image15.jpeg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2.jpeg"/><Relationship Id="rId22" Type="http://schemas.openxmlformats.org/officeDocument/2006/relationships/image" Target="../media/image11.jpeg"/><Relationship Id="rId21" Type="http://schemas.openxmlformats.org/officeDocument/2006/relationships/image" Target="../media/image10.jpeg"/><Relationship Id="rId20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jpeg"/><Relationship Id="rId18" Type="http://schemas.openxmlformats.org/officeDocument/2006/relationships/image" Target="../media/image7.jpeg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  <a:endParaRPr lang="zh-CN" altLang="en-US" sz="1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or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4360" y="2139702"/>
            <a:ext cx="8435280" cy="1368152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栈和队列刷题</a:t>
            </a:r>
            <a:endParaRPr lang="zh-CN" altLang="en-US" sz="6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54360" y="481935"/>
            <a:ext cx="8435280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数据结构与算法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365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特训营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59583"/>
            <a:ext cx="6891295" cy="352839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123330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静态分配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67261"/>
            <a:ext cx="588645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6673" y="1073770"/>
            <a:ext cx="6891295" cy="352839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123330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9" y="1544128"/>
            <a:ext cx="2609850" cy="28003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26963" y="1989390"/>
            <a:ext cx="294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(Q.rear+1)%</a:t>
            </a:r>
            <a:r>
              <a:rPr lang="en-US" altLang="zh-CN" kern="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Maxsize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=</a:t>
            </a:r>
            <a:r>
              <a:rPr lang="en-US" altLang="zh-CN" kern="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Q.front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157471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6673" y="771550"/>
            <a:ext cx="6891295" cy="383061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821110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27734"/>
            <a:ext cx="3960440" cy="200662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76587" y="1419622"/>
            <a:ext cx="5774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入队：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Q.base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[</a:t>
            </a:r>
            <a:r>
              <a:rPr lang="en-US" altLang="zh-CN" kern="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Q.rear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]=x;    //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将元素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x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放入</a:t>
            </a:r>
            <a:r>
              <a:rPr lang="en-US" altLang="zh-CN" kern="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Q.rear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所指空间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Q.rear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=(Q.rear+1) %</a:t>
            </a:r>
            <a:r>
              <a:rPr lang="en-US" altLang="zh-CN" kern="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Maxsize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; //</a:t>
            </a:r>
            <a:r>
              <a:rPr lang="en-US" altLang="zh-CN" kern="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Q.rear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后移一位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157471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6673" y="771550"/>
            <a:ext cx="6891295" cy="383061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821110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76587" y="1419622"/>
            <a:ext cx="5774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出队：</a:t>
            </a:r>
            <a:endParaRPr lang="zh-CN" altLang="zh-CN" dirty="0"/>
          </a:p>
          <a:p>
            <a:r>
              <a:rPr lang="en-US" altLang="zh-CN" dirty="0"/>
              <a:t>     e= </a:t>
            </a:r>
            <a:r>
              <a:rPr lang="en-US" altLang="zh-CN" dirty="0" err="1"/>
              <a:t>Q.base</a:t>
            </a:r>
            <a:r>
              <a:rPr lang="en-US" altLang="zh-CN" dirty="0"/>
              <a:t>[</a:t>
            </a:r>
            <a:r>
              <a:rPr lang="en-US" altLang="zh-CN" dirty="0" err="1"/>
              <a:t>Q.front</a:t>
            </a:r>
            <a:r>
              <a:rPr lang="en-US" altLang="zh-CN" dirty="0"/>
              <a:t>];    //</a:t>
            </a:r>
            <a:r>
              <a:rPr lang="zh-CN" altLang="zh-CN" dirty="0"/>
              <a:t>用变量记录</a:t>
            </a:r>
            <a:r>
              <a:rPr lang="en-US" altLang="zh-CN" dirty="0" err="1"/>
              <a:t>Q.front</a:t>
            </a:r>
            <a:r>
              <a:rPr lang="zh-CN" altLang="zh-CN" dirty="0"/>
              <a:t>所指元素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Q.front</a:t>
            </a:r>
            <a:r>
              <a:rPr lang="en-US" altLang="zh-CN" dirty="0"/>
              <a:t>=(Q.front+1) %</a:t>
            </a:r>
            <a:r>
              <a:rPr lang="en-US" altLang="zh-CN" dirty="0" err="1"/>
              <a:t>Maxsize</a:t>
            </a:r>
            <a:r>
              <a:rPr lang="en-US" altLang="zh-CN" dirty="0"/>
              <a:t>; // Q. front</a:t>
            </a:r>
            <a:r>
              <a:rPr lang="zh-CN" altLang="zh-CN" dirty="0"/>
              <a:t>向后移一位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23" y="2446008"/>
            <a:ext cx="5151450" cy="2082682"/>
          </a:xfrm>
          <a:prstGeom prst="rect">
            <a:avLst/>
          </a:prstGeom>
        </p:spPr>
      </p:pic>
      <p:pic>
        <p:nvPicPr>
          <p:cNvPr id="2" name="图片 1" descr="避免断更，请加微信5018636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90" y="4719320"/>
            <a:ext cx="340614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157471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6673" y="771550"/>
            <a:ext cx="6891295" cy="383061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821110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队列长度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76587" y="1419622"/>
            <a:ext cx="577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队列中元素个数</a:t>
            </a:r>
            <a:r>
              <a:rPr lang="zh-CN" altLang="zh-CN" dirty="0"/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Q.rear-Q.front+Maxsize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)%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60" y="2080470"/>
            <a:ext cx="2736304" cy="25216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7" y="2021806"/>
            <a:ext cx="2638425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648871" y="1059582"/>
            <a:ext cx="7488832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683568" y="1059582"/>
            <a:ext cx="23762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1680" y="185167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初始化、入队、出队、取队头等基本操作。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91680" y="231321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queue&lt;int&gt; q;</a:t>
            </a:r>
            <a:endParaRPr lang="en-US" altLang="zh-CN" dirty="0"/>
          </a:p>
          <a:p>
            <a:r>
              <a:rPr lang="en-US" altLang="zh-CN" dirty="0"/>
              <a:t>.front()</a:t>
            </a:r>
            <a:endParaRPr lang="en-US" altLang="zh-CN" dirty="0"/>
          </a:p>
          <a:p>
            <a:r>
              <a:rPr lang="en-US" altLang="zh-CN" dirty="0"/>
              <a:t>.push ()</a:t>
            </a:r>
            <a:endParaRPr lang="en-US" altLang="zh-CN" dirty="0"/>
          </a:p>
          <a:p>
            <a:r>
              <a:rPr lang="en-US" altLang="zh-CN" dirty="0"/>
              <a:t>.pop ()</a:t>
            </a:r>
            <a:endParaRPr lang="en-US" altLang="zh-CN" dirty="0"/>
          </a:p>
          <a:p>
            <a:r>
              <a:rPr lang="en-US" altLang="zh-CN" dirty="0"/>
              <a:t>.size()</a:t>
            </a:r>
            <a:endParaRPr lang="en-US" altLang="zh-CN" dirty="0"/>
          </a:p>
          <a:p>
            <a:r>
              <a:rPr lang="en-US" altLang="zh-CN" dirty="0"/>
              <a:t>.empty()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双端队列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648871" y="1059582"/>
            <a:ext cx="7488832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683568" y="1059582"/>
            <a:ext cx="23762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2667" y="1691456"/>
            <a:ext cx="457048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双端队列可以在两端进出。</a:t>
            </a:r>
            <a:endParaRPr lang="en-US" altLang="zh-CN" dirty="0"/>
          </a:p>
          <a:p>
            <a:r>
              <a:rPr lang="zh-CN" altLang="en-US" dirty="0"/>
              <a:t>初始化、入队、出队、取队头等基本操作。</a:t>
            </a:r>
            <a:endParaRPr lang="en-US" altLang="zh-CN" dirty="0"/>
          </a:p>
          <a:p>
            <a:r>
              <a:rPr lang="en-US" altLang="zh-CN" dirty="0"/>
              <a:t>deque&lt;int&gt; q;</a:t>
            </a:r>
            <a:endParaRPr lang="en-US" altLang="zh-CN" dirty="0"/>
          </a:p>
          <a:p>
            <a:r>
              <a:rPr lang="en-US" altLang="zh-CN" dirty="0"/>
              <a:t>.front()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push_front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push_back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pop_front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pop_back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.size()</a:t>
            </a:r>
            <a:endParaRPr lang="en-US" altLang="zh-CN" dirty="0"/>
          </a:p>
          <a:p>
            <a:r>
              <a:rPr lang="en-US" altLang="zh-CN" dirty="0"/>
              <a:t>.empty()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P1739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1475656" y="1871881"/>
            <a:ext cx="6048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题目描述：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假设一个表达式有英文字母（小写）、运算符（</a:t>
            </a:r>
            <a:r>
              <a:rPr lang="en-US" altLang="zh-CN" kern="100" dirty="0">
                <a:latin typeface="Times New Roman" panose="02020603050405020304" pitchFamily="18" charset="0"/>
              </a:rPr>
              <a:t>+</a:t>
            </a:r>
            <a:r>
              <a:rPr lang="zh-CN" altLang="zh-CN" kern="100" dirty="0">
                <a:latin typeface="Times New Roman" panose="02020603050405020304" pitchFamily="18" charset="0"/>
              </a:rPr>
              <a:t>，—，</a:t>
            </a:r>
            <a:r>
              <a:rPr lang="en-US" altLang="zh-CN" kern="100" dirty="0">
                <a:latin typeface="Times New Roman" panose="02020603050405020304" pitchFamily="18" charset="0"/>
              </a:rPr>
              <a:t>*</a:t>
            </a:r>
            <a:r>
              <a:rPr lang="zh-CN" altLang="zh-CN" kern="100" dirty="0">
                <a:latin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Times New Roman" panose="02020603050405020304" pitchFamily="18" charset="0"/>
              </a:rPr>
              <a:t>）和左右小（圆）括号构成，以“</a:t>
            </a:r>
            <a:r>
              <a:rPr lang="en-US" altLang="zh-CN" kern="100" dirty="0">
                <a:latin typeface="Times New Roman" panose="02020603050405020304" pitchFamily="18" charset="0"/>
              </a:rPr>
              <a:t>@</a:t>
            </a:r>
            <a:r>
              <a:rPr lang="zh-CN" altLang="zh-CN" kern="100" dirty="0">
                <a:latin typeface="Times New Roman" panose="02020603050405020304" pitchFamily="18" charset="0"/>
              </a:rPr>
              <a:t>”作为表达式的结束符（表达式长度小于</a:t>
            </a:r>
            <a:r>
              <a:rPr lang="en-US" altLang="zh-CN" kern="100" dirty="0">
                <a:latin typeface="Times New Roman" panose="02020603050405020304" pitchFamily="18" charset="0"/>
              </a:rPr>
              <a:t>255</a:t>
            </a:r>
            <a:r>
              <a:rPr lang="zh-CN" altLang="zh-CN" kern="100" dirty="0">
                <a:latin typeface="Times New Roman" panose="02020603050405020304" pitchFamily="18" charset="0"/>
              </a:rPr>
              <a:t>，左圆括号少于</a:t>
            </a:r>
            <a:r>
              <a:rPr lang="en-US" altLang="zh-CN" kern="100" dirty="0">
                <a:latin typeface="Times New Roman" panose="02020603050405020304" pitchFamily="18" charset="0"/>
              </a:rPr>
              <a:t>20</a:t>
            </a:r>
            <a:r>
              <a:rPr lang="zh-CN" altLang="zh-CN" kern="100" dirty="0">
                <a:latin typeface="Times New Roman" panose="02020603050405020304" pitchFamily="18" charset="0"/>
              </a:rPr>
              <a:t>个）。请编写一个程序检查表达式中的左右圆括号是否匹配，若匹配，则返回“</a:t>
            </a:r>
            <a:r>
              <a:rPr lang="en-US" altLang="zh-CN" kern="100" dirty="0">
                <a:latin typeface="Times New Roman" panose="02020603050405020304" pitchFamily="18" charset="0"/>
              </a:rPr>
              <a:t>YES</a:t>
            </a:r>
            <a:r>
              <a:rPr lang="zh-CN" altLang="zh-CN" kern="100" dirty="0">
                <a:latin typeface="Times New Roman" panose="02020603050405020304" pitchFamily="18" charset="0"/>
              </a:rPr>
              <a:t>”；否则返回“</a:t>
            </a:r>
            <a:r>
              <a:rPr lang="en-US" altLang="zh-CN" kern="100" dirty="0">
                <a:latin typeface="Times New Roman" panose="02020603050405020304" pitchFamily="18" charset="0"/>
              </a:rPr>
              <a:t>NO</a:t>
            </a:r>
            <a:r>
              <a:rPr lang="zh-CN" altLang="zh-CN" kern="100" dirty="0">
                <a:latin typeface="Times New Roman" panose="02020603050405020304" pitchFamily="18" charset="0"/>
              </a:rPr>
              <a:t>”。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P1739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76164"/>
            <a:ext cx="6120680" cy="155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P1739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14" y="1647530"/>
            <a:ext cx="6204372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760494" y="1612338"/>
            <a:ext cx="5832648" cy="129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后进先出</a:t>
            </a:r>
            <a:r>
              <a:rPr lang="zh-CN" altLang="zh-CN" dirty="0"/>
              <a:t>（</a:t>
            </a:r>
            <a:r>
              <a:rPr lang="en-US" altLang="zh-CN" dirty="0"/>
              <a:t>Last In First Out</a:t>
            </a:r>
            <a:r>
              <a:rPr lang="zh-CN" altLang="zh-CN" dirty="0"/>
              <a:t>，</a:t>
            </a:r>
            <a:r>
              <a:rPr lang="en-US" altLang="zh-CN" dirty="0"/>
              <a:t>LIFO</a:t>
            </a:r>
            <a:r>
              <a:rPr lang="zh-CN" altLang="zh-CN" dirty="0"/>
              <a:t>）的线性序列，称为“栈”。栈也是一种线性表，只不过它是操作受限的线性表，只能在一端进出操作。。</a:t>
            </a:r>
            <a:endParaRPr lang="zh-CN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24961"/>
            <a:ext cx="6124575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951216" cy="3549475"/>
            <a:chOff x="3474523" y="2577685"/>
            <a:chExt cx="10891938" cy="2314691"/>
          </a:xfrm>
        </p:grpSpPr>
        <p:sp>
          <p:nvSpPr>
            <p:cNvPr id="8" name="矩形 7"/>
            <p:cNvSpPr/>
            <p:nvPr/>
          </p:nvSpPr>
          <p:spPr>
            <a:xfrm>
              <a:off x="4050918" y="2735817"/>
              <a:ext cx="10315543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UVA514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1457109" y="1818354"/>
            <a:ext cx="64272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题解：</a:t>
            </a:r>
            <a:endParaRPr lang="zh-CN" altLang="zh-CN" dirty="0"/>
          </a:p>
          <a:p>
            <a:r>
              <a:rPr lang="zh-CN" altLang="zh-CN" dirty="0"/>
              <a:t>本题</a:t>
            </a:r>
            <a:r>
              <a:rPr lang="en-US" altLang="zh-CN" dirty="0"/>
              <a:t>C</a:t>
            </a:r>
            <a:r>
              <a:rPr lang="zh-CN" altLang="zh-CN" dirty="0"/>
              <a:t>就是一个栈，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n</a:t>
            </a:r>
            <a:r>
              <a:rPr lang="zh-CN" altLang="zh-CN" dirty="0"/>
              <a:t>车厢按顺序依次从</a:t>
            </a:r>
            <a:r>
              <a:rPr lang="en-US" altLang="zh-CN" dirty="0"/>
              <a:t>A</a:t>
            </a:r>
            <a:r>
              <a:rPr lang="zh-CN" altLang="zh-CN" dirty="0"/>
              <a:t>端进来，首先和</a:t>
            </a:r>
            <a:r>
              <a:rPr lang="en-US" altLang="zh-CN" dirty="0"/>
              <a:t>B</a:t>
            </a:r>
            <a:r>
              <a:rPr lang="zh-CN" altLang="zh-CN" dirty="0"/>
              <a:t>端的字符比较，如果相等，直接从</a:t>
            </a:r>
            <a:r>
              <a:rPr lang="en-US" altLang="zh-CN" dirty="0"/>
              <a:t>B</a:t>
            </a:r>
            <a:r>
              <a:rPr lang="zh-CN" altLang="zh-CN" dirty="0"/>
              <a:t>端出，如果不等则入栈</a:t>
            </a:r>
            <a:r>
              <a:rPr lang="en-US" altLang="zh-CN" dirty="0"/>
              <a:t>C</a:t>
            </a:r>
            <a:r>
              <a:rPr lang="zh-CN" altLang="zh-CN" dirty="0"/>
              <a:t>。如果栈非空，判断栈顶元素是否与</a:t>
            </a:r>
            <a:r>
              <a:rPr lang="en-US" altLang="zh-CN" dirty="0"/>
              <a:t>B</a:t>
            </a:r>
            <a:r>
              <a:rPr lang="zh-CN" altLang="zh-CN" dirty="0"/>
              <a:t>端的字符相等，如果相等则出栈，一直比较下去。如果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n</a:t>
            </a:r>
            <a:r>
              <a:rPr lang="zh-CN" altLang="zh-CN" dirty="0"/>
              <a:t>车厢都已处理完毕，</a:t>
            </a:r>
            <a:r>
              <a:rPr lang="en-US" altLang="zh-CN" dirty="0"/>
              <a:t>B</a:t>
            </a:r>
            <a:r>
              <a:rPr lang="zh-CN" altLang="zh-CN" dirty="0"/>
              <a:t>端字符还未处理完，则输出</a:t>
            </a:r>
            <a:r>
              <a:rPr lang="en-US" altLang="zh-CN" dirty="0"/>
              <a:t>No</a:t>
            </a:r>
            <a:r>
              <a:rPr lang="zh-CN" altLang="zh-CN" dirty="0"/>
              <a:t>，否则输出</a:t>
            </a:r>
            <a:r>
              <a:rPr lang="en-US" altLang="zh-CN" dirty="0"/>
              <a:t>Yes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zh-CN" altLang="zh-CN" b="1" dirty="0">
                <a:solidFill>
                  <a:srgbClr val="FF0000"/>
                </a:solidFill>
              </a:rPr>
              <a:t>需要特别注意：</a:t>
            </a:r>
            <a:r>
              <a:rPr lang="zh-CN" altLang="zh-CN" dirty="0"/>
              <a:t>输入包含多组数据，每组数据以</a:t>
            </a:r>
            <a:r>
              <a:rPr lang="en-US" altLang="zh-CN" dirty="0"/>
              <a:t>0</a:t>
            </a:r>
            <a:r>
              <a:rPr lang="zh-CN" altLang="zh-CN" dirty="0"/>
              <a:t>结束，每组数据输出结束加一空行。最后一组数据为</a:t>
            </a:r>
            <a:r>
              <a:rPr lang="en-US" altLang="zh-CN" dirty="0"/>
              <a:t>0</a:t>
            </a:r>
            <a:r>
              <a:rPr lang="zh-CN" altLang="zh-CN" dirty="0"/>
              <a:t>，不输出。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951216" cy="3549475"/>
            <a:chOff x="3474523" y="2577685"/>
            <a:chExt cx="10891938" cy="2314691"/>
          </a:xfrm>
        </p:grpSpPr>
        <p:sp>
          <p:nvSpPr>
            <p:cNvPr id="8" name="矩形 7"/>
            <p:cNvSpPr/>
            <p:nvPr/>
          </p:nvSpPr>
          <p:spPr>
            <a:xfrm>
              <a:off x="4050918" y="2735817"/>
              <a:ext cx="10315543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UVA442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29" y="1853390"/>
            <a:ext cx="4333875" cy="216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951216" cy="3549475"/>
            <a:chOff x="3474523" y="2577685"/>
            <a:chExt cx="10891938" cy="2314691"/>
          </a:xfrm>
        </p:grpSpPr>
        <p:sp>
          <p:nvSpPr>
            <p:cNvPr id="8" name="矩形 7"/>
            <p:cNvSpPr/>
            <p:nvPr/>
          </p:nvSpPr>
          <p:spPr>
            <a:xfrm>
              <a:off x="4050918" y="2735817"/>
              <a:ext cx="10315543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UVA442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1763688" y="1995528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解题思路：首先将矩阵及行列值存储在数组中，然后读入一行矩阵表达式（表达式是合法的，不用担心括号匹配等合法性），遇到矩阵名称入栈，遇到右括号则出栈两个矩阵</a:t>
            </a:r>
            <a:r>
              <a:rPr lang="en-US" altLang="zh-CN" kern="100" dirty="0">
                <a:latin typeface="Times New Roman" panose="02020603050405020304" pitchFamily="18" charset="0"/>
              </a:rPr>
              <a:t>m2</a:t>
            </a:r>
            <a:r>
              <a:rPr lang="zh-CN" altLang="zh-CN" kern="100" dirty="0">
                <a:latin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</a:rPr>
              <a:t>m1</a:t>
            </a:r>
            <a:r>
              <a:rPr lang="zh-CN" altLang="zh-CN" kern="100" dirty="0">
                <a:latin typeface="Times New Roman" panose="02020603050405020304" pitchFamily="18" charset="0"/>
              </a:rPr>
              <a:t>，如果</a:t>
            </a:r>
            <a:r>
              <a:rPr lang="en-US" altLang="zh-CN" kern="100" dirty="0">
                <a:latin typeface="Times New Roman" panose="02020603050405020304" pitchFamily="18" charset="0"/>
              </a:rPr>
              <a:t>m1</a:t>
            </a:r>
            <a:r>
              <a:rPr lang="zh-CN" altLang="zh-CN" kern="100" dirty="0">
                <a:latin typeface="Times New Roman" panose="02020603050405020304" pitchFamily="18" charset="0"/>
              </a:rPr>
              <a:t>的列不等于</a:t>
            </a:r>
            <a:r>
              <a:rPr lang="en-US" altLang="zh-CN" kern="100" dirty="0">
                <a:latin typeface="Times New Roman" panose="02020603050405020304" pitchFamily="18" charset="0"/>
              </a:rPr>
              <a:t>m2</a:t>
            </a:r>
            <a:r>
              <a:rPr lang="zh-CN" altLang="zh-CN" kern="100" dirty="0">
                <a:latin typeface="Times New Roman" panose="02020603050405020304" pitchFamily="18" charset="0"/>
              </a:rPr>
              <a:t>的行，则矩阵不可乘，否则计算乘法次数，并将两个矩阵相乘后的结果矩阵入栈。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 descr="避免断更，请加微信5018636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4719320"/>
            <a:ext cx="340614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951216" cy="3549475"/>
            <a:chOff x="3474523" y="2577685"/>
            <a:chExt cx="10891938" cy="2314691"/>
          </a:xfrm>
        </p:grpSpPr>
        <p:sp>
          <p:nvSpPr>
            <p:cNvPr id="8" name="矩形 7"/>
            <p:cNvSpPr/>
            <p:nvPr/>
          </p:nvSpPr>
          <p:spPr>
            <a:xfrm>
              <a:off x="4050918" y="2735817"/>
              <a:ext cx="10315543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UVA442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29" y="1853390"/>
            <a:ext cx="4333875" cy="216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7383264" cy="3549475"/>
            <a:chOff x="3474523" y="2577685"/>
            <a:chExt cx="10891938" cy="2314691"/>
          </a:xfrm>
        </p:grpSpPr>
        <p:sp>
          <p:nvSpPr>
            <p:cNvPr id="8" name="矩形 7"/>
            <p:cNvSpPr/>
            <p:nvPr/>
          </p:nvSpPr>
          <p:spPr>
            <a:xfrm>
              <a:off x="4050918" y="2735817"/>
              <a:ext cx="10315543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UVA12100</a:t>
            </a:r>
            <a:endParaRPr lang="zh-CN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11436"/>
            <a:ext cx="6583362" cy="2151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7383264" cy="3549475"/>
            <a:chOff x="3474523" y="2577685"/>
            <a:chExt cx="10891938" cy="2314691"/>
          </a:xfrm>
        </p:grpSpPr>
        <p:sp>
          <p:nvSpPr>
            <p:cNvPr id="8" name="矩形 7"/>
            <p:cNvSpPr/>
            <p:nvPr/>
          </p:nvSpPr>
          <p:spPr>
            <a:xfrm>
              <a:off x="4050918" y="2735817"/>
              <a:ext cx="10315543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UVA12100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2004938" y="166426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kern="100" dirty="0">
                <a:latin typeface="Times New Roman" panose="02020603050405020304" pitchFamily="18" charset="0"/>
              </a:rPr>
              <a:t>以下面输入样例为例，</a:t>
            </a:r>
            <a:r>
              <a:rPr lang="en-US" altLang="zh-CN" kern="100" dirty="0">
                <a:latin typeface="Times New Roman" panose="02020603050405020304" pitchFamily="18" charset="0"/>
              </a:rPr>
              <a:t>n=4</a:t>
            </a:r>
            <a:r>
              <a:rPr lang="zh-CN" altLang="zh-CN" kern="100" dirty="0">
                <a:latin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</a:rPr>
              <a:t>m=2</a:t>
            </a:r>
            <a:r>
              <a:rPr lang="zh-CN" altLang="zh-CN" kern="100" dirty="0">
                <a:latin typeface="Times New Roman" panose="02020603050405020304" pitchFamily="18" charset="0"/>
              </a:rPr>
              <a:t>，即共有</a:t>
            </a:r>
            <a:r>
              <a:rPr lang="en-US" altLang="zh-CN" kern="100" dirty="0">
                <a:latin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</a:rPr>
              <a:t>个打印任务，你的打印任务编号为</a:t>
            </a: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</a:rPr>
              <a:t>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4 2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1 2 3 4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68" y="2847234"/>
            <a:ext cx="6153150" cy="168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7383264" cy="3549475"/>
            <a:chOff x="3474523" y="2577685"/>
            <a:chExt cx="10891938" cy="2314691"/>
          </a:xfrm>
        </p:grpSpPr>
        <p:sp>
          <p:nvSpPr>
            <p:cNvPr id="8" name="矩形 7"/>
            <p:cNvSpPr/>
            <p:nvPr/>
          </p:nvSpPr>
          <p:spPr>
            <a:xfrm>
              <a:off x="4050918" y="2735817"/>
              <a:ext cx="10315543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UVA12100</a:t>
            </a:r>
            <a:endParaRPr lang="zh-CN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881187"/>
            <a:ext cx="5695950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7383264" cy="3549475"/>
            <a:chOff x="3474523" y="2577685"/>
            <a:chExt cx="10891938" cy="2314691"/>
          </a:xfrm>
        </p:grpSpPr>
        <p:sp>
          <p:nvSpPr>
            <p:cNvPr id="8" name="矩形 7"/>
            <p:cNvSpPr/>
            <p:nvPr/>
          </p:nvSpPr>
          <p:spPr>
            <a:xfrm>
              <a:off x="4050918" y="2735817"/>
              <a:ext cx="10315543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UVA12100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12841"/>
            <a:ext cx="6528755" cy="1419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83183"/>
            <a:ext cx="2540521" cy="7999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14" y="3911407"/>
            <a:ext cx="2485795" cy="53030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37" y="3083183"/>
            <a:ext cx="2619375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7383264" cy="3549475"/>
            <a:chOff x="3474523" y="2577685"/>
            <a:chExt cx="10891938" cy="2314691"/>
          </a:xfrm>
        </p:grpSpPr>
        <p:sp>
          <p:nvSpPr>
            <p:cNvPr id="8" name="矩形 7"/>
            <p:cNvSpPr/>
            <p:nvPr/>
          </p:nvSpPr>
          <p:spPr>
            <a:xfrm>
              <a:off x="4050918" y="2735817"/>
              <a:ext cx="10315543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UVA12100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57375"/>
            <a:ext cx="6912768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7383264" cy="3549475"/>
            <a:chOff x="3474523" y="2577685"/>
            <a:chExt cx="10891938" cy="2314691"/>
          </a:xfrm>
        </p:grpSpPr>
        <p:sp>
          <p:nvSpPr>
            <p:cNvPr id="8" name="矩形 7"/>
            <p:cNvSpPr/>
            <p:nvPr/>
          </p:nvSpPr>
          <p:spPr>
            <a:xfrm>
              <a:off x="4050918" y="2735817"/>
              <a:ext cx="10315543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UVA12100</a:t>
            </a:r>
            <a:endParaRPr lang="zh-CN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725491"/>
            <a:ext cx="6807354" cy="1409700"/>
          </a:xfrm>
          <a:prstGeom prst="rect">
            <a:avLst/>
          </a:prstGeom>
        </p:spPr>
      </p:pic>
      <p:pic>
        <p:nvPicPr>
          <p:cNvPr id="2" name="图片 1" descr="避免断更，请加微信5018636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90" y="4719320"/>
            <a:ext cx="340614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59582"/>
            <a:ext cx="6891295" cy="3816423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899592" y="1059583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30" y="1556533"/>
            <a:ext cx="2198688" cy="31078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91680" y="2067694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需要两个指针，</a:t>
            </a:r>
            <a:r>
              <a:rPr lang="en-US" altLang="zh-CN" i="1" kern="100" dirty="0">
                <a:latin typeface="Times New Roman" panose="02020603050405020304" pitchFamily="18" charset="0"/>
              </a:rPr>
              <a:t>base</a:t>
            </a:r>
            <a:r>
              <a:rPr lang="zh-CN" altLang="zh-CN" kern="100" dirty="0">
                <a:latin typeface="Times New Roman" panose="02020603050405020304" pitchFamily="18" charset="0"/>
              </a:rPr>
              <a:t>指向栈底，</a:t>
            </a:r>
            <a:r>
              <a:rPr lang="en-US" altLang="zh-CN" i="1" kern="100" dirty="0">
                <a:latin typeface="Times New Roman" panose="02020603050405020304" pitchFamily="18" charset="0"/>
              </a:rPr>
              <a:t>top</a:t>
            </a:r>
            <a:r>
              <a:rPr lang="zh-CN" altLang="zh-CN" kern="100" dirty="0">
                <a:latin typeface="Times New Roman" panose="02020603050405020304" pitchFamily="18" charset="0"/>
              </a:rPr>
              <a:t>指向栈顶。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栈和队列刷题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7383264" cy="3549475"/>
            <a:chOff x="3474523" y="2577685"/>
            <a:chExt cx="10891938" cy="2314691"/>
          </a:xfrm>
        </p:grpSpPr>
        <p:sp>
          <p:nvSpPr>
            <p:cNvPr id="8" name="矩形 7"/>
            <p:cNvSpPr/>
            <p:nvPr/>
          </p:nvSpPr>
          <p:spPr>
            <a:xfrm>
              <a:off x="4050918" y="2735817"/>
              <a:ext cx="10315543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UVA12100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90" y="1851670"/>
            <a:ext cx="6854726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1022052" y="887406"/>
            <a:ext cx="6591176" cy="3240360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2542508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1022052" y="987574"/>
            <a:ext cx="160573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9619" y="2277818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Segoe UI" panose="020B0502040204020203" pitchFamily="34" charset="0"/>
              </a:rPr>
              <a:t> P1739</a:t>
            </a:r>
            <a:endParaRPr lang="en-US" altLang="zh-CN" b="1" dirty="0">
              <a:solidFill>
                <a:srgbClr val="333333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2651399"/>
            <a:ext cx="111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Segoe UI" panose="020B0502040204020203" pitchFamily="34" charset="0"/>
              </a:rPr>
              <a:t> UVA514</a:t>
            </a:r>
            <a:endParaRPr lang="en-US" altLang="zh-CN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3728" y="3138522"/>
            <a:ext cx="111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Segoe UI" panose="020B0502040204020203" pitchFamily="34" charset="0"/>
              </a:rPr>
              <a:t> UVA442</a:t>
            </a:r>
            <a:endParaRPr lang="en-US" altLang="zh-CN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5030" y="1698362"/>
            <a:ext cx="56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洛谷刷题：</a:t>
            </a:r>
            <a:r>
              <a:rPr lang="en-US" altLang="zh-CN" dirty="0">
                <a:hlinkClick r:id="rId1"/>
              </a:rPr>
              <a:t>https://www.luogu.org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39619" y="3596190"/>
            <a:ext cx="1384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Segoe UI" panose="020B0502040204020203" pitchFamily="34" charset="0"/>
              </a:rPr>
              <a:t> UVA12100</a:t>
            </a:r>
            <a:endParaRPr lang="en-US" altLang="zh-CN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72"/>
          <p:cNvGrpSpPr/>
          <p:nvPr/>
        </p:nvGrpSpPr>
        <p:grpSpPr bwMode="auto">
          <a:xfrm>
            <a:off x="1005161" y="987574"/>
            <a:ext cx="6591176" cy="3600400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2542508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1022052" y="987574"/>
            <a:ext cx="160573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663" y="1550278"/>
            <a:ext cx="568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洛谷刷题：</a:t>
            </a:r>
            <a:r>
              <a:rPr lang="en-US" altLang="zh-CN" dirty="0"/>
              <a:t>https://www.luogu.org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457103" y="1993652"/>
            <a:ext cx="61392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在线评测系统（Online Judge，OJ）为平时练习和网上竞赛提供了一个很好的平台。历史最悠久、最著名的OJ：西班牙Valladolid大学的UVaOJ， 网址为http://uva.onlinejudge.org/ 。除了收录了早期的ACM/ICPC区域比赛题目之外，这里还 经常邀请世界顶尖的命题者共同组织网上竞赛，吸引了大量来自世界各地的高手同场竞技。 其他著名的OJ包括国内的ZOJ（浙江大学）, POJ（北京大学），HDOJ（电子科技大 学）、俄罗斯的SGU、Timus、波兰的SPOJ等。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59583"/>
            <a:ext cx="6891295" cy="352839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899592" y="1123330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动态分配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91" y="2407517"/>
            <a:ext cx="569595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75370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59583"/>
            <a:ext cx="6891295" cy="352839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123330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静态分配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149751"/>
            <a:ext cx="5924550" cy="1609725"/>
          </a:xfrm>
          <a:prstGeom prst="rect">
            <a:avLst/>
          </a:prstGeom>
        </p:spPr>
      </p:pic>
      <p:pic>
        <p:nvPicPr>
          <p:cNvPr id="2" name="图片 1" descr="避免断更，请加微信5018636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90" y="4719320"/>
            <a:ext cx="340614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683568" y="1038497"/>
            <a:ext cx="7488832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683568" y="1059582"/>
            <a:ext cx="23762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1680" y="1779662"/>
            <a:ext cx="516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初始化、入栈、出栈、取栈顶等基本操作。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63688" y="233618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stack&lt;int&gt; s;</a:t>
            </a:r>
            <a:endParaRPr lang="en-US" altLang="zh-CN" dirty="0"/>
          </a:p>
          <a:p>
            <a:r>
              <a:rPr lang="en-US" altLang="zh-CN" dirty="0"/>
              <a:t>.top()</a:t>
            </a:r>
            <a:endParaRPr lang="en-US" altLang="zh-CN" dirty="0"/>
          </a:p>
          <a:p>
            <a:r>
              <a:rPr lang="en-US" altLang="zh-CN" dirty="0"/>
              <a:t>.push ()</a:t>
            </a:r>
            <a:endParaRPr lang="en-US" altLang="zh-CN" dirty="0"/>
          </a:p>
          <a:p>
            <a:r>
              <a:rPr lang="en-US" altLang="zh-CN" dirty="0"/>
              <a:t>.pop ()</a:t>
            </a:r>
            <a:endParaRPr lang="en-US" altLang="zh-CN" dirty="0"/>
          </a:p>
          <a:p>
            <a:r>
              <a:rPr lang="en-US" altLang="zh-CN" dirty="0"/>
              <a:t>.size()</a:t>
            </a:r>
            <a:endParaRPr lang="en-US" altLang="zh-CN" dirty="0"/>
          </a:p>
          <a:p>
            <a:r>
              <a:rPr lang="en-US" altLang="zh-CN" dirty="0"/>
              <a:t>.empty()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51470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705072"/>
            <a:ext cx="7455272" cy="3712271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726157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75656" y="1176203"/>
            <a:ext cx="6840760" cy="170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先进先出</a:t>
            </a:r>
            <a:r>
              <a:rPr lang="zh-CN" altLang="zh-CN" dirty="0"/>
              <a:t>（</a:t>
            </a:r>
            <a:r>
              <a:rPr lang="en-US" altLang="zh-CN" dirty="0"/>
              <a:t>First In First Out</a:t>
            </a:r>
            <a:r>
              <a:rPr lang="zh-CN" altLang="zh-CN" dirty="0"/>
              <a:t>，</a:t>
            </a:r>
            <a:r>
              <a:rPr lang="en-US" altLang="zh-CN" dirty="0"/>
              <a:t>FIFO</a:t>
            </a:r>
            <a:r>
              <a:rPr lang="zh-CN" altLang="zh-CN" dirty="0"/>
              <a:t>）的线性序列，称为“队列”。队列也是一种线性表，只不过它是操作受限的线性表，只能在两端操作：一端进，一端出。进的一端称为队尾（</a:t>
            </a:r>
            <a:r>
              <a:rPr lang="en-US" altLang="zh-CN" dirty="0"/>
              <a:t>rear</a:t>
            </a:r>
            <a:r>
              <a:rPr lang="zh-CN" altLang="zh-CN" dirty="0"/>
              <a:t>），出的一端称为队头（</a:t>
            </a:r>
            <a:r>
              <a:rPr lang="en-US" altLang="zh-CN" dirty="0"/>
              <a:t>front</a:t>
            </a:r>
            <a:r>
              <a:rPr lang="zh-CN" altLang="zh-CN" dirty="0"/>
              <a:t>）。队列可以用顺序存储，也可以用链式存储。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29" y="3012037"/>
            <a:ext cx="611505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10328" y="1000631"/>
            <a:ext cx="6891295" cy="3816423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899592" y="1059583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0552" y="1833086"/>
            <a:ext cx="5677752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/>
              <a:t>队列的顺序存储形式，可以用一段连续的空间存储数据元素，用两个整型变量记录队头和队尾元素的下标。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53" y="2994807"/>
            <a:ext cx="455295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59583"/>
            <a:ext cx="6891295" cy="352839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899592" y="1123330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动态分配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2181548"/>
            <a:ext cx="5972175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1970</Words>
  <Application>WPS 演示</Application>
  <PresentationFormat>全屏显示(16:9)</PresentationFormat>
  <Paragraphs>263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宋体</vt:lpstr>
      <vt:lpstr>Wingdings</vt:lpstr>
      <vt:lpstr>Adobe 仿宋 Std R</vt:lpstr>
      <vt:lpstr>Aharoni</vt:lpstr>
      <vt:lpstr>Times New Roman</vt:lpstr>
      <vt:lpstr>微软雅黑</vt:lpstr>
      <vt:lpstr>Calibri</vt:lpstr>
      <vt:lpstr>Arial Unicode MS</vt:lpstr>
      <vt:lpstr>仿宋</vt:lpstr>
      <vt:lpstr>DFPLiJinHeiW8-GB5</vt:lpstr>
      <vt:lpstr>等线</vt:lpstr>
      <vt:lpstr>Segoe UI</vt:lpstr>
      <vt:lpstr>Office 主题​​</vt:lpstr>
      <vt:lpstr>栈和队列刷题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会飞的鱼儿</cp:lastModifiedBy>
  <cp:revision>512</cp:revision>
  <dcterms:created xsi:type="dcterms:W3CDTF">2018-04-19T15:31:00Z</dcterms:created>
  <dcterms:modified xsi:type="dcterms:W3CDTF">2019-01-07T12:47:06Z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2052-11.1.0.8201</vt:lpwstr>
  </property>
</Properties>
</file>